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14855" y="1520951"/>
            <a:ext cx="6114415" cy="3817620"/>
          </a:xfrm>
          <a:custGeom>
            <a:avLst/>
            <a:gdLst/>
            <a:ahLst/>
            <a:cxnLst/>
            <a:rect l="l" t="t" r="r" b="b"/>
            <a:pathLst>
              <a:path w="6114415" h="3817620">
                <a:moveTo>
                  <a:pt x="0" y="3817620"/>
                </a:moveTo>
                <a:lnTo>
                  <a:pt x="6114288" y="3817620"/>
                </a:lnTo>
                <a:lnTo>
                  <a:pt x="6114288" y="0"/>
                </a:lnTo>
                <a:lnTo>
                  <a:pt x="0" y="0"/>
                </a:lnTo>
                <a:lnTo>
                  <a:pt x="0" y="381762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" y="3128771"/>
            <a:ext cx="1664081" cy="61264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9791" y="3128771"/>
            <a:ext cx="1664080" cy="61264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76872" y="1340738"/>
            <a:ext cx="8713470" cy="370840"/>
          </a:xfrm>
          <a:custGeom>
            <a:avLst/>
            <a:gdLst/>
            <a:ahLst/>
            <a:cxnLst/>
            <a:rect l="l" t="t" r="r" b="b"/>
            <a:pathLst>
              <a:path w="8713470" h="370839">
                <a:moveTo>
                  <a:pt x="3963035" y="0"/>
                </a:moveTo>
                <a:lnTo>
                  <a:pt x="0" y="0"/>
                </a:lnTo>
                <a:lnTo>
                  <a:pt x="0" y="370840"/>
                </a:lnTo>
                <a:lnTo>
                  <a:pt x="3963035" y="370840"/>
                </a:lnTo>
                <a:lnTo>
                  <a:pt x="3963035" y="0"/>
                </a:lnTo>
                <a:close/>
              </a:path>
              <a:path w="8713470" h="370839">
                <a:moveTo>
                  <a:pt x="8713000" y="0"/>
                </a:moveTo>
                <a:lnTo>
                  <a:pt x="3963073" y="0"/>
                </a:lnTo>
                <a:lnTo>
                  <a:pt x="3963073" y="370840"/>
                </a:lnTo>
                <a:lnTo>
                  <a:pt x="8713000" y="370840"/>
                </a:lnTo>
                <a:lnTo>
                  <a:pt x="8713000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6872" y="1711578"/>
            <a:ext cx="8713470" cy="579120"/>
          </a:xfrm>
          <a:custGeom>
            <a:avLst/>
            <a:gdLst/>
            <a:ahLst/>
            <a:cxnLst/>
            <a:rect l="l" t="t" r="r" b="b"/>
            <a:pathLst>
              <a:path w="8713470" h="579119">
                <a:moveTo>
                  <a:pt x="8713000" y="0"/>
                </a:moveTo>
                <a:lnTo>
                  <a:pt x="8713000" y="0"/>
                </a:lnTo>
                <a:lnTo>
                  <a:pt x="0" y="0"/>
                </a:lnTo>
                <a:lnTo>
                  <a:pt x="0" y="579120"/>
                </a:lnTo>
                <a:lnTo>
                  <a:pt x="8713000" y="579120"/>
                </a:lnTo>
                <a:lnTo>
                  <a:pt x="8713000" y="0"/>
                </a:lnTo>
                <a:close/>
              </a:path>
            </a:pathLst>
          </a:custGeom>
          <a:solidFill>
            <a:srgbClr val="D9D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6872" y="2290698"/>
            <a:ext cx="8713470" cy="579120"/>
          </a:xfrm>
          <a:custGeom>
            <a:avLst/>
            <a:gdLst/>
            <a:ahLst/>
            <a:cxnLst/>
            <a:rect l="l" t="t" r="r" b="b"/>
            <a:pathLst>
              <a:path w="8713470" h="579119">
                <a:moveTo>
                  <a:pt x="8713000" y="0"/>
                </a:moveTo>
                <a:lnTo>
                  <a:pt x="8713000" y="0"/>
                </a:lnTo>
                <a:lnTo>
                  <a:pt x="0" y="0"/>
                </a:lnTo>
                <a:lnTo>
                  <a:pt x="0" y="579120"/>
                </a:lnTo>
                <a:lnTo>
                  <a:pt x="8713000" y="579120"/>
                </a:lnTo>
                <a:lnTo>
                  <a:pt x="8713000" y="0"/>
                </a:lnTo>
                <a:close/>
              </a:path>
            </a:pathLst>
          </a:custGeom>
          <a:solidFill>
            <a:srgbClr val="EC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6872" y="2869818"/>
            <a:ext cx="8713470" cy="1158240"/>
          </a:xfrm>
          <a:custGeom>
            <a:avLst/>
            <a:gdLst/>
            <a:ahLst/>
            <a:cxnLst/>
            <a:rect l="l" t="t" r="r" b="b"/>
            <a:pathLst>
              <a:path w="8713470" h="1158239">
                <a:moveTo>
                  <a:pt x="8713000" y="0"/>
                </a:moveTo>
                <a:lnTo>
                  <a:pt x="8713000" y="0"/>
                </a:lnTo>
                <a:lnTo>
                  <a:pt x="0" y="0"/>
                </a:lnTo>
                <a:lnTo>
                  <a:pt x="0" y="579120"/>
                </a:lnTo>
                <a:lnTo>
                  <a:pt x="1298740" y="579120"/>
                </a:lnTo>
                <a:lnTo>
                  <a:pt x="3963073" y="579120"/>
                </a:lnTo>
                <a:lnTo>
                  <a:pt x="3963073" y="1158240"/>
                </a:lnTo>
                <a:lnTo>
                  <a:pt x="5976658" y="1158240"/>
                </a:lnTo>
                <a:lnTo>
                  <a:pt x="8713000" y="1158240"/>
                </a:lnTo>
                <a:lnTo>
                  <a:pt x="8713000" y="0"/>
                </a:lnTo>
                <a:close/>
              </a:path>
            </a:pathLst>
          </a:custGeom>
          <a:solidFill>
            <a:srgbClr val="D9D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6872" y="3448938"/>
            <a:ext cx="3963670" cy="579120"/>
          </a:xfrm>
          <a:custGeom>
            <a:avLst/>
            <a:gdLst/>
            <a:ahLst/>
            <a:cxnLst/>
            <a:rect l="l" t="t" r="r" b="b"/>
            <a:pathLst>
              <a:path w="3963670" h="579120">
                <a:moveTo>
                  <a:pt x="3963073" y="0"/>
                </a:moveTo>
                <a:lnTo>
                  <a:pt x="1298829" y="0"/>
                </a:lnTo>
                <a:lnTo>
                  <a:pt x="0" y="0"/>
                </a:lnTo>
                <a:lnTo>
                  <a:pt x="0" y="579120"/>
                </a:lnTo>
                <a:lnTo>
                  <a:pt x="1298740" y="579120"/>
                </a:lnTo>
                <a:lnTo>
                  <a:pt x="3963073" y="579120"/>
                </a:lnTo>
                <a:lnTo>
                  <a:pt x="3963073" y="0"/>
                </a:lnTo>
                <a:close/>
              </a:path>
            </a:pathLst>
          </a:custGeom>
          <a:solidFill>
            <a:srgbClr val="EC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75613" y="1334388"/>
            <a:ext cx="4678045" cy="2700020"/>
          </a:xfrm>
          <a:custGeom>
            <a:avLst/>
            <a:gdLst/>
            <a:ahLst/>
            <a:cxnLst/>
            <a:rect l="l" t="t" r="r" b="b"/>
            <a:pathLst>
              <a:path w="4678045" h="2700020">
                <a:moveTo>
                  <a:pt x="0" y="358139"/>
                </a:moveTo>
                <a:lnTo>
                  <a:pt x="0" y="2700020"/>
                </a:lnTo>
              </a:path>
              <a:path w="4678045" h="2700020">
                <a:moveTo>
                  <a:pt x="2664333" y="0"/>
                </a:moveTo>
                <a:lnTo>
                  <a:pt x="2664333" y="2700020"/>
                </a:lnTo>
              </a:path>
              <a:path w="4678045" h="2700020">
                <a:moveTo>
                  <a:pt x="4677918" y="358139"/>
                </a:moveTo>
                <a:lnTo>
                  <a:pt x="4677918" y="27000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70522" y="1711579"/>
            <a:ext cx="8726170" cy="0"/>
          </a:xfrm>
          <a:custGeom>
            <a:avLst/>
            <a:gdLst/>
            <a:ahLst/>
            <a:cxnLst/>
            <a:rect l="l" t="t" r="r" b="b"/>
            <a:pathLst>
              <a:path w="8726170">
                <a:moveTo>
                  <a:pt x="0" y="0"/>
                </a:moveTo>
                <a:lnTo>
                  <a:pt x="8725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70522" y="1334388"/>
            <a:ext cx="8726170" cy="2700020"/>
          </a:xfrm>
          <a:custGeom>
            <a:avLst/>
            <a:gdLst/>
            <a:ahLst/>
            <a:cxnLst/>
            <a:rect l="l" t="t" r="r" b="b"/>
            <a:pathLst>
              <a:path w="8726170" h="2700020">
                <a:moveTo>
                  <a:pt x="0" y="956310"/>
                </a:moveTo>
                <a:lnTo>
                  <a:pt x="8725700" y="956310"/>
                </a:lnTo>
              </a:path>
              <a:path w="8726170" h="2700020">
                <a:moveTo>
                  <a:pt x="0" y="1535430"/>
                </a:moveTo>
                <a:lnTo>
                  <a:pt x="8725700" y="1535430"/>
                </a:lnTo>
              </a:path>
              <a:path w="8726170" h="2700020">
                <a:moveTo>
                  <a:pt x="0" y="2114550"/>
                </a:moveTo>
                <a:lnTo>
                  <a:pt x="3975773" y="2114550"/>
                </a:lnTo>
              </a:path>
              <a:path w="8726170" h="2700020">
                <a:moveTo>
                  <a:pt x="6350" y="0"/>
                </a:moveTo>
                <a:lnTo>
                  <a:pt x="6350" y="2700020"/>
                </a:lnTo>
              </a:path>
              <a:path w="8726170" h="2700020">
                <a:moveTo>
                  <a:pt x="8719350" y="0"/>
                </a:moveTo>
                <a:lnTo>
                  <a:pt x="8719350" y="2700020"/>
                </a:lnTo>
              </a:path>
              <a:path w="8726170" h="2700020">
                <a:moveTo>
                  <a:pt x="0" y="6350"/>
                </a:moveTo>
                <a:lnTo>
                  <a:pt x="8725700" y="6350"/>
                </a:lnTo>
              </a:path>
              <a:path w="8726170" h="2700020">
                <a:moveTo>
                  <a:pt x="0" y="2693670"/>
                </a:moveTo>
                <a:lnTo>
                  <a:pt x="8725700" y="26936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200" y="1377949"/>
            <a:ext cx="6451600" cy="42163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14855" y="1520952"/>
            <a:ext cx="6114415" cy="3817620"/>
          </a:xfrm>
          <a:custGeom>
            <a:avLst/>
            <a:gdLst/>
            <a:ahLst/>
            <a:cxnLst/>
            <a:rect l="l" t="t" r="r" b="b"/>
            <a:pathLst>
              <a:path w="6114415" h="3817620">
                <a:moveTo>
                  <a:pt x="0" y="3817620"/>
                </a:moveTo>
                <a:lnTo>
                  <a:pt x="6114288" y="3817620"/>
                </a:lnTo>
                <a:lnTo>
                  <a:pt x="6114288" y="0"/>
                </a:lnTo>
                <a:lnTo>
                  <a:pt x="0" y="0"/>
                </a:lnTo>
                <a:lnTo>
                  <a:pt x="0" y="381762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" y="3128772"/>
            <a:ext cx="1664081" cy="61264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9791" y="3128772"/>
            <a:ext cx="1664080" cy="61264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019300" y="3471672"/>
            <a:ext cx="5113020" cy="0"/>
          </a:xfrm>
          <a:custGeom>
            <a:avLst/>
            <a:gdLst/>
            <a:ahLst/>
            <a:cxnLst/>
            <a:rect l="l" t="t" r="r" b="b"/>
            <a:pathLst>
              <a:path w="5113020">
                <a:moveTo>
                  <a:pt x="0" y="0"/>
                </a:moveTo>
                <a:lnTo>
                  <a:pt x="5113020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" y="1406652"/>
            <a:ext cx="7485888" cy="411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14855" y="1520952"/>
            <a:ext cx="6114415" cy="3817620"/>
          </a:xfrm>
          <a:custGeom>
            <a:avLst/>
            <a:gdLst/>
            <a:ahLst/>
            <a:cxnLst/>
            <a:rect l="l" t="t" r="r" b="b"/>
            <a:pathLst>
              <a:path w="6114415" h="3817620">
                <a:moveTo>
                  <a:pt x="0" y="3817620"/>
                </a:moveTo>
                <a:lnTo>
                  <a:pt x="6114288" y="3817620"/>
                </a:lnTo>
                <a:lnTo>
                  <a:pt x="6114288" y="0"/>
                </a:lnTo>
                <a:lnTo>
                  <a:pt x="0" y="0"/>
                </a:lnTo>
                <a:lnTo>
                  <a:pt x="0" y="381762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" y="3128772"/>
            <a:ext cx="1664081" cy="61264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79791" y="3128772"/>
            <a:ext cx="1664080" cy="6126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177" y="-26670"/>
            <a:ext cx="29483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9961" y="1654251"/>
            <a:ext cx="8244077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071" y="2580513"/>
            <a:ext cx="5093335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5400">
                <a:solidFill>
                  <a:srgbClr val="3B966F"/>
                </a:solidFill>
                <a:latin typeface="Arial MT"/>
                <a:cs typeface="Arial MT"/>
              </a:rPr>
              <a:t>LA</a:t>
            </a:r>
            <a:r>
              <a:rPr sz="5400" spc="-370">
                <a:solidFill>
                  <a:srgbClr val="3B966F"/>
                </a:solidFill>
                <a:latin typeface="Arial MT"/>
                <a:cs typeface="Arial MT"/>
              </a:rPr>
              <a:t> </a:t>
            </a:r>
            <a:r>
              <a:rPr sz="5400" spc="-5" dirty="0">
                <a:solidFill>
                  <a:srgbClr val="3B966F"/>
                </a:solidFill>
                <a:latin typeface="Arial MT"/>
                <a:cs typeface="Arial MT"/>
              </a:rPr>
              <a:t>SEGURIDAD </a:t>
            </a:r>
            <a:r>
              <a:rPr sz="5400" spc="-1485" dirty="0">
                <a:solidFill>
                  <a:srgbClr val="3B966F"/>
                </a:solidFill>
                <a:latin typeface="Arial MT"/>
                <a:cs typeface="Arial MT"/>
              </a:rPr>
              <a:t> </a:t>
            </a:r>
            <a:r>
              <a:rPr sz="5400" dirty="0">
                <a:solidFill>
                  <a:srgbClr val="3B966F"/>
                </a:solidFill>
                <a:latin typeface="Arial MT"/>
                <a:cs typeface="Arial MT"/>
              </a:rPr>
              <a:t>SOCIAL Y </a:t>
            </a:r>
            <a:r>
              <a:rPr sz="5400" spc="-5" dirty="0">
                <a:solidFill>
                  <a:srgbClr val="3B966F"/>
                </a:solidFill>
                <a:latin typeface="Arial MT"/>
                <a:cs typeface="Arial MT"/>
              </a:rPr>
              <a:t>EL </a:t>
            </a:r>
            <a:r>
              <a:rPr sz="5400" dirty="0">
                <a:solidFill>
                  <a:srgbClr val="3B966F"/>
                </a:solidFill>
                <a:latin typeface="Arial MT"/>
                <a:cs typeface="Arial MT"/>
              </a:rPr>
              <a:t> </a:t>
            </a:r>
            <a:r>
              <a:rPr sz="5400" spc="-5" dirty="0">
                <a:solidFill>
                  <a:srgbClr val="3B966F"/>
                </a:solidFill>
                <a:latin typeface="Arial MT"/>
                <a:cs typeface="Arial MT"/>
              </a:rPr>
              <a:t>DESEMPLEO</a:t>
            </a:r>
            <a:endParaRPr sz="5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4857"/>
            <a:ext cx="9144000" cy="4581525"/>
            <a:chOff x="0" y="764857"/>
            <a:chExt cx="9144000" cy="4581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78407"/>
              <a:ext cx="3343655" cy="24231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3924" y="769619"/>
              <a:ext cx="3108960" cy="368935"/>
            </a:xfrm>
            <a:custGeom>
              <a:avLst/>
              <a:gdLst/>
              <a:ahLst/>
              <a:cxnLst/>
              <a:rect l="l" t="t" r="r" b="b"/>
              <a:pathLst>
                <a:path w="3108960" h="368934">
                  <a:moveTo>
                    <a:pt x="310896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3108960" y="368808"/>
                  </a:lnTo>
                  <a:lnTo>
                    <a:pt x="310896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769619"/>
              <a:ext cx="3108960" cy="368935"/>
            </a:xfrm>
            <a:custGeom>
              <a:avLst/>
              <a:gdLst/>
              <a:ahLst/>
              <a:cxnLst/>
              <a:rect l="l" t="t" r="r" b="b"/>
              <a:pathLst>
                <a:path w="3108960" h="368934">
                  <a:moveTo>
                    <a:pt x="0" y="368808"/>
                  </a:moveTo>
                  <a:lnTo>
                    <a:pt x="3108960" y="368808"/>
                  </a:lnTo>
                  <a:lnTo>
                    <a:pt x="310896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79184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Arial"/>
                <a:cs typeface="Arial"/>
              </a:rPr>
              <a:t>2.</a:t>
            </a:r>
            <a:r>
              <a:rPr sz="3400" spc="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Prestaciones</a:t>
            </a:r>
            <a:r>
              <a:rPr sz="3400" spc="1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de</a:t>
            </a:r>
            <a:r>
              <a:rPr sz="3400" dirty="0">
                <a:latin typeface="Arial"/>
                <a:cs typeface="Arial"/>
              </a:rPr>
              <a:t> la</a:t>
            </a:r>
            <a:r>
              <a:rPr sz="3400" spc="-5" dirty="0">
                <a:latin typeface="Arial"/>
                <a:cs typeface="Arial"/>
              </a:rPr>
              <a:t> Seguridad</a:t>
            </a:r>
            <a:r>
              <a:rPr sz="3400" spc="1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Social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923" y="796544"/>
            <a:ext cx="310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Pensión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jubilación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2884" y="769619"/>
            <a:ext cx="5794375" cy="338455"/>
          </a:xfrm>
          <a:custGeom>
            <a:avLst/>
            <a:gdLst/>
            <a:ahLst/>
            <a:cxnLst/>
            <a:rect l="l" t="t" r="r" b="b"/>
            <a:pathLst>
              <a:path w="5794375" h="338455">
                <a:moveTo>
                  <a:pt x="0" y="338327"/>
                </a:moveTo>
                <a:lnTo>
                  <a:pt x="5794248" y="338327"/>
                </a:lnTo>
                <a:lnTo>
                  <a:pt x="5794248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ln w="9143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62884" y="769619"/>
            <a:ext cx="5794375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Arial MT"/>
                <a:cs typeface="Arial MT"/>
              </a:rPr>
              <a:t>Momento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transitorio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 MT"/>
                <a:cs typeface="Arial MT"/>
              </a:rPr>
              <a:t>implantación gradual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hasta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2027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7535" y="1271016"/>
            <a:ext cx="1809114" cy="683260"/>
            <a:chOff x="97535" y="1271016"/>
            <a:chExt cx="1809114" cy="683260"/>
          </a:xfrm>
        </p:grpSpPr>
        <p:sp>
          <p:nvSpPr>
            <p:cNvPr id="11" name="object 11"/>
            <p:cNvSpPr/>
            <p:nvPr/>
          </p:nvSpPr>
          <p:spPr>
            <a:xfrm>
              <a:off x="149351" y="1299972"/>
              <a:ext cx="1750060" cy="646430"/>
            </a:xfrm>
            <a:custGeom>
              <a:avLst/>
              <a:gdLst/>
              <a:ahLst/>
              <a:cxnLst/>
              <a:rect l="l" t="t" r="r" b="b"/>
              <a:pathLst>
                <a:path w="1750060" h="646430">
                  <a:moveTo>
                    <a:pt x="1749552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1749552" y="646176"/>
                  </a:lnTo>
                  <a:lnTo>
                    <a:pt x="1749552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351" y="1299972"/>
              <a:ext cx="1750060" cy="646430"/>
            </a:xfrm>
            <a:custGeom>
              <a:avLst/>
              <a:gdLst/>
              <a:ahLst/>
              <a:cxnLst/>
              <a:rect l="l" t="t" r="r" b="b"/>
              <a:pathLst>
                <a:path w="1750060" h="646430">
                  <a:moveTo>
                    <a:pt x="0" y="646176"/>
                  </a:moveTo>
                  <a:lnTo>
                    <a:pt x="1749552" y="646176"/>
                  </a:lnTo>
                  <a:lnTo>
                    <a:pt x="1749552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15240">
              <a:solidFill>
                <a:srgbClr val="5F6E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5" y="1271016"/>
              <a:ext cx="1248156" cy="51358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28396" y="1327530"/>
            <a:ext cx="90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Sist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35" y="1545336"/>
            <a:ext cx="1158239" cy="51358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28396" y="1601851"/>
            <a:ext cx="87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anterior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103" y="2276855"/>
            <a:ext cx="2095500" cy="788035"/>
            <a:chOff x="70103" y="2276855"/>
            <a:chExt cx="2095500" cy="788035"/>
          </a:xfrm>
        </p:grpSpPr>
        <p:sp>
          <p:nvSpPr>
            <p:cNvPr id="18" name="object 18"/>
            <p:cNvSpPr/>
            <p:nvPr/>
          </p:nvSpPr>
          <p:spPr>
            <a:xfrm>
              <a:off x="121919" y="2305811"/>
              <a:ext cx="2036445" cy="646430"/>
            </a:xfrm>
            <a:custGeom>
              <a:avLst/>
              <a:gdLst/>
              <a:ahLst/>
              <a:cxnLst/>
              <a:rect l="l" t="t" r="r" b="b"/>
              <a:pathLst>
                <a:path w="2036445" h="646430">
                  <a:moveTo>
                    <a:pt x="2036064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2036064" y="646176"/>
                  </a:lnTo>
                  <a:lnTo>
                    <a:pt x="2036064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919" y="2305811"/>
              <a:ext cx="2036445" cy="646430"/>
            </a:xfrm>
            <a:custGeom>
              <a:avLst/>
              <a:gdLst/>
              <a:ahLst/>
              <a:cxnLst/>
              <a:rect l="l" t="t" r="r" b="b"/>
              <a:pathLst>
                <a:path w="2036445" h="646430">
                  <a:moveTo>
                    <a:pt x="0" y="646176"/>
                  </a:moveTo>
                  <a:lnTo>
                    <a:pt x="2036064" y="646176"/>
                  </a:lnTo>
                  <a:lnTo>
                    <a:pt x="2036064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15240">
              <a:solidFill>
                <a:srgbClr val="5F6E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03" y="2276855"/>
              <a:ext cx="1298448" cy="5135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03" y="2551175"/>
              <a:ext cx="1438656" cy="51358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00660" y="2333625"/>
            <a:ext cx="1156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Reforma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pensi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nes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94141" y="1254061"/>
            <a:ext cx="7011034" cy="842010"/>
            <a:chOff x="1894141" y="1254061"/>
            <a:chExt cx="7011034" cy="842010"/>
          </a:xfrm>
        </p:grpSpPr>
        <p:sp>
          <p:nvSpPr>
            <p:cNvPr id="24" name="object 24"/>
            <p:cNvSpPr/>
            <p:nvPr/>
          </p:nvSpPr>
          <p:spPr>
            <a:xfrm>
              <a:off x="1898904" y="1258824"/>
              <a:ext cx="7001509" cy="832485"/>
            </a:xfrm>
            <a:custGeom>
              <a:avLst/>
              <a:gdLst/>
              <a:ahLst/>
              <a:cxnLst/>
              <a:rect l="l" t="t" r="r" b="b"/>
              <a:pathLst>
                <a:path w="7001509" h="832485">
                  <a:moveTo>
                    <a:pt x="7001256" y="0"/>
                  </a:moveTo>
                  <a:lnTo>
                    <a:pt x="0" y="0"/>
                  </a:lnTo>
                  <a:lnTo>
                    <a:pt x="0" y="832103"/>
                  </a:lnTo>
                  <a:lnTo>
                    <a:pt x="7001256" y="832103"/>
                  </a:lnTo>
                  <a:lnTo>
                    <a:pt x="7001256" y="0"/>
                  </a:lnTo>
                  <a:close/>
                </a:path>
              </a:pathLst>
            </a:custGeom>
            <a:solidFill>
              <a:srgbClr val="EAF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98904" y="1258824"/>
              <a:ext cx="7001509" cy="832485"/>
            </a:xfrm>
            <a:custGeom>
              <a:avLst/>
              <a:gdLst/>
              <a:ahLst/>
              <a:cxnLst/>
              <a:rect l="l" t="t" r="r" b="b"/>
              <a:pathLst>
                <a:path w="7001509" h="832485">
                  <a:moveTo>
                    <a:pt x="0" y="832103"/>
                  </a:moveTo>
                  <a:lnTo>
                    <a:pt x="7001256" y="832103"/>
                  </a:lnTo>
                  <a:lnTo>
                    <a:pt x="7001256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9143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77389" y="1288161"/>
            <a:ext cx="5252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1600" spc="-5" dirty="0">
                <a:latin typeface="Arial MT"/>
                <a:cs typeface="Arial MT"/>
              </a:rPr>
              <a:t>-	</a:t>
            </a:r>
            <a:r>
              <a:rPr sz="1600" spc="-40" dirty="0">
                <a:latin typeface="Arial MT"/>
                <a:cs typeface="Arial MT"/>
              </a:rPr>
              <a:t>Tener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65 años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bien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acceder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la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jubilación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anticipada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7389" y="1532000"/>
            <a:ext cx="67906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-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Haber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cotizado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entre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15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35 años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Base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reguladora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toma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media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 lo </a:t>
            </a:r>
            <a:r>
              <a:rPr sz="1600" spc="-5" dirty="0">
                <a:latin typeface="Arial MT"/>
                <a:cs typeface="Arial MT"/>
              </a:rPr>
              <a:t>cotizado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los últimos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15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años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53221" y="2259901"/>
            <a:ext cx="6995795" cy="840105"/>
            <a:chOff x="2153221" y="2259901"/>
            <a:chExt cx="6995795" cy="840105"/>
          </a:xfrm>
        </p:grpSpPr>
        <p:sp>
          <p:nvSpPr>
            <p:cNvPr id="29" name="object 29"/>
            <p:cNvSpPr/>
            <p:nvPr/>
          </p:nvSpPr>
          <p:spPr>
            <a:xfrm>
              <a:off x="2157983" y="2264664"/>
              <a:ext cx="6986270" cy="830580"/>
            </a:xfrm>
            <a:custGeom>
              <a:avLst/>
              <a:gdLst/>
              <a:ahLst/>
              <a:cxnLst/>
              <a:rect l="l" t="t" r="r" b="b"/>
              <a:pathLst>
                <a:path w="6986270" h="830580">
                  <a:moveTo>
                    <a:pt x="6986016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6986016" y="830579"/>
                  </a:lnTo>
                  <a:lnTo>
                    <a:pt x="6986016" y="0"/>
                  </a:lnTo>
                  <a:close/>
                </a:path>
              </a:pathLst>
            </a:custGeom>
            <a:solidFill>
              <a:srgbClr val="EAF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57983" y="2264664"/>
              <a:ext cx="6986270" cy="830580"/>
            </a:xfrm>
            <a:custGeom>
              <a:avLst/>
              <a:gdLst/>
              <a:ahLst/>
              <a:cxnLst/>
              <a:rect l="l" t="t" r="r" b="b"/>
              <a:pathLst>
                <a:path w="6986270" h="830580">
                  <a:moveTo>
                    <a:pt x="0" y="830579"/>
                  </a:moveTo>
                  <a:lnTo>
                    <a:pt x="6986016" y="830579"/>
                  </a:lnTo>
                  <a:lnTo>
                    <a:pt x="6986016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9144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237994" y="2294000"/>
            <a:ext cx="67906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-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Haber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cotizado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entre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15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37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años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carácter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general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(excepciones)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40" dirty="0">
                <a:latin typeface="Arial MT"/>
                <a:cs typeface="Arial MT"/>
              </a:rPr>
              <a:t>Tener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67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años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(excepciones)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Base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reguladora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toma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media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 lo </a:t>
            </a:r>
            <a:r>
              <a:rPr sz="1600" spc="-5" dirty="0">
                <a:latin typeface="Arial MT"/>
                <a:cs typeface="Arial MT"/>
              </a:rPr>
              <a:t>cotizado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los últimos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25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años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6989" y="3268090"/>
            <a:ext cx="8760460" cy="2695575"/>
            <a:chOff x="196989" y="3268090"/>
            <a:chExt cx="8760460" cy="2695575"/>
          </a:xfrm>
        </p:grpSpPr>
        <p:sp>
          <p:nvSpPr>
            <p:cNvPr id="33" name="object 33"/>
            <p:cNvSpPr/>
            <p:nvPr/>
          </p:nvSpPr>
          <p:spPr>
            <a:xfrm>
              <a:off x="203339" y="3274440"/>
              <a:ext cx="8747760" cy="335280"/>
            </a:xfrm>
            <a:custGeom>
              <a:avLst/>
              <a:gdLst/>
              <a:ahLst/>
              <a:cxnLst/>
              <a:rect l="l" t="t" r="r" b="b"/>
              <a:pathLst>
                <a:path w="8747760" h="335279">
                  <a:moveTo>
                    <a:pt x="8747252" y="0"/>
                  </a:moveTo>
                  <a:lnTo>
                    <a:pt x="0" y="0"/>
                  </a:lnTo>
                  <a:lnTo>
                    <a:pt x="0" y="335280"/>
                  </a:lnTo>
                  <a:lnTo>
                    <a:pt x="8747252" y="335280"/>
                  </a:lnTo>
                  <a:lnTo>
                    <a:pt x="8747252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3339" y="3609720"/>
              <a:ext cx="8747760" cy="335280"/>
            </a:xfrm>
            <a:custGeom>
              <a:avLst/>
              <a:gdLst/>
              <a:ahLst/>
              <a:cxnLst/>
              <a:rect l="l" t="t" r="r" b="b"/>
              <a:pathLst>
                <a:path w="8747760" h="335279">
                  <a:moveTo>
                    <a:pt x="8747239" y="0"/>
                  </a:moveTo>
                  <a:lnTo>
                    <a:pt x="1675511" y="0"/>
                  </a:lnTo>
                  <a:lnTo>
                    <a:pt x="0" y="0"/>
                  </a:lnTo>
                  <a:lnTo>
                    <a:pt x="0" y="335280"/>
                  </a:lnTo>
                  <a:lnTo>
                    <a:pt x="1675498" y="335280"/>
                  </a:lnTo>
                  <a:lnTo>
                    <a:pt x="8747239" y="335280"/>
                  </a:lnTo>
                  <a:lnTo>
                    <a:pt x="8747239" y="0"/>
                  </a:lnTo>
                  <a:close/>
                </a:path>
              </a:pathLst>
            </a:custGeom>
            <a:solidFill>
              <a:srgbClr val="D9D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3339" y="3945000"/>
              <a:ext cx="8747760" cy="335280"/>
            </a:xfrm>
            <a:custGeom>
              <a:avLst/>
              <a:gdLst/>
              <a:ahLst/>
              <a:cxnLst/>
              <a:rect l="l" t="t" r="r" b="b"/>
              <a:pathLst>
                <a:path w="8747760" h="335279">
                  <a:moveTo>
                    <a:pt x="8747239" y="0"/>
                  </a:moveTo>
                  <a:lnTo>
                    <a:pt x="1675511" y="0"/>
                  </a:lnTo>
                  <a:lnTo>
                    <a:pt x="0" y="0"/>
                  </a:lnTo>
                  <a:lnTo>
                    <a:pt x="0" y="335280"/>
                  </a:lnTo>
                  <a:lnTo>
                    <a:pt x="1675498" y="335280"/>
                  </a:lnTo>
                  <a:lnTo>
                    <a:pt x="8747239" y="335280"/>
                  </a:lnTo>
                  <a:lnTo>
                    <a:pt x="8747239" y="0"/>
                  </a:lnTo>
                  <a:close/>
                </a:path>
              </a:pathLst>
            </a:custGeom>
            <a:solidFill>
              <a:srgbClr val="ECE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3339" y="4280280"/>
              <a:ext cx="8747760" cy="335280"/>
            </a:xfrm>
            <a:custGeom>
              <a:avLst/>
              <a:gdLst/>
              <a:ahLst/>
              <a:cxnLst/>
              <a:rect l="l" t="t" r="r" b="b"/>
              <a:pathLst>
                <a:path w="8747760" h="335279">
                  <a:moveTo>
                    <a:pt x="8747239" y="0"/>
                  </a:moveTo>
                  <a:lnTo>
                    <a:pt x="1675511" y="0"/>
                  </a:lnTo>
                  <a:lnTo>
                    <a:pt x="0" y="0"/>
                  </a:lnTo>
                  <a:lnTo>
                    <a:pt x="0" y="335280"/>
                  </a:lnTo>
                  <a:lnTo>
                    <a:pt x="1675498" y="335280"/>
                  </a:lnTo>
                  <a:lnTo>
                    <a:pt x="8747239" y="335280"/>
                  </a:lnTo>
                  <a:lnTo>
                    <a:pt x="8747239" y="0"/>
                  </a:lnTo>
                  <a:close/>
                </a:path>
              </a:pathLst>
            </a:custGeom>
            <a:solidFill>
              <a:srgbClr val="D9D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3339" y="4615560"/>
              <a:ext cx="8747760" cy="335280"/>
            </a:xfrm>
            <a:custGeom>
              <a:avLst/>
              <a:gdLst/>
              <a:ahLst/>
              <a:cxnLst/>
              <a:rect l="l" t="t" r="r" b="b"/>
              <a:pathLst>
                <a:path w="8747760" h="335279">
                  <a:moveTo>
                    <a:pt x="8747239" y="0"/>
                  </a:moveTo>
                  <a:lnTo>
                    <a:pt x="1675511" y="0"/>
                  </a:lnTo>
                  <a:lnTo>
                    <a:pt x="0" y="0"/>
                  </a:lnTo>
                  <a:lnTo>
                    <a:pt x="0" y="335280"/>
                  </a:lnTo>
                  <a:lnTo>
                    <a:pt x="1675498" y="335280"/>
                  </a:lnTo>
                  <a:lnTo>
                    <a:pt x="8747239" y="335280"/>
                  </a:lnTo>
                  <a:lnTo>
                    <a:pt x="8747239" y="0"/>
                  </a:lnTo>
                  <a:close/>
                </a:path>
              </a:pathLst>
            </a:custGeom>
            <a:solidFill>
              <a:srgbClr val="ECE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3339" y="4950840"/>
              <a:ext cx="8747760" cy="335280"/>
            </a:xfrm>
            <a:custGeom>
              <a:avLst/>
              <a:gdLst/>
              <a:ahLst/>
              <a:cxnLst/>
              <a:rect l="l" t="t" r="r" b="b"/>
              <a:pathLst>
                <a:path w="8747760" h="335279">
                  <a:moveTo>
                    <a:pt x="8747239" y="0"/>
                  </a:moveTo>
                  <a:lnTo>
                    <a:pt x="1675511" y="0"/>
                  </a:lnTo>
                  <a:lnTo>
                    <a:pt x="0" y="0"/>
                  </a:lnTo>
                  <a:lnTo>
                    <a:pt x="0" y="335280"/>
                  </a:lnTo>
                  <a:lnTo>
                    <a:pt x="1675498" y="335280"/>
                  </a:lnTo>
                  <a:lnTo>
                    <a:pt x="8747239" y="335280"/>
                  </a:lnTo>
                  <a:lnTo>
                    <a:pt x="8747239" y="0"/>
                  </a:lnTo>
                  <a:close/>
                </a:path>
              </a:pathLst>
            </a:custGeom>
            <a:solidFill>
              <a:srgbClr val="D9D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3339" y="5286133"/>
              <a:ext cx="8747760" cy="335280"/>
            </a:xfrm>
            <a:custGeom>
              <a:avLst/>
              <a:gdLst/>
              <a:ahLst/>
              <a:cxnLst/>
              <a:rect l="l" t="t" r="r" b="b"/>
              <a:pathLst>
                <a:path w="8747760" h="335279">
                  <a:moveTo>
                    <a:pt x="8747239" y="0"/>
                  </a:moveTo>
                  <a:lnTo>
                    <a:pt x="1675511" y="0"/>
                  </a:lnTo>
                  <a:lnTo>
                    <a:pt x="0" y="0"/>
                  </a:lnTo>
                  <a:lnTo>
                    <a:pt x="0" y="335280"/>
                  </a:lnTo>
                  <a:lnTo>
                    <a:pt x="1675498" y="335280"/>
                  </a:lnTo>
                  <a:lnTo>
                    <a:pt x="8747239" y="335280"/>
                  </a:lnTo>
                  <a:lnTo>
                    <a:pt x="8747239" y="0"/>
                  </a:lnTo>
                  <a:close/>
                </a:path>
              </a:pathLst>
            </a:custGeom>
            <a:solidFill>
              <a:srgbClr val="ECE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3339" y="5621413"/>
              <a:ext cx="8747760" cy="335280"/>
            </a:xfrm>
            <a:custGeom>
              <a:avLst/>
              <a:gdLst/>
              <a:ahLst/>
              <a:cxnLst/>
              <a:rect l="l" t="t" r="r" b="b"/>
              <a:pathLst>
                <a:path w="8747760" h="335279">
                  <a:moveTo>
                    <a:pt x="8747239" y="0"/>
                  </a:moveTo>
                  <a:lnTo>
                    <a:pt x="1675511" y="0"/>
                  </a:lnTo>
                  <a:lnTo>
                    <a:pt x="0" y="0"/>
                  </a:lnTo>
                  <a:lnTo>
                    <a:pt x="0" y="335280"/>
                  </a:lnTo>
                  <a:lnTo>
                    <a:pt x="1675498" y="335280"/>
                  </a:lnTo>
                  <a:lnTo>
                    <a:pt x="8747239" y="335280"/>
                  </a:lnTo>
                  <a:lnTo>
                    <a:pt x="8747239" y="0"/>
                  </a:lnTo>
                  <a:close/>
                </a:path>
              </a:pathLst>
            </a:custGeom>
            <a:solidFill>
              <a:srgbClr val="D9D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78838" y="3590670"/>
              <a:ext cx="0" cy="2372995"/>
            </a:xfrm>
            <a:custGeom>
              <a:avLst/>
              <a:gdLst/>
              <a:ahLst/>
              <a:cxnLst/>
              <a:rect l="l" t="t" r="r" b="b"/>
              <a:pathLst>
                <a:path h="2372995">
                  <a:moveTo>
                    <a:pt x="0" y="0"/>
                  </a:moveTo>
                  <a:lnTo>
                    <a:pt x="0" y="237237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6989" y="3609720"/>
              <a:ext cx="8760460" cy="0"/>
            </a:xfrm>
            <a:custGeom>
              <a:avLst/>
              <a:gdLst/>
              <a:ahLst/>
              <a:cxnLst/>
              <a:rect l="l" t="t" r="r" b="b"/>
              <a:pathLst>
                <a:path w="8760460">
                  <a:moveTo>
                    <a:pt x="0" y="0"/>
                  </a:moveTo>
                  <a:lnTo>
                    <a:pt x="875993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6989" y="3268090"/>
              <a:ext cx="8760460" cy="2695575"/>
            </a:xfrm>
            <a:custGeom>
              <a:avLst/>
              <a:gdLst/>
              <a:ahLst/>
              <a:cxnLst/>
              <a:rect l="l" t="t" r="r" b="b"/>
              <a:pathLst>
                <a:path w="8760460" h="2695575">
                  <a:moveTo>
                    <a:pt x="0" y="676910"/>
                  </a:moveTo>
                  <a:lnTo>
                    <a:pt x="8759939" y="676910"/>
                  </a:lnTo>
                </a:path>
                <a:path w="8760460" h="2695575">
                  <a:moveTo>
                    <a:pt x="0" y="1012190"/>
                  </a:moveTo>
                  <a:lnTo>
                    <a:pt x="8759939" y="1012190"/>
                  </a:lnTo>
                </a:path>
                <a:path w="8760460" h="2695575">
                  <a:moveTo>
                    <a:pt x="0" y="1347470"/>
                  </a:moveTo>
                  <a:lnTo>
                    <a:pt x="8759939" y="1347470"/>
                  </a:lnTo>
                </a:path>
                <a:path w="8760460" h="2695575">
                  <a:moveTo>
                    <a:pt x="0" y="1682750"/>
                  </a:moveTo>
                  <a:lnTo>
                    <a:pt x="8759939" y="1682750"/>
                  </a:lnTo>
                </a:path>
                <a:path w="8760460" h="2695575">
                  <a:moveTo>
                    <a:pt x="0" y="2018030"/>
                  </a:moveTo>
                  <a:lnTo>
                    <a:pt x="8759939" y="2018030"/>
                  </a:lnTo>
                </a:path>
                <a:path w="8760460" h="2695575">
                  <a:moveTo>
                    <a:pt x="0" y="2353322"/>
                  </a:moveTo>
                  <a:lnTo>
                    <a:pt x="8759939" y="2353322"/>
                  </a:lnTo>
                </a:path>
                <a:path w="8760460" h="2695575">
                  <a:moveTo>
                    <a:pt x="6350" y="0"/>
                  </a:moveTo>
                  <a:lnTo>
                    <a:pt x="6350" y="2694952"/>
                  </a:lnTo>
                </a:path>
                <a:path w="8760460" h="2695575">
                  <a:moveTo>
                    <a:pt x="8753589" y="0"/>
                  </a:moveTo>
                  <a:lnTo>
                    <a:pt x="8753589" y="2694952"/>
                  </a:lnTo>
                </a:path>
                <a:path w="8760460" h="2695575">
                  <a:moveTo>
                    <a:pt x="0" y="6350"/>
                  </a:moveTo>
                  <a:lnTo>
                    <a:pt x="8759939" y="6350"/>
                  </a:lnTo>
                </a:path>
                <a:path w="8760460" h="2695575">
                  <a:moveTo>
                    <a:pt x="0" y="2688602"/>
                  </a:moveTo>
                  <a:lnTo>
                    <a:pt x="8759939" y="268860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480817" y="3303778"/>
            <a:ext cx="4192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Reforma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pensiones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abril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2013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2027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2041" y="3639058"/>
            <a:ext cx="923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&lt;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61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años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57832" y="3639058"/>
            <a:ext cx="6372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Para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ciertos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trabajos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penosos,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tóxicos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peligrosos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discapacidad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2041" y="3974338"/>
            <a:ext cx="866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&gt;63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años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57832" y="3974338"/>
            <a:ext cx="5645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Jubilación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anticipada por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crisis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empresarial,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33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años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cotizados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2041" y="4309617"/>
            <a:ext cx="923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&gt;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65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años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57832" y="4309617"/>
            <a:ext cx="58794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Jubilación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anticipada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voluntaria del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trabajador,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35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años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cotizados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2041" y="4645278"/>
            <a:ext cx="8680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&gt;65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años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57832" y="4645278"/>
            <a:ext cx="33293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Jubilación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parcial, 33 años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cotizados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2041" y="4980559"/>
            <a:ext cx="1042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65-66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años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57832" y="4980559"/>
            <a:ext cx="5283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Jubilación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ordinaria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cotizado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 menos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38,5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años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2041" y="5315839"/>
            <a:ext cx="747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67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años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57832" y="5315839"/>
            <a:ext cx="5795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Jubilación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ordinaria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(caso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general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entre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15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37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años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cotizados)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2041" y="5651093"/>
            <a:ext cx="1376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+ 65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67 años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957832" y="5651093"/>
            <a:ext cx="34182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Jubilación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postergada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(incrementada)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13332"/>
            <a:ext cx="9149080" cy="5291455"/>
            <a:chOff x="0" y="1513332"/>
            <a:chExt cx="9149080" cy="5291455"/>
          </a:xfrm>
        </p:grpSpPr>
        <p:sp>
          <p:nvSpPr>
            <p:cNvPr id="3" name="object 3"/>
            <p:cNvSpPr/>
            <p:nvPr/>
          </p:nvSpPr>
          <p:spPr>
            <a:xfrm>
              <a:off x="4424171" y="3471672"/>
              <a:ext cx="2708275" cy="0"/>
            </a:xfrm>
            <a:custGeom>
              <a:avLst/>
              <a:gdLst/>
              <a:ahLst/>
              <a:cxnLst/>
              <a:rect l="l" t="t" r="r" b="b"/>
              <a:pathLst>
                <a:path w="2708275">
                  <a:moveTo>
                    <a:pt x="0" y="0"/>
                  </a:moveTo>
                  <a:lnTo>
                    <a:pt x="2708148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427" y="1994916"/>
              <a:ext cx="8135620" cy="1201420"/>
            </a:xfrm>
            <a:custGeom>
              <a:avLst/>
              <a:gdLst/>
              <a:ahLst/>
              <a:cxnLst/>
              <a:rect l="l" t="t" r="r" b="b"/>
              <a:pathLst>
                <a:path w="8135620" h="1201420">
                  <a:moveTo>
                    <a:pt x="0" y="1200912"/>
                  </a:moveTo>
                  <a:lnTo>
                    <a:pt x="8135111" y="1200912"/>
                  </a:lnTo>
                  <a:lnTo>
                    <a:pt x="8135111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9143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37944"/>
              <a:ext cx="4439411" cy="2423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628" y="1629156"/>
              <a:ext cx="4287520" cy="368935"/>
            </a:xfrm>
            <a:custGeom>
              <a:avLst/>
              <a:gdLst/>
              <a:ahLst/>
              <a:cxnLst/>
              <a:rect l="l" t="t" r="r" b="b"/>
              <a:pathLst>
                <a:path w="4287520" h="368935">
                  <a:moveTo>
                    <a:pt x="4287012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4287012" y="368808"/>
                  </a:lnTo>
                  <a:lnTo>
                    <a:pt x="428701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28" y="1629156"/>
              <a:ext cx="4287520" cy="368935"/>
            </a:xfrm>
            <a:custGeom>
              <a:avLst/>
              <a:gdLst/>
              <a:ahLst/>
              <a:cxnLst/>
              <a:rect l="l" t="t" r="r" b="b"/>
              <a:pathLst>
                <a:path w="4287520" h="368935">
                  <a:moveTo>
                    <a:pt x="0" y="368808"/>
                  </a:moveTo>
                  <a:lnTo>
                    <a:pt x="4287012" y="368808"/>
                  </a:lnTo>
                  <a:lnTo>
                    <a:pt x="4287012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7423" y="1600200"/>
              <a:ext cx="1476756" cy="5135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7348" y="3938014"/>
              <a:ext cx="9027160" cy="2862580"/>
            </a:xfrm>
            <a:custGeom>
              <a:avLst/>
              <a:gdLst/>
              <a:ahLst/>
              <a:cxnLst/>
              <a:rect l="l" t="t" r="r" b="b"/>
              <a:pathLst>
                <a:path w="9027160" h="2862579">
                  <a:moveTo>
                    <a:pt x="0" y="2862072"/>
                  </a:moveTo>
                  <a:lnTo>
                    <a:pt x="9026652" y="2862072"/>
                  </a:lnTo>
                </a:path>
                <a:path w="9027160" h="2862579">
                  <a:moveTo>
                    <a:pt x="9026652" y="0"/>
                  </a:moveTo>
                  <a:lnTo>
                    <a:pt x="0" y="0"/>
                  </a:lnTo>
                  <a:lnTo>
                    <a:pt x="0" y="2862072"/>
                  </a:lnTo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422904"/>
              <a:ext cx="4504943" cy="2423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7160" y="3212592"/>
              <a:ext cx="4287520" cy="370840"/>
            </a:xfrm>
            <a:custGeom>
              <a:avLst/>
              <a:gdLst/>
              <a:ahLst/>
              <a:cxnLst/>
              <a:rect l="l" t="t" r="r" b="b"/>
              <a:pathLst>
                <a:path w="4287520" h="370839">
                  <a:moveTo>
                    <a:pt x="4287012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4287012" y="370332"/>
                  </a:lnTo>
                  <a:lnTo>
                    <a:pt x="428701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160" y="3212592"/>
              <a:ext cx="4287520" cy="370840"/>
            </a:xfrm>
            <a:custGeom>
              <a:avLst/>
              <a:gdLst/>
              <a:ahLst/>
              <a:cxnLst/>
              <a:rect l="l" t="t" r="r" b="b"/>
              <a:pathLst>
                <a:path w="4287520" h="370839">
                  <a:moveTo>
                    <a:pt x="0" y="370332"/>
                  </a:moveTo>
                  <a:lnTo>
                    <a:pt x="4287012" y="370332"/>
                  </a:lnTo>
                  <a:lnTo>
                    <a:pt x="4287012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9143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995" y="3183636"/>
              <a:ext cx="3121152" cy="513588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2948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3.</a:t>
            </a:r>
            <a:r>
              <a:rPr spc="-65" dirty="0"/>
              <a:t> </a:t>
            </a:r>
            <a:r>
              <a:rPr spc="65" dirty="0"/>
              <a:t>Desempleo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3736" y="821436"/>
            <a:ext cx="762635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320"/>
              </a:spcBef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Arial MT"/>
                <a:cs typeface="Arial MT"/>
              </a:rPr>
              <a:t>pudiendo y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queriendo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trabajar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perdido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trabajo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reúnen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requisitos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6697" y="1563750"/>
            <a:ext cx="8957945" cy="517144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434465">
              <a:lnSpc>
                <a:spcPct val="100000"/>
              </a:lnSpc>
              <a:spcBef>
                <a:spcPts val="82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Requisitos</a:t>
            </a:r>
            <a:endParaRPr sz="1800">
              <a:latin typeface="Arial"/>
              <a:cs typeface="Arial"/>
            </a:endParaRPr>
          </a:p>
          <a:p>
            <a:pPr marL="938530" indent="-287020">
              <a:lnSpc>
                <a:spcPct val="100000"/>
              </a:lnSpc>
              <a:spcBef>
                <a:spcPts val="725"/>
              </a:spcBef>
              <a:buChar char="•"/>
              <a:tabLst>
                <a:tab pos="938530" algn="l"/>
                <a:tab pos="939165" algn="l"/>
              </a:tabLst>
            </a:pPr>
            <a:r>
              <a:rPr sz="1800" spc="-5" dirty="0">
                <a:latin typeface="Arial MT"/>
                <a:cs typeface="Arial MT"/>
              </a:rPr>
              <a:t>Haber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cotizado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mín.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360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días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 los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últimos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6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años</a:t>
            </a:r>
            <a:endParaRPr sz="1800">
              <a:latin typeface="Arial MT"/>
              <a:cs typeface="Arial MT"/>
            </a:endParaRPr>
          </a:p>
          <a:p>
            <a:pPr marL="938530" indent="-287020">
              <a:lnSpc>
                <a:spcPct val="100000"/>
              </a:lnSpc>
              <a:buChar char="•"/>
              <a:tabLst>
                <a:tab pos="938530" algn="l"/>
                <a:tab pos="939165" algn="l"/>
              </a:tabLst>
            </a:pPr>
            <a:r>
              <a:rPr sz="1800" dirty="0">
                <a:latin typeface="Arial MT"/>
                <a:cs typeface="Arial MT"/>
              </a:rPr>
              <a:t>Estar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situación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legal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desempleo</a:t>
            </a:r>
            <a:endParaRPr sz="1800">
              <a:latin typeface="Arial MT"/>
              <a:cs typeface="Arial MT"/>
            </a:endParaRPr>
          </a:p>
          <a:p>
            <a:pPr marL="93853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938530" algn="l"/>
                <a:tab pos="939165" algn="l"/>
              </a:tabLst>
            </a:pPr>
            <a:r>
              <a:rPr sz="1800" spc="-5" dirty="0">
                <a:latin typeface="Arial MT"/>
                <a:cs typeface="Arial MT"/>
              </a:rPr>
              <a:t>Suscribir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compromiso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actividad</a:t>
            </a:r>
            <a:endParaRPr sz="1800">
              <a:latin typeface="Arial MT"/>
              <a:cs typeface="Arial MT"/>
            </a:endParaRPr>
          </a:p>
          <a:p>
            <a:pPr marL="938530" indent="-287020">
              <a:lnSpc>
                <a:spcPct val="100000"/>
              </a:lnSpc>
              <a:buChar char="•"/>
              <a:tabLst>
                <a:tab pos="938530" algn="l"/>
                <a:tab pos="939165" algn="l"/>
              </a:tabLst>
            </a:pPr>
            <a:r>
              <a:rPr sz="1800" spc="-5" dirty="0">
                <a:latin typeface="Arial MT"/>
                <a:cs typeface="Arial MT"/>
              </a:rPr>
              <a:t>Solicitar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 prestación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 los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15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días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hábiles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(sino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descuento)</a:t>
            </a:r>
            <a:endParaRPr sz="1800">
              <a:latin typeface="Arial MT"/>
              <a:cs typeface="Arial MT"/>
            </a:endParaRPr>
          </a:p>
          <a:p>
            <a:pPr marL="676275">
              <a:lnSpc>
                <a:spcPct val="100000"/>
              </a:lnSpc>
              <a:spcBef>
                <a:spcPts val="855"/>
              </a:spcBef>
            </a:pP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Situación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legal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desempleo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34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Por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despido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empresa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Por muerte,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jubilación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invalidez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 empresario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Por </a:t>
            </a:r>
            <a:r>
              <a:rPr sz="1800" dirty="0">
                <a:latin typeface="Arial MT"/>
                <a:cs typeface="Arial MT"/>
              </a:rPr>
              <a:t>fin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duración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contrato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Por voluntad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trabajador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causa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justa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Por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resolución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empresario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durante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periodo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prueba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(anterior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contrato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caus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anteriores)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Por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acreditar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condición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víctima </a:t>
            </a:r>
            <a:r>
              <a:rPr sz="1800" spc="-10" dirty="0">
                <a:latin typeface="Arial MT"/>
                <a:cs typeface="Arial MT"/>
              </a:rPr>
              <a:t>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violencia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género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Por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reducción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jornada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10-70%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así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como fijos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discontinuos</a:t>
            </a:r>
            <a:endParaRPr sz="1800">
              <a:latin typeface="Arial MT"/>
              <a:cs typeface="Arial MT"/>
            </a:endParaRPr>
          </a:p>
          <a:p>
            <a:pPr marL="299085" marR="28257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No 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consideran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cuando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trabajador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cesa voluntariamente,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cuando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opta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readmisión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 </a:t>
            </a:r>
            <a:r>
              <a:rPr sz="1800" spc="-5" dirty="0">
                <a:latin typeface="Arial MT"/>
                <a:cs typeface="Arial MT"/>
              </a:rPr>
              <a:t>el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trabajador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vuelve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trabajo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62455"/>
            <a:ext cx="9144000" cy="3983990"/>
            <a:chOff x="0" y="1362455"/>
            <a:chExt cx="9144000" cy="3983990"/>
          </a:xfrm>
        </p:grpSpPr>
        <p:sp>
          <p:nvSpPr>
            <p:cNvPr id="3" name="object 3"/>
            <p:cNvSpPr/>
            <p:nvPr/>
          </p:nvSpPr>
          <p:spPr>
            <a:xfrm>
              <a:off x="2019299" y="3471672"/>
              <a:ext cx="3452495" cy="0"/>
            </a:xfrm>
            <a:custGeom>
              <a:avLst/>
              <a:gdLst/>
              <a:ahLst/>
              <a:cxnLst/>
              <a:rect l="l" t="t" r="r" b="b"/>
              <a:pathLst>
                <a:path w="3452495">
                  <a:moveTo>
                    <a:pt x="0" y="0"/>
                  </a:moveTo>
                  <a:lnTo>
                    <a:pt x="3452241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04415"/>
              <a:ext cx="5301996" cy="3489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59" y="1362455"/>
              <a:ext cx="5039868" cy="62026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2948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3.</a:t>
            </a:r>
            <a:r>
              <a:rPr spc="-55" dirty="0"/>
              <a:t> </a:t>
            </a:r>
            <a:r>
              <a:rPr spc="65" dirty="0"/>
              <a:t>Desempleo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775716"/>
            <a:ext cx="4231005" cy="513715"/>
            <a:chOff x="0" y="775716"/>
            <a:chExt cx="4231005" cy="5137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14984"/>
              <a:ext cx="4230623" cy="2423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255" y="775716"/>
              <a:ext cx="4024883" cy="51358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79298" y="820292"/>
            <a:ext cx="3736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Cálculo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prestación</a:t>
            </a:r>
            <a:r>
              <a:rPr sz="1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de desempleo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791" y="1373885"/>
            <a:ext cx="4714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Times New Roman"/>
                <a:cs typeface="Times New Roman"/>
              </a:rPr>
              <a:t>1º)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Cuántos </a:t>
            </a:r>
            <a:r>
              <a:rPr sz="1800" b="1" spc="-5" dirty="0">
                <a:latin typeface="Times New Roman"/>
                <a:cs typeface="Times New Roman"/>
              </a:rPr>
              <a:t>días </a:t>
            </a:r>
            <a:r>
              <a:rPr sz="1800" b="1" spc="45" dirty="0">
                <a:latin typeface="Times New Roman"/>
                <a:cs typeface="Times New Roman"/>
              </a:rPr>
              <a:t>se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han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cotizado</a:t>
            </a:r>
            <a:r>
              <a:rPr sz="1800" b="1" spc="15" dirty="0">
                <a:latin typeface="Times New Roman"/>
                <a:cs typeface="Times New Roman"/>
              </a:rPr>
              <a:t> en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los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últimos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6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791" y="1605229"/>
            <a:ext cx="476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Times New Roman"/>
                <a:cs typeface="Times New Roman"/>
              </a:rPr>
              <a:t>años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2214372"/>
            <a:ext cx="5302250" cy="528955"/>
            <a:chOff x="0" y="2214372"/>
            <a:chExt cx="5302250" cy="52895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94204"/>
              <a:ext cx="5301996" cy="3489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059" y="2214372"/>
              <a:ext cx="5038344" cy="3916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49123" y="2227834"/>
            <a:ext cx="292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2º)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45" dirty="0">
                <a:latin typeface="Times New Roman"/>
                <a:cs typeface="Times New Roman"/>
              </a:rPr>
              <a:t>Cuál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40" dirty="0">
                <a:latin typeface="Times New Roman"/>
                <a:cs typeface="Times New Roman"/>
              </a:rPr>
              <a:t>es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su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base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reguladora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2839211"/>
            <a:ext cx="5302250" cy="688975"/>
            <a:chOff x="0" y="2839211"/>
            <a:chExt cx="5302250" cy="68897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3180587"/>
              <a:ext cx="5301996" cy="3474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391" y="2839211"/>
              <a:ext cx="5035296" cy="58673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47904" y="2834385"/>
            <a:ext cx="4721225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9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3ª) </a:t>
            </a:r>
            <a:r>
              <a:rPr sz="1800" b="1" spc="-80" dirty="0">
                <a:latin typeface="Times New Roman"/>
                <a:cs typeface="Times New Roman"/>
              </a:rPr>
              <a:t>A</a:t>
            </a:r>
            <a:r>
              <a:rPr sz="1800" b="1" spc="-55" dirty="0">
                <a:latin typeface="Times New Roman"/>
                <a:cs typeface="Times New Roman"/>
              </a:rPr>
              <a:t>p</a:t>
            </a:r>
            <a:r>
              <a:rPr sz="1800" b="1" spc="-10" dirty="0">
                <a:latin typeface="Times New Roman"/>
                <a:cs typeface="Times New Roman"/>
              </a:rPr>
              <a:t>lica</a:t>
            </a:r>
            <a:r>
              <a:rPr sz="1800" b="1" spc="-185" dirty="0">
                <a:latin typeface="Times New Roman"/>
                <a:cs typeface="Times New Roman"/>
              </a:rPr>
              <a:t>r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l</a:t>
            </a:r>
            <a:r>
              <a:rPr sz="1800" b="1" spc="40" dirty="0">
                <a:latin typeface="Times New Roman"/>
                <a:cs typeface="Times New Roman"/>
              </a:rPr>
              <a:t>o</a:t>
            </a:r>
            <a:r>
              <a:rPr sz="1800" b="1" spc="35" dirty="0">
                <a:latin typeface="Times New Roman"/>
                <a:cs typeface="Times New Roman"/>
              </a:rPr>
              <a:t>s</a:t>
            </a:r>
            <a:r>
              <a:rPr sz="1800" b="1" spc="-5" dirty="0">
                <a:latin typeface="Times New Roman"/>
                <a:cs typeface="Times New Roman"/>
              </a:rPr>
              <a:t> p</a:t>
            </a:r>
            <a:r>
              <a:rPr sz="1800" b="1" spc="-80" dirty="0">
                <a:latin typeface="Times New Roman"/>
                <a:cs typeface="Times New Roman"/>
              </a:rPr>
              <a:t>o</a:t>
            </a:r>
            <a:r>
              <a:rPr sz="1800" b="1" spc="-6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cent</a:t>
            </a:r>
            <a:r>
              <a:rPr sz="1800" b="1" spc="5" dirty="0">
                <a:latin typeface="Times New Roman"/>
                <a:cs typeface="Times New Roman"/>
              </a:rPr>
              <a:t>a</a:t>
            </a:r>
            <a:r>
              <a:rPr sz="1800" b="1" spc="-20" dirty="0">
                <a:latin typeface="Times New Roman"/>
                <a:cs typeface="Times New Roman"/>
              </a:rPr>
              <a:t>je</a:t>
            </a:r>
            <a:r>
              <a:rPr sz="1800" b="1" spc="-15" dirty="0">
                <a:latin typeface="Times New Roman"/>
                <a:cs typeface="Times New Roman"/>
              </a:rPr>
              <a:t>s</a:t>
            </a:r>
            <a:r>
              <a:rPr sz="1800" b="1" spc="-5" dirty="0">
                <a:latin typeface="Times New Roman"/>
                <a:cs typeface="Times New Roman"/>
              </a:rPr>
              <a:t> d</a:t>
            </a:r>
            <a:r>
              <a:rPr sz="1800" b="1" spc="5" dirty="0">
                <a:latin typeface="Times New Roman"/>
                <a:cs typeface="Times New Roman"/>
              </a:rPr>
              <a:t>el </a:t>
            </a:r>
            <a:r>
              <a:rPr sz="1800" b="1" spc="-140" dirty="0">
                <a:latin typeface="Times New Roman"/>
                <a:cs typeface="Times New Roman"/>
              </a:rPr>
              <a:t>70%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60" dirty="0">
                <a:latin typeface="Times New Roman"/>
                <a:cs typeface="Times New Roman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</a:t>
            </a:r>
            <a:r>
              <a:rPr sz="1800" b="1" spc="5" dirty="0">
                <a:latin typeface="Times New Roman"/>
                <a:cs typeface="Times New Roman"/>
              </a:rPr>
              <a:t>el </a:t>
            </a:r>
            <a:r>
              <a:rPr sz="1800" b="1" spc="-140" dirty="0">
                <a:latin typeface="Times New Roman"/>
                <a:cs typeface="Times New Roman"/>
              </a:rPr>
              <a:t>50%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la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89"/>
              </a:lnSpc>
            </a:pPr>
            <a:r>
              <a:rPr sz="1800" b="1" spc="10" dirty="0">
                <a:latin typeface="Times New Roman"/>
                <a:cs typeface="Times New Roman"/>
              </a:rPr>
              <a:t>base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reguladora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607308"/>
            <a:ext cx="5302250" cy="716280"/>
            <a:chOff x="0" y="3607308"/>
            <a:chExt cx="5302250" cy="71628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74592"/>
              <a:ext cx="5301996" cy="3489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875" y="3607308"/>
              <a:ext cx="4818888" cy="59588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11302" y="3607434"/>
            <a:ext cx="3997325" cy="5314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440"/>
              </a:spcBef>
            </a:pPr>
            <a:r>
              <a:rPr sz="1800" b="1" spc="-5" dirty="0">
                <a:latin typeface="Times New Roman"/>
                <a:cs typeface="Times New Roman"/>
              </a:rPr>
              <a:t>4º) </a:t>
            </a:r>
            <a:r>
              <a:rPr sz="1800" b="1" spc="-60" dirty="0">
                <a:latin typeface="Times New Roman"/>
                <a:cs typeface="Times New Roman"/>
              </a:rPr>
              <a:t>Comparar </a:t>
            </a:r>
            <a:r>
              <a:rPr sz="1800" b="1" spc="20" dirty="0">
                <a:latin typeface="Times New Roman"/>
                <a:cs typeface="Times New Roman"/>
              </a:rPr>
              <a:t>con </a:t>
            </a:r>
            <a:r>
              <a:rPr sz="1800" b="1" spc="15" dirty="0">
                <a:latin typeface="Times New Roman"/>
                <a:cs typeface="Times New Roman"/>
              </a:rPr>
              <a:t>los topes </a:t>
            </a:r>
            <a:r>
              <a:rPr sz="1800" b="1" dirty="0">
                <a:latin typeface="Times New Roman"/>
                <a:cs typeface="Times New Roman"/>
              </a:rPr>
              <a:t>máx. </a:t>
            </a:r>
            <a:r>
              <a:rPr sz="1800" b="1" spc="-60" dirty="0">
                <a:latin typeface="Times New Roman"/>
                <a:cs typeface="Times New Roman"/>
              </a:rPr>
              <a:t>y </a:t>
            </a:r>
            <a:r>
              <a:rPr sz="1800" b="1" spc="5" dirty="0">
                <a:latin typeface="Times New Roman"/>
                <a:cs typeface="Times New Roman"/>
              </a:rPr>
              <a:t>mín. </a:t>
            </a:r>
            <a:r>
              <a:rPr sz="1800" b="1" spc="-40" dirty="0">
                <a:latin typeface="Times New Roman"/>
                <a:cs typeface="Times New Roman"/>
              </a:rPr>
              <a:t>a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cobrar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Times New Roman"/>
                <a:cs typeface="Times New Roman"/>
              </a:rPr>
              <a:t>según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el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nº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de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hijos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4384547"/>
            <a:ext cx="5302250" cy="980440"/>
            <a:chOff x="0" y="4384547"/>
            <a:chExt cx="5302250" cy="98044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5017007"/>
              <a:ext cx="5301996" cy="34747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872" y="4384547"/>
              <a:ext cx="5041392" cy="71628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84479" y="4444745"/>
            <a:ext cx="4086860" cy="5314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440"/>
              </a:spcBef>
            </a:pPr>
            <a:r>
              <a:rPr sz="1800" b="1" spc="-5" dirty="0">
                <a:latin typeface="Times New Roman"/>
                <a:cs typeface="Times New Roman"/>
              </a:rPr>
              <a:t>5º) Descontar</a:t>
            </a:r>
            <a:r>
              <a:rPr sz="1800" b="1" spc="5" dirty="0">
                <a:latin typeface="Times New Roman"/>
                <a:cs typeface="Times New Roman"/>
              </a:rPr>
              <a:t> todo</a:t>
            </a:r>
            <a:r>
              <a:rPr sz="1800" b="1" dirty="0">
                <a:latin typeface="Times New Roman"/>
                <a:cs typeface="Times New Roman"/>
              </a:rPr>
              <a:t> lo</a:t>
            </a:r>
            <a:r>
              <a:rPr sz="1800" b="1" spc="-10" dirty="0">
                <a:latin typeface="Times New Roman"/>
                <a:cs typeface="Times New Roman"/>
              </a:rPr>
              <a:t> correspondiente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la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seguridad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social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465190" y="1298955"/>
            <a:ext cx="3685540" cy="3639820"/>
            <a:chOff x="5465190" y="1298955"/>
            <a:chExt cx="3685540" cy="3639820"/>
          </a:xfrm>
        </p:grpSpPr>
        <p:sp>
          <p:nvSpPr>
            <p:cNvPr id="30" name="object 30"/>
            <p:cNvSpPr/>
            <p:nvPr/>
          </p:nvSpPr>
          <p:spPr>
            <a:xfrm>
              <a:off x="5471541" y="1305305"/>
              <a:ext cx="3672840" cy="579120"/>
            </a:xfrm>
            <a:custGeom>
              <a:avLst/>
              <a:gdLst/>
              <a:ahLst/>
              <a:cxnLst/>
              <a:rect l="l" t="t" r="r" b="b"/>
              <a:pathLst>
                <a:path w="3672840" h="579119">
                  <a:moveTo>
                    <a:pt x="1169974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1169974" y="579120"/>
                  </a:lnTo>
                  <a:lnTo>
                    <a:pt x="1169974" y="0"/>
                  </a:lnTo>
                  <a:close/>
                </a:path>
                <a:path w="3672840" h="579119">
                  <a:moveTo>
                    <a:pt x="3672459" y="0"/>
                  </a:moveTo>
                  <a:lnTo>
                    <a:pt x="1170051" y="0"/>
                  </a:lnTo>
                  <a:lnTo>
                    <a:pt x="1170051" y="579120"/>
                  </a:lnTo>
                  <a:lnTo>
                    <a:pt x="3672459" y="579120"/>
                  </a:lnTo>
                  <a:lnTo>
                    <a:pt x="3672459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71541" y="1884425"/>
              <a:ext cx="3672840" cy="822960"/>
            </a:xfrm>
            <a:custGeom>
              <a:avLst/>
              <a:gdLst/>
              <a:ahLst/>
              <a:cxnLst/>
              <a:rect l="l" t="t" r="r" b="b"/>
              <a:pathLst>
                <a:path w="3672840" h="822960">
                  <a:moveTo>
                    <a:pt x="1169974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1169974" y="822960"/>
                  </a:lnTo>
                  <a:lnTo>
                    <a:pt x="1169974" y="0"/>
                  </a:lnTo>
                  <a:close/>
                </a:path>
                <a:path w="3672840" h="822960">
                  <a:moveTo>
                    <a:pt x="3672459" y="0"/>
                  </a:moveTo>
                  <a:lnTo>
                    <a:pt x="1170051" y="0"/>
                  </a:lnTo>
                  <a:lnTo>
                    <a:pt x="1170051" y="822960"/>
                  </a:lnTo>
                  <a:lnTo>
                    <a:pt x="3672459" y="822960"/>
                  </a:lnTo>
                  <a:lnTo>
                    <a:pt x="3672459" y="0"/>
                  </a:lnTo>
                  <a:close/>
                </a:path>
              </a:pathLst>
            </a:custGeom>
            <a:solidFill>
              <a:srgbClr val="D9D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71541" y="2707385"/>
              <a:ext cx="3672840" cy="823594"/>
            </a:xfrm>
            <a:custGeom>
              <a:avLst/>
              <a:gdLst/>
              <a:ahLst/>
              <a:cxnLst/>
              <a:rect l="l" t="t" r="r" b="b"/>
              <a:pathLst>
                <a:path w="3672840" h="823595">
                  <a:moveTo>
                    <a:pt x="1169974" y="0"/>
                  </a:moveTo>
                  <a:lnTo>
                    <a:pt x="0" y="0"/>
                  </a:lnTo>
                  <a:lnTo>
                    <a:pt x="0" y="822972"/>
                  </a:lnTo>
                  <a:lnTo>
                    <a:pt x="1169974" y="822972"/>
                  </a:lnTo>
                  <a:lnTo>
                    <a:pt x="1169974" y="0"/>
                  </a:lnTo>
                  <a:close/>
                </a:path>
                <a:path w="3672840" h="823595">
                  <a:moveTo>
                    <a:pt x="3672459" y="0"/>
                  </a:moveTo>
                  <a:lnTo>
                    <a:pt x="1170051" y="0"/>
                  </a:lnTo>
                  <a:lnTo>
                    <a:pt x="1170051" y="822972"/>
                  </a:lnTo>
                  <a:lnTo>
                    <a:pt x="3672459" y="822972"/>
                  </a:lnTo>
                  <a:lnTo>
                    <a:pt x="3672459" y="0"/>
                  </a:lnTo>
                  <a:close/>
                </a:path>
              </a:pathLst>
            </a:custGeom>
            <a:solidFill>
              <a:srgbClr val="ECE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71541" y="3530358"/>
              <a:ext cx="3672840" cy="822960"/>
            </a:xfrm>
            <a:custGeom>
              <a:avLst/>
              <a:gdLst/>
              <a:ahLst/>
              <a:cxnLst/>
              <a:rect l="l" t="t" r="r" b="b"/>
              <a:pathLst>
                <a:path w="3672840" h="822960">
                  <a:moveTo>
                    <a:pt x="1169974" y="0"/>
                  </a:moveTo>
                  <a:lnTo>
                    <a:pt x="0" y="0"/>
                  </a:lnTo>
                  <a:lnTo>
                    <a:pt x="0" y="822947"/>
                  </a:lnTo>
                  <a:lnTo>
                    <a:pt x="1169974" y="822947"/>
                  </a:lnTo>
                  <a:lnTo>
                    <a:pt x="1169974" y="0"/>
                  </a:lnTo>
                  <a:close/>
                </a:path>
                <a:path w="3672840" h="822960">
                  <a:moveTo>
                    <a:pt x="3672459" y="0"/>
                  </a:moveTo>
                  <a:lnTo>
                    <a:pt x="1170051" y="0"/>
                  </a:lnTo>
                  <a:lnTo>
                    <a:pt x="1170051" y="822947"/>
                  </a:lnTo>
                  <a:lnTo>
                    <a:pt x="3672459" y="822947"/>
                  </a:lnTo>
                  <a:lnTo>
                    <a:pt x="3672459" y="0"/>
                  </a:lnTo>
                  <a:close/>
                </a:path>
              </a:pathLst>
            </a:custGeom>
            <a:solidFill>
              <a:srgbClr val="D9D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71541" y="4353305"/>
              <a:ext cx="3672840" cy="579120"/>
            </a:xfrm>
            <a:custGeom>
              <a:avLst/>
              <a:gdLst/>
              <a:ahLst/>
              <a:cxnLst/>
              <a:rect l="l" t="t" r="r" b="b"/>
              <a:pathLst>
                <a:path w="3672840" h="579120">
                  <a:moveTo>
                    <a:pt x="1169974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1169974" y="579120"/>
                  </a:lnTo>
                  <a:lnTo>
                    <a:pt x="1169974" y="0"/>
                  </a:lnTo>
                  <a:close/>
                </a:path>
                <a:path w="3672840" h="579120">
                  <a:moveTo>
                    <a:pt x="3672459" y="0"/>
                  </a:moveTo>
                  <a:lnTo>
                    <a:pt x="1170051" y="0"/>
                  </a:lnTo>
                  <a:lnTo>
                    <a:pt x="1170051" y="579120"/>
                  </a:lnTo>
                  <a:lnTo>
                    <a:pt x="3672459" y="579120"/>
                  </a:lnTo>
                  <a:lnTo>
                    <a:pt x="3672459" y="0"/>
                  </a:lnTo>
                  <a:close/>
                </a:path>
              </a:pathLst>
            </a:custGeom>
            <a:solidFill>
              <a:srgbClr val="ECE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41591" y="1298955"/>
              <a:ext cx="0" cy="3639820"/>
            </a:xfrm>
            <a:custGeom>
              <a:avLst/>
              <a:gdLst/>
              <a:ahLst/>
              <a:cxnLst/>
              <a:rect l="l" t="t" r="r" b="b"/>
              <a:pathLst>
                <a:path h="3639820">
                  <a:moveTo>
                    <a:pt x="0" y="0"/>
                  </a:moveTo>
                  <a:lnTo>
                    <a:pt x="0" y="36398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65191" y="1865375"/>
              <a:ext cx="3679190" cy="2494280"/>
            </a:xfrm>
            <a:custGeom>
              <a:avLst/>
              <a:gdLst/>
              <a:ahLst/>
              <a:cxnLst/>
              <a:rect l="l" t="t" r="r" b="b"/>
              <a:pathLst>
                <a:path w="3679190" h="2494279">
                  <a:moveTo>
                    <a:pt x="3678809" y="2481580"/>
                  </a:moveTo>
                  <a:lnTo>
                    <a:pt x="0" y="2481580"/>
                  </a:lnTo>
                  <a:lnTo>
                    <a:pt x="0" y="2494280"/>
                  </a:lnTo>
                  <a:lnTo>
                    <a:pt x="3678809" y="2494280"/>
                  </a:lnTo>
                  <a:lnTo>
                    <a:pt x="3678809" y="2481580"/>
                  </a:lnTo>
                  <a:close/>
                </a:path>
                <a:path w="3679190" h="2494279">
                  <a:moveTo>
                    <a:pt x="3678809" y="1658620"/>
                  </a:moveTo>
                  <a:lnTo>
                    <a:pt x="0" y="1658620"/>
                  </a:lnTo>
                  <a:lnTo>
                    <a:pt x="0" y="1671332"/>
                  </a:lnTo>
                  <a:lnTo>
                    <a:pt x="3678809" y="1671332"/>
                  </a:lnTo>
                  <a:lnTo>
                    <a:pt x="3678809" y="1658620"/>
                  </a:lnTo>
                  <a:close/>
                </a:path>
                <a:path w="3679190" h="2494279">
                  <a:moveTo>
                    <a:pt x="3678809" y="835660"/>
                  </a:moveTo>
                  <a:lnTo>
                    <a:pt x="0" y="835660"/>
                  </a:lnTo>
                  <a:lnTo>
                    <a:pt x="0" y="848360"/>
                  </a:lnTo>
                  <a:lnTo>
                    <a:pt x="3678809" y="848360"/>
                  </a:lnTo>
                  <a:lnTo>
                    <a:pt x="3678809" y="835660"/>
                  </a:lnTo>
                  <a:close/>
                </a:path>
                <a:path w="3679190" h="2494279">
                  <a:moveTo>
                    <a:pt x="367880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678809" y="38100"/>
                  </a:lnTo>
                  <a:lnTo>
                    <a:pt x="36788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71540" y="1298955"/>
              <a:ext cx="0" cy="3639820"/>
            </a:xfrm>
            <a:custGeom>
              <a:avLst/>
              <a:gdLst/>
              <a:ahLst/>
              <a:cxnLst/>
              <a:rect l="l" t="t" r="r" b="b"/>
              <a:pathLst>
                <a:path h="3639820">
                  <a:moveTo>
                    <a:pt x="0" y="0"/>
                  </a:moveTo>
                  <a:lnTo>
                    <a:pt x="0" y="36398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44000" y="1298955"/>
              <a:ext cx="0" cy="3639820"/>
            </a:xfrm>
            <a:custGeom>
              <a:avLst/>
              <a:gdLst/>
              <a:ahLst/>
              <a:cxnLst/>
              <a:rect l="l" t="t" r="r" b="b"/>
              <a:pathLst>
                <a:path h="3639820">
                  <a:moveTo>
                    <a:pt x="0" y="0"/>
                  </a:moveTo>
                  <a:lnTo>
                    <a:pt x="0" y="36398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65191" y="1298955"/>
              <a:ext cx="3679190" cy="3639820"/>
            </a:xfrm>
            <a:custGeom>
              <a:avLst/>
              <a:gdLst/>
              <a:ahLst/>
              <a:cxnLst/>
              <a:rect l="l" t="t" r="r" b="b"/>
              <a:pathLst>
                <a:path w="3679190" h="3639820">
                  <a:moveTo>
                    <a:pt x="3678809" y="3627120"/>
                  </a:moveTo>
                  <a:lnTo>
                    <a:pt x="0" y="3627120"/>
                  </a:lnTo>
                  <a:lnTo>
                    <a:pt x="0" y="3639820"/>
                  </a:lnTo>
                  <a:lnTo>
                    <a:pt x="3678809" y="3639820"/>
                  </a:lnTo>
                  <a:lnTo>
                    <a:pt x="3678809" y="3627120"/>
                  </a:lnTo>
                  <a:close/>
                </a:path>
                <a:path w="3679190" h="3639820">
                  <a:moveTo>
                    <a:pt x="367880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678809" y="12700"/>
                  </a:lnTo>
                  <a:lnTo>
                    <a:pt x="36788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551170" y="1334261"/>
            <a:ext cx="442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Días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51170" y="1578102"/>
            <a:ext cx="8839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cotizados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21602" y="1334261"/>
            <a:ext cx="2138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Días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paro en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21602" y="1578102"/>
            <a:ext cx="996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lo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cotizado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51170" y="1913381"/>
            <a:ext cx="99504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Base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reguladora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21602" y="1913381"/>
            <a:ext cx="2237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Lo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cotizado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media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últimos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180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días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51170" y="2736595"/>
            <a:ext cx="996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Porcentaje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21602" y="2736595"/>
            <a:ext cx="199961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Primeros 180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días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cobran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70%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Resto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hasta final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50%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51170" y="3559555"/>
            <a:ext cx="6254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 MT"/>
                <a:cs typeface="Arial MT"/>
              </a:rPr>
              <a:t>Topes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máx.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mín.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21602" y="3559555"/>
            <a:ext cx="23126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En función del nº de hijos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hay un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máx.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mín.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función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IPREM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51170" y="4382770"/>
            <a:ext cx="995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Descuento  S.social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21602" y="4382770"/>
            <a:ext cx="1246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4,7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%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CC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30022" y="5901690"/>
          <a:ext cx="8847455" cy="962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marL="91440" marR="4044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Días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izad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360-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539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540-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719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720-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899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900-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1079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1080-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1259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1260-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1439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1440-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1619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1620-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1799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1800-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1979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1980-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2159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181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sde  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2160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Días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120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180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240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300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360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420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480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540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600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660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9300" y="3471672"/>
            <a:ext cx="5113020" cy="0"/>
          </a:xfrm>
          <a:custGeom>
            <a:avLst/>
            <a:gdLst/>
            <a:ahLst/>
            <a:cxnLst/>
            <a:rect l="l" t="t" r="r" b="b"/>
            <a:pathLst>
              <a:path w="5113020">
                <a:moveTo>
                  <a:pt x="0" y="0"/>
                </a:moveTo>
                <a:lnTo>
                  <a:pt x="5113020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3.</a:t>
            </a:r>
            <a:r>
              <a:rPr spc="-55" dirty="0"/>
              <a:t> </a:t>
            </a:r>
            <a:r>
              <a:rPr spc="65" dirty="0"/>
              <a:t>Desempleo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2504" y="324611"/>
            <a:ext cx="8463280" cy="760730"/>
            <a:chOff x="222504" y="324611"/>
            <a:chExt cx="8463280" cy="760730"/>
          </a:xfrm>
        </p:grpSpPr>
        <p:sp>
          <p:nvSpPr>
            <p:cNvPr id="5" name="object 5"/>
            <p:cNvSpPr/>
            <p:nvPr/>
          </p:nvSpPr>
          <p:spPr>
            <a:xfrm>
              <a:off x="222504" y="332231"/>
              <a:ext cx="8463280" cy="0"/>
            </a:xfrm>
            <a:custGeom>
              <a:avLst/>
              <a:gdLst/>
              <a:ahLst/>
              <a:cxnLst/>
              <a:rect l="l" t="t" r="r" b="b"/>
              <a:pathLst>
                <a:path w="8463280">
                  <a:moveTo>
                    <a:pt x="0" y="0"/>
                  </a:moveTo>
                  <a:lnTo>
                    <a:pt x="8462772" y="0"/>
                  </a:lnTo>
                </a:path>
              </a:pathLst>
            </a:custGeom>
            <a:ln w="15240">
              <a:solidFill>
                <a:srgbClr val="446F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77183" y="332231"/>
              <a:ext cx="2304415" cy="745490"/>
            </a:xfrm>
            <a:custGeom>
              <a:avLst/>
              <a:gdLst/>
              <a:ahLst/>
              <a:cxnLst/>
              <a:rect l="l" t="t" r="r" b="b"/>
              <a:pathLst>
                <a:path w="2304415" h="745490">
                  <a:moveTo>
                    <a:pt x="2180081" y="0"/>
                  </a:moveTo>
                  <a:lnTo>
                    <a:pt x="124205" y="0"/>
                  </a:lnTo>
                  <a:lnTo>
                    <a:pt x="75866" y="9763"/>
                  </a:lnTo>
                  <a:lnTo>
                    <a:pt x="36385" y="36385"/>
                  </a:lnTo>
                  <a:lnTo>
                    <a:pt x="9763" y="75866"/>
                  </a:lnTo>
                  <a:lnTo>
                    <a:pt x="0" y="124206"/>
                  </a:lnTo>
                  <a:lnTo>
                    <a:pt x="0" y="745236"/>
                  </a:lnTo>
                  <a:lnTo>
                    <a:pt x="2304288" y="745236"/>
                  </a:lnTo>
                  <a:lnTo>
                    <a:pt x="2304288" y="124206"/>
                  </a:lnTo>
                  <a:lnTo>
                    <a:pt x="2294524" y="75866"/>
                  </a:lnTo>
                  <a:lnTo>
                    <a:pt x="2267902" y="36385"/>
                  </a:lnTo>
                  <a:lnTo>
                    <a:pt x="2228421" y="9763"/>
                  </a:lnTo>
                  <a:lnTo>
                    <a:pt x="2180081" y="0"/>
                  </a:lnTo>
                  <a:close/>
                </a:path>
              </a:pathLst>
            </a:custGeom>
            <a:solidFill>
              <a:srgbClr val="446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77183" y="332231"/>
              <a:ext cx="2304415" cy="745490"/>
            </a:xfrm>
            <a:custGeom>
              <a:avLst/>
              <a:gdLst/>
              <a:ahLst/>
              <a:cxnLst/>
              <a:rect l="l" t="t" r="r" b="b"/>
              <a:pathLst>
                <a:path w="2304415" h="745490">
                  <a:moveTo>
                    <a:pt x="124205" y="0"/>
                  </a:moveTo>
                  <a:lnTo>
                    <a:pt x="2180081" y="0"/>
                  </a:lnTo>
                  <a:lnTo>
                    <a:pt x="2228421" y="9763"/>
                  </a:lnTo>
                  <a:lnTo>
                    <a:pt x="2267902" y="36385"/>
                  </a:lnTo>
                  <a:lnTo>
                    <a:pt x="2294524" y="75866"/>
                  </a:lnTo>
                  <a:lnTo>
                    <a:pt x="2304288" y="124206"/>
                  </a:lnTo>
                  <a:lnTo>
                    <a:pt x="2304288" y="745236"/>
                  </a:lnTo>
                  <a:lnTo>
                    <a:pt x="0" y="745236"/>
                  </a:lnTo>
                  <a:lnTo>
                    <a:pt x="0" y="124206"/>
                  </a:lnTo>
                  <a:lnTo>
                    <a:pt x="9763" y="75866"/>
                  </a:lnTo>
                  <a:lnTo>
                    <a:pt x="36385" y="36385"/>
                  </a:lnTo>
                  <a:lnTo>
                    <a:pt x="75866" y="9763"/>
                  </a:lnTo>
                  <a:lnTo>
                    <a:pt x="124205" y="0"/>
                  </a:lnTo>
                  <a:close/>
                </a:path>
              </a:pathLst>
            </a:custGeom>
            <a:ln w="15240">
              <a:solidFill>
                <a:srgbClr val="446F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29129" y="2656459"/>
            <a:ext cx="6351270" cy="53784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indent="126364">
              <a:lnSpc>
                <a:spcPts val="1870"/>
              </a:lnSpc>
              <a:spcBef>
                <a:spcPts val="405"/>
              </a:spcBef>
            </a:pPr>
            <a:r>
              <a:rPr sz="1800" spc="-5" dirty="0">
                <a:latin typeface="Arial MT"/>
                <a:cs typeface="Arial MT"/>
              </a:rPr>
              <a:t>Si </a:t>
            </a:r>
            <a:r>
              <a:rPr sz="1800" dirty="0">
                <a:latin typeface="Arial MT"/>
                <a:cs typeface="Arial MT"/>
              </a:rPr>
              <a:t>falta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cobrar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vacaciones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disfrutadas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finalizar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contrato,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desempleo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vez </a:t>
            </a:r>
            <a:r>
              <a:rPr sz="1800" spc="-5" dirty="0">
                <a:latin typeface="Arial MT"/>
                <a:cs typeface="Arial MT"/>
              </a:rPr>
              <a:t>pasen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esos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días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4884" y="2298192"/>
            <a:ext cx="1765300" cy="626745"/>
            <a:chOff x="214884" y="2298192"/>
            <a:chExt cx="1765300" cy="626745"/>
          </a:xfrm>
        </p:grpSpPr>
        <p:sp>
          <p:nvSpPr>
            <p:cNvPr id="10" name="object 10"/>
            <p:cNvSpPr/>
            <p:nvPr/>
          </p:nvSpPr>
          <p:spPr>
            <a:xfrm>
              <a:off x="222504" y="2305812"/>
              <a:ext cx="1750060" cy="611505"/>
            </a:xfrm>
            <a:custGeom>
              <a:avLst/>
              <a:gdLst/>
              <a:ahLst/>
              <a:cxnLst/>
              <a:rect l="l" t="t" r="r" b="b"/>
              <a:pathLst>
                <a:path w="1750060" h="611505">
                  <a:moveTo>
                    <a:pt x="1647697" y="0"/>
                  </a:moveTo>
                  <a:lnTo>
                    <a:pt x="101879" y="0"/>
                  </a:lnTo>
                  <a:lnTo>
                    <a:pt x="62220" y="8002"/>
                  </a:lnTo>
                  <a:lnTo>
                    <a:pt x="29837" y="29829"/>
                  </a:lnTo>
                  <a:lnTo>
                    <a:pt x="8005" y="62204"/>
                  </a:lnTo>
                  <a:lnTo>
                    <a:pt x="0" y="101853"/>
                  </a:lnTo>
                  <a:lnTo>
                    <a:pt x="0" y="611124"/>
                  </a:lnTo>
                  <a:lnTo>
                    <a:pt x="1749552" y="611124"/>
                  </a:lnTo>
                  <a:lnTo>
                    <a:pt x="1749552" y="101853"/>
                  </a:lnTo>
                  <a:lnTo>
                    <a:pt x="1741549" y="62204"/>
                  </a:lnTo>
                  <a:lnTo>
                    <a:pt x="1719722" y="29829"/>
                  </a:lnTo>
                  <a:lnTo>
                    <a:pt x="1687347" y="8002"/>
                  </a:lnTo>
                  <a:lnTo>
                    <a:pt x="1647697" y="0"/>
                  </a:lnTo>
                  <a:close/>
                </a:path>
              </a:pathLst>
            </a:custGeom>
            <a:solidFill>
              <a:srgbClr val="509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2504" y="2305812"/>
              <a:ext cx="1750060" cy="611505"/>
            </a:xfrm>
            <a:custGeom>
              <a:avLst/>
              <a:gdLst/>
              <a:ahLst/>
              <a:cxnLst/>
              <a:rect l="l" t="t" r="r" b="b"/>
              <a:pathLst>
                <a:path w="1750060" h="611505">
                  <a:moveTo>
                    <a:pt x="101879" y="0"/>
                  </a:moveTo>
                  <a:lnTo>
                    <a:pt x="1647697" y="0"/>
                  </a:lnTo>
                  <a:lnTo>
                    <a:pt x="1687347" y="8002"/>
                  </a:lnTo>
                  <a:lnTo>
                    <a:pt x="1719722" y="29829"/>
                  </a:lnTo>
                  <a:lnTo>
                    <a:pt x="1741549" y="62204"/>
                  </a:lnTo>
                  <a:lnTo>
                    <a:pt x="1749552" y="101853"/>
                  </a:lnTo>
                  <a:lnTo>
                    <a:pt x="1749552" y="611124"/>
                  </a:lnTo>
                  <a:lnTo>
                    <a:pt x="0" y="611124"/>
                  </a:lnTo>
                  <a:lnTo>
                    <a:pt x="0" y="101853"/>
                  </a:lnTo>
                  <a:lnTo>
                    <a:pt x="8005" y="62204"/>
                  </a:lnTo>
                  <a:lnTo>
                    <a:pt x="29837" y="29829"/>
                  </a:lnTo>
                  <a:lnTo>
                    <a:pt x="62220" y="8002"/>
                  </a:lnTo>
                  <a:lnTo>
                    <a:pt x="101879" y="0"/>
                  </a:lnTo>
                  <a:close/>
                </a:path>
              </a:pathLst>
            </a:custGeom>
            <a:ln w="15240">
              <a:solidFill>
                <a:srgbClr val="509F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2483" y="550926"/>
            <a:ext cx="5883910" cy="2085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282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Extinción</a:t>
            </a:r>
            <a:endParaRPr sz="1800">
              <a:latin typeface="Arial"/>
              <a:cs typeface="Arial"/>
            </a:endParaRPr>
          </a:p>
          <a:p>
            <a:pPr marL="509905" indent="-140335">
              <a:lnSpc>
                <a:spcPct val="100000"/>
              </a:lnSpc>
              <a:spcBef>
                <a:spcPts val="1714"/>
              </a:spcBef>
              <a:buChar char="-"/>
              <a:tabLst>
                <a:tab pos="510540" algn="l"/>
              </a:tabLst>
            </a:pPr>
            <a:r>
              <a:rPr sz="1800" spc="-5" dirty="0">
                <a:latin typeface="Arial MT"/>
                <a:cs typeface="Arial MT"/>
              </a:rPr>
              <a:t>Si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trabajador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firma otro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contrato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menos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año</a:t>
            </a:r>
            <a:endParaRPr sz="1800">
              <a:latin typeface="Arial MT"/>
              <a:cs typeface="Arial MT"/>
            </a:endParaRPr>
          </a:p>
          <a:p>
            <a:pPr marL="509905" indent="-140335">
              <a:lnSpc>
                <a:spcPct val="100000"/>
              </a:lnSpc>
              <a:spcBef>
                <a:spcPts val="434"/>
              </a:spcBef>
              <a:buChar char="-"/>
              <a:tabLst>
                <a:tab pos="510540" algn="l"/>
              </a:tabLst>
            </a:pPr>
            <a:r>
              <a:rPr sz="1800" spc="-5" dirty="0">
                <a:latin typeface="Arial MT"/>
                <a:cs typeface="Arial MT"/>
              </a:rPr>
              <a:t>Si duración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 </a:t>
            </a:r>
            <a:r>
              <a:rPr sz="1800" spc="-10" dirty="0">
                <a:latin typeface="Arial MT"/>
                <a:cs typeface="Arial MT"/>
              </a:rPr>
              <a:t>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año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 </a:t>
            </a:r>
            <a:r>
              <a:rPr sz="1800" spc="-15" dirty="0">
                <a:latin typeface="Arial MT"/>
                <a:cs typeface="Arial MT"/>
              </a:rPr>
              <a:t>superior,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opciones:</a:t>
            </a:r>
            <a:endParaRPr sz="1800">
              <a:latin typeface="Arial MT"/>
              <a:cs typeface="Arial MT"/>
            </a:endParaRPr>
          </a:p>
          <a:p>
            <a:pPr marL="542290" indent="-172720">
              <a:lnSpc>
                <a:spcPct val="100000"/>
              </a:lnSpc>
              <a:spcBef>
                <a:spcPts val="430"/>
              </a:spcBef>
              <a:buChar char="•"/>
              <a:tabLst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Seguir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cobrando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pendiente</a:t>
            </a:r>
            <a:endParaRPr sz="1800">
              <a:latin typeface="Arial MT"/>
              <a:cs typeface="Arial MT"/>
            </a:endParaRPr>
          </a:p>
          <a:p>
            <a:pPr marL="542290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542925" algn="l"/>
              </a:tabLst>
            </a:pPr>
            <a:r>
              <a:rPr sz="1800" spc="-5" dirty="0">
                <a:latin typeface="Arial MT"/>
                <a:cs typeface="Arial MT"/>
              </a:rPr>
              <a:t>Recibir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nuevo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nuevo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tiempo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trabajado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Vacaciones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675" y="2573858"/>
            <a:ext cx="1245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Pendientes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9129" y="3773804"/>
            <a:ext cx="6351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Cuando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trabajador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pone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 demanda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 despido,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puede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9129" y="4011548"/>
            <a:ext cx="562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pedir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ya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desempleo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;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bien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esperarse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 sentencia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4884" y="3332988"/>
            <a:ext cx="1751330" cy="807720"/>
            <a:chOff x="214884" y="3332988"/>
            <a:chExt cx="1751330" cy="807720"/>
          </a:xfrm>
        </p:grpSpPr>
        <p:sp>
          <p:nvSpPr>
            <p:cNvPr id="17" name="object 17"/>
            <p:cNvSpPr/>
            <p:nvPr/>
          </p:nvSpPr>
          <p:spPr>
            <a:xfrm>
              <a:off x="222504" y="3340608"/>
              <a:ext cx="1736089" cy="792480"/>
            </a:xfrm>
            <a:custGeom>
              <a:avLst/>
              <a:gdLst/>
              <a:ahLst/>
              <a:cxnLst/>
              <a:rect l="l" t="t" r="r" b="b"/>
              <a:pathLst>
                <a:path w="1736089" h="792479">
                  <a:moveTo>
                    <a:pt x="1603756" y="0"/>
                  </a:moveTo>
                  <a:lnTo>
                    <a:pt x="132105" y="0"/>
                  </a:lnTo>
                  <a:lnTo>
                    <a:pt x="90349" y="6738"/>
                  </a:lnTo>
                  <a:lnTo>
                    <a:pt x="54084" y="25497"/>
                  </a:lnTo>
                  <a:lnTo>
                    <a:pt x="25488" y="54095"/>
                  </a:lnTo>
                  <a:lnTo>
                    <a:pt x="6734" y="90350"/>
                  </a:lnTo>
                  <a:lnTo>
                    <a:pt x="0" y="132079"/>
                  </a:lnTo>
                  <a:lnTo>
                    <a:pt x="0" y="792479"/>
                  </a:lnTo>
                  <a:lnTo>
                    <a:pt x="1735835" y="792479"/>
                  </a:lnTo>
                  <a:lnTo>
                    <a:pt x="1735835" y="132079"/>
                  </a:lnTo>
                  <a:lnTo>
                    <a:pt x="1729097" y="90350"/>
                  </a:lnTo>
                  <a:lnTo>
                    <a:pt x="1710338" y="54095"/>
                  </a:lnTo>
                  <a:lnTo>
                    <a:pt x="1681740" y="25497"/>
                  </a:lnTo>
                  <a:lnTo>
                    <a:pt x="1645485" y="6738"/>
                  </a:lnTo>
                  <a:lnTo>
                    <a:pt x="1603756" y="0"/>
                  </a:lnTo>
                  <a:close/>
                </a:path>
              </a:pathLst>
            </a:custGeom>
            <a:solidFill>
              <a:srgbClr val="A1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2504" y="3340608"/>
              <a:ext cx="1736089" cy="792480"/>
            </a:xfrm>
            <a:custGeom>
              <a:avLst/>
              <a:gdLst/>
              <a:ahLst/>
              <a:cxnLst/>
              <a:rect l="l" t="t" r="r" b="b"/>
              <a:pathLst>
                <a:path w="1736089" h="792479">
                  <a:moveTo>
                    <a:pt x="132105" y="0"/>
                  </a:moveTo>
                  <a:lnTo>
                    <a:pt x="1603756" y="0"/>
                  </a:lnTo>
                  <a:lnTo>
                    <a:pt x="1645485" y="6738"/>
                  </a:lnTo>
                  <a:lnTo>
                    <a:pt x="1681740" y="25497"/>
                  </a:lnTo>
                  <a:lnTo>
                    <a:pt x="1710338" y="54095"/>
                  </a:lnTo>
                  <a:lnTo>
                    <a:pt x="1729097" y="90350"/>
                  </a:lnTo>
                  <a:lnTo>
                    <a:pt x="1735835" y="132079"/>
                  </a:lnTo>
                  <a:lnTo>
                    <a:pt x="1735835" y="792479"/>
                  </a:lnTo>
                  <a:lnTo>
                    <a:pt x="0" y="792479"/>
                  </a:lnTo>
                  <a:lnTo>
                    <a:pt x="0" y="132079"/>
                  </a:lnTo>
                  <a:lnTo>
                    <a:pt x="6734" y="90350"/>
                  </a:lnTo>
                  <a:lnTo>
                    <a:pt x="25488" y="54095"/>
                  </a:lnTo>
                  <a:lnTo>
                    <a:pt x="54084" y="25497"/>
                  </a:lnTo>
                  <a:lnTo>
                    <a:pt x="90349" y="6738"/>
                  </a:lnTo>
                  <a:lnTo>
                    <a:pt x="132105" y="0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9590" y="3348354"/>
            <a:ext cx="1524000" cy="7740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-2540" algn="ctr">
              <a:lnSpc>
                <a:spcPct val="86400"/>
              </a:lnSpc>
              <a:spcBef>
                <a:spcPts val="39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Reclamación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por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despido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800" b="1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desempleo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4300" y="4529328"/>
            <a:ext cx="9037320" cy="2318385"/>
            <a:chOff x="114300" y="4529328"/>
            <a:chExt cx="9037320" cy="2318385"/>
          </a:xfrm>
        </p:grpSpPr>
        <p:sp>
          <p:nvSpPr>
            <p:cNvPr id="21" name="object 21"/>
            <p:cNvSpPr/>
            <p:nvPr/>
          </p:nvSpPr>
          <p:spPr>
            <a:xfrm>
              <a:off x="118872" y="4533900"/>
              <a:ext cx="3621404" cy="368935"/>
            </a:xfrm>
            <a:custGeom>
              <a:avLst/>
              <a:gdLst/>
              <a:ahLst/>
              <a:cxnLst/>
              <a:rect l="l" t="t" r="r" b="b"/>
              <a:pathLst>
                <a:path w="3621404" h="368935">
                  <a:moveTo>
                    <a:pt x="3621024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3621024" y="368807"/>
                  </a:lnTo>
                  <a:lnTo>
                    <a:pt x="3621024" y="0"/>
                  </a:lnTo>
                  <a:close/>
                </a:path>
              </a:pathLst>
            </a:custGeom>
            <a:solidFill>
              <a:srgbClr val="D5E3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8872" y="4533900"/>
              <a:ext cx="3621404" cy="368935"/>
            </a:xfrm>
            <a:custGeom>
              <a:avLst/>
              <a:gdLst/>
              <a:ahLst/>
              <a:cxnLst/>
              <a:rect l="l" t="t" r="r" b="b"/>
              <a:pathLst>
                <a:path w="3621404" h="368935">
                  <a:moveTo>
                    <a:pt x="0" y="368807"/>
                  </a:moveTo>
                  <a:lnTo>
                    <a:pt x="3621024" y="368807"/>
                  </a:lnTo>
                  <a:lnTo>
                    <a:pt x="3621024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9144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7828" y="5085586"/>
              <a:ext cx="8996680" cy="1754505"/>
            </a:xfrm>
            <a:custGeom>
              <a:avLst/>
              <a:gdLst/>
              <a:ahLst/>
              <a:cxnLst/>
              <a:rect l="l" t="t" r="r" b="b"/>
              <a:pathLst>
                <a:path w="8996680" h="1754504">
                  <a:moveTo>
                    <a:pt x="0" y="1754124"/>
                  </a:moveTo>
                  <a:lnTo>
                    <a:pt x="8996172" y="1754124"/>
                  </a:lnTo>
                  <a:lnTo>
                    <a:pt x="8996172" y="0"/>
                  </a:lnTo>
                  <a:lnTo>
                    <a:pt x="0" y="0"/>
                  </a:lnTo>
                  <a:lnTo>
                    <a:pt x="0" y="1754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7828" y="6832090"/>
              <a:ext cx="8996680" cy="15240"/>
            </a:xfrm>
            <a:custGeom>
              <a:avLst/>
              <a:gdLst/>
              <a:ahLst/>
              <a:cxnLst/>
              <a:rect l="l" t="t" r="r" b="b"/>
              <a:pathLst>
                <a:path w="8996680" h="15240">
                  <a:moveTo>
                    <a:pt x="0" y="15240"/>
                  </a:moveTo>
                  <a:lnTo>
                    <a:pt x="8996172" y="15240"/>
                  </a:lnTo>
                  <a:lnTo>
                    <a:pt x="899617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7828" y="5085586"/>
              <a:ext cx="8996680" cy="1754505"/>
            </a:xfrm>
            <a:custGeom>
              <a:avLst/>
              <a:gdLst/>
              <a:ahLst/>
              <a:cxnLst/>
              <a:rect l="l" t="t" r="r" b="b"/>
              <a:pathLst>
                <a:path w="8996680" h="1754504">
                  <a:moveTo>
                    <a:pt x="8996172" y="0"/>
                  </a:moveTo>
                  <a:lnTo>
                    <a:pt x="0" y="0"/>
                  </a:lnTo>
                  <a:lnTo>
                    <a:pt x="0" y="1754124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27177" y="4549267"/>
            <a:ext cx="8886190" cy="223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038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Subsidio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por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desempleo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finalizar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prestación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desempleo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nivel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asistencial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subsidio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desemple</a:t>
            </a:r>
            <a:endParaRPr sz="1800">
              <a:latin typeface="Arial MT"/>
              <a:cs typeface="Arial MT"/>
            </a:endParaRPr>
          </a:p>
          <a:p>
            <a:pPr marL="299085" marR="181610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 MT"/>
                <a:cs typeface="Arial MT"/>
              </a:rPr>
              <a:t>Trabajadores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poseen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carencias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rentas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75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%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SMI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según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renta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media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familiar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Cuantía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corresponde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80%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</a:t>
            </a:r>
            <a:r>
              <a:rPr sz="1800" dirty="0">
                <a:latin typeface="Arial MT"/>
                <a:cs typeface="Arial MT"/>
              </a:rPr>
              <a:t> IPREM </a:t>
            </a:r>
            <a:r>
              <a:rPr sz="1800" spc="-95" dirty="0">
                <a:latin typeface="Arial MT"/>
                <a:cs typeface="Arial MT"/>
              </a:rPr>
              <a:t>(430,27€)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Duración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alrededor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6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meses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dirty="0">
                <a:latin typeface="Arial MT"/>
                <a:cs typeface="Arial MT"/>
              </a:rPr>
              <a:t> &gt; </a:t>
            </a:r>
            <a:r>
              <a:rPr sz="1800" spc="-10" dirty="0">
                <a:latin typeface="Arial MT"/>
                <a:cs typeface="Arial MT"/>
              </a:rPr>
              <a:t>52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años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puede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prolongar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edad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jubilación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534923"/>
            <a:ext cx="9144000" cy="5771515"/>
            <a:chOff x="0" y="534923"/>
            <a:chExt cx="9144000" cy="5771515"/>
          </a:xfrm>
        </p:grpSpPr>
        <p:sp>
          <p:nvSpPr>
            <p:cNvPr id="4" name="object 4"/>
            <p:cNvSpPr/>
            <p:nvPr/>
          </p:nvSpPr>
          <p:spPr>
            <a:xfrm>
              <a:off x="553212" y="542543"/>
              <a:ext cx="8041005" cy="5756275"/>
            </a:xfrm>
            <a:custGeom>
              <a:avLst/>
              <a:gdLst/>
              <a:ahLst/>
              <a:cxnLst/>
              <a:rect l="l" t="t" r="r" b="b"/>
              <a:pathLst>
                <a:path w="8041005" h="5756275">
                  <a:moveTo>
                    <a:pt x="0" y="5756148"/>
                  </a:moveTo>
                  <a:lnTo>
                    <a:pt x="8040624" y="5756148"/>
                  </a:lnTo>
                  <a:lnTo>
                    <a:pt x="8040624" y="0"/>
                  </a:lnTo>
                  <a:lnTo>
                    <a:pt x="0" y="0"/>
                  </a:lnTo>
                  <a:lnTo>
                    <a:pt x="0" y="5756148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28772"/>
              <a:ext cx="685799" cy="6065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7343" y="3128772"/>
              <a:ext cx="676655" cy="6065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78636" y="2356103"/>
              <a:ext cx="6595745" cy="0"/>
            </a:xfrm>
            <a:custGeom>
              <a:avLst/>
              <a:gdLst/>
              <a:ahLst/>
              <a:cxnLst/>
              <a:rect l="l" t="t" r="r" b="b"/>
              <a:pathLst>
                <a:path w="6595745">
                  <a:moveTo>
                    <a:pt x="0" y="0"/>
                  </a:moveTo>
                  <a:lnTo>
                    <a:pt x="6595490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3111" y="45161"/>
            <a:ext cx="3074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52525"/>
                </a:solidFill>
                <a:latin typeface="Arial"/>
                <a:cs typeface="Arial"/>
              </a:rPr>
              <a:t>CONTENID</a:t>
            </a:r>
            <a:r>
              <a:rPr sz="3600" spc="-15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045" y="1357401"/>
            <a:ext cx="6243955" cy="14033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Arial"/>
                <a:cs typeface="Arial"/>
                <a:hlinkClick r:id="rId5" action="ppaction://hlinksldjump"/>
              </a:rPr>
              <a:t>La</a:t>
            </a:r>
            <a:r>
              <a:rPr sz="2800" b="1" spc="-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2800" b="1" spc="-5" dirty="0">
                <a:latin typeface="Arial"/>
                <a:cs typeface="Arial"/>
                <a:hlinkClick r:id="rId5" action="ppaction://hlinksldjump"/>
              </a:rPr>
              <a:t>Seguridad</a:t>
            </a:r>
            <a:r>
              <a:rPr sz="2800" b="1" spc="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2800" b="1" spc="-5" dirty="0">
                <a:latin typeface="Arial"/>
                <a:cs typeface="Arial"/>
                <a:hlinkClick r:id="rId5" action="ppaction://hlinksldjump"/>
              </a:rPr>
              <a:t>social</a:t>
            </a:r>
            <a:endParaRPr sz="2800">
              <a:latin typeface="Arial"/>
              <a:cs typeface="Arial"/>
            </a:endParaRPr>
          </a:p>
          <a:p>
            <a:pPr marL="515620" indent="-49403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515620" algn="l"/>
                <a:tab pos="516255" algn="l"/>
              </a:tabLst>
            </a:pPr>
            <a:r>
              <a:rPr sz="2800" b="1" spc="-5" dirty="0">
                <a:latin typeface="Arial"/>
                <a:cs typeface="Arial"/>
                <a:hlinkClick r:id="rId6" action="ppaction://hlinksldjump"/>
              </a:rPr>
              <a:t>Prestaciones</a:t>
            </a:r>
            <a:r>
              <a:rPr sz="2800" b="1" spc="25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2800" b="1" spc="-5" dirty="0">
                <a:latin typeface="Arial"/>
                <a:cs typeface="Arial"/>
                <a:hlinkClick r:id="rId6" action="ppaction://hlinksldjump"/>
              </a:rPr>
              <a:t>de Seguridad</a:t>
            </a:r>
            <a:r>
              <a:rPr sz="2800" b="1" spc="3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2800" b="1" spc="-5" dirty="0">
                <a:latin typeface="Arial"/>
                <a:cs typeface="Arial"/>
                <a:hlinkClick r:id="rId6" action="ppaction://hlinksldjump"/>
              </a:rPr>
              <a:t>Social</a:t>
            </a:r>
            <a:endParaRPr sz="2800">
              <a:latin typeface="Arial"/>
              <a:cs typeface="Arial"/>
            </a:endParaRPr>
          </a:p>
          <a:p>
            <a:pPr marL="543560" indent="-49403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543560" algn="l"/>
                <a:tab pos="544195" algn="l"/>
              </a:tabLst>
            </a:pPr>
            <a:r>
              <a:rPr sz="2800" b="1" spc="-5" dirty="0">
                <a:latin typeface="Arial"/>
                <a:cs typeface="Arial"/>
                <a:hlinkClick r:id="rId7" action="ppaction://hlinksldjump"/>
              </a:rPr>
              <a:t>Desempleo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" y="1513332"/>
            <a:ext cx="9144000" cy="3832860"/>
            <a:chOff x="63" y="1513332"/>
            <a:chExt cx="9144000" cy="3832860"/>
          </a:xfrm>
        </p:grpSpPr>
        <p:sp>
          <p:nvSpPr>
            <p:cNvPr id="3" name="object 3"/>
            <p:cNvSpPr/>
            <p:nvPr/>
          </p:nvSpPr>
          <p:spPr>
            <a:xfrm>
              <a:off x="2019300" y="3471672"/>
              <a:ext cx="5113020" cy="0"/>
            </a:xfrm>
            <a:custGeom>
              <a:avLst/>
              <a:gdLst/>
              <a:ahLst/>
              <a:cxnLst/>
              <a:rect l="l" t="t" r="r" b="b"/>
              <a:pathLst>
                <a:path w="5113020">
                  <a:moveTo>
                    <a:pt x="0" y="0"/>
                  </a:moveTo>
                  <a:lnTo>
                    <a:pt x="5113020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2732" y="1652016"/>
              <a:ext cx="2075814" cy="1659889"/>
            </a:xfrm>
            <a:custGeom>
              <a:avLst/>
              <a:gdLst/>
              <a:ahLst/>
              <a:cxnLst/>
              <a:rect l="l" t="t" r="r" b="b"/>
              <a:pathLst>
                <a:path w="2075814" h="1659889">
                  <a:moveTo>
                    <a:pt x="1037844" y="0"/>
                  </a:moveTo>
                  <a:lnTo>
                    <a:pt x="984436" y="1079"/>
                  </a:lnTo>
                  <a:lnTo>
                    <a:pt x="931729" y="4283"/>
                  </a:lnTo>
                  <a:lnTo>
                    <a:pt x="879789" y="9560"/>
                  </a:lnTo>
                  <a:lnTo>
                    <a:pt x="828681" y="16857"/>
                  </a:lnTo>
                  <a:lnTo>
                    <a:pt x="778469" y="26121"/>
                  </a:lnTo>
                  <a:lnTo>
                    <a:pt x="729219" y="37302"/>
                  </a:lnTo>
                  <a:lnTo>
                    <a:pt x="680996" y="50347"/>
                  </a:lnTo>
                  <a:lnTo>
                    <a:pt x="633866" y="65204"/>
                  </a:lnTo>
                  <a:lnTo>
                    <a:pt x="587894" y="81821"/>
                  </a:lnTo>
                  <a:lnTo>
                    <a:pt x="543144" y="100145"/>
                  </a:lnTo>
                  <a:lnTo>
                    <a:pt x="499682" y="120124"/>
                  </a:lnTo>
                  <a:lnTo>
                    <a:pt x="457573" y="141707"/>
                  </a:lnTo>
                  <a:lnTo>
                    <a:pt x="416883" y="164841"/>
                  </a:lnTo>
                  <a:lnTo>
                    <a:pt x="377677" y="189474"/>
                  </a:lnTo>
                  <a:lnTo>
                    <a:pt x="340019" y="215555"/>
                  </a:lnTo>
                  <a:lnTo>
                    <a:pt x="303976" y="243030"/>
                  </a:lnTo>
                  <a:lnTo>
                    <a:pt x="269611" y="271848"/>
                  </a:lnTo>
                  <a:lnTo>
                    <a:pt x="236991" y="301957"/>
                  </a:lnTo>
                  <a:lnTo>
                    <a:pt x="206181" y="333304"/>
                  </a:lnTo>
                  <a:lnTo>
                    <a:pt x="177246" y="365838"/>
                  </a:lnTo>
                  <a:lnTo>
                    <a:pt x="150251" y="399506"/>
                  </a:lnTo>
                  <a:lnTo>
                    <a:pt x="125261" y="434256"/>
                  </a:lnTo>
                  <a:lnTo>
                    <a:pt x="102342" y="470037"/>
                  </a:lnTo>
                  <a:lnTo>
                    <a:pt x="81558" y="506795"/>
                  </a:lnTo>
                  <a:lnTo>
                    <a:pt x="62975" y="544479"/>
                  </a:lnTo>
                  <a:lnTo>
                    <a:pt x="46659" y="583037"/>
                  </a:lnTo>
                  <a:lnTo>
                    <a:pt x="32673" y="622417"/>
                  </a:lnTo>
                  <a:lnTo>
                    <a:pt x="21085" y="662567"/>
                  </a:lnTo>
                  <a:lnTo>
                    <a:pt x="11958" y="703434"/>
                  </a:lnTo>
                  <a:lnTo>
                    <a:pt x="5358" y="744966"/>
                  </a:lnTo>
                  <a:lnTo>
                    <a:pt x="1350" y="787111"/>
                  </a:lnTo>
                  <a:lnTo>
                    <a:pt x="0" y="829818"/>
                  </a:lnTo>
                  <a:lnTo>
                    <a:pt x="1350" y="872524"/>
                  </a:lnTo>
                  <a:lnTo>
                    <a:pt x="5358" y="914669"/>
                  </a:lnTo>
                  <a:lnTo>
                    <a:pt x="11958" y="956201"/>
                  </a:lnTo>
                  <a:lnTo>
                    <a:pt x="21085" y="997068"/>
                  </a:lnTo>
                  <a:lnTo>
                    <a:pt x="32673" y="1037218"/>
                  </a:lnTo>
                  <a:lnTo>
                    <a:pt x="46659" y="1076598"/>
                  </a:lnTo>
                  <a:lnTo>
                    <a:pt x="62975" y="1115156"/>
                  </a:lnTo>
                  <a:lnTo>
                    <a:pt x="81558" y="1152840"/>
                  </a:lnTo>
                  <a:lnTo>
                    <a:pt x="102342" y="1189598"/>
                  </a:lnTo>
                  <a:lnTo>
                    <a:pt x="125261" y="1225379"/>
                  </a:lnTo>
                  <a:lnTo>
                    <a:pt x="150251" y="1260129"/>
                  </a:lnTo>
                  <a:lnTo>
                    <a:pt x="177246" y="1293797"/>
                  </a:lnTo>
                  <a:lnTo>
                    <a:pt x="206181" y="1326331"/>
                  </a:lnTo>
                  <a:lnTo>
                    <a:pt x="236991" y="1357678"/>
                  </a:lnTo>
                  <a:lnTo>
                    <a:pt x="269611" y="1387787"/>
                  </a:lnTo>
                  <a:lnTo>
                    <a:pt x="303976" y="1416605"/>
                  </a:lnTo>
                  <a:lnTo>
                    <a:pt x="340019" y="1444080"/>
                  </a:lnTo>
                  <a:lnTo>
                    <a:pt x="377677" y="1470161"/>
                  </a:lnTo>
                  <a:lnTo>
                    <a:pt x="416883" y="1494794"/>
                  </a:lnTo>
                  <a:lnTo>
                    <a:pt x="457573" y="1517928"/>
                  </a:lnTo>
                  <a:lnTo>
                    <a:pt x="499682" y="1539511"/>
                  </a:lnTo>
                  <a:lnTo>
                    <a:pt x="543144" y="1559490"/>
                  </a:lnTo>
                  <a:lnTo>
                    <a:pt x="587894" y="1577814"/>
                  </a:lnTo>
                  <a:lnTo>
                    <a:pt x="633866" y="1594431"/>
                  </a:lnTo>
                  <a:lnTo>
                    <a:pt x="680996" y="1609288"/>
                  </a:lnTo>
                  <a:lnTo>
                    <a:pt x="729219" y="1622333"/>
                  </a:lnTo>
                  <a:lnTo>
                    <a:pt x="778469" y="1633514"/>
                  </a:lnTo>
                  <a:lnTo>
                    <a:pt x="828681" y="1642778"/>
                  </a:lnTo>
                  <a:lnTo>
                    <a:pt x="879789" y="1650075"/>
                  </a:lnTo>
                  <a:lnTo>
                    <a:pt x="931729" y="1655352"/>
                  </a:lnTo>
                  <a:lnTo>
                    <a:pt x="984436" y="1658556"/>
                  </a:lnTo>
                  <a:lnTo>
                    <a:pt x="1037844" y="1659636"/>
                  </a:lnTo>
                  <a:lnTo>
                    <a:pt x="2075688" y="1659636"/>
                  </a:lnTo>
                  <a:lnTo>
                    <a:pt x="2075688" y="829818"/>
                  </a:lnTo>
                  <a:lnTo>
                    <a:pt x="2074337" y="787111"/>
                  </a:lnTo>
                  <a:lnTo>
                    <a:pt x="2070329" y="744966"/>
                  </a:lnTo>
                  <a:lnTo>
                    <a:pt x="2063728" y="703434"/>
                  </a:lnTo>
                  <a:lnTo>
                    <a:pt x="2054601" y="662567"/>
                  </a:lnTo>
                  <a:lnTo>
                    <a:pt x="2043011" y="622417"/>
                  </a:lnTo>
                  <a:lnTo>
                    <a:pt x="2029025" y="583037"/>
                  </a:lnTo>
                  <a:lnTo>
                    <a:pt x="2012708" y="544479"/>
                  </a:lnTo>
                  <a:lnTo>
                    <a:pt x="1994124" y="506795"/>
                  </a:lnTo>
                  <a:lnTo>
                    <a:pt x="1973339" y="470037"/>
                  </a:lnTo>
                  <a:lnTo>
                    <a:pt x="1950418" y="434256"/>
                  </a:lnTo>
                  <a:lnTo>
                    <a:pt x="1925427" y="399506"/>
                  </a:lnTo>
                  <a:lnTo>
                    <a:pt x="1898431" y="365838"/>
                  </a:lnTo>
                  <a:lnTo>
                    <a:pt x="1869495" y="333304"/>
                  </a:lnTo>
                  <a:lnTo>
                    <a:pt x="1838683" y="301957"/>
                  </a:lnTo>
                  <a:lnTo>
                    <a:pt x="1806062" y="271848"/>
                  </a:lnTo>
                  <a:lnTo>
                    <a:pt x="1771697" y="243030"/>
                  </a:lnTo>
                  <a:lnTo>
                    <a:pt x="1735653" y="215555"/>
                  </a:lnTo>
                  <a:lnTo>
                    <a:pt x="1697994" y="189474"/>
                  </a:lnTo>
                  <a:lnTo>
                    <a:pt x="1658787" y="164841"/>
                  </a:lnTo>
                  <a:lnTo>
                    <a:pt x="1618097" y="141707"/>
                  </a:lnTo>
                  <a:lnTo>
                    <a:pt x="1575988" y="120124"/>
                  </a:lnTo>
                  <a:lnTo>
                    <a:pt x="1532526" y="100145"/>
                  </a:lnTo>
                  <a:lnTo>
                    <a:pt x="1487777" y="81821"/>
                  </a:lnTo>
                  <a:lnTo>
                    <a:pt x="1441805" y="65204"/>
                  </a:lnTo>
                  <a:lnTo>
                    <a:pt x="1394675" y="50347"/>
                  </a:lnTo>
                  <a:lnTo>
                    <a:pt x="1346454" y="37302"/>
                  </a:lnTo>
                  <a:lnTo>
                    <a:pt x="1297205" y="26121"/>
                  </a:lnTo>
                  <a:lnTo>
                    <a:pt x="1246995" y="16857"/>
                  </a:lnTo>
                  <a:lnTo>
                    <a:pt x="1195889" y="9560"/>
                  </a:lnTo>
                  <a:lnTo>
                    <a:pt x="1143951" y="4283"/>
                  </a:lnTo>
                  <a:lnTo>
                    <a:pt x="1091248" y="1079"/>
                  </a:lnTo>
                  <a:lnTo>
                    <a:pt x="1037844" y="0"/>
                  </a:lnTo>
                  <a:close/>
                </a:path>
              </a:pathLst>
            </a:custGeom>
            <a:solidFill>
              <a:srgbClr val="446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2732" y="1652016"/>
              <a:ext cx="2075814" cy="1659889"/>
            </a:xfrm>
            <a:custGeom>
              <a:avLst/>
              <a:gdLst/>
              <a:ahLst/>
              <a:cxnLst/>
              <a:rect l="l" t="t" r="r" b="b"/>
              <a:pathLst>
                <a:path w="2075814" h="1659889">
                  <a:moveTo>
                    <a:pt x="1037844" y="0"/>
                  </a:moveTo>
                  <a:lnTo>
                    <a:pt x="1091248" y="1079"/>
                  </a:lnTo>
                  <a:lnTo>
                    <a:pt x="1143951" y="4283"/>
                  </a:lnTo>
                  <a:lnTo>
                    <a:pt x="1195889" y="9560"/>
                  </a:lnTo>
                  <a:lnTo>
                    <a:pt x="1246995" y="16857"/>
                  </a:lnTo>
                  <a:lnTo>
                    <a:pt x="1297205" y="26121"/>
                  </a:lnTo>
                  <a:lnTo>
                    <a:pt x="1346454" y="37302"/>
                  </a:lnTo>
                  <a:lnTo>
                    <a:pt x="1394675" y="50347"/>
                  </a:lnTo>
                  <a:lnTo>
                    <a:pt x="1441805" y="65204"/>
                  </a:lnTo>
                  <a:lnTo>
                    <a:pt x="1487777" y="81821"/>
                  </a:lnTo>
                  <a:lnTo>
                    <a:pt x="1532526" y="100145"/>
                  </a:lnTo>
                  <a:lnTo>
                    <a:pt x="1575988" y="120124"/>
                  </a:lnTo>
                  <a:lnTo>
                    <a:pt x="1618097" y="141707"/>
                  </a:lnTo>
                  <a:lnTo>
                    <a:pt x="1658787" y="164841"/>
                  </a:lnTo>
                  <a:lnTo>
                    <a:pt x="1697994" y="189474"/>
                  </a:lnTo>
                  <a:lnTo>
                    <a:pt x="1735653" y="215555"/>
                  </a:lnTo>
                  <a:lnTo>
                    <a:pt x="1771697" y="243030"/>
                  </a:lnTo>
                  <a:lnTo>
                    <a:pt x="1806062" y="271848"/>
                  </a:lnTo>
                  <a:lnTo>
                    <a:pt x="1838683" y="301957"/>
                  </a:lnTo>
                  <a:lnTo>
                    <a:pt x="1869495" y="333304"/>
                  </a:lnTo>
                  <a:lnTo>
                    <a:pt x="1898431" y="365838"/>
                  </a:lnTo>
                  <a:lnTo>
                    <a:pt x="1925427" y="399506"/>
                  </a:lnTo>
                  <a:lnTo>
                    <a:pt x="1950418" y="434256"/>
                  </a:lnTo>
                  <a:lnTo>
                    <a:pt x="1973339" y="470037"/>
                  </a:lnTo>
                  <a:lnTo>
                    <a:pt x="1994124" y="506795"/>
                  </a:lnTo>
                  <a:lnTo>
                    <a:pt x="2012708" y="544479"/>
                  </a:lnTo>
                  <a:lnTo>
                    <a:pt x="2029025" y="583037"/>
                  </a:lnTo>
                  <a:lnTo>
                    <a:pt x="2043011" y="622417"/>
                  </a:lnTo>
                  <a:lnTo>
                    <a:pt x="2054601" y="662567"/>
                  </a:lnTo>
                  <a:lnTo>
                    <a:pt x="2063728" y="703434"/>
                  </a:lnTo>
                  <a:lnTo>
                    <a:pt x="2070329" y="744966"/>
                  </a:lnTo>
                  <a:lnTo>
                    <a:pt x="2074337" y="787111"/>
                  </a:lnTo>
                  <a:lnTo>
                    <a:pt x="2075688" y="829818"/>
                  </a:lnTo>
                  <a:lnTo>
                    <a:pt x="2075688" y="881681"/>
                  </a:lnTo>
                  <a:lnTo>
                    <a:pt x="2075688" y="933545"/>
                  </a:lnTo>
                  <a:lnTo>
                    <a:pt x="2075688" y="1659636"/>
                  </a:lnTo>
                  <a:lnTo>
                    <a:pt x="2023795" y="1659636"/>
                  </a:lnTo>
                  <a:lnTo>
                    <a:pt x="1037844" y="1659636"/>
                  </a:lnTo>
                  <a:lnTo>
                    <a:pt x="984436" y="1658556"/>
                  </a:lnTo>
                  <a:lnTo>
                    <a:pt x="931729" y="1655352"/>
                  </a:lnTo>
                  <a:lnTo>
                    <a:pt x="879789" y="1650075"/>
                  </a:lnTo>
                  <a:lnTo>
                    <a:pt x="828681" y="1642778"/>
                  </a:lnTo>
                  <a:lnTo>
                    <a:pt x="778469" y="1633514"/>
                  </a:lnTo>
                  <a:lnTo>
                    <a:pt x="729219" y="1622333"/>
                  </a:lnTo>
                  <a:lnTo>
                    <a:pt x="680996" y="1609288"/>
                  </a:lnTo>
                  <a:lnTo>
                    <a:pt x="633866" y="1594431"/>
                  </a:lnTo>
                  <a:lnTo>
                    <a:pt x="587894" y="1577814"/>
                  </a:lnTo>
                  <a:lnTo>
                    <a:pt x="543144" y="1559490"/>
                  </a:lnTo>
                  <a:lnTo>
                    <a:pt x="499682" y="1539511"/>
                  </a:lnTo>
                  <a:lnTo>
                    <a:pt x="457573" y="1517928"/>
                  </a:lnTo>
                  <a:lnTo>
                    <a:pt x="416883" y="1494794"/>
                  </a:lnTo>
                  <a:lnTo>
                    <a:pt x="377677" y="1470161"/>
                  </a:lnTo>
                  <a:lnTo>
                    <a:pt x="340019" y="1444080"/>
                  </a:lnTo>
                  <a:lnTo>
                    <a:pt x="303976" y="1416605"/>
                  </a:lnTo>
                  <a:lnTo>
                    <a:pt x="269611" y="1387787"/>
                  </a:lnTo>
                  <a:lnTo>
                    <a:pt x="236991" y="1357678"/>
                  </a:lnTo>
                  <a:lnTo>
                    <a:pt x="206181" y="1326331"/>
                  </a:lnTo>
                  <a:lnTo>
                    <a:pt x="177246" y="1293797"/>
                  </a:lnTo>
                  <a:lnTo>
                    <a:pt x="150251" y="1260129"/>
                  </a:lnTo>
                  <a:lnTo>
                    <a:pt x="125261" y="1225379"/>
                  </a:lnTo>
                  <a:lnTo>
                    <a:pt x="102342" y="1189598"/>
                  </a:lnTo>
                  <a:lnTo>
                    <a:pt x="81558" y="1152840"/>
                  </a:lnTo>
                  <a:lnTo>
                    <a:pt x="62975" y="1115156"/>
                  </a:lnTo>
                  <a:lnTo>
                    <a:pt x="46659" y="1076598"/>
                  </a:lnTo>
                  <a:lnTo>
                    <a:pt x="32673" y="1037218"/>
                  </a:lnTo>
                  <a:lnTo>
                    <a:pt x="21085" y="997068"/>
                  </a:lnTo>
                  <a:lnTo>
                    <a:pt x="11958" y="956201"/>
                  </a:lnTo>
                  <a:lnTo>
                    <a:pt x="5358" y="914669"/>
                  </a:lnTo>
                  <a:lnTo>
                    <a:pt x="1350" y="872524"/>
                  </a:lnTo>
                  <a:lnTo>
                    <a:pt x="0" y="829818"/>
                  </a:lnTo>
                  <a:lnTo>
                    <a:pt x="1350" y="787111"/>
                  </a:lnTo>
                  <a:lnTo>
                    <a:pt x="5358" y="744966"/>
                  </a:lnTo>
                  <a:lnTo>
                    <a:pt x="11958" y="703434"/>
                  </a:lnTo>
                  <a:lnTo>
                    <a:pt x="21085" y="662567"/>
                  </a:lnTo>
                  <a:lnTo>
                    <a:pt x="32673" y="622417"/>
                  </a:lnTo>
                  <a:lnTo>
                    <a:pt x="46659" y="583037"/>
                  </a:lnTo>
                  <a:lnTo>
                    <a:pt x="62975" y="544479"/>
                  </a:lnTo>
                  <a:lnTo>
                    <a:pt x="81558" y="506795"/>
                  </a:lnTo>
                  <a:lnTo>
                    <a:pt x="102342" y="470037"/>
                  </a:lnTo>
                  <a:lnTo>
                    <a:pt x="125261" y="434256"/>
                  </a:lnTo>
                  <a:lnTo>
                    <a:pt x="150251" y="399506"/>
                  </a:lnTo>
                  <a:lnTo>
                    <a:pt x="177246" y="365838"/>
                  </a:lnTo>
                  <a:lnTo>
                    <a:pt x="206181" y="333304"/>
                  </a:lnTo>
                  <a:lnTo>
                    <a:pt x="236991" y="301957"/>
                  </a:lnTo>
                  <a:lnTo>
                    <a:pt x="269611" y="271848"/>
                  </a:lnTo>
                  <a:lnTo>
                    <a:pt x="303976" y="243030"/>
                  </a:lnTo>
                  <a:lnTo>
                    <a:pt x="340019" y="215555"/>
                  </a:lnTo>
                  <a:lnTo>
                    <a:pt x="377677" y="189474"/>
                  </a:lnTo>
                  <a:lnTo>
                    <a:pt x="416883" y="164841"/>
                  </a:lnTo>
                  <a:lnTo>
                    <a:pt x="457573" y="141707"/>
                  </a:lnTo>
                  <a:lnTo>
                    <a:pt x="499682" y="120124"/>
                  </a:lnTo>
                  <a:lnTo>
                    <a:pt x="543144" y="100145"/>
                  </a:lnTo>
                  <a:lnTo>
                    <a:pt x="587894" y="81821"/>
                  </a:lnTo>
                  <a:lnTo>
                    <a:pt x="633866" y="65204"/>
                  </a:lnTo>
                  <a:lnTo>
                    <a:pt x="680996" y="50347"/>
                  </a:lnTo>
                  <a:lnTo>
                    <a:pt x="729219" y="37302"/>
                  </a:lnTo>
                  <a:lnTo>
                    <a:pt x="778469" y="26121"/>
                  </a:lnTo>
                  <a:lnTo>
                    <a:pt x="828681" y="16857"/>
                  </a:lnTo>
                  <a:lnTo>
                    <a:pt x="879789" y="9560"/>
                  </a:lnTo>
                  <a:lnTo>
                    <a:pt x="931729" y="4283"/>
                  </a:lnTo>
                  <a:lnTo>
                    <a:pt x="984436" y="1079"/>
                  </a:lnTo>
                  <a:lnTo>
                    <a:pt x="1037844" y="0"/>
                  </a:lnTo>
                  <a:close/>
                </a:path>
              </a:pathLst>
            </a:custGeom>
            <a:ln w="15240">
              <a:solidFill>
                <a:srgbClr val="446F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50380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>
                <a:latin typeface="Arial"/>
                <a:cs typeface="Arial"/>
              </a:rPr>
              <a:t>1.</a:t>
            </a:r>
            <a:r>
              <a:rPr sz="3700" spc="-25" dirty="0">
                <a:latin typeface="Arial"/>
                <a:cs typeface="Arial"/>
              </a:rPr>
              <a:t> </a:t>
            </a:r>
            <a:r>
              <a:rPr sz="3700" spc="-5" dirty="0">
                <a:latin typeface="Arial"/>
                <a:cs typeface="Arial"/>
              </a:rPr>
              <a:t>La</a:t>
            </a:r>
            <a:r>
              <a:rPr sz="3700" spc="-10" dirty="0">
                <a:latin typeface="Arial"/>
                <a:cs typeface="Arial"/>
              </a:rPr>
              <a:t> </a:t>
            </a:r>
            <a:r>
              <a:rPr sz="3700" spc="-5" dirty="0">
                <a:latin typeface="Arial"/>
                <a:cs typeface="Arial"/>
              </a:rPr>
              <a:t>Seguridad</a:t>
            </a:r>
            <a:r>
              <a:rPr sz="3700" spc="5" dirty="0">
                <a:latin typeface="Arial"/>
                <a:cs typeface="Arial"/>
              </a:rPr>
              <a:t> </a:t>
            </a:r>
            <a:r>
              <a:rPr sz="3700" spc="-5" dirty="0">
                <a:latin typeface="Arial"/>
                <a:cs typeface="Arial"/>
              </a:rPr>
              <a:t>Social</a:t>
            </a:r>
            <a:endParaRPr sz="37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176" y="876300"/>
            <a:ext cx="7894320" cy="2636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99160" y="595883"/>
            <a:ext cx="7560945" cy="462280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400" b="1" spc="-5" dirty="0">
                <a:latin typeface="Arial"/>
                <a:cs typeface="Arial"/>
              </a:rPr>
              <a:t>Estructura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</a:t>
            </a:r>
            <a:r>
              <a:rPr sz="2400" b="1" dirty="0">
                <a:latin typeface="Arial"/>
                <a:cs typeface="Arial"/>
              </a:rPr>
              <a:t> la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seguridad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social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9936" y="2224531"/>
            <a:ext cx="881380" cy="4794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2865" marR="5080" indent="-50800">
              <a:lnSpc>
                <a:spcPts val="1660"/>
              </a:lnSpc>
              <a:spcBef>
                <a:spcPts val="36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Régi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en  General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66060" y="1815083"/>
            <a:ext cx="6251575" cy="1094740"/>
            <a:chOff x="2766060" y="1815083"/>
            <a:chExt cx="6251575" cy="1094740"/>
          </a:xfrm>
        </p:grpSpPr>
        <p:sp>
          <p:nvSpPr>
            <p:cNvPr id="11" name="object 11"/>
            <p:cNvSpPr/>
            <p:nvPr/>
          </p:nvSpPr>
          <p:spPr>
            <a:xfrm>
              <a:off x="2773680" y="1822703"/>
              <a:ext cx="6236335" cy="1079500"/>
            </a:xfrm>
            <a:custGeom>
              <a:avLst/>
              <a:gdLst/>
              <a:ahLst/>
              <a:cxnLst/>
              <a:rect l="l" t="t" r="r" b="b"/>
              <a:pathLst>
                <a:path w="6236334" h="1079500">
                  <a:moveTo>
                    <a:pt x="6056376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6056376" y="1078992"/>
                  </a:lnTo>
                  <a:lnTo>
                    <a:pt x="6104180" y="1072567"/>
                  </a:lnTo>
                  <a:lnTo>
                    <a:pt x="6147138" y="1054438"/>
                  </a:lnTo>
                  <a:lnTo>
                    <a:pt x="6183534" y="1026318"/>
                  </a:lnTo>
                  <a:lnTo>
                    <a:pt x="6211654" y="989922"/>
                  </a:lnTo>
                  <a:lnTo>
                    <a:pt x="6229783" y="946964"/>
                  </a:lnTo>
                  <a:lnTo>
                    <a:pt x="6236208" y="899160"/>
                  </a:lnTo>
                  <a:lnTo>
                    <a:pt x="6236208" y="179832"/>
                  </a:lnTo>
                  <a:lnTo>
                    <a:pt x="6229783" y="132027"/>
                  </a:lnTo>
                  <a:lnTo>
                    <a:pt x="6211654" y="89069"/>
                  </a:lnTo>
                  <a:lnTo>
                    <a:pt x="6183534" y="52673"/>
                  </a:lnTo>
                  <a:lnTo>
                    <a:pt x="6147138" y="24553"/>
                  </a:lnTo>
                  <a:lnTo>
                    <a:pt x="6104180" y="6424"/>
                  </a:lnTo>
                  <a:lnTo>
                    <a:pt x="60563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73680" y="1822703"/>
              <a:ext cx="6236335" cy="1079500"/>
            </a:xfrm>
            <a:custGeom>
              <a:avLst/>
              <a:gdLst/>
              <a:ahLst/>
              <a:cxnLst/>
              <a:rect l="l" t="t" r="r" b="b"/>
              <a:pathLst>
                <a:path w="6236334" h="1079500">
                  <a:moveTo>
                    <a:pt x="6236208" y="179832"/>
                  </a:moveTo>
                  <a:lnTo>
                    <a:pt x="6236208" y="899160"/>
                  </a:lnTo>
                  <a:lnTo>
                    <a:pt x="6229783" y="946964"/>
                  </a:lnTo>
                  <a:lnTo>
                    <a:pt x="6211654" y="989922"/>
                  </a:lnTo>
                  <a:lnTo>
                    <a:pt x="6183534" y="1026318"/>
                  </a:lnTo>
                  <a:lnTo>
                    <a:pt x="6147138" y="1054438"/>
                  </a:lnTo>
                  <a:lnTo>
                    <a:pt x="6104180" y="1072567"/>
                  </a:lnTo>
                  <a:lnTo>
                    <a:pt x="6056376" y="1078992"/>
                  </a:lnTo>
                  <a:lnTo>
                    <a:pt x="0" y="1078992"/>
                  </a:lnTo>
                  <a:lnTo>
                    <a:pt x="0" y="0"/>
                  </a:lnTo>
                  <a:lnTo>
                    <a:pt x="6056376" y="0"/>
                  </a:lnTo>
                  <a:lnTo>
                    <a:pt x="6104180" y="6424"/>
                  </a:lnTo>
                  <a:lnTo>
                    <a:pt x="6147138" y="24553"/>
                  </a:lnTo>
                  <a:lnTo>
                    <a:pt x="6183534" y="52673"/>
                  </a:lnTo>
                  <a:lnTo>
                    <a:pt x="6211654" y="89069"/>
                  </a:lnTo>
                  <a:lnTo>
                    <a:pt x="6229783" y="132027"/>
                  </a:lnTo>
                  <a:lnTo>
                    <a:pt x="6236208" y="179832"/>
                  </a:lnTo>
                  <a:close/>
                </a:path>
              </a:pathLst>
            </a:custGeom>
            <a:ln w="15240">
              <a:solidFill>
                <a:srgbClr val="446F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86810" y="2104770"/>
            <a:ext cx="5460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Arial MT"/>
                <a:cs typeface="Arial MT"/>
              </a:rPr>
              <a:t>Los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trabajadores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cuenta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ajena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estén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ningún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3128" y="2315336"/>
            <a:ext cx="15614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régimen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especial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6655" y="2814827"/>
            <a:ext cx="8475345" cy="2108200"/>
            <a:chOff x="676655" y="2814827"/>
            <a:chExt cx="8475345" cy="2108200"/>
          </a:xfrm>
        </p:grpSpPr>
        <p:sp>
          <p:nvSpPr>
            <p:cNvPr id="16" name="object 16"/>
            <p:cNvSpPr/>
            <p:nvPr/>
          </p:nvSpPr>
          <p:spPr>
            <a:xfrm>
              <a:off x="684275" y="2822447"/>
              <a:ext cx="1645920" cy="2092960"/>
            </a:xfrm>
            <a:custGeom>
              <a:avLst/>
              <a:gdLst/>
              <a:ahLst/>
              <a:cxnLst/>
              <a:rect l="l" t="t" r="r" b="b"/>
              <a:pathLst>
                <a:path w="1645920" h="2092960">
                  <a:moveTo>
                    <a:pt x="1645920" y="0"/>
                  </a:moveTo>
                  <a:lnTo>
                    <a:pt x="822960" y="822959"/>
                  </a:lnTo>
                  <a:lnTo>
                    <a:pt x="0" y="0"/>
                  </a:lnTo>
                  <a:lnTo>
                    <a:pt x="0" y="1269491"/>
                  </a:lnTo>
                  <a:lnTo>
                    <a:pt x="822960" y="2092452"/>
                  </a:lnTo>
                  <a:lnTo>
                    <a:pt x="1645920" y="1269491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A1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4275" y="2822447"/>
              <a:ext cx="1645920" cy="2092960"/>
            </a:xfrm>
            <a:custGeom>
              <a:avLst/>
              <a:gdLst/>
              <a:ahLst/>
              <a:cxnLst/>
              <a:rect l="l" t="t" r="r" b="b"/>
              <a:pathLst>
                <a:path w="1645920" h="2092960">
                  <a:moveTo>
                    <a:pt x="1645920" y="0"/>
                  </a:moveTo>
                  <a:lnTo>
                    <a:pt x="1645920" y="1269491"/>
                  </a:lnTo>
                  <a:lnTo>
                    <a:pt x="822960" y="2092452"/>
                  </a:lnTo>
                  <a:lnTo>
                    <a:pt x="0" y="1269491"/>
                  </a:lnTo>
                  <a:lnTo>
                    <a:pt x="0" y="0"/>
                  </a:lnTo>
                  <a:lnTo>
                    <a:pt x="822960" y="822959"/>
                  </a:lnTo>
                  <a:lnTo>
                    <a:pt x="1645920" y="0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70759" y="3627119"/>
              <a:ext cx="6873240" cy="1287780"/>
            </a:xfrm>
            <a:custGeom>
              <a:avLst/>
              <a:gdLst/>
              <a:ahLst/>
              <a:cxnLst/>
              <a:rect l="l" t="t" r="r" b="b"/>
              <a:pathLst>
                <a:path w="6873240" h="1287779">
                  <a:moveTo>
                    <a:pt x="6873240" y="0"/>
                  </a:moveTo>
                  <a:lnTo>
                    <a:pt x="0" y="0"/>
                  </a:lnTo>
                  <a:lnTo>
                    <a:pt x="0" y="1287779"/>
                  </a:lnTo>
                  <a:lnTo>
                    <a:pt x="6873240" y="1287779"/>
                  </a:lnTo>
                  <a:lnTo>
                    <a:pt x="687324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0759" y="3627119"/>
              <a:ext cx="6873240" cy="1287780"/>
            </a:xfrm>
            <a:custGeom>
              <a:avLst/>
              <a:gdLst/>
              <a:ahLst/>
              <a:cxnLst/>
              <a:rect l="l" t="t" r="r" b="b"/>
              <a:pathLst>
                <a:path w="6873240" h="1287779">
                  <a:moveTo>
                    <a:pt x="6873240" y="1287779"/>
                  </a:moveTo>
                  <a:lnTo>
                    <a:pt x="0" y="1287779"/>
                  </a:lnTo>
                  <a:lnTo>
                    <a:pt x="0" y="0"/>
                  </a:lnTo>
                  <a:lnTo>
                    <a:pt x="6873240" y="0"/>
                  </a:lnTo>
                </a:path>
              </a:pathLst>
            </a:custGeom>
            <a:ln w="15239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4125" y="3611372"/>
            <a:ext cx="8244840" cy="8813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7940" marR="7143115" indent="-15240">
              <a:lnSpc>
                <a:spcPts val="1660"/>
              </a:lnSpc>
              <a:spcBef>
                <a:spcPts val="36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Régi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enes  Especiales</a:t>
            </a:r>
            <a:endParaRPr sz="1600">
              <a:latin typeface="Arial"/>
              <a:cs typeface="Arial"/>
            </a:endParaRPr>
          </a:p>
          <a:p>
            <a:pPr marL="172720" marR="29209" indent="-172720" algn="r">
              <a:lnSpc>
                <a:spcPts val="1360"/>
              </a:lnSpc>
              <a:buChar char="•"/>
              <a:tabLst>
                <a:tab pos="172720" algn="l"/>
              </a:tabLst>
            </a:pPr>
            <a:r>
              <a:rPr sz="1600" spc="-5" dirty="0">
                <a:latin typeface="Arial MT"/>
                <a:cs typeface="Arial MT"/>
              </a:rPr>
              <a:t>Autónomos,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trabajadores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agrarios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cuenta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propia,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trabajadores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</a:t>
            </a:r>
            <a:endParaRPr sz="1600">
              <a:latin typeface="Arial MT"/>
              <a:cs typeface="Arial MT"/>
            </a:endParaRPr>
          </a:p>
          <a:p>
            <a:pPr marR="5080" algn="r">
              <a:lnSpc>
                <a:spcPts val="1789"/>
              </a:lnSpc>
            </a:pPr>
            <a:r>
              <a:rPr sz="1600" spc="-5" dirty="0">
                <a:latin typeface="Arial MT"/>
                <a:cs typeface="Arial MT"/>
              </a:rPr>
              <a:t>trabajadores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minería,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funcionarios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estudiantes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menores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28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año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" y="1048321"/>
            <a:ext cx="9149080" cy="4298315"/>
            <a:chOff x="63" y="1048321"/>
            <a:chExt cx="9149080" cy="4298315"/>
          </a:xfrm>
        </p:grpSpPr>
        <p:sp>
          <p:nvSpPr>
            <p:cNvPr id="3" name="object 3"/>
            <p:cNvSpPr/>
            <p:nvPr/>
          </p:nvSpPr>
          <p:spPr>
            <a:xfrm>
              <a:off x="2019300" y="3471672"/>
              <a:ext cx="5113020" cy="0"/>
            </a:xfrm>
            <a:custGeom>
              <a:avLst/>
              <a:gdLst/>
              <a:ahLst/>
              <a:cxnLst/>
              <a:rect l="l" t="t" r="r" b="b"/>
              <a:pathLst>
                <a:path w="5113020">
                  <a:moveTo>
                    <a:pt x="0" y="0"/>
                  </a:moveTo>
                  <a:lnTo>
                    <a:pt x="5113020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7952" y="1053083"/>
              <a:ext cx="8766175" cy="462280"/>
            </a:xfrm>
            <a:custGeom>
              <a:avLst/>
              <a:gdLst/>
              <a:ahLst/>
              <a:cxnLst/>
              <a:rect l="l" t="t" r="r" b="b"/>
              <a:pathLst>
                <a:path w="8766175" h="462280">
                  <a:moveTo>
                    <a:pt x="876604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8766048" y="461772"/>
                  </a:lnTo>
                  <a:lnTo>
                    <a:pt x="8766048" y="0"/>
                  </a:lnTo>
                  <a:close/>
                </a:path>
              </a:pathLst>
            </a:custGeom>
            <a:solidFill>
              <a:srgbClr val="AEC5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52" y="1053083"/>
              <a:ext cx="8766175" cy="462280"/>
            </a:xfrm>
            <a:custGeom>
              <a:avLst/>
              <a:gdLst/>
              <a:ahLst/>
              <a:cxnLst/>
              <a:rect l="l" t="t" r="r" b="b"/>
              <a:pathLst>
                <a:path w="8766175" h="462280">
                  <a:moveTo>
                    <a:pt x="0" y="461772"/>
                  </a:moveTo>
                  <a:lnTo>
                    <a:pt x="8766048" y="461772"/>
                  </a:lnTo>
                  <a:lnTo>
                    <a:pt x="8766048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9144">
              <a:solidFill>
                <a:srgbClr val="3353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503682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>
                <a:latin typeface="Arial"/>
                <a:cs typeface="Arial"/>
              </a:rPr>
              <a:t>1.</a:t>
            </a:r>
            <a:r>
              <a:rPr sz="3700" spc="-20" dirty="0">
                <a:latin typeface="Arial"/>
                <a:cs typeface="Arial"/>
              </a:rPr>
              <a:t> </a:t>
            </a:r>
            <a:r>
              <a:rPr sz="3700" spc="-5" dirty="0">
                <a:latin typeface="Arial"/>
                <a:cs typeface="Arial"/>
              </a:rPr>
              <a:t>La</a:t>
            </a:r>
            <a:r>
              <a:rPr sz="3700" spc="-10" dirty="0">
                <a:latin typeface="Arial"/>
                <a:cs typeface="Arial"/>
              </a:rPr>
              <a:t> </a:t>
            </a:r>
            <a:r>
              <a:rPr sz="3700" spc="-5" dirty="0">
                <a:latin typeface="Arial"/>
                <a:cs typeface="Arial"/>
              </a:rPr>
              <a:t>Seguridad Social</a:t>
            </a:r>
            <a:endParaRPr sz="3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301" y="1078484"/>
            <a:ext cx="7793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OBLIGACIONES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LA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EMPRESA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 LA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S.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SOCIAL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7160" y="2887979"/>
            <a:ext cx="1569720" cy="1022985"/>
            <a:chOff x="137160" y="2887979"/>
            <a:chExt cx="1569720" cy="1022985"/>
          </a:xfrm>
        </p:grpSpPr>
        <p:sp>
          <p:nvSpPr>
            <p:cNvPr id="9" name="object 9"/>
            <p:cNvSpPr/>
            <p:nvPr/>
          </p:nvSpPr>
          <p:spPr>
            <a:xfrm>
              <a:off x="144780" y="2895599"/>
              <a:ext cx="1554480" cy="1007744"/>
            </a:xfrm>
            <a:custGeom>
              <a:avLst/>
              <a:gdLst/>
              <a:ahLst/>
              <a:cxnLst/>
              <a:rect l="l" t="t" r="r" b="b"/>
              <a:pathLst>
                <a:path w="1554480" h="1007745">
                  <a:moveTo>
                    <a:pt x="1453769" y="0"/>
                  </a:moveTo>
                  <a:lnTo>
                    <a:pt x="100736" y="0"/>
                  </a:lnTo>
                  <a:lnTo>
                    <a:pt x="61523" y="7913"/>
                  </a:lnTo>
                  <a:lnTo>
                    <a:pt x="29503" y="29495"/>
                  </a:lnTo>
                  <a:lnTo>
                    <a:pt x="7915" y="61507"/>
                  </a:lnTo>
                  <a:lnTo>
                    <a:pt x="0" y="100711"/>
                  </a:lnTo>
                  <a:lnTo>
                    <a:pt x="0" y="906652"/>
                  </a:lnTo>
                  <a:lnTo>
                    <a:pt x="7915" y="945856"/>
                  </a:lnTo>
                  <a:lnTo>
                    <a:pt x="29503" y="977868"/>
                  </a:lnTo>
                  <a:lnTo>
                    <a:pt x="61523" y="999450"/>
                  </a:lnTo>
                  <a:lnTo>
                    <a:pt x="100736" y="1007363"/>
                  </a:lnTo>
                  <a:lnTo>
                    <a:pt x="1453769" y="1007363"/>
                  </a:lnTo>
                  <a:lnTo>
                    <a:pt x="1492972" y="999450"/>
                  </a:lnTo>
                  <a:lnTo>
                    <a:pt x="1524984" y="977868"/>
                  </a:lnTo>
                  <a:lnTo>
                    <a:pt x="1546566" y="945856"/>
                  </a:lnTo>
                  <a:lnTo>
                    <a:pt x="1554480" y="906652"/>
                  </a:lnTo>
                  <a:lnTo>
                    <a:pt x="1554480" y="100711"/>
                  </a:lnTo>
                  <a:lnTo>
                    <a:pt x="1546566" y="61507"/>
                  </a:lnTo>
                  <a:lnTo>
                    <a:pt x="1524984" y="29495"/>
                  </a:lnTo>
                  <a:lnTo>
                    <a:pt x="1492972" y="7913"/>
                  </a:lnTo>
                  <a:lnTo>
                    <a:pt x="1453769" y="0"/>
                  </a:lnTo>
                  <a:close/>
                </a:path>
              </a:pathLst>
            </a:custGeom>
            <a:solidFill>
              <a:srgbClr val="446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780" y="2895599"/>
              <a:ext cx="1554480" cy="1007744"/>
            </a:xfrm>
            <a:custGeom>
              <a:avLst/>
              <a:gdLst/>
              <a:ahLst/>
              <a:cxnLst/>
              <a:rect l="l" t="t" r="r" b="b"/>
              <a:pathLst>
                <a:path w="1554480" h="1007745">
                  <a:moveTo>
                    <a:pt x="0" y="100711"/>
                  </a:moveTo>
                  <a:lnTo>
                    <a:pt x="7915" y="61507"/>
                  </a:lnTo>
                  <a:lnTo>
                    <a:pt x="29503" y="29495"/>
                  </a:lnTo>
                  <a:lnTo>
                    <a:pt x="61523" y="7913"/>
                  </a:lnTo>
                  <a:lnTo>
                    <a:pt x="100736" y="0"/>
                  </a:lnTo>
                  <a:lnTo>
                    <a:pt x="1453769" y="0"/>
                  </a:lnTo>
                  <a:lnTo>
                    <a:pt x="1492972" y="7913"/>
                  </a:lnTo>
                  <a:lnTo>
                    <a:pt x="1524984" y="29495"/>
                  </a:lnTo>
                  <a:lnTo>
                    <a:pt x="1546566" y="61507"/>
                  </a:lnTo>
                  <a:lnTo>
                    <a:pt x="1554480" y="100711"/>
                  </a:lnTo>
                  <a:lnTo>
                    <a:pt x="1554480" y="906652"/>
                  </a:lnTo>
                  <a:lnTo>
                    <a:pt x="1546566" y="945856"/>
                  </a:lnTo>
                  <a:lnTo>
                    <a:pt x="1524984" y="977868"/>
                  </a:lnTo>
                  <a:lnTo>
                    <a:pt x="1492972" y="999450"/>
                  </a:lnTo>
                  <a:lnTo>
                    <a:pt x="1453769" y="1007363"/>
                  </a:lnTo>
                  <a:lnTo>
                    <a:pt x="100736" y="1007363"/>
                  </a:lnTo>
                  <a:lnTo>
                    <a:pt x="61523" y="999450"/>
                  </a:lnTo>
                  <a:lnTo>
                    <a:pt x="29503" y="977868"/>
                  </a:lnTo>
                  <a:lnTo>
                    <a:pt x="7915" y="945856"/>
                  </a:lnTo>
                  <a:lnTo>
                    <a:pt x="0" y="906652"/>
                  </a:lnTo>
                  <a:lnTo>
                    <a:pt x="0" y="100711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8040" y="3142233"/>
            <a:ext cx="990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Afiliación,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120" y="3352546"/>
            <a:ext cx="1232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altas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bajas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86355" y="2887979"/>
            <a:ext cx="6687820" cy="1022985"/>
            <a:chOff x="2086355" y="2887979"/>
            <a:chExt cx="6687820" cy="1022985"/>
          </a:xfrm>
        </p:grpSpPr>
        <p:sp>
          <p:nvSpPr>
            <p:cNvPr id="14" name="object 14"/>
            <p:cNvSpPr/>
            <p:nvPr/>
          </p:nvSpPr>
          <p:spPr>
            <a:xfrm>
              <a:off x="2086355" y="3125723"/>
              <a:ext cx="394970" cy="533400"/>
            </a:xfrm>
            <a:custGeom>
              <a:avLst/>
              <a:gdLst/>
              <a:ahLst/>
              <a:cxnLst/>
              <a:rect l="l" t="t" r="r" b="b"/>
              <a:pathLst>
                <a:path w="394969" h="533400">
                  <a:moveTo>
                    <a:pt x="197357" y="0"/>
                  </a:moveTo>
                  <a:lnTo>
                    <a:pt x="197357" y="106679"/>
                  </a:lnTo>
                  <a:lnTo>
                    <a:pt x="0" y="106679"/>
                  </a:lnTo>
                  <a:lnTo>
                    <a:pt x="0" y="426720"/>
                  </a:lnTo>
                  <a:lnTo>
                    <a:pt x="197357" y="426720"/>
                  </a:lnTo>
                  <a:lnTo>
                    <a:pt x="197357" y="533400"/>
                  </a:lnTo>
                  <a:lnTo>
                    <a:pt x="394716" y="266700"/>
                  </a:lnTo>
                  <a:lnTo>
                    <a:pt x="197357" y="0"/>
                  </a:lnTo>
                  <a:close/>
                </a:path>
              </a:pathLst>
            </a:custGeom>
            <a:solidFill>
              <a:srgbClr val="AFB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47543" y="2895599"/>
              <a:ext cx="6318885" cy="1007744"/>
            </a:xfrm>
            <a:custGeom>
              <a:avLst/>
              <a:gdLst/>
              <a:ahLst/>
              <a:cxnLst/>
              <a:rect l="l" t="t" r="r" b="b"/>
              <a:pathLst>
                <a:path w="6318884" h="1007745">
                  <a:moveTo>
                    <a:pt x="6217792" y="0"/>
                  </a:moveTo>
                  <a:lnTo>
                    <a:pt x="100711" y="0"/>
                  </a:lnTo>
                  <a:lnTo>
                    <a:pt x="61507" y="7913"/>
                  </a:lnTo>
                  <a:lnTo>
                    <a:pt x="29495" y="29495"/>
                  </a:lnTo>
                  <a:lnTo>
                    <a:pt x="7913" y="61507"/>
                  </a:lnTo>
                  <a:lnTo>
                    <a:pt x="0" y="100711"/>
                  </a:lnTo>
                  <a:lnTo>
                    <a:pt x="0" y="906652"/>
                  </a:lnTo>
                  <a:lnTo>
                    <a:pt x="7913" y="945856"/>
                  </a:lnTo>
                  <a:lnTo>
                    <a:pt x="29495" y="977868"/>
                  </a:lnTo>
                  <a:lnTo>
                    <a:pt x="61507" y="999450"/>
                  </a:lnTo>
                  <a:lnTo>
                    <a:pt x="100711" y="1007363"/>
                  </a:lnTo>
                  <a:lnTo>
                    <a:pt x="6217792" y="1007363"/>
                  </a:lnTo>
                  <a:lnTo>
                    <a:pt x="6256996" y="999450"/>
                  </a:lnTo>
                  <a:lnTo>
                    <a:pt x="6289008" y="977868"/>
                  </a:lnTo>
                  <a:lnTo>
                    <a:pt x="6310590" y="945856"/>
                  </a:lnTo>
                  <a:lnTo>
                    <a:pt x="6318504" y="906652"/>
                  </a:lnTo>
                  <a:lnTo>
                    <a:pt x="6318504" y="100711"/>
                  </a:lnTo>
                  <a:lnTo>
                    <a:pt x="6310590" y="61507"/>
                  </a:lnTo>
                  <a:lnTo>
                    <a:pt x="6289008" y="29495"/>
                  </a:lnTo>
                  <a:lnTo>
                    <a:pt x="6256996" y="7913"/>
                  </a:lnTo>
                  <a:lnTo>
                    <a:pt x="6217792" y="0"/>
                  </a:lnTo>
                  <a:close/>
                </a:path>
              </a:pathLst>
            </a:custGeom>
            <a:solidFill>
              <a:srgbClr val="446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47543" y="2895599"/>
              <a:ext cx="6318885" cy="1007744"/>
            </a:xfrm>
            <a:custGeom>
              <a:avLst/>
              <a:gdLst/>
              <a:ahLst/>
              <a:cxnLst/>
              <a:rect l="l" t="t" r="r" b="b"/>
              <a:pathLst>
                <a:path w="6318884" h="1007745">
                  <a:moveTo>
                    <a:pt x="0" y="100711"/>
                  </a:moveTo>
                  <a:lnTo>
                    <a:pt x="7913" y="61507"/>
                  </a:lnTo>
                  <a:lnTo>
                    <a:pt x="29495" y="29495"/>
                  </a:lnTo>
                  <a:lnTo>
                    <a:pt x="61507" y="7913"/>
                  </a:lnTo>
                  <a:lnTo>
                    <a:pt x="100711" y="0"/>
                  </a:lnTo>
                  <a:lnTo>
                    <a:pt x="6217792" y="0"/>
                  </a:lnTo>
                  <a:lnTo>
                    <a:pt x="6256996" y="7913"/>
                  </a:lnTo>
                  <a:lnTo>
                    <a:pt x="6289008" y="29495"/>
                  </a:lnTo>
                  <a:lnTo>
                    <a:pt x="6310590" y="61507"/>
                  </a:lnTo>
                  <a:lnTo>
                    <a:pt x="6318504" y="100711"/>
                  </a:lnTo>
                  <a:lnTo>
                    <a:pt x="6318504" y="906652"/>
                  </a:lnTo>
                  <a:lnTo>
                    <a:pt x="6310590" y="945856"/>
                  </a:lnTo>
                  <a:lnTo>
                    <a:pt x="6289008" y="977868"/>
                  </a:lnTo>
                  <a:lnTo>
                    <a:pt x="6256996" y="999450"/>
                  </a:lnTo>
                  <a:lnTo>
                    <a:pt x="6217792" y="1007363"/>
                  </a:lnTo>
                  <a:lnTo>
                    <a:pt x="100711" y="1007363"/>
                  </a:lnTo>
                  <a:lnTo>
                    <a:pt x="61507" y="999450"/>
                  </a:lnTo>
                  <a:lnTo>
                    <a:pt x="29495" y="977868"/>
                  </a:lnTo>
                  <a:lnTo>
                    <a:pt x="7913" y="945856"/>
                  </a:lnTo>
                  <a:lnTo>
                    <a:pt x="0" y="906652"/>
                  </a:lnTo>
                  <a:lnTo>
                    <a:pt x="0" y="100711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26029" y="2955417"/>
            <a:ext cx="33769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16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Afiliación: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vez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la vida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laboral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26029" y="3246500"/>
            <a:ext cx="5140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16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Alta: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trabajador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contrata,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previa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trabajar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6029" y="3539109"/>
            <a:ext cx="5466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Baja: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cuando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termina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contrato,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plazo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días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naturales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2984" y="4700015"/>
            <a:ext cx="1407160" cy="693420"/>
            <a:chOff x="252984" y="4700015"/>
            <a:chExt cx="1407160" cy="693420"/>
          </a:xfrm>
        </p:grpSpPr>
        <p:sp>
          <p:nvSpPr>
            <p:cNvPr id="21" name="object 21"/>
            <p:cNvSpPr/>
            <p:nvPr/>
          </p:nvSpPr>
          <p:spPr>
            <a:xfrm>
              <a:off x="260604" y="4707635"/>
              <a:ext cx="1391920" cy="678180"/>
            </a:xfrm>
            <a:custGeom>
              <a:avLst/>
              <a:gdLst/>
              <a:ahLst/>
              <a:cxnLst/>
              <a:rect l="l" t="t" r="r" b="b"/>
              <a:pathLst>
                <a:path w="1391920" h="678179">
                  <a:moveTo>
                    <a:pt x="1323594" y="0"/>
                  </a:moveTo>
                  <a:lnTo>
                    <a:pt x="67818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8"/>
                  </a:lnTo>
                  <a:lnTo>
                    <a:pt x="0" y="610361"/>
                  </a:lnTo>
                  <a:lnTo>
                    <a:pt x="5329" y="636764"/>
                  </a:lnTo>
                  <a:lnTo>
                    <a:pt x="19864" y="658320"/>
                  </a:lnTo>
                  <a:lnTo>
                    <a:pt x="41421" y="672851"/>
                  </a:lnTo>
                  <a:lnTo>
                    <a:pt x="67818" y="678179"/>
                  </a:lnTo>
                  <a:lnTo>
                    <a:pt x="1323594" y="678179"/>
                  </a:lnTo>
                  <a:lnTo>
                    <a:pt x="1349996" y="672851"/>
                  </a:lnTo>
                  <a:lnTo>
                    <a:pt x="1371552" y="658320"/>
                  </a:lnTo>
                  <a:lnTo>
                    <a:pt x="1386083" y="636764"/>
                  </a:lnTo>
                  <a:lnTo>
                    <a:pt x="1391412" y="610361"/>
                  </a:lnTo>
                  <a:lnTo>
                    <a:pt x="1391412" y="67818"/>
                  </a:lnTo>
                  <a:lnTo>
                    <a:pt x="1386083" y="41415"/>
                  </a:lnTo>
                  <a:lnTo>
                    <a:pt x="1371552" y="19859"/>
                  </a:lnTo>
                  <a:lnTo>
                    <a:pt x="1349996" y="5328"/>
                  </a:lnTo>
                  <a:lnTo>
                    <a:pt x="1323594" y="0"/>
                  </a:lnTo>
                  <a:close/>
                </a:path>
              </a:pathLst>
            </a:custGeom>
            <a:solidFill>
              <a:srgbClr val="446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0604" y="4707635"/>
              <a:ext cx="1391920" cy="678180"/>
            </a:xfrm>
            <a:custGeom>
              <a:avLst/>
              <a:gdLst/>
              <a:ahLst/>
              <a:cxnLst/>
              <a:rect l="l" t="t" r="r" b="b"/>
              <a:pathLst>
                <a:path w="1391920" h="678179">
                  <a:moveTo>
                    <a:pt x="0" y="67818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8" y="0"/>
                  </a:lnTo>
                  <a:lnTo>
                    <a:pt x="1323594" y="0"/>
                  </a:lnTo>
                  <a:lnTo>
                    <a:pt x="1349996" y="5328"/>
                  </a:lnTo>
                  <a:lnTo>
                    <a:pt x="1371552" y="19859"/>
                  </a:lnTo>
                  <a:lnTo>
                    <a:pt x="1386083" y="41415"/>
                  </a:lnTo>
                  <a:lnTo>
                    <a:pt x="1391412" y="67818"/>
                  </a:lnTo>
                  <a:lnTo>
                    <a:pt x="1391412" y="610361"/>
                  </a:lnTo>
                  <a:lnTo>
                    <a:pt x="1386083" y="636764"/>
                  </a:lnTo>
                  <a:lnTo>
                    <a:pt x="1371552" y="658320"/>
                  </a:lnTo>
                  <a:lnTo>
                    <a:pt x="1349996" y="672851"/>
                  </a:lnTo>
                  <a:lnTo>
                    <a:pt x="1323594" y="678179"/>
                  </a:lnTo>
                  <a:lnTo>
                    <a:pt x="67818" y="678179"/>
                  </a:lnTo>
                  <a:lnTo>
                    <a:pt x="41421" y="672851"/>
                  </a:lnTo>
                  <a:lnTo>
                    <a:pt x="19864" y="658320"/>
                  </a:lnTo>
                  <a:lnTo>
                    <a:pt x="5329" y="636764"/>
                  </a:lnTo>
                  <a:lnTo>
                    <a:pt x="0" y="610361"/>
                  </a:lnTo>
                  <a:lnTo>
                    <a:pt x="0" y="67818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30174" y="4894834"/>
            <a:ext cx="1050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ización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19655" y="4346447"/>
            <a:ext cx="7187565" cy="1400810"/>
            <a:chOff x="1819655" y="4346447"/>
            <a:chExt cx="7187565" cy="1400810"/>
          </a:xfrm>
        </p:grpSpPr>
        <p:sp>
          <p:nvSpPr>
            <p:cNvPr id="25" name="object 25"/>
            <p:cNvSpPr/>
            <p:nvPr/>
          </p:nvSpPr>
          <p:spPr>
            <a:xfrm>
              <a:off x="1819655" y="4681727"/>
              <a:ext cx="626745" cy="730250"/>
            </a:xfrm>
            <a:custGeom>
              <a:avLst/>
              <a:gdLst/>
              <a:ahLst/>
              <a:cxnLst/>
              <a:rect l="l" t="t" r="r" b="b"/>
              <a:pathLst>
                <a:path w="626744" h="730250">
                  <a:moveTo>
                    <a:pt x="313181" y="0"/>
                  </a:moveTo>
                  <a:lnTo>
                    <a:pt x="313181" y="146050"/>
                  </a:lnTo>
                  <a:lnTo>
                    <a:pt x="0" y="146050"/>
                  </a:lnTo>
                  <a:lnTo>
                    <a:pt x="0" y="583946"/>
                  </a:lnTo>
                  <a:lnTo>
                    <a:pt x="313181" y="583946"/>
                  </a:lnTo>
                  <a:lnTo>
                    <a:pt x="313181" y="729996"/>
                  </a:lnTo>
                  <a:lnTo>
                    <a:pt x="626363" y="364998"/>
                  </a:lnTo>
                  <a:lnTo>
                    <a:pt x="313181" y="0"/>
                  </a:lnTo>
                  <a:close/>
                </a:path>
              </a:pathLst>
            </a:custGeom>
            <a:solidFill>
              <a:srgbClr val="AFB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36163" y="4354067"/>
              <a:ext cx="6163310" cy="1385570"/>
            </a:xfrm>
            <a:custGeom>
              <a:avLst/>
              <a:gdLst/>
              <a:ahLst/>
              <a:cxnLst/>
              <a:rect l="l" t="t" r="r" b="b"/>
              <a:pathLst>
                <a:path w="6163309" h="1385570">
                  <a:moveTo>
                    <a:pt x="6024499" y="0"/>
                  </a:moveTo>
                  <a:lnTo>
                    <a:pt x="138556" y="0"/>
                  </a:lnTo>
                  <a:lnTo>
                    <a:pt x="94739" y="7058"/>
                  </a:lnTo>
                  <a:lnTo>
                    <a:pt x="56701" y="26716"/>
                  </a:lnTo>
                  <a:lnTo>
                    <a:pt x="26716" y="56701"/>
                  </a:lnTo>
                  <a:lnTo>
                    <a:pt x="7058" y="94739"/>
                  </a:lnTo>
                  <a:lnTo>
                    <a:pt x="0" y="138556"/>
                  </a:lnTo>
                  <a:lnTo>
                    <a:pt x="0" y="1246784"/>
                  </a:lnTo>
                  <a:lnTo>
                    <a:pt x="7058" y="1290569"/>
                  </a:lnTo>
                  <a:lnTo>
                    <a:pt x="26716" y="1328597"/>
                  </a:lnTo>
                  <a:lnTo>
                    <a:pt x="56701" y="1358586"/>
                  </a:lnTo>
                  <a:lnTo>
                    <a:pt x="94739" y="1378253"/>
                  </a:lnTo>
                  <a:lnTo>
                    <a:pt x="138556" y="1385315"/>
                  </a:lnTo>
                  <a:lnTo>
                    <a:pt x="6024499" y="1385315"/>
                  </a:lnTo>
                  <a:lnTo>
                    <a:pt x="6068316" y="1378253"/>
                  </a:lnTo>
                  <a:lnTo>
                    <a:pt x="6106354" y="1358586"/>
                  </a:lnTo>
                  <a:lnTo>
                    <a:pt x="6136339" y="1328597"/>
                  </a:lnTo>
                  <a:lnTo>
                    <a:pt x="6155997" y="1290569"/>
                  </a:lnTo>
                  <a:lnTo>
                    <a:pt x="6163056" y="1246784"/>
                  </a:lnTo>
                  <a:lnTo>
                    <a:pt x="6163056" y="138556"/>
                  </a:lnTo>
                  <a:lnTo>
                    <a:pt x="6155997" y="94739"/>
                  </a:lnTo>
                  <a:lnTo>
                    <a:pt x="6136339" y="56701"/>
                  </a:lnTo>
                  <a:lnTo>
                    <a:pt x="6106354" y="26716"/>
                  </a:lnTo>
                  <a:lnTo>
                    <a:pt x="6068316" y="7058"/>
                  </a:lnTo>
                  <a:lnTo>
                    <a:pt x="6024499" y="0"/>
                  </a:lnTo>
                  <a:close/>
                </a:path>
              </a:pathLst>
            </a:custGeom>
            <a:solidFill>
              <a:srgbClr val="446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36163" y="4354067"/>
              <a:ext cx="6163310" cy="1385570"/>
            </a:xfrm>
            <a:custGeom>
              <a:avLst/>
              <a:gdLst/>
              <a:ahLst/>
              <a:cxnLst/>
              <a:rect l="l" t="t" r="r" b="b"/>
              <a:pathLst>
                <a:path w="6163309" h="1385570">
                  <a:moveTo>
                    <a:pt x="0" y="138556"/>
                  </a:moveTo>
                  <a:lnTo>
                    <a:pt x="7058" y="94739"/>
                  </a:lnTo>
                  <a:lnTo>
                    <a:pt x="26716" y="56701"/>
                  </a:lnTo>
                  <a:lnTo>
                    <a:pt x="56701" y="26716"/>
                  </a:lnTo>
                  <a:lnTo>
                    <a:pt x="94739" y="7058"/>
                  </a:lnTo>
                  <a:lnTo>
                    <a:pt x="138556" y="0"/>
                  </a:lnTo>
                  <a:lnTo>
                    <a:pt x="6024499" y="0"/>
                  </a:lnTo>
                  <a:lnTo>
                    <a:pt x="6068316" y="7058"/>
                  </a:lnTo>
                  <a:lnTo>
                    <a:pt x="6106354" y="26716"/>
                  </a:lnTo>
                  <a:lnTo>
                    <a:pt x="6136339" y="56701"/>
                  </a:lnTo>
                  <a:lnTo>
                    <a:pt x="6155997" y="94739"/>
                  </a:lnTo>
                  <a:lnTo>
                    <a:pt x="6163056" y="138556"/>
                  </a:lnTo>
                  <a:lnTo>
                    <a:pt x="6163056" y="1246784"/>
                  </a:lnTo>
                  <a:lnTo>
                    <a:pt x="6155997" y="1290569"/>
                  </a:lnTo>
                  <a:lnTo>
                    <a:pt x="6136339" y="1328597"/>
                  </a:lnTo>
                  <a:lnTo>
                    <a:pt x="6106354" y="1358586"/>
                  </a:lnTo>
                  <a:lnTo>
                    <a:pt x="6068316" y="1378253"/>
                  </a:lnTo>
                  <a:lnTo>
                    <a:pt x="6024499" y="1385315"/>
                  </a:lnTo>
                  <a:lnTo>
                    <a:pt x="138556" y="1385315"/>
                  </a:lnTo>
                  <a:lnTo>
                    <a:pt x="94739" y="1378253"/>
                  </a:lnTo>
                  <a:lnTo>
                    <a:pt x="56701" y="1358586"/>
                  </a:lnTo>
                  <a:lnTo>
                    <a:pt x="26716" y="1328597"/>
                  </a:lnTo>
                  <a:lnTo>
                    <a:pt x="7058" y="1290569"/>
                  </a:lnTo>
                  <a:lnTo>
                    <a:pt x="0" y="1246784"/>
                  </a:lnTo>
                  <a:lnTo>
                    <a:pt x="0" y="13855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924936" y="4748910"/>
            <a:ext cx="4212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* Empresario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debe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cotizar por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los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trabajadores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8523" y="5729427"/>
            <a:ext cx="5708650" cy="581025"/>
            <a:chOff x="378523" y="5729427"/>
            <a:chExt cx="5708650" cy="581025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6277" y="5729427"/>
              <a:ext cx="560679" cy="56191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523" y="5748286"/>
              <a:ext cx="560679" cy="5619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538098"/>
            <a:ext cx="821690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>
                <a:latin typeface="Arial"/>
                <a:cs typeface="Arial"/>
              </a:rPr>
              <a:t>2.</a:t>
            </a:r>
            <a:r>
              <a:rPr sz="3700" spc="-15" dirty="0">
                <a:latin typeface="Arial"/>
                <a:cs typeface="Arial"/>
              </a:rPr>
              <a:t> </a:t>
            </a:r>
            <a:r>
              <a:rPr sz="3700" spc="-30" dirty="0">
                <a:latin typeface="Arial"/>
                <a:cs typeface="Arial"/>
              </a:rPr>
              <a:t>PRESTACIONES</a:t>
            </a:r>
            <a:r>
              <a:rPr sz="3700" spc="25" dirty="0">
                <a:latin typeface="Arial"/>
                <a:cs typeface="Arial"/>
              </a:rPr>
              <a:t> </a:t>
            </a:r>
            <a:r>
              <a:rPr sz="3700" spc="-5" dirty="0">
                <a:latin typeface="Arial"/>
                <a:cs typeface="Arial"/>
              </a:rPr>
              <a:t>DE</a:t>
            </a:r>
            <a:r>
              <a:rPr sz="3700" spc="-10" dirty="0">
                <a:latin typeface="Arial"/>
                <a:cs typeface="Arial"/>
              </a:rPr>
              <a:t> </a:t>
            </a:r>
            <a:r>
              <a:rPr sz="3700" spc="-5" dirty="0">
                <a:latin typeface="Arial"/>
                <a:cs typeface="Arial"/>
              </a:rPr>
              <a:t>LA</a:t>
            </a:r>
            <a:r>
              <a:rPr sz="3700" spc="-150" dirty="0">
                <a:latin typeface="Arial"/>
                <a:cs typeface="Arial"/>
              </a:rPr>
              <a:t> </a:t>
            </a:r>
            <a:r>
              <a:rPr sz="3700" spc="-5" dirty="0">
                <a:latin typeface="Arial"/>
                <a:cs typeface="Arial"/>
              </a:rPr>
              <a:t>S.</a:t>
            </a:r>
            <a:r>
              <a:rPr sz="3700" spc="-10" dirty="0">
                <a:latin typeface="Arial"/>
                <a:cs typeface="Arial"/>
              </a:rPr>
              <a:t> </a:t>
            </a:r>
            <a:r>
              <a:rPr sz="3700" spc="-5" dirty="0">
                <a:latin typeface="Arial"/>
                <a:cs typeface="Arial"/>
              </a:rPr>
              <a:t>SOCIAL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1775" indent="-169545">
              <a:lnSpc>
                <a:spcPct val="100000"/>
              </a:lnSpc>
              <a:spcBef>
                <a:spcPts val="100"/>
              </a:spcBef>
              <a:buChar char="-"/>
              <a:tabLst>
                <a:tab pos="1503045" algn="l"/>
              </a:tabLst>
            </a:pPr>
            <a:r>
              <a:rPr spc="-5" dirty="0"/>
              <a:t>Asistencia</a:t>
            </a:r>
            <a:r>
              <a:rPr spc="5" dirty="0"/>
              <a:t> </a:t>
            </a:r>
            <a:r>
              <a:rPr spc="-5" dirty="0"/>
              <a:t>sanitaria</a:t>
            </a:r>
          </a:p>
          <a:p>
            <a:pPr marL="1518285" indent="-186055">
              <a:lnSpc>
                <a:spcPct val="100000"/>
              </a:lnSpc>
              <a:spcBef>
                <a:spcPts val="5"/>
              </a:spcBef>
              <a:buChar char="-"/>
              <a:tabLst>
                <a:tab pos="1519555" algn="l"/>
              </a:tabLst>
            </a:pPr>
            <a:r>
              <a:rPr spc="-5" dirty="0"/>
              <a:t>Incapacidad</a:t>
            </a:r>
            <a:r>
              <a:rPr spc="5" dirty="0"/>
              <a:t> </a:t>
            </a:r>
            <a:r>
              <a:rPr spc="-5" dirty="0"/>
              <a:t>temporal</a:t>
            </a:r>
          </a:p>
          <a:p>
            <a:pPr marL="1518285" indent="-186055">
              <a:lnSpc>
                <a:spcPct val="100000"/>
              </a:lnSpc>
              <a:buChar char="-"/>
              <a:tabLst>
                <a:tab pos="1519555" algn="l"/>
              </a:tabLst>
            </a:pPr>
            <a:r>
              <a:rPr spc="-5" dirty="0"/>
              <a:t>Nacimiento</a:t>
            </a:r>
            <a:r>
              <a:rPr spc="30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hijo</a:t>
            </a:r>
            <a:r>
              <a:rPr spc="15" dirty="0"/>
              <a:t> </a:t>
            </a:r>
            <a:r>
              <a:rPr spc="-5" dirty="0"/>
              <a:t>o</a:t>
            </a:r>
            <a:r>
              <a:rPr spc="5" dirty="0"/>
              <a:t> </a:t>
            </a:r>
            <a:r>
              <a:rPr spc="-5" dirty="0"/>
              <a:t>hija,</a:t>
            </a:r>
            <a:r>
              <a:rPr spc="10" dirty="0"/>
              <a:t> </a:t>
            </a:r>
            <a:r>
              <a:rPr spc="-5" dirty="0"/>
              <a:t>adopción</a:t>
            </a:r>
            <a:r>
              <a:rPr spc="25" dirty="0"/>
              <a:t> </a:t>
            </a:r>
            <a:r>
              <a:rPr spc="-5" dirty="0"/>
              <a:t>o</a:t>
            </a:r>
            <a:r>
              <a:rPr spc="5" dirty="0"/>
              <a:t> </a:t>
            </a:r>
            <a:r>
              <a:rPr spc="-5" dirty="0"/>
              <a:t>acogimiento</a:t>
            </a:r>
          </a:p>
          <a:p>
            <a:pPr marL="1518285" indent="-186055">
              <a:lnSpc>
                <a:spcPct val="100000"/>
              </a:lnSpc>
              <a:buChar char="-"/>
              <a:tabLst>
                <a:tab pos="1519555" algn="l"/>
              </a:tabLst>
            </a:pPr>
            <a:r>
              <a:rPr spc="-5" dirty="0"/>
              <a:t>Riesgo</a:t>
            </a:r>
            <a:r>
              <a:rPr spc="20" dirty="0"/>
              <a:t> </a:t>
            </a:r>
            <a:r>
              <a:rPr spc="-5" dirty="0"/>
              <a:t>durante</a:t>
            </a:r>
            <a:r>
              <a:rPr spc="5" dirty="0"/>
              <a:t> </a:t>
            </a:r>
            <a:r>
              <a:rPr spc="-5" dirty="0"/>
              <a:t>el</a:t>
            </a:r>
            <a:r>
              <a:rPr spc="20" dirty="0"/>
              <a:t> </a:t>
            </a:r>
            <a:r>
              <a:rPr spc="-5" dirty="0"/>
              <a:t>embarazo</a:t>
            </a:r>
            <a:r>
              <a:rPr spc="15" dirty="0"/>
              <a:t> </a:t>
            </a:r>
            <a:r>
              <a:rPr dirty="0"/>
              <a:t>y </a:t>
            </a:r>
            <a:r>
              <a:rPr spc="-5" dirty="0"/>
              <a:t>la lactancia</a:t>
            </a:r>
          </a:p>
          <a:p>
            <a:pPr marL="1518285" indent="-186055">
              <a:lnSpc>
                <a:spcPct val="100000"/>
              </a:lnSpc>
              <a:buChar char="-"/>
              <a:tabLst>
                <a:tab pos="1519555" algn="l"/>
                <a:tab pos="6682105" algn="l"/>
              </a:tabLst>
            </a:pPr>
            <a:r>
              <a:rPr spc="-5" dirty="0"/>
              <a:t>I</a:t>
            </a:r>
            <a:r>
              <a:rPr u="heavy" spc="-5" dirty="0">
                <a:uFill>
                  <a:solidFill>
                    <a:srgbClr val="83992A"/>
                  </a:solidFill>
                </a:uFill>
              </a:rPr>
              <a:t>ncapacidad</a:t>
            </a:r>
            <a:r>
              <a:rPr u="heavy" spc="10" dirty="0">
                <a:uFill>
                  <a:solidFill>
                    <a:srgbClr val="83992A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83992A"/>
                  </a:solidFill>
                </a:uFill>
              </a:rPr>
              <a:t>permanente	</a:t>
            </a:r>
          </a:p>
          <a:p>
            <a:pPr marL="1518285" indent="-186055">
              <a:lnSpc>
                <a:spcPct val="100000"/>
              </a:lnSpc>
              <a:buChar char="-"/>
              <a:tabLst>
                <a:tab pos="1519555" algn="l"/>
              </a:tabLst>
            </a:pPr>
            <a:r>
              <a:rPr spc="-5" dirty="0"/>
              <a:t>Lesiones</a:t>
            </a:r>
            <a:r>
              <a:rPr spc="25" dirty="0"/>
              <a:t> </a:t>
            </a:r>
            <a:r>
              <a:rPr spc="-5" dirty="0"/>
              <a:t>permanentes</a:t>
            </a:r>
            <a:r>
              <a:rPr spc="10" dirty="0"/>
              <a:t> </a:t>
            </a:r>
            <a:r>
              <a:rPr spc="-5" dirty="0"/>
              <a:t>no</a:t>
            </a:r>
            <a:r>
              <a:rPr dirty="0"/>
              <a:t> </a:t>
            </a:r>
            <a:r>
              <a:rPr spc="-5" dirty="0"/>
              <a:t>invalidantes</a:t>
            </a:r>
          </a:p>
          <a:p>
            <a:pPr marL="1518285" indent="-186055">
              <a:lnSpc>
                <a:spcPct val="100000"/>
              </a:lnSpc>
              <a:buChar char="-"/>
              <a:tabLst>
                <a:tab pos="1519555" algn="l"/>
              </a:tabLst>
            </a:pPr>
            <a:r>
              <a:rPr spc="-5" dirty="0"/>
              <a:t>Jubilación</a:t>
            </a:r>
          </a:p>
          <a:p>
            <a:pPr marL="1518285" indent="-186055">
              <a:lnSpc>
                <a:spcPct val="100000"/>
              </a:lnSpc>
              <a:buChar char="-"/>
              <a:tabLst>
                <a:tab pos="1519555" algn="l"/>
              </a:tabLst>
            </a:pPr>
            <a:r>
              <a:rPr dirty="0"/>
              <a:t>Muerte</a:t>
            </a:r>
            <a:r>
              <a:rPr spc="-20" dirty="0"/>
              <a:t> </a:t>
            </a:r>
            <a:r>
              <a:rPr dirty="0"/>
              <a:t>y</a:t>
            </a:r>
            <a:r>
              <a:rPr spc="-25" dirty="0"/>
              <a:t> </a:t>
            </a:r>
            <a:r>
              <a:rPr spc="-5" dirty="0"/>
              <a:t>supervivencia</a:t>
            </a:r>
          </a:p>
          <a:p>
            <a:pPr marL="1518285" indent="-186055">
              <a:lnSpc>
                <a:spcPct val="100000"/>
              </a:lnSpc>
              <a:spcBef>
                <a:spcPts val="5"/>
              </a:spcBef>
              <a:buChar char="-"/>
              <a:tabLst>
                <a:tab pos="1519555" algn="l"/>
              </a:tabLst>
            </a:pPr>
            <a:r>
              <a:rPr spc="-5" dirty="0"/>
              <a:t>Por hijo o hija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cargo</a:t>
            </a:r>
          </a:p>
          <a:p>
            <a:pPr marL="1518285" indent="-186055">
              <a:lnSpc>
                <a:spcPct val="100000"/>
              </a:lnSpc>
              <a:buChar char="-"/>
              <a:tabLst>
                <a:tab pos="1519555" algn="l"/>
              </a:tabLst>
            </a:pPr>
            <a:r>
              <a:rPr spc="-5" dirty="0"/>
              <a:t>Desempleo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" y="1513332"/>
            <a:ext cx="9144000" cy="3832860"/>
            <a:chOff x="63" y="1513332"/>
            <a:chExt cx="9144000" cy="3832860"/>
          </a:xfrm>
        </p:grpSpPr>
        <p:sp>
          <p:nvSpPr>
            <p:cNvPr id="3" name="object 3"/>
            <p:cNvSpPr/>
            <p:nvPr/>
          </p:nvSpPr>
          <p:spPr>
            <a:xfrm>
              <a:off x="2019300" y="3471672"/>
              <a:ext cx="5113020" cy="0"/>
            </a:xfrm>
            <a:custGeom>
              <a:avLst/>
              <a:gdLst/>
              <a:ahLst/>
              <a:cxnLst/>
              <a:rect l="l" t="t" r="r" b="b"/>
              <a:pathLst>
                <a:path w="5113020">
                  <a:moveTo>
                    <a:pt x="0" y="0"/>
                  </a:moveTo>
                  <a:lnTo>
                    <a:pt x="5113020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83436" y="1621536"/>
              <a:ext cx="6696709" cy="338455"/>
            </a:xfrm>
            <a:custGeom>
              <a:avLst/>
              <a:gdLst/>
              <a:ahLst/>
              <a:cxnLst/>
              <a:rect l="l" t="t" r="r" b="b"/>
              <a:pathLst>
                <a:path w="6696709" h="338455">
                  <a:moveTo>
                    <a:pt x="0" y="338327"/>
                  </a:moveTo>
                  <a:lnTo>
                    <a:pt x="6696456" y="338327"/>
                  </a:lnTo>
                  <a:lnTo>
                    <a:pt x="6696456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0063" y="0"/>
            <a:ext cx="78232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Arial"/>
                <a:cs typeface="Arial"/>
              </a:rPr>
              <a:t>2.</a:t>
            </a:r>
            <a:r>
              <a:rPr sz="3400" spc="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Prestaciones</a:t>
            </a:r>
            <a:r>
              <a:rPr sz="3400" spc="1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de</a:t>
            </a:r>
            <a:r>
              <a:rPr sz="340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la seguridad</a:t>
            </a:r>
            <a:r>
              <a:rPr sz="3400" spc="1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social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2212" y="829055"/>
            <a:ext cx="4048125" cy="520065"/>
            <a:chOff x="172212" y="829055"/>
            <a:chExt cx="4048125" cy="520065"/>
          </a:xfrm>
        </p:grpSpPr>
        <p:sp>
          <p:nvSpPr>
            <p:cNvPr id="7" name="object 7"/>
            <p:cNvSpPr/>
            <p:nvPr/>
          </p:nvSpPr>
          <p:spPr>
            <a:xfrm>
              <a:off x="179832" y="836675"/>
              <a:ext cx="4032885" cy="504825"/>
            </a:xfrm>
            <a:custGeom>
              <a:avLst/>
              <a:gdLst/>
              <a:ahLst/>
              <a:cxnLst/>
              <a:rect l="l" t="t" r="r" b="b"/>
              <a:pathLst>
                <a:path w="4032885" h="504825">
                  <a:moveTo>
                    <a:pt x="3948429" y="0"/>
                  </a:moveTo>
                  <a:lnTo>
                    <a:pt x="84074" y="0"/>
                  </a:lnTo>
                  <a:lnTo>
                    <a:pt x="51349" y="6600"/>
                  </a:lnTo>
                  <a:lnTo>
                    <a:pt x="24625" y="24606"/>
                  </a:lnTo>
                  <a:lnTo>
                    <a:pt x="6607" y="51327"/>
                  </a:lnTo>
                  <a:lnTo>
                    <a:pt x="0" y="84074"/>
                  </a:lnTo>
                  <a:lnTo>
                    <a:pt x="0" y="420370"/>
                  </a:lnTo>
                  <a:lnTo>
                    <a:pt x="6607" y="453116"/>
                  </a:lnTo>
                  <a:lnTo>
                    <a:pt x="24625" y="479837"/>
                  </a:lnTo>
                  <a:lnTo>
                    <a:pt x="51349" y="497843"/>
                  </a:lnTo>
                  <a:lnTo>
                    <a:pt x="84074" y="504444"/>
                  </a:lnTo>
                  <a:lnTo>
                    <a:pt x="3948429" y="504444"/>
                  </a:lnTo>
                  <a:lnTo>
                    <a:pt x="3981176" y="497843"/>
                  </a:lnTo>
                  <a:lnTo>
                    <a:pt x="4007897" y="479837"/>
                  </a:lnTo>
                  <a:lnTo>
                    <a:pt x="4025903" y="453116"/>
                  </a:lnTo>
                  <a:lnTo>
                    <a:pt x="4032504" y="420370"/>
                  </a:lnTo>
                  <a:lnTo>
                    <a:pt x="4032504" y="84074"/>
                  </a:lnTo>
                  <a:lnTo>
                    <a:pt x="4025903" y="51327"/>
                  </a:lnTo>
                  <a:lnTo>
                    <a:pt x="4007897" y="24606"/>
                  </a:lnTo>
                  <a:lnTo>
                    <a:pt x="3981176" y="6600"/>
                  </a:lnTo>
                  <a:lnTo>
                    <a:pt x="394842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9832" y="836675"/>
              <a:ext cx="4032885" cy="504825"/>
            </a:xfrm>
            <a:custGeom>
              <a:avLst/>
              <a:gdLst/>
              <a:ahLst/>
              <a:cxnLst/>
              <a:rect l="l" t="t" r="r" b="b"/>
              <a:pathLst>
                <a:path w="4032885" h="504825">
                  <a:moveTo>
                    <a:pt x="0" y="84074"/>
                  </a:moveTo>
                  <a:lnTo>
                    <a:pt x="6607" y="51327"/>
                  </a:lnTo>
                  <a:lnTo>
                    <a:pt x="24625" y="24606"/>
                  </a:lnTo>
                  <a:lnTo>
                    <a:pt x="51349" y="6600"/>
                  </a:lnTo>
                  <a:lnTo>
                    <a:pt x="84074" y="0"/>
                  </a:lnTo>
                  <a:lnTo>
                    <a:pt x="3948429" y="0"/>
                  </a:lnTo>
                  <a:lnTo>
                    <a:pt x="3981176" y="6600"/>
                  </a:lnTo>
                  <a:lnTo>
                    <a:pt x="4007897" y="24606"/>
                  </a:lnTo>
                  <a:lnTo>
                    <a:pt x="4025903" y="51327"/>
                  </a:lnTo>
                  <a:lnTo>
                    <a:pt x="4032504" y="84074"/>
                  </a:lnTo>
                  <a:lnTo>
                    <a:pt x="4032504" y="420370"/>
                  </a:lnTo>
                  <a:lnTo>
                    <a:pt x="4025903" y="453116"/>
                  </a:lnTo>
                  <a:lnTo>
                    <a:pt x="4007897" y="479837"/>
                  </a:lnTo>
                  <a:lnTo>
                    <a:pt x="3981176" y="497843"/>
                  </a:lnTo>
                  <a:lnTo>
                    <a:pt x="3948429" y="504444"/>
                  </a:lnTo>
                  <a:lnTo>
                    <a:pt x="84074" y="504444"/>
                  </a:lnTo>
                  <a:lnTo>
                    <a:pt x="51349" y="497843"/>
                  </a:lnTo>
                  <a:lnTo>
                    <a:pt x="24625" y="479837"/>
                  </a:lnTo>
                  <a:lnTo>
                    <a:pt x="6607" y="453116"/>
                  </a:lnTo>
                  <a:lnTo>
                    <a:pt x="0" y="420370"/>
                  </a:lnTo>
                  <a:lnTo>
                    <a:pt x="0" y="84074"/>
                  </a:lnTo>
                  <a:close/>
                </a:path>
              </a:pathLst>
            </a:custGeom>
            <a:ln w="15239">
              <a:solidFill>
                <a:srgbClr val="3353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7321" y="885825"/>
            <a:ext cx="3161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Incapacidad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temporal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1922" y="1649729"/>
            <a:ext cx="5034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Baja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laboral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impide temporalmente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asistir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trabajo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58011" y="2269235"/>
            <a:ext cx="2956560" cy="434340"/>
            <a:chOff x="858011" y="2269235"/>
            <a:chExt cx="2956560" cy="434340"/>
          </a:xfrm>
        </p:grpSpPr>
        <p:sp>
          <p:nvSpPr>
            <p:cNvPr id="12" name="object 12"/>
            <p:cNvSpPr/>
            <p:nvPr/>
          </p:nvSpPr>
          <p:spPr>
            <a:xfrm>
              <a:off x="865631" y="2276855"/>
              <a:ext cx="2941320" cy="419100"/>
            </a:xfrm>
            <a:custGeom>
              <a:avLst/>
              <a:gdLst/>
              <a:ahLst/>
              <a:cxnLst/>
              <a:rect l="l" t="t" r="r" b="b"/>
              <a:pathLst>
                <a:path w="2941320" h="419100">
                  <a:moveTo>
                    <a:pt x="2899410" y="0"/>
                  </a:moveTo>
                  <a:lnTo>
                    <a:pt x="41909" y="0"/>
                  </a:lnTo>
                  <a:lnTo>
                    <a:pt x="25594" y="3298"/>
                  </a:lnTo>
                  <a:lnTo>
                    <a:pt x="12272" y="12287"/>
                  </a:lnTo>
                  <a:lnTo>
                    <a:pt x="3292" y="25610"/>
                  </a:lnTo>
                  <a:lnTo>
                    <a:pt x="0" y="41910"/>
                  </a:lnTo>
                  <a:lnTo>
                    <a:pt x="0" y="377190"/>
                  </a:lnTo>
                  <a:lnTo>
                    <a:pt x="3292" y="393489"/>
                  </a:lnTo>
                  <a:lnTo>
                    <a:pt x="12272" y="406812"/>
                  </a:lnTo>
                  <a:lnTo>
                    <a:pt x="25594" y="415801"/>
                  </a:lnTo>
                  <a:lnTo>
                    <a:pt x="41909" y="419100"/>
                  </a:lnTo>
                  <a:lnTo>
                    <a:pt x="2899410" y="419100"/>
                  </a:lnTo>
                  <a:lnTo>
                    <a:pt x="2915709" y="415801"/>
                  </a:lnTo>
                  <a:lnTo>
                    <a:pt x="2929032" y="406812"/>
                  </a:lnTo>
                  <a:lnTo>
                    <a:pt x="2938021" y="393489"/>
                  </a:lnTo>
                  <a:lnTo>
                    <a:pt x="2941320" y="377190"/>
                  </a:lnTo>
                  <a:lnTo>
                    <a:pt x="2941320" y="41910"/>
                  </a:lnTo>
                  <a:lnTo>
                    <a:pt x="2938021" y="25610"/>
                  </a:lnTo>
                  <a:lnTo>
                    <a:pt x="2929032" y="12287"/>
                  </a:lnTo>
                  <a:lnTo>
                    <a:pt x="2915709" y="3298"/>
                  </a:lnTo>
                  <a:lnTo>
                    <a:pt x="289941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5631" y="2276855"/>
              <a:ext cx="2941320" cy="419100"/>
            </a:xfrm>
            <a:custGeom>
              <a:avLst/>
              <a:gdLst/>
              <a:ahLst/>
              <a:cxnLst/>
              <a:rect l="l" t="t" r="r" b="b"/>
              <a:pathLst>
                <a:path w="2941320" h="419100">
                  <a:moveTo>
                    <a:pt x="0" y="41910"/>
                  </a:moveTo>
                  <a:lnTo>
                    <a:pt x="3292" y="25610"/>
                  </a:lnTo>
                  <a:lnTo>
                    <a:pt x="12272" y="12287"/>
                  </a:lnTo>
                  <a:lnTo>
                    <a:pt x="25594" y="3298"/>
                  </a:lnTo>
                  <a:lnTo>
                    <a:pt x="41909" y="0"/>
                  </a:lnTo>
                  <a:lnTo>
                    <a:pt x="2899410" y="0"/>
                  </a:lnTo>
                  <a:lnTo>
                    <a:pt x="2915709" y="3298"/>
                  </a:lnTo>
                  <a:lnTo>
                    <a:pt x="2929032" y="12287"/>
                  </a:lnTo>
                  <a:lnTo>
                    <a:pt x="2938021" y="25610"/>
                  </a:lnTo>
                  <a:lnTo>
                    <a:pt x="2941320" y="41910"/>
                  </a:lnTo>
                  <a:lnTo>
                    <a:pt x="2941320" y="377190"/>
                  </a:lnTo>
                  <a:lnTo>
                    <a:pt x="2938021" y="393489"/>
                  </a:lnTo>
                  <a:lnTo>
                    <a:pt x="2929032" y="406812"/>
                  </a:lnTo>
                  <a:lnTo>
                    <a:pt x="2915709" y="415801"/>
                  </a:lnTo>
                  <a:lnTo>
                    <a:pt x="2899410" y="419100"/>
                  </a:lnTo>
                  <a:lnTo>
                    <a:pt x="41909" y="419100"/>
                  </a:lnTo>
                  <a:lnTo>
                    <a:pt x="25594" y="415801"/>
                  </a:lnTo>
                  <a:lnTo>
                    <a:pt x="12272" y="406812"/>
                  </a:lnTo>
                  <a:lnTo>
                    <a:pt x="3292" y="393489"/>
                  </a:lnTo>
                  <a:lnTo>
                    <a:pt x="0" y="377190"/>
                  </a:lnTo>
                  <a:lnTo>
                    <a:pt x="0" y="4191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34262" y="2333624"/>
            <a:ext cx="2404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Contingencias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Comunes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91539" y="2688335"/>
            <a:ext cx="2931160" cy="1280160"/>
            <a:chOff x="891539" y="2688335"/>
            <a:chExt cx="2931160" cy="1280160"/>
          </a:xfrm>
        </p:grpSpPr>
        <p:sp>
          <p:nvSpPr>
            <p:cNvPr id="16" name="object 16"/>
            <p:cNvSpPr/>
            <p:nvPr/>
          </p:nvSpPr>
          <p:spPr>
            <a:xfrm>
              <a:off x="899159" y="2695955"/>
              <a:ext cx="260985" cy="650240"/>
            </a:xfrm>
            <a:custGeom>
              <a:avLst/>
              <a:gdLst/>
              <a:ahLst/>
              <a:cxnLst/>
              <a:rect l="l" t="t" r="r" b="b"/>
              <a:pathLst>
                <a:path w="260984" h="650239">
                  <a:moveTo>
                    <a:pt x="260743" y="0"/>
                  </a:moveTo>
                  <a:lnTo>
                    <a:pt x="0" y="649859"/>
                  </a:lnTo>
                </a:path>
              </a:pathLst>
            </a:custGeom>
            <a:ln w="15239">
              <a:solidFill>
                <a:srgbClr val="6779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9159" y="2729483"/>
              <a:ext cx="2915920" cy="1231900"/>
            </a:xfrm>
            <a:custGeom>
              <a:avLst/>
              <a:gdLst/>
              <a:ahLst/>
              <a:cxnLst/>
              <a:rect l="l" t="t" r="r" b="b"/>
              <a:pathLst>
                <a:path w="2915920" h="1231900">
                  <a:moveTo>
                    <a:pt x="2792222" y="0"/>
                  </a:moveTo>
                  <a:lnTo>
                    <a:pt x="123139" y="0"/>
                  </a:lnTo>
                  <a:lnTo>
                    <a:pt x="75207" y="9675"/>
                  </a:lnTo>
                  <a:lnTo>
                    <a:pt x="36066" y="36067"/>
                  </a:lnTo>
                  <a:lnTo>
                    <a:pt x="9676" y="75223"/>
                  </a:lnTo>
                  <a:lnTo>
                    <a:pt x="0" y="123189"/>
                  </a:lnTo>
                  <a:lnTo>
                    <a:pt x="0" y="1108202"/>
                  </a:lnTo>
                  <a:lnTo>
                    <a:pt x="9676" y="1156168"/>
                  </a:lnTo>
                  <a:lnTo>
                    <a:pt x="36066" y="1195323"/>
                  </a:lnTo>
                  <a:lnTo>
                    <a:pt x="75207" y="1221716"/>
                  </a:lnTo>
                  <a:lnTo>
                    <a:pt x="123139" y="1231391"/>
                  </a:lnTo>
                  <a:lnTo>
                    <a:pt x="2792222" y="1231391"/>
                  </a:lnTo>
                  <a:lnTo>
                    <a:pt x="2840188" y="1221716"/>
                  </a:lnTo>
                  <a:lnTo>
                    <a:pt x="2879343" y="1195323"/>
                  </a:lnTo>
                  <a:lnTo>
                    <a:pt x="2905736" y="1156168"/>
                  </a:lnTo>
                  <a:lnTo>
                    <a:pt x="2915412" y="1108202"/>
                  </a:lnTo>
                  <a:lnTo>
                    <a:pt x="2915412" y="123189"/>
                  </a:lnTo>
                  <a:lnTo>
                    <a:pt x="2905736" y="75223"/>
                  </a:lnTo>
                  <a:lnTo>
                    <a:pt x="2879343" y="36067"/>
                  </a:lnTo>
                  <a:lnTo>
                    <a:pt x="2840188" y="9675"/>
                  </a:lnTo>
                  <a:lnTo>
                    <a:pt x="27922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9159" y="2729483"/>
              <a:ext cx="2915920" cy="1231900"/>
            </a:xfrm>
            <a:custGeom>
              <a:avLst/>
              <a:gdLst/>
              <a:ahLst/>
              <a:cxnLst/>
              <a:rect l="l" t="t" r="r" b="b"/>
              <a:pathLst>
                <a:path w="2915920" h="1231900">
                  <a:moveTo>
                    <a:pt x="0" y="123189"/>
                  </a:moveTo>
                  <a:lnTo>
                    <a:pt x="9676" y="75223"/>
                  </a:lnTo>
                  <a:lnTo>
                    <a:pt x="36066" y="36067"/>
                  </a:lnTo>
                  <a:lnTo>
                    <a:pt x="75207" y="9675"/>
                  </a:lnTo>
                  <a:lnTo>
                    <a:pt x="123139" y="0"/>
                  </a:lnTo>
                  <a:lnTo>
                    <a:pt x="2792222" y="0"/>
                  </a:lnTo>
                  <a:lnTo>
                    <a:pt x="2840188" y="9675"/>
                  </a:lnTo>
                  <a:lnTo>
                    <a:pt x="2879343" y="36067"/>
                  </a:lnTo>
                  <a:lnTo>
                    <a:pt x="2905736" y="75223"/>
                  </a:lnTo>
                  <a:lnTo>
                    <a:pt x="2915412" y="123189"/>
                  </a:lnTo>
                  <a:lnTo>
                    <a:pt x="2915412" y="1108202"/>
                  </a:lnTo>
                  <a:lnTo>
                    <a:pt x="2905736" y="1156168"/>
                  </a:lnTo>
                  <a:lnTo>
                    <a:pt x="2879343" y="1195323"/>
                  </a:lnTo>
                  <a:lnTo>
                    <a:pt x="2840188" y="1221716"/>
                  </a:lnTo>
                  <a:lnTo>
                    <a:pt x="2792222" y="1231391"/>
                  </a:lnTo>
                  <a:lnTo>
                    <a:pt x="123139" y="1231391"/>
                  </a:lnTo>
                  <a:lnTo>
                    <a:pt x="75207" y="1221716"/>
                  </a:lnTo>
                  <a:lnTo>
                    <a:pt x="36066" y="1195323"/>
                  </a:lnTo>
                  <a:lnTo>
                    <a:pt x="9676" y="1156168"/>
                  </a:lnTo>
                  <a:lnTo>
                    <a:pt x="0" y="1108202"/>
                  </a:lnTo>
                  <a:lnTo>
                    <a:pt x="0" y="123189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516" y="3087750"/>
            <a:ext cx="2091689" cy="4794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365"/>
              </a:spcBef>
            </a:pPr>
            <a:r>
              <a:rPr sz="1600" b="1" spc="-5" dirty="0">
                <a:latin typeface="Arial"/>
                <a:cs typeface="Arial"/>
              </a:rPr>
              <a:t>Enfermedad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común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y </a:t>
            </a:r>
            <a:r>
              <a:rPr sz="1600" b="1" spc="-434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accidente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no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laboral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675632" y="2336292"/>
            <a:ext cx="4476115" cy="419100"/>
            <a:chOff x="4675632" y="2336292"/>
            <a:chExt cx="4476115" cy="419100"/>
          </a:xfrm>
        </p:grpSpPr>
        <p:sp>
          <p:nvSpPr>
            <p:cNvPr id="21" name="object 21"/>
            <p:cNvSpPr/>
            <p:nvPr/>
          </p:nvSpPr>
          <p:spPr>
            <a:xfrm>
              <a:off x="4683252" y="2343912"/>
              <a:ext cx="4460875" cy="403860"/>
            </a:xfrm>
            <a:custGeom>
              <a:avLst/>
              <a:gdLst/>
              <a:ahLst/>
              <a:cxnLst/>
              <a:rect l="l" t="t" r="r" b="b"/>
              <a:pathLst>
                <a:path w="4460875" h="403860">
                  <a:moveTo>
                    <a:pt x="4420362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363474"/>
                  </a:lnTo>
                  <a:lnTo>
                    <a:pt x="3167" y="379214"/>
                  </a:lnTo>
                  <a:lnTo>
                    <a:pt x="11811" y="392049"/>
                  </a:lnTo>
                  <a:lnTo>
                    <a:pt x="24645" y="400692"/>
                  </a:lnTo>
                  <a:lnTo>
                    <a:pt x="40386" y="403860"/>
                  </a:lnTo>
                  <a:lnTo>
                    <a:pt x="4420362" y="403860"/>
                  </a:lnTo>
                  <a:lnTo>
                    <a:pt x="4436102" y="400692"/>
                  </a:lnTo>
                  <a:lnTo>
                    <a:pt x="4448937" y="392049"/>
                  </a:lnTo>
                  <a:lnTo>
                    <a:pt x="4457580" y="379214"/>
                  </a:lnTo>
                  <a:lnTo>
                    <a:pt x="4460748" y="363474"/>
                  </a:lnTo>
                  <a:lnTo>
                    <a:pt x="4460748" y="40386"/>
                  </a:lnTo>
                  <a:lnTo>
                    <a:pt x="4457580" y="24645"/>
                  </a:lnTo>
                  <a:lnTo>
                    <a:pt x="4448937" y="11811"/>
                  </a:lnTo>
                  <a:lnTo>
                    <a:pt x="4436102" y="3167"/>
                  </a:lnTo>
                  <a:lnTo>
                    <a:pt x="4420362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83252" y="2343912"/>
              <a:ext cx="4460875" cy="403860"/>
            </a:xfrm>
            <a:custGeom>
              <a:avLst/>
              <a:gdLst/>
              <a:ahLst/>
              <a:cxnLst/>
              <a:rect l="l" t="t" r="r" b="b"/>
              <a:pathLst>
                <a:path w="4460875" h="403860">
                  <a:moveTo>
                    <a:pt x="0" y="40386"/>
                  </a:moveTo>
                  <a:lnTo>
                    <a:pt x="3167" y="24645"/>
                  </a:lnTo>
                  <a:lnTo>
                    <a:pt x="11811" y="11811"/>
                  </a:lnTo>
                  <a:lnTo>
                    <a:pt x="24645" y="3167"/>
                  </a:lnTo>
                  <a:lnTo>
                    <a:pt x="40386" y="0"/>
                  </a:lnTo>
                  <a:lnTo>
                    <a:pt x="4420362" y="0"/>
                  </a:lnTo>
                  <a:lnTo>
                    <a:pt x="4436102" y="3167"/>
                  </a:lnTo>
                  <a:lnTo>
                    <a:pt x="4448937" y="11811"/>
                  </a:lnTo>
                  <a:lnTo>
                    <a:pt x="4457580" y="24645"/>
                  </a:lnTo>
                  <a:lnTo>
                    <a:pt x="4460748" y="40386"/>
                  </a:lnTo>
                  <a:lnTo>
                    <a:pt x="4460748" y="363474"/>
                  </a:lnTo>
                  <a:lnTo>
                    <a:pt x="4457580" y="379214"/>
                  </a:lnTo>
                  <a:lnTo>
                    <a:pt x="4448937" y="392049"/>
                  </a:lnTo>
                  <a:lnTo>
                    <a:pt x="4436102" y="400692"/>
                  </a:lnTo>
                  <a:lnTo>
                    <a:pt x="4420362" y="403860"/>
                  </a:lnTo>
                  <a:lnTo>
                    <a:pt x="40386" y="403860"/>
                  </a:lnTo>
                  <a:lnTo>
                    <a:pt x="24645" y="400692"/>
                  </a:lnTo>
                  <a:lnTo>
                    <a:pt x="11811" y="392049"/>
                  </a:lnTo>
                  <a:lnTo>
                    <a:pt x="3167" y="379214"/>
                  </a:lnTo>
                  <a:lnTo>
                    <a:pt x="0" y="363474"/>
                  </a:lnTo>
                  <a:lnTo>
                    <a:pt x="0" y="40386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15102" y="2393137"/>
            <a:ext cx="2799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Contingencias profesionales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20640" y="2671572"/>
            <a:ext cx="2875915" cy="1203960"/>
            <a:chOff x="5120640" y="2671572"/>
            <a:chExt cx="2875915" cy="1203960"/>
          </a:xfrm>
        </p:grpSpPr>
        <p:sp>
          <p:nvSpPr>
            <p:cNvPr id="25" name="object 25"/>
            <p:cNvSpPr/>
            <p:nvPr/>
          </p:nvSpPr>
          <p:spPr>
            <a:xfrm>
              <a:off x="5128260" y="2747772"/>
              <a:ext cx="163195" cy="525780"/>
            </a:xfrm>
            <a:custGeom>
              <a:avLst/>
              <a:gdLst/>
              <a:ahLst/>
              <a:cxnLst/>
              <a:rect l="l" t="t" r="r" b="b"/>
              <a:pathLst>
                <a:path w="163195" h="525779">
                  <a:moveTo>
                    <a:pt x="0" y="0"/>
                  </a:moveTo>
                  <a:lnTo>
                    <a:pt x="0" y="525779"/>
                  </a:lnTo>
                  <a:lnTo>
                    <a:pt x="163067" y="525779"/>
                  </a:lnTo>
                </a:path>
              </a:pathLst>
            </a:custGeom>
            <a:ln w="15239">
              <a:solidFill>
                <a:srgbClr val="6779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91328" y="2679192"/>
              <a:ext cx="2697480" cy="1188720"/>
            </a:xfrm>
            <a:custGeom>
              <a:avLst/>
              <a:gdLst/>
              <a:ahLst/>
              <a:cxnLst/>
              <a:rect l="l" t="t" r="r" b="b"/>
              <a:pathLst>
                <a:path w="2697479" h="1188720">
                  <a:moveTo>
                    <a:pt x="2578607" y="0"/>
                  </a:moveTo>
                  <a:lnTo>
                    <a:pt x="118872" y="0"/>
                  </a:lnTo>
                  <a:lnTo>
                    <a:pt x="72598" y="9340"/>
                  </a:lnTo>
                  <a:lnTo>
                    <a:pt x="34813" y="34813"/>
                  </a:lnTo>
                  <a:lnTo>
                    <a:pt x="9340" y="72598"/>
                  </a:lnTo>
                  <a:lnTo>
                    <a:pt x="0" y="118872"/>
                  </a:lnTo>
                  <a:lnTo>
                    <a:pt x="0" y="1069848"/>
                  </a:lnTo>
                  <a:lnTo>
                    <a:pt x="9340" y="1116121"/>
                  </a:lnTo>
                  <a:lnTo>
                    <a:pt x="34813" y="1153906"/>
                  </a:lnTo>
                  <a:lnTo>
                    <a:pt x="72598" y="1179379"/>
                  </a:lnTo>
                  <a:lnTo>
                    <a:pt x="118872" y="1188720"/>
                  </a:lnTo>
                  <a:lnTo>
                    <a:pt x="2578607" y="1188720"/>
                  </a:lnTo>
                  <a:lnTo>
                    <a:pt x="2624881" y="1179379"/>
                  </a:lnTo>
                  <a:lnTo>
                    <a:pt x="2662666" y="1153906"/>
                  </a:lnTo>
                  <a:lnTo>
                    <a:pt x="2688139" y="1116121"/>
                  </a:lnTo>
                  <a:lnTo>
                    <a:pt x="2697479" y="1069848"/>
                  </a:lnTo>
                  <a:lnTo>
                    <a:pt x="2697479" y="118872"/>
                  </a:lnTo>
                  <a:lnTo>
                    <a:pt x="2688139" y="72598"/>
                  </a:lnTo>
                  <a:lnTo>
                    <a:pt x="2662666" y="34813"/>
                  </a:lnTo>
                  <a:lnTo>
                    <a:pt x="2624881" y="9340"/>
                  </a:lnTo>
                  <a:lnTo>
                    <a:pt x="257860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91328" y="2679192"/>
              <a:ext cx="2697480" cy="1188720"/>
            </a:xfrm>
            <a:custGeom>
              <a:avLst/>
              <a:gdLst/>
              <a:ahLst/>
              <a:cxnLst/>
              <a:rect l="l" t="t" r="r" b="b"/>
              <a:pathLst>
                <a:path w="2697479" h="1188720">
                  <a:moveTo>
                    <a:pt x="0" y="118872"/>
                  </a:moveTo>
                  <a:lnTo>
                    <a:pt x="9340" y="72598"/>
                  </a:lnTo>
                  <a:lnTo>
                    <a:pt x="34813" y="34813"/>
                  </a:lnTo>
                  <a:lnTo>
                    <a:pt x="72598" y="9340"/>
                  </a:lnTo>
                  <a:lnTo>
                    <a:pt x="118872" y="0"/>
                  </a:lnTo>
                  <a:lnTo>
                    <a:pt x="2578607" y="0"/>
                  </a:lnTo>
                  <a:lnTo>
                    <a:pt x="2624881" y="9340"/>
                  </a:lnTo>
                  <a:lnTo>
                    <a:pt x="2662666" y="34813"/>
                  </a:lnTo>
                  <a:lnTo>
                    <a:pt x="2688139" y="72598"/>
                  </a:lnTo>
                  <a:lnTo>
                    <a:pt x="2697479" y="118872"/>
                  </a:lnTo>
                  <a:lnTo>
                    <a:pt x="2697479" y="1069848"/>
                  </a:lnTo>
                  <a:lnTo>
                    <a:pt x="2688139" y="1116121"/>
                  </a:lnTo>
                  <a:lnTo>
                    <a:pt x="2662666" y="1153906"/>
                  </a:lnTo>
                  <a:lnTo>
                    <a:pt x="2624881" y="1179379"/>
                  </a:lnTo>
                  <a:lnTo>
                    <a:pt x="2578607" y="1188720"/>
                  </a:lnTo>
                  <a:lnTo>
                    <a:pt x="118872" y="1188720"/>
                  </a:lnTo>
                  <a:lnTo>
                    <a:pt x="72598" y="1179379"/>
                  </a:lnTo>
                  <a:lnTo>
                    <a:pt x="34813" y="1153906"/>
                  </a:lnTo>
                  <a:lnTo>
                    <a:pt x="9340" y="1116121"/>
                  </a:lnTo>
                  <a:lnTo>
                    <a:pt x="0" y="1069848"/>
                  </a:lnTo>
                  <a:lnTo>
                    <a:pt x="0" y="118872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345684" y="3016376"/>
            <a:ext cx="2194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Accidente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trabajo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45684" y="3226384"/>
            <a:ext cx="2325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enfermedad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profesional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0" y="4407408"/>
          <a:ext cx="9156700" cy="199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marR="9525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Requisitos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31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Estar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afiliado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y de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Haber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cotizado 180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días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años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anteriores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baja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enfermedades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comunes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R="9588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Máx.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12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meses.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Prórroga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INSS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hasta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otros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6 meses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Transcurridos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meses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hay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valorar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su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paso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incapacidad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permanente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21">
                <a:tc>
                  <a:txBody>
                    <a:bodyPr/>
                    <a:lstStyle/>
                    <a:p>
                      <a:pPr marL="149860" marR="245110" indent="10033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Partes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baj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a-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Por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CC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médico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seguridad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social, médico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mutua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solo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propuesta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Por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CP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médico de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mutua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la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seguridad social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Bajas de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días,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el médico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puede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dar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vez parte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baja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25146"/>
            <a:ext cx="7992109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>
                <a:latin typeface="Arial"/>
                <a:cs typeface="Arial"/>
              </a:rPr>
              <a:t>2.</a:t>
            </a:r>
            <a:r>
              <a:rPr sz="3700" spc="-10" dirty="0">
                <a:latin typeface="Arial"/>
                <a:cs typeface="Arial"/>
              </a:rPr>
              <a:t> </a:t>
            </a:r>
            <a:r>
              <a:rPr sz="3700" spc="-5" dirty="0">
                <a:latin typeface="Arial"/>
                <a:cs typeface="Arial"/>
              </a:rPr>
              <a:t>Prestación</a:t>
            </a:r>
            <a:r>
              <a:rPr sz="3700" spc="30" dirty="0">
                <a:latin typeface="Arial"/>
                <a:cs typeface="Arial"/>
              </a:rPr>
              <a:t> </a:t>
            </a:r>
            <a:r>
              <a:rPr sz="3700" spc="-5" dirty="0">
                <a:latin typeface="Arial"/>
                <a:cs typeface="Arial"/>
              </a:rPr>
              <a:t>de</a:t>
            </a:r>
            <a:r>
              <a:rPr sz="3700" spc="5" dirty="0">
                <a:latin typeface="Arial"/>
                <a:cs typeface="Arial"/>
              </a:rPr>
              <a:t> </a:t>
            </a:r>
            <a:r>
              <a:rPr sz="3700" spc="-5" dirty="0">
                <a:latin typeface="Arial"/>
                <a:cs typeface="Arial"/>
              </a:rPr>
              <a:t>la</a:t>
            </a:r>
            <a:r>
              <a:rPr sz="3700" spc="-10" dirty="0">
                <a:latin typeface="Arial"/>
                <a:cs typeface="Arial"/>
              </a:rPr>
              <a:t> </a:t>
            </a:r>
            <a:r>
              <a:rPr sz="3700" spc="-5" dirty="0">
                <a:latin typeface="Arial"/>
                <a:cs typeface="Arial"/>
              </a:rPr>
              <a:t>seguridad</a:t>
            </a:r>
            <a:r>
              <a:rPr sz="3700" spc="30" dirty="0">
                <a:latin typeface="Arial"/>
                <a:cs typeface="Arial"/>
              </a:rPr>
              <a:t> </a:t>
            </a:r>
            <a:r>
              <a:rPr sz="3700" spc="-5" dirty="0">
                <a:latin typeface="Arial"/>
                <a:cs typeface="Arial"/>
              </a:rPr>
              <a:t>social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0619" y="1369567"/>
            <a:ext cx="1015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825" y="1369567"/>
            <a:ext cx="1354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Profesionales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122" y="1740535"/>
            <a:ext cx="8597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marR="5080" indent="-2774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1º,2º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3º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día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8280" y="1862454"/>
            <a:ext cx="1119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No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cobra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8988" y="1862454"/>
            <a:ext cx="1594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Día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accidente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7593" y="1740535"/>
            <a:ext cx="1730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240" marR="5080" indent="-38417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Se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cobra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día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cualquiera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058" y="2441829"/>
            <a:ext cx="1122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4º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15º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día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3460" y="2319350"/>
            <a:ext cx="20472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60%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BR,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paga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</a:t>
            </a:r>
            <a:endParaRPr sz="1600">
              <a:latin typeface="Arial MT"/>
              <a:cs typeface="Arial MT"/>
            </a:endParaRPr>
          </a:p>
          <a:p>
            <a:pPr marL="12509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empresa a su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cargo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5835" y="2319350"/>
            <a:ext cx="17462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Día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posterior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hasta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día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alta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9097" y="2319350"/>
            <a:ext cx="20478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75% de BR,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paga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mutua o la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6834" y="3020948"/>
            <a:ext cx="8966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16º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20º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6029" y="2899029"/>
            <a:ext cx="21037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 marR="5080" indent="-2990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60 % de BR, lo paga </a:t>
            </a:r>
            <a:r>
              <a:rPr sz="1600" dirty="0">
                <a:latin typeface="Arial MT"/>
                <a:cs typeface="Arial MT"/>
              </a:rPr>
              <a:t>la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mutua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0597" y="3066668"/>
            <a:ext cx="12331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874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Mejoras del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convenio en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profes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ona</a:t>
            </a:r>
            <a:r>
              <a:rPr sz="1600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71640" y="3066668"/>
            <a:ext cx="25019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Convenio suele mejorarlo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hasta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100%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partir 4º-5º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día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</a:t>
            </a:r>
            <a:r>
              <a:rPr sz="1600" spc="-5" dirty="0">
                <a:latin typeface="Arial MT"/>
                <a:cs typeface="Arial MT"/>
              </a:rPr>
              <a:t> baja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4078" y="3478148"/>
            <a:ext cx="804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21º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adelante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83460" y="3478148"/>
            <a:ext cx="20472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75%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BR,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paga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mutua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 la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7452" y="757427"/>
            <a:ext cx="4464050" cy="520065"/>
            <a:chOff x="187452" y="757427"/>
            <a:chExt cx="4464050" cy="520065"/>
          </a:xfrm>
        </p:grpSpPr>
        <p:sp>
          <p:nvSpPr>
            <p:cNvPr id="20" name="object 20"/>
            <p:cNvSpPr/>
            <p:nvPr/>
          </p:nvSpPr>
          <p:spPr>
            <a:xfrm>
              <a:off x="195072" y="765047"/>
              <a:ext cx="4448810" cy="504825"/>
            </a:xfrm>
            <a:custGeom>
              <a:avLst/>
              <a:gdLst/>
              <a:ahLst/>
              <a:cxnLst/>
              <a:rect l="l" t="t" r="r" b="b"/>
              <a:pathLst>
                <a:path w="4448810" h="504825">
                  <a:moveTo>
                    <a:pt x="4364482" y="0"/>
                  </a:moveTo>
                  <a:lnTo>
                    <a:pt x="84074" y="0"/>
                  </a:lnTo>
                  <a:lnTo>
                    <a:pt x="51349" y="6600"/>
                  </a:lnTo>
                  <a:lnTo>
                    <a:pt x="24625" y="24606"/>
                  </a:lnTo>
                  <a:lnTo>
                    <a:pt x="6607" y="51327"/>
                  </a:lnTo>
                  <a:lnTo>
                    <a:pt x="0" y="84074"/>
                  </a:lnTo>
                  <a:lnTo>
                    <a:pt x="0" y="420369"/>
                  </a:lnTo>
                  <a:lnTo>
                    <a:pt x="6607" y="453116"/>
                  </a:lnTo>
                  <a:lnTo>
                    <a:pt x="24625" y="479837"/>
                  </a:lnTo>
                  <a:lnTo>
                    <a:pt x="51349" y="497843"/>
                  </a:lnTo>
                  <a:lnTo>
                    <a:pt x="84074" y="504443"/>
                  </a:lnTo>
                  <a:lnTo>
                    <a:pt x="4364482" y="504443"/>
                  </a:lnTo>
                  <a:lnTo>
                    <a:pt x="4397228" y="497843"/>
                  </a:lnTo>
                  <a:lnTo>
                    <a:pt x="4423949" y="479837"/>
                  </a:lnTo>
                  <a:lnTo>
                    <a:pt x="4441955" y="453116"/>
                  </a:lnTo>
                  <a:lnTo>
                    <a:pt x="4448556" y="420369"/>
                  </a:lnTo>
                  <a:lnTo>
                    <a:pt x="4448556" y="84074"/>
                  </a:lnTo>
                  <a:lnTo>
                    <a:pt x="4441955" y="51327"/>
                  </a:lnTo>
                  <a:lnTo>
                    <a:pt x="4423949" y="24606"/>
                  </a:lnTo>
                  <a:lnTo>
                    <a:pt x="4397228" y="6600"/>
                  </a:lnTo>
                  <a:lnTo>
                    <a:pt x="436448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5072" y="765047"/>
              <a:ext cx="4448810" cy="504825"/>
            </a:xfrm>
            <a:custGeom>
              <a:avLst/>
              <a:gdLst/>
              <a:ahLst/>
              <a:cxnLst/>
              <a:rect l="l" t="t" r="r" b="b"/>
              <a:pathLst>
                <a:path w="4448810" h="504825">
                  <a:moveTo>
                    <a:pt x="0" y="84074"/>
                  </a:moveTo>
                  <a:lnTo>
                    <a:pt x="6607" y="51327"/>
                  </a:lnTo>
                  <a:lnTo>
                    <a:pt x="24625" y="24606"/>
                  </a:lnTo>
                  <a:lnTo>
                    <a:pt x="51349" y="6600"/>
                  </a:lnTo>
                  <a:lnTo>
                    <a:pt x="84074" y="0"/>
                  </a:lnTo>
                  <a:lnTo>
                    <a:pt x="4364482" y="0"/>
                  </a:lnTo>
                  <a:lnTo>
                    <a:pt x="4397228" y="6600"/>
                  </a:lnTo>
                  <a:lnTo>
                    <a:pt x="4423949" y="24606"/>
                  </a:lnTo>
                  <a:lnTo>
                    <a:pt x="4441955" y="51327"/>
                  </a:lnTo>
                  <a:lnTo>
                    <a:pt x="4448556" y="84074"/>
                  </a:lnTo>
                  <a:lnTo>
                    <a:pt x="4448556" y="420369"/>
                  </a:lnTo>
                  <a:lnTo>
                    <a:pt x="4441955" y="453116"/>
                  </a:lnTo>
                  <a:lnTo>
                    <a:pt x="4423949" y="479837"/>
                  </a:lnTo>
                  <a:lnTo>
                    <a:pt x="4397228" y="497843"/>
                  </a:lnTo>
                  <a:lnTo>
                    <a:pt x="4364482" y="504443"/>
                  </a:lnTo>
                  <a:lnTo>
                    <a:pt x="84074" y="504443"/>
                  </a:lnTo>
                  <a:lnTo>
                    <a:pt x="51349" y="497843"/>
                  </a:lnTo>
                  <a:lnTo>
                    <a:pt x="24625" y="479837"/>
                  </a:lnTo>
                  <a:lnTo>
                    <a:pt x="6607" y="453116"/>
                  </a:lnTo>
                  <a:lnTo>
                    <a:pt x="0" y="420369"/>
                  </a:lnTo>
                  <a:lnTo>
                    <a:pt x="0" y="84074"/>
                  </a:lnTo>
                  <a:close/>
                </a:path>
              </a:pathLst>
            </a:custGeom>
            <a:ln w="15240">
              <a:solidFill>
                <a:srgbClr val="3353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41349" y="813942"/>
            <a:ext cx="3157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Incapacidad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temporal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" y="3128772"/>
            <a:ext cx="1664081" cy="6126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9792" y="3128772"/>
            <a:ext cx="1664080" cy="6126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6991984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40" dirty="0"/>
              <a:t>2.</a:t>
            </a:r>
            <a:r>
              <a:rPr sz="3700" spc="-5" dirty="0"/>
              <a:t> </a:t>
            </a:r>
            <a:r>
              <a:rPr sz="3700" spc="-15" dirty="0"/>
              <a:t>Prestación</a:t>
            </a:r>
            <a:r>
              <a:rPr sz="3700" spc="15" dirty="0"/>
              <a:t> </a:t>
            </a:r>
            <a:r>
              <a:rPr sz="3700" spc="35" dirty="0"/>
              <a:t>de</a:t>
            </a:r>
            <a:r>
              <a:rPr sz="3700" spc="-10" dirty="0"/>
              <a:t> </a:t>
            </a:r>
            <a:r>
              <a:rPr sz="3700" spc="-75" dirty="0"/>
              <a:t>la</a:t>
            </a:r>
            <a:r>
              <a:rPr sz="3700" spc="-5" dirty="0"/>
              <a:t> </a:t>
            </a:r>
            <a:r>
              <a:rPr sz="3700" spc="-20" dirty="0"/>
              <a:t>seguridad</a:t>
            </a:r>
            <a:r>
              <a:rPr sz="3700" spc="-5" dirty="0"/>
              <a:t> </a:t>
            </a:r>
            <a:r>
              <a:rPr sz="3700" spc="15" dirty="0"/>
              <a:t>social</a:t>
            </a:r>
            <a:endParaRPr sz="37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16" y="926591"/>
            <a:ext cx="3442716" cy="2423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1647" y="717804"/>
            <a:ext cx="3144520" cy="36893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215"/>
              </a:spcBef>
            </a:pPr>
            <a:r>
              <a:rPr sz="1800" b="1" spc="-10" dirty="0">
                <a:latin typeface="Times New Roman"/>
                <a:cs typeface="Times New Roman"/>
              </a:rPr>
              <a:t>Incapacidad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Permanente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31597" y="1513332"/>
          <a:ext cx="8884285" cy="4261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2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83992A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T w="19050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3992A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Parcial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361315" marR="20955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Char char="-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Incapacidad que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produce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disminución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al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menos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33%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fundamentales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61315" marR="66675" indent="-287020">
                        <a:lnSpc>
                          <a:spcPct val="100000"/>
                        </a:lnSpc>
                        <a:buChar char="-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Indemnización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equivalente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24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bases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reguladoras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trabajador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CE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sus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tareas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315" marR="149225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Char char="-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Incapacidad que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produce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pueda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realizar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las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tareas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funda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su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puesto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trabajo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habitual pero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si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otro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trabajo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61315" marR="186055" indent="-287020">
                        <a:lnSpc>
                          <a:spcPct val="100000"/>
                        </a:lnSpc>
                        <a:buChar char="-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Cobra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pensión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vitalicia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55%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base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61315" marR="186055" indent="-287020">
                        <a:lnSpc>
                          <a:spcPct val="100000"/>
                        </a:lnSpc>
                        <a:buChar char="-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Es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compatible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otro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trabajo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61315" indent="-287020">
                        <a:lnSpc>
                          <a:spcPct val="100000"/>
                        </a:lnSpc>
                        <a:buChar char="-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En &gt;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55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años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se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cobrará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75%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base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si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tiene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dificultades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en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empleo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mentales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contrar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Absoluta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361315" marR="186055" indent="-287020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-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Incapacidad que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permite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realizar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ningún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tipo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trabajo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61315" marR="186055" indent="-287020">
                        <a:lnSpc>
                          <a:spcPct val="100000"/>
                        </a:lnSpc>
                        <a:buChar char="-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Pensión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vitalicia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100%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91">
                <a:tc rowSpan="2">
                  <a:txBody>
                    <a:bodyPr/>
                    <a:lstStyle/>
                    <a:p>
                      <a:pPr marL="196215" marR="205740" indent="18859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Gran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in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alidez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30480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361315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-	Incapacidad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absoluta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además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requiere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asistencia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tercera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1315">
                        <a:lnSpc>
                          <a:spcPts val="1075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persona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tabLst>
                          <a:tab pos="361315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-	100%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un %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mín.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45%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237947" y="2811779"/>
            <a:ext cx="8672830" cy="1554480"/>
            <a:chOff x="237947" y="2811779"/>
            <a:chExt cx="8672830" cy="1554480"/>
          </a:xfrm>
        </p:grpSpPr>
        <p:sp>
          <p:nvSpPr>
            <p:cNvPr id="10" name="object 10"/>
            <p:cNvSpPr/>
            <p:nvPr/>
          </p:nvSpPr>
          <p:spPr>
            <a:xfrm>
              <a:off x="237947" y="2811779"/>
              <a:ext cx="1245235" cy="1554480"/>
            </a:xfrm>
            <a:custGeom>
              <a:avLst/>
              <a:gdLst/>
              <a:ahLst/>
              <a:cxnLst/>
              <a:rect l="l" t="t" r="r" b="b"/>
              <a:pathLst>
                <a:path w="1245235" h="1554479">
                  <a:moveTo>
                    <a:pt x="1245044" y="0"/>
                  </a:moveTo>
                  <a:lnTo>
                    <a:pt x="0" y="0"/>
                  </a:lnTo>
                  <a:lnTo>
                    <a:pt x="0" y="1554480"/>
                  </a:lnTo>
                  <a:lnTo>
                    <a:pt x="1245044" y="1554480"/>
                  </a:lnTo>
                  <a:lnTo>
                    <a:pt x="1245044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2978" y="2811779"/>
              <a:ext cx="7427595" cy="1554480"/>
            </a:xfrm>
            <a:custGeom>
              <a:avLst/>
              <a:gdLst/>
              <a:ahLst/>
              <a:cxnLst/>
              <a:rect l="l" t="t" r="r" b="b"/>
              <a:pathLst>
                <a:path w="7427595" h="1554479">
                  <a:moveTo>
                    <a:pt x="7427595" y="0"/>
                  </a:moveTo>
                  <a:lnTo>
                    <a:pt x="0" y="0"/>
                  </a:lnTo>
                  <a:lnTo>
                    <a:pt x="0" y="1554480"/>
                  </a:lnTo>
                  <a:lnTo>
                    <a:pt x="7427595" y="1554480"/>
                  </a:lnTo>
                  <a:lnTo>
                    <a:pt x="7427595" y="0"/>
                  </a:lnTo>
                  <a:close/>
                </a:path>
              </a:pathLst>
            </a:custGeom>
            <a:solidFill>
              <a:srgbClr val="D9D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6788" y="6272276"/>
            <a:ext cx="8168005" cy="5111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910"/>
              </a:lnSpc>
              <a:spcBef>
                <a:spcPts val="165"/>
              </a:spcBef>
            </a:pPr>
            <a:r>
              <a:rPr sz="1600" b="1" spc="-15" dirty="0">
                <a:latin typeface="Times New Roman"/>
                <a:cs typeface="Times New Roman"/>
              </a:rPr>
              <a:t>Caso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de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accidente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de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60" dirty="0">
                <a:latin typeface="Times New Roman"/>
                <a:cs typeface="Times New Roman"/>
              </a:rPr>
              <a:t>trabajo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por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35" dirty="0">
                <a:latin typeface="Times New Roman"/>
                <a:cs typeface="Times New Roman"/>
              </a:rPr>
              <a:t>falta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de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medidas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seguridad</a:t>
            </a:r>
            <a:r>
              <a:rPr sz="1600" spc="-10" dirty="0">
                <a:latin typeface="Wingdings"/>
                <a:cs typeface="Wingdings"/>
              </a:rPr>
              <a:t>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75" dirty="0">
                <a:latin typeface="Times New Roman"/>
                <a:cs typeface="Times New Roman"/>
              </a:rPr>
              <a:t>la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pensión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se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incrementa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30-50%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65" dirty="0">
                <a:latin typeface="Times New Roman"/>
                <a:cs typeface="Times New Roman"/>
              </a:rPr>
              <a:t>a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cargo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de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80" dirty="0">
                <a:latin typeface="Times New Roman"/>
                <a:cs typeface="Times New Roman"/>
              </a:rPr>
              <a:t>la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empresa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363" y="2458973"/>
            <a:ext cx="9050020" cy="4280535"/>
            <a:chOff x="94363" y="2458973"/>
            <a:chExt cx="9050020" cy="4280535"/>
          </a:xfrm>
        </p:grpSpPr>
        <p:sp>
          <p:nvSpPr>
            <p:cNvPr id="3" name="object 3"/>
            <p:cNvSpPr/>
            <p:nvPr/>
          </p:nvSpPr>
          <p:spPr>
            <a:xfrm>
              <a:off x="100713" y="2465323"/>
              <a:ext cx="1315085" cy="1798320"/>
            </a:xfrm>
            <a:custGeom>
              <a:avLst/>
              <a:gdLst/>
              <a:ahLst/>
              <a:cxnLst/>
              <a:rect l="l" t="t" r="r" b="b"/>
              <a:pathLst>
                <a:path w="1315085" h="1798320">
                  <a:moveTo>
                    <a:pt x="1314831" y="0"/>
                  </a:moveTo>
                  <a:lnTo>
                    <a:pt x="0" y="0"/>
                  </a:lnTo>
                  <a:lnTo>
                    <a:pt x="0" y="1798320"/>
                  </a:lnTo>
                  <a:lnTo>
                    <a:pt x="1314831" y="1798320"/>
                  </a:lnTo>
                  <a:lnTo>
                    <a:pt x="1314831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5542" y="2465323"/>
              <a:ext cx="7728584" cy="1798320"/>
            </a:xfrm>
            <a:custGeom>
              <a:avLst/>
              <a:gdLst/>
              <a:ahLst/>
              <a:cxnLst/>
              <a:rect l="l" t="t" r="r" b="b"/>
              <a:pathLst>
                <a:path w="7728584" h="1798320">
                  <a:moveTo>
                    <a:pt x="0" y="1798320"/>
                  </a:moveTo>
                  <a:lnTo>
                    <a:pt x="7728458" y="1798320"/>
                  </a:lnTo>
                  <a:lnTo>
                    <a:pt x="7728458" y="0"/>
                  </a:lnTo>
                  <a:lnTo>
                    <a:pt x="0" y="0"/>
                  </a:lnTo>
                  <a:lnTo>
                    <a:pt x="0" y="1798320"/>
                  </a:lnTo>
                  <a:close/>
                </a:path>
              </a:pathLst>
            </a:custGeom>
            <a:solidFill>
              <a:srgbClr val="EAF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713" y="2458973"/>
              <a:ext cx="0" cy="4280535"/>
            </a:xfrm>
            <a:custGeom>
              <a:avLst/>
              <a:gdLst/>
              <a:ahLst/>
              <a:cxnLst/>
              <a:rect l="l" t="t" r="r" b="b"/>
              <a:pathLst>
                <a:path h="4280534">
                  <a:moveTo>
                    <a:pt x="0" y="0"/>
                  </a:moveTo>
                  <a:lnTo>
                    <a:pt x="0" y="427995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703072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40" dirty="0"/>
              <a:t>2.</a:t>
            </a:r>
            <a:r>
              <a:rPr sz="3700" spc="-20" dirty="0"/>
              <a:t> </a:t>
            </a:r>
            <a:r>
              <a:rPr sz="3700" spc="-15" dirty="0"/>
              <a:t>Prestación</a:t>
            </a:r>
            <a:r>
              <a:rPr sz="3700" spc="5" dirty="0"/>
              <a:t> </a:t>
            </a:r>
            <a:r>
              <a:rPr sz="3700" spc="35" dirty="0"/>
              <a:t>de</a:t>
            </a:r>
            <a:r>
              <a:rPr sz="3700" spc="-20" dirty="0"/>
              <a:t> </a:t>
            </a:r>
            <a:r>
              <a:rPr sz="3700" spc="-75" dirty="0"/>
              <a:t>la</a:t>
            </a:r>
            <a:r>
              <a:rPr sz="3700" spc="-20" dirty="0"/>
              <a:t> </a:t>
            </a:r>
            <a:r>
              <a:rPr sz="3700" spc="-50" dirty="0"/>
              <a:t>Seguridad</a:t>
            </a:r>
            <a:r>
              <a:rPr sz="3700" spc="-20" dirty="0"/>
              <a:t> </a:t>
            </a:r>
            <a:r>
              <a:rPr sz="3700" spc="20" dirty="0"/>
              <a:t>social</a:t>
            </a:r>
            <a:endParaRPr sz="37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" y="926591"/>
            <a:ext cx="4841748" cy="2423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1647" y="717804"/>
            <a:ext cx="4543425" cy="36893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latin typeface="Times New Roman"/>
                <a:cs typeface="Times New Roman"/>
              </a:rPr>
              <a:t>Prestaciones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por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muerte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60" dirty="0">
                <a:latin typeface="Times New Roman"/>
                <a:cs typeface="Times New Roman"/>
              </a:rPr>
              <a:t>y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supervivencia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1975" y="1269491"/>
            <a:ext cx="6696709" cy="584200"/>
          </a:xfrm>
          <a:custGeom>
            <a:avLst/>
            <a:gdLst/>
            <a:ahLst/>
            <a:cxnLst/>
            <a:rect l="l" t="t" r="r" b="b"/>
            <a:pathLst>
              <a:path w="6696709" h="584200">
                <a:moveTo>
                  <a:pt x="0" y="583691"/>
                </a:moveTo>
                <a:lnTo>
                  <a:pt x="6696456" y="583691"/>
                </a:lnTo>
                <a:lnTo>
                  <a:pt x="6696456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9143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0716" y="1297686"/>
            <a:ext cx="63233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Prestaciones 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favor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las personas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dependen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económicamente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 un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trabajador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pensionista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fallece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0713" y="2458973"/>
          <a:ext cx="9056370" cy="428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8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214629" marR="108585" indent="-9906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Pensión</a:t>
                      </a:r>
                      <a:r>
                        <a:rPr sz="16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600" b="1" spc="-4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viudedad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 marR="64769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Char char="-"/>
                        <a:tabLst>
                          <a:tab pos="278765" algn="l"/>
                          <a:tab pos="27940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Pensión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vitalicia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cónyuge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trabajador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pensionista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ha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fallecido,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compatible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con las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rentas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trabajo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278765" marR="456565" indent="-287020">
                        <a:lnSpc>
                          <a:spcPct val="100000"/>
                        </a:lnSpc>
                        <a:buChar char="-"/>
                        <a:tabLst>
                          <a:tab pos="278765" algn="l"/>
                          <a:tab pos="27940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pierde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vuelve 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contraer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matrimonio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(salvo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excepciones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escasas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rentas)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278765" indent="-287020">
                        <a:lnSpc>
                          <a:spcPct val="100000"/>
                        </a:lnSpc>
                        <a:buChar char="-"/>
                        <a:tabLst>
                          <a:tab pos="278765" algn="l"/>
                          <a:tab pos="27940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Se cobra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52%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base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reguladora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pudiendo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llegar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al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60-70%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(ver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2787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requisitos)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27876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278765" algn="l"/>
                          <a:tab pos="27940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Complemento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por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maternidad: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ha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tenido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2-3-más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hijos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5-10-15%</a:t>
                      </a:r>
                      <a:r>
                        <a:rPr sz="16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adicional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1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24154" marR="108585" indent="-10858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Pensión</a:t>
                      </a:r>
                      <a:r>
                        <a:rPr sz="16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600" b="1" spc="-4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orfandad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278765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Char char="-"/>
                        <a:tabLst>
                          <a:tab pos="278765" algn="l"/>
                          <a:tab pos="27940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Derecho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hijos del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fallecido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menores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21 años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278765" marR="43370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278765" algn="l"/>
                          <a:tab pos="27940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Se amplia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25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años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el caso de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el huérfano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trabaja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sus ingresos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sean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inferiores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SMI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278765" indent="-287020">
                        <a:lnSpc>
                          <a:spcPct val="100000"/>
                        </a:lnSpc>
                        <a:buChar char="-"/>
                        <a:tabLst>
                          <a:tab pos="278765" algn="l"/>
                          <a:tab pos="27940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cobra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pensión del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20%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la base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reguladora,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salvo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orfandad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absoluta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324">
                <a:tc>
                  <a:txBody>
                    <a:bodyPr/>
                    <a:lstStyle/>
                    <a:p>
                      <a:pPr marL="115570" marR="1085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Pensión</a:t>
                      </a:r>
                      <a:r>
                        <a:rPr sz="16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 </a:t>
                      </a:r>
                      <a:r>
                        <a:rPr sz="1600" b="1" spc="-4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favor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familiares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278765" marR="310515" indent="-287020">
                        <a:lnSpc>
                          <a:spcPct val="100000"/>
                        </a:lnSpc>
                        <a:spcBef>
                          <a:spcPts val="290"/>
                        </a:spcBef>
                        <a:buChar char="-"/>
                        <a:tabLst>
                          <a:tab pos="278765" algn="l"/>
                          <a:tab pos="27940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otros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familiares hasta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segundo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grado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conviviesen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estuvieran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sus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expensas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27876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278765" algn="l"/>
                          <a:tab pos="27940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Cobra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misma pensión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en el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caso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 orfandad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20%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3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Auxilio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defunción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278765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-	Cantidad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pago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único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auxiliar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los gastos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sepelio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278765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-	Para 2020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son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46,50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715" dirty="0">
                          <a:latin typeface="Arial MT"/>
                          <a:cs typeface="Arial MT"/>
                        </a:rPr>
                        <a:t>€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1403</Words>
  <Application>Microsoft Office PowerPoint</Application>
  <PresentationFormat>Presentación en pantalla (4:3)</PresentationFormat>
  <Paragraphs>246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MT</vt:lpstr>
      <vt:lpstr>Calibri</vt:lpstr>
      <vt:lpstr>Times New Roman</vt:lpstr>
      <vt:lpstr>Wingdings</vt:lpstr>
      <vt:lpstr>Office Theme</vt:lpstr>
      <vt:lpstr>Presentación de PowerPoint</vt:lpstr>
      <vt:lpstr>CONTENIDOS</vt:lpstr>
      <vt:lpstr>1. La Seguridad Social</vt:lpstr>
      <vt:lpstr>1. La Seguridad Social</vt:lpstr>
      <vt:lpstr>2. PRESTACIONES DE LA S. SOCIAL</vt:lpstr>
      <vt:lpstr>2. Prestaciones de la seguridad social</vt:lpstr>
      <vt:lpstr>2. Prestación de la seguridad social</vt:lpstr>
      <vt:lpstr>2. Prestación de la seguridad social</vt:lpstr>
      <vt:lpstr>2. Prestación de la Seguridad social</vt:lpstr>
      <vt:lpstr>2. Prestaciones de la Seguridad Social</vt:lpstr>
      <vt:lpstr>3. Desempleo</vt:lpstr>
      <vt:lpstr>3. Desempleo</vt:lpstr>
      <vt:lpstr>3. Desempleo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Diego Millán Miranda Fernández</cp:lastModifiedBy>
  <cp:revision>1</cp:revision>
  <dcterms:created xsi:type="dcterms:W3CDTF">2022-10-03T17:49:25Z</dcterms:created>
  <dcterms:modified xsi:type="dcterms:W3CDTF">2022-10-04T08:16:44Z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2022-10-03T00:00:00Z</vt:filetime>
  </property>
</Properties>
</file>