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6B0A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6B0A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6B0A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105156" y="0"/>
                </a:moveTo>
                <a:lnTo>
                  <a:pt x="0" y="0"/>
                </a:lnTo>
                <a:lnTo>
                  <a:pt x="0" y="6858000"/>
                </a:lnTo>
                <a:lnTo>
                  <a:pt x="105156" y="6858000"/>
                </a:lnTo>
                <a:lnTo>
                  <a:pt x="105156" y="0"/>
                </a:lnTo>
                <a:close/>
              </a:path>
            </a:pathLst>
          </a:custGeom>
          <a:solidFill>
            <a:srgbClr val="EECFCC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0600" y="0"/>
            <a:ext cx="181610" cy="6858000"/>
          </a:xfrm>
          <a:custGeom>
            <a:avLst/>
            <a:gdLst/>
            <a:ahLst/>
            <a:cxnLst/>
            <a:rect l="l" t="t" r="r" b="b"/>
            <a:pathLst>
              <a:path w="181609" h="6858000">
                <a:moveTo>
                  <a:pt x="181356" y="0"/>
                </a:moveTo>
                <a:lnTo>
                  <a:pt x="0" y="0"/>
                </a:lnTo>
                <a:lnTo>
                  <a:pt x="0" y="6858000"/>
                </a:lnTo>
                <a:lnTo>
                  <a:pt x="181356" y="6858000"/>
                </a:lnTo>
                <a:lnTo>
                  <a:pt x="181356" y="0"/>
                </a:lnTo>
                <a:close/>
              </a:path>
            </a:pathLst>
          </a:custGeom>
          <a:solidFill>
            <a:srgbClr val="EECFCC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41476" y="0"/>
            <a:ext cx="230504" cy="6858000"/>
          </a:xfrm>
          <a:custGeom>
            <a:avLst/>
            <a:gdLst/>
            <a:ahLst/>
            <a:cxnLst/>
            <a:rect l="l" t="t" r="r" b="b"/>
            <a:pathLst>
              <a:path w="230505" h="6858000">
                <a:moveTo>
                  <a:pt x="230124" y="0"/>
                </a:moveTo>
                <a:lnTo>
                  <a:pt x="0" y="0"/>
                </a:lnTo>
                <a:lnTo>
                  <a:pt x="0" y="6858000"/>
                </a:lnTo>
                <a:lnTo>
                  <a:pt x="230124" y="6858000"/>
                </a:lnTo>
                <a:lnTo>
                  <a:pt x="230124" y="0"/>
                </a:lnTo>
                <a:close/>
              </a:path>
            </a:pathLst>
          </a:custGeom>
          <a:solidFill>
            <a:srgbClr val="F7E9E7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E6B0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43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912">
            <a:solidFill>
              <a:srgbClr val="F7E9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5343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912">
            <a:solidFill>
              <a:srgbClr val="E6B0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E6B0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E6B0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19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6B0AB">
              <a:alpha val="5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09600" y="3429000"/>
            <a:ext cx="1341120" cy="2078989"/>
          </a:xfrm>
          <a:custGeom>
            <a:avLst/>
            <a:gdLst/>
            <a:ahLst/>
            <a:cxnLst/>
            <a:rect l="l" t="t" r="r" b="b"/>
            <a:pathLst>
              <a:path w="1341120" h="2078989">
                <a:moveTo>
                  <a:pt x="1295400" y="647700"/>
                </a:moveTo>
                <a:lnTo>
                  <a:pt x="1293622" y="599363"/>
                </a:lnTo>
                <a:lnTo>
                  <a:pt x="1288376" y="551980"/>
                </a:lnTo>
                <a:lnTo>
                  <a:pt x="1279779" y="505701"/>
                </a:lnTo>
                <a:lnTo>
                  <a:pt x="1267968" y="460629"/>
                </a:lnTo>
                <a:lnTo>
                  <a:pt x="1253070" y="416890"/>
                </a:lnTo>
                <a:lnTo>
                  <a:pt x="1235202" y="374637"/>
                </a:lnTo>
                <a:lnTo>
                  <a:pt x="1214488" y="333959"/>
                </a:lnTo>
                <a:lnTo>
                  <a:pt x="1191056" y="295008"/>
                </a:lnTo>
                <a:lnTo>
                  <a:pt x="1165034" y="257898"/>
                </a:lnTo>
                <a:lnTo>
                  <a:pt x="1136535" y="222745"/>
                </a:lnTo>
                <a:lnTo>
                  <a:pt x="1105700" y="189699"/>
                </a:lnTo>
                <a:lnTo>
                  <a:pt x="1072654" y="158864"/>
                </a:lnTo>
                <a:lnTo>
                  <a:pt x="1037501" y="130365"/>
                </a:lnTo>
                <a:lnTo>
                  <a:pt x="1000391" y="104343"/>
                </a:lnTo>
                <a:lnTo>
                  <a:pt x="961440" y="80911"/>
                </a:lnTo>
                <a:lnTo>
                  <a:pt x="920762" y="60198"/>
                </a:lnTo>
                <a:lnTo>
                  <a:pt x="878509" y="42329"/>
                </a:lnTo>
                <a:lnTo>
                  <a:pt x="834771" y="27432"/>
                </a:lnTo>
                <a:lnTo>
                  <a:pt x="789698" y="15621"/>
                </a:lnTo>
                <a:lnTo>
                  <a:pt x="743419" y="7023"/>
                </a:lnTo>
                <a:lnTo>
                  <a:pt x="696036" y="1778"/>
                </a:lnTo>
                <a:lnTo>
                  <a:pt x="647700" y="0"/>
                </a:lnTo>
                <a:lnTo>
                  <a:pt x="599351" y="1778"/>
                </a:lnTo>
                <a:lnTo>
                  <a:pt x="551980" y="7023"/>
                </a:lnTo>
                <a:lnTo>
                  <a:pt x="505701" y="15621"/>
                </a:lnTo>
                <a:lnTo>
                  <a:pt x="460629" y="27432"/>
                </a:lnTo>
                <a:lnTo>
                  <a:pt x="416902" y="42329"/>
                </a:lnTo>
                <a:lnTo>
                  <a:pt x="374637" y="60198"/>
                </a:lnTo>
                <a:lnTo>
                  <a:pt x="333971" y="80911"/>
                </a:lnTo>
                <a:lnTo>
                  <a:pt x="295008" y="104343"/>
                </a:lnTo>
                <a:lnTo>
                  <a:pt x="257898" y="130365"/>
                </a:lnTo>
                <a:lnTo>
                  <a:pt x="222758" y="158864"/>
                </a:lnTo>
                <a:lnTo>
                  <a:pt x="189699" y="189699"/>
                </a:lnTo>
                <a:lnTo>
                  <a:pt x="158864" y="222745"/>
                </a:lnTo>
                <a:lnTo>
                  <a:pt x="130365" y="257898"/>
                </a:lnTo>
                <a:lnTo>
                  <a:pt x="104343" y="295008"/>
                </a:lnTo>
                <a:lnTo>
                  <a:pt x="80911" y="333959"/>
                </a:lnTo>
                <a:lnTo>
                  <a:pt x="60185" y="374637"/>
                </a:lnTo>
                <a:lnTo>
                  <a:pt x="42316" y="416890"/>
                </a:lnTo>
                <a:lnTo>
                  <a:pt x="27419" y="460629"/>
                </a:lnTo>
                <a:lnTo>
                  <a:pt x="15608" y="505701"/>
                </a:lnTo>
                <a:lnTo>
                  <a:pt x="7010" y="551980"/>
                </a:lnTo>
                <a:lnTo>
                  <a:pt x="1765" y="599363"/>
                </a:lnTo>
                <a:lnTo>
                  <a:pt x="0" y="647700"/>
                </a:lnTo>
                <a:lnTo>
                  <a:pt x="1765" y="696048"/>
                </a:lnTo>
                <a:lnTo>
                  <a:pt x="7010" y="743432"/>
                </a:lnTo>
                <a:lnTo>
                  <a:pt x="15608" y="789711"/>
                </a:lnTo>
                <a:lnTo>
                  <a:pt x="27419" y="834783"/>
                </a:lnTo>
                <a:lnTo>
                  <a:pt x="42316" y="878522"/>
                </a:lnTo>
                <a:lnTo>
                  <a:pt x="60185" y="920775"/>
                </a:lnTo>
                <a:lnTo>
                  <a:pt x="80911" y="961453"/>
                </a:lnTo>
                <a:lnTo>
                  <a:pt x="104343" y="1000404"/>
                </a:lnTo>
                <a:lnTo>
                  <a:pt x="130365" y="1037513"/>
                </a:lnTo>
                <a:lnTo>
                  <a:pt x="158864" y="1072667"/>
                </a:lnTo>
                <a:lnTo>
                  <a:pt x="189699" y="1105712"/>
                </a:lnTo>
                <a:lnTo>
                  <a:pt x="222758" y="1136548"/>
                </a:lnTo>
                <a:lnTo>
                  <a:pt x="257898" y="1165047"/>
                </a:lnTo>
                <a:lnTo>
                  <a:pt x="295008" y="1191069"/>
                </a:lnTo>
                <a:lnTo>
                  <a:pt x="333971" y="1214501"/>
                </a:lnTo>
                <a:lnTo>
                  <a:pt x="374637" y="1235214"/>
                </a:lnTo>
                <a:lnTo>
                  <a:pt x="416902" y="1253083"/>
                </a:lnTo>
                <a:lnTo>
                  <a:pt x="460629" y="1267980"/>
                </a:lnTo>
                <a:lnTo>
                  <a:pt x="505701" y="1279791"/>
                </a:lnTo>
                <a:lnTo>
                  <a:pt x="551980" y="1288389"/>
                </a:lnTo>
                <a:lnTo>
                  <a:pt x="599351" y="1293634"/>
                </a:lnTo>
                <a:lnTo>
                  <a:pt x="647700" y="1295400"/>
                </a:lnTo>
                <a:lnTo>
                  <a:pt x="696036" y="1293634"/>
                </a:lnTo>
                <a:lnTo>
                  <a:pt x="743419" y="1288389"/>
                </a:lnTo>
                <a:lnTo>
                  <a:pt x="789698" y="1279791"/>
                </a:lnTo>
                <a:lnTo>
                  <a:pt x="834771" y="1267980"/>
                </a:lnTo>
                <a:lnTo>
                  <a:pt x="878509" y="1253083"/>
                </a:lnTo>
                <a:lnTo>
                  <a:pt x="920762" y="1235214"/>
                </a:lnTo>
                <a:lnTo>
                  <a:pt x="961440" y="1214501"/>
                </a:lnTo>
                <a:lnTo>
                  <a:pt x="1000391" y="1191069"/>
                </a:lnTo>
                <a:lnTo>
                  <a:pt x="1037501" y="1165047"/>
                </a:lnTo>
                <a:lnTo>
                  <a:pt x="1072654" y="1136548"/>
                </a:lnTo>
                <a:lnTo>
                  <a:pt x="1105700" y="1105712"/>
                </a:lnTo>
                <a:lnTo>
                  <a:pt x="1136535" y="1072667"/>
                </a:lnTo>
                <a:lnTo>
                  <a:pt x="1165034" y="1037513"/>
                </a:lnTo>
                <a:lnTo>
                  <a:pt x="1191056" y="1000404"/>
                </a:lnTo>
                <a:lnTo>
                  <a:pt x="1214488" y="961453"/>
                </a:lnTo>
                <a:lnTo>
                  <a:pt x="1235202" y="920775"/>
                </a:lnTo>
                <a:lnTo>
                  <a:pt x="1253070" y="878522"/>
                </a:lnTo>
                <a:lnTo>
                  <a:pt x="1267968" y="834783"/>
                </a:lnTo>
                <a:lnTo>
                  <a:pt x="1279779" y="789711"/>
                </a:lnTo>
                <a:lnTo>
                  <a:pt x="1288376" y="743432"/>
                </a:lnTo>
                <a:lnTo>
                  <a:pt x="1293622" y="696048"/>
                </a:lnTo>
                <a:lnTo>
                  <a:pt x="1295400" y="647700"/>
                </a:lnTo>
                <a:close/>
              </a:path>
              <a:path w="1341120" h="2078989">
                <a:moveTo>
                  <a:pt x="1341120" y="1757934"/>
                </a:moveTo>
                <a:lnTo>
                  <a:pt x="1337640" y="1710537"/>
                </a:lnTo>
                <a:lnTo>
                  <a:pt x="1327531" y="1665287"/>
                </a:lnTo>
                <a:lnTo>
                  <a:pt x="1311300" y="1622704"/>
                </a:lnTo>
                <a:lnTo>
                  <a:pt x="1289431" y="1583258"/>
                </a:lnTo>
                <a:lnTo>
                  <a:pt x="1262418" y="1547469"/>
                </a:lnTo>
                <a:lnTo>
                  <a:pt x="1230782" y="1515833"/>
                </a:lnTo>
                <a:lnTo>
                  <a:pt x="1194993" y="1488821"/>
                </a:lnTo>
                <a:lnTo>
                  <a:pt x="1155547" y="1466951"/>
                </a:lnTo>
                <a:lnTo>
                  <a:pt x="1112964" y="1450721"/>
                </a:lnTo>
                <a:lnTo>
                  <a:pt x="1067714" y="1440611"/>
                </a:lnTo>
                <a:lnTo>
                  <a:pt x="1020318" y="1437132"/>
                </a:lnTo>
                <a:lnTo>
                  <a:pt x="972908" y="1440611"/>
                </a:lnTo>
                <a:lnTo>
                  <a:pt x="927658" y="1450721"/>
                </a:lnTo>
                <a:lnTo>
                  <a:pt x="885075" y="1466951"/>
                </a:lnTo>
                <a:lnTo>
                  <a:pt x="845629" y="1488821"/>
                </a:lnTo>
                <a:lnTo>
                  <a:pt x="809840" y="1515833"/>
                </a:lnTo>
                <a:lnTo>
                  <a:pt x="778205" y="1547469"/>
                </a:lnTo>
                <a:lnTo>
                  <a:pt x="751192" y="1583258"/>
                </a:lnTo>
                <a:lnTo>
                  <a:pt x="729322" y="1622704"/>
                </a:lnTo>
                <a:lnTo>
                  <a:pt x="713092" y="1665287"/>
                </a:lnTo>
                <a:lnTo>
                  <a:pt x="702983" y="1710537"/>
                </a:lnTo>
                <a:lnTo>
                  <a:pt x="699516" y="1757934"/>
                </a:lnTo>
                <a:lnTo>
                  <a:pt x="702983" y="1805343"/>
                </a:lnTo>
                <a:lnTo>
                  <a:pt x="713092" y="1850593"/>
                </a:lnTo>
                <a:lnTo>
                  <a:pt x="729322" y="1893176"/>
                </a:lnTo>
                <a:lnTo>
                  <a:pt x="751192" y="1932622"/>
                </a:lnTo>
                <a:lnTo>
                  <a:pt x="778205" y="1968411"/>
                </a:lnTo>
                <a:lnTo>
                  <a:pt x="809840" y="2000046"/>
                </a:lnTo>
                <a:lnTo>
                  <a:pt x="845629" y="2027059"/>
                </a:lnTo>
                <a:lnTo>
                  <a:pt x="885075" y="2048929"/>
                </a:lnTo>
                <a:lnTo>
                  <a:pt x="927658" y="2065159"/>
                </a:lnTo>
                <a:lnTo>
                  <a:pt x="972908" y="2075268"/>
                </a:lnTo>
                <a:lnTo>
                  <a:pt x="1020318" y="2078736"/>
                </a:lnTo>
                <a:lnTo>
                  <a:pt x="1067714" y="2075268"/>
                </a:lnTo>
                <a:lnTo>
                  <a:pt x="1112964" y="2065159"/>
                </a:lnTo>
                <a:lnTo>
                  <a:pt x="1155547" y="2048929"/>
                </a:lnTo>
                <a:lnTo>
                  <a:pt x="1194993" y="2027059"/>
                </a:lnTo>
                <a:lnTo>
                  <a:pt x="1230782" y="2000046"/>
                </a:lnTo>
                <a:lnTo>
                  <a:pt x="1262418" y="1968411"/>
                </a:lnTo>
                <a:lnTo>
                  <a:pt x="1289431" y="1932622"/>
                </a:lnTo>
                <a:lnTo>
                  <a:pt x="1311300" y="1893176"/>
                </a:lnTo>
                <a:lnTo>
                  <a:pt x="1327531" y="1850593"/>
                </a:lnTo>
                <a:lnTo>
                  <a:pt x="1337640" y="1805343"/>
                </a:lnTo>
                <a:lnTo>
                  <a:pt x="1341120" y="1757934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1664195" y="4495800"/>
            <a:ext cx="607060" cy="1567180"/>
          </a:xfrm>
          <a:custGeom>
            <a:avLst/>
            <a:gdLst/>
            <a:ahLst/>
            <a:cxnLst/>
            <a:rect l="l" t="t" r="r" b="b"/>
            <a:pathLst>
              <a:path w="607060" h="1567179">
                <a:moveTo>
                  <a:pt x="274332" y="1429512"/>
                </a:moveTo>
                <a:lnTo>
                  <a:pt x="267322" y="1386166"/>
                </a:lnTo>
                <a:lnTo>
                  <a:pt x="247840" y="1348511"/>
                </a:lnTo>
                <a:lnTo>
                  <a:pt x="218147" y="1318818"/>
                </a:lnTo>
                <a:lnTo>
                  <a:pt x="180492" y="1299349"/>
                </a:lnTo>
                <a:lnTo>
                  <a:pt x="137172" y="1292352"/>
                </a:lnTo>
                <a:lnTo>
                  <a:pt x="93840" y="1299349"/>
                </a:lnTo>
                <a:lnTo>
                  <a:pt x="56184" y="1318818"/>
                </a:lnTo>
                <a:lnTo>
                  <a:pt x="26492" y="1348511"/>
                </a:lnTo>
                <a:lnTo>
                  <a:pt x="7010" y="1386166"/>
                </a:lnTo>
                <a:lnTo>
                  <a:pt x="0" y="1429512"/>
                </a:lnTo>
                <a:lnTo>
                  <a:pt x="7010" y="1472869"/>
                </a:lnTo>
                <a:lnTo>
                  <a:pt x="26492" y="1510525"/>
                </a:lnTo>
                <a:lnTo>
                  <a:pt x="56184" y="1540217"/>
                </a:lnTo>
                <a:lnTo>
                  <a:pt x="93840" y="1559687"/>
                </a:lnTo>
                <a:lnTo>
                  <a:pt x="137172" y="1566672"/>
                </a:lnTo>
                <a:lnTo>
                  <a:pt x="180492" y="1559687"/>
                </a:lnTo>
                <a:lnTo>
                  <a:pt x="218147" y="1540217"/>
                </a:lnTo>
                <a:lnTo>
                  <a:pt x="247840" y="1510525"/>
                </a:lnTo>
                <a:lnTo>
                  <a:pt x="267322" y="1472869"/>
                </a:lnTo>
                <a:lnTo>
                  <a:pt x="274332" y="1429512"/>
                </a:lnTo>
                <a:close/>
              </a:path>
              <a:path w="607060" h="1567179">
                <a:moveTo>
                  <a:pt x="606564" y="182880"/>
                </a:moveTo>
                <a:lnTo>
                  <a:pt x="600024" y="134277"/>
                </a:lnTo>
                <a:lnTo>
                  <a:pt x="581583" y="90601"/>
                </a:lnTo>
                <a:lnTo>
                  <a:pt x="552983" y="53581"/>
                </a:lnTo>
                <a:lnTo>
                  <a:pt x="515962" y="24980"/>
                </a:lnTo>
                <a:lnTo>
                  <a:pt x="472287" y="6540"/>
                </a:lnTo>
                <a:lnTo>
                  <a:pt x="423684" y="0"/>
                </a:lnTo>
                <a:lnTo>
                  <a:pt x="375069" y="6540"/>
                </a:lnTo>
                <a:lnTo>
                  <a:pt x="331393" y="24980"/>
                </a:lnTo>
                <a:lnTo>
                  <a:pt x="294373" y="53581"/>
                </a:lnTo>
                <a:lnTo>
                  <a:pt x="265772" y="90601"/>
                </a:lnTo>
                <a:lnTo>
                  <a:pt x="247332" y="134277"/>
                </a:lnTo>
                <a:lnTo>
                  <a:pt x="240804" y="182880"/>
                </a:lnTo>
                <a:lnTo>
                  <a:pt x="247332" y="231495"/>
                </a:lnTo>
                <a:lnTo>
                  <a:pt x="265772" y="275170"/>
                </a:lnTo>
                <a:lnTo>
                  <a:pt x="294373" y="312191"/>
                </a:lnTo>
                <a:lnTo>
                  <a:pt x="331393" y="340791"/>
                </a:lnTo>
                <a:lnTo>
                  <a:pt x="375069" y="359232"/>
                </a:lnTo>
                <a:lnTo>
                  <a:pt x="423684" y="365760"/>
                </a:lnTo>
                <a:lnTo>
                  <a:pt x="472287" y="359232"/>
                </a:lnTo>
                <a:lnTo>
                  <a:pt x="515962" y="340791"/>
                </a:lnTo>
                <a:lnTo>
                  <a:pt x="552983" y="312191"/>
                </a:lnTo>
                <a:lnTo>
                  <a:pt x="581583" y="275170"/>
                </a:lnTo>
                <a:lnTo>
                  <a:pt x="600024" y="231495"/>
                </a:lnTo>
                <a:lnTo>
                  <a:pt x="606564" y="18288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6B0A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6B0A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6B0A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105156" y="0"/>
                </a:moveTo>
                <a:lnTo>
                  <a:pt x="0" y="0"/>
                </a:lnTo>
                <a:lnTo>
                  <a:pt x="0" y="6858000"/>
                </a:lnTo>
                <a:lnTo>
                  <a:pt x="105156" y="6858000"/>
                </a:lnTo>
                <a:lnTo>
                  <a:pt x="105156" y="0"/>
                </a:lnTo>
                <a:close/>
              </a:path>
            </a:pathLst>
          </a:custGeom>
          <a:solidFill>
            <a:srgbClr val="EECFCC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0600" y="0"/>
            <a:ext cx="181610" cy="6858000"/>
          </a:xfrm>
          <a:custGeom>
            <a:avLst/>
            <a:gdLst/>
            <a:ahLst/>
            <a:cxnLst/>
            <a:rect l="l" t="t" r="r" b="b"/>
            <a:pathLst>
              <a:path w="181609" h="6858000">
                <a:moveTo>
                  <a:pt x="181356" y="0"/>
                </a:moveTo>
                <a:lnTo>
                  <a:pt x="0" y="0"/>
                </a:lnTo>
                <a:lnTo>
                  <a:pt x="0" y="6858000"/>
                </a:lnTo>
                <a:lnTo>
                  <a:pt x="181356" y="6858000"/>
                </a:lnTo>
                <a:lnTo>
                  <a:pt x="181356" y="0"/>
                </a:lnTo>
                <a:close/>
              </a:path>
            </a:pathLst>
          </a:custGeom>
          <a:solidFill>
            <a:srgbClr val="EECFCC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41476" y="0"/>
            <a:ext cx="230504" cy="6858000"/>
          </a:xfrm>
          <a:custGeom>
            <a:avLst/>
            <a:gdLst/>
            <a:ahLst/>
            <a:cxnLst/>
            <a:rect l="l" t="t" r="r" b="b"/>
            <a:pathLst>
              <a:path w="230505" h="6858000">
                <a:moveTo>
                  <a:pt x="230124" y="0"/>
                </a:moveTo>
                <a:lnTo>
                  <a:pt x="0" y="0"/>
                </a:lnTo>
                <a:lnTo>
                  <a:pt x="0" y="6858000"/>
                </a:lnTo>
                <a:lnTo>
                  <a:pt x="230124" y="6858000"/>
                </a:lnTo>
                <a:lnTo>
                  <a:pt x="230124" y="0"/>
                </a:lnTo>
                <a:close/>
              </a:path>
            </a:pathLst>
          </a:custGeom>
          <a:solidFill>
            <a:srgbClr val="F7E9E7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E6B0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43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912">
            <a:solidFill>
              <a:srgbClr val="F7E9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5343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912">
            <a:solidFill>
              <a:srgbClr val="E6B0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6B0A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6B0A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6B0A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105156" y="0"/>
                </a:moveTo>
                <a:lnTo>
                  <a:pt x="0" y="0"/>
                </a:lnTo>
                <a:lnTo>
                  <a:pt x="0" y="6858000"/>
                </a:lnTo>
                <a:lnTo>
                  <a:pt x="105156" y="6858000"/>
                </a:lnTo>
                <a:lnTo>
                  <a:pt x="105156" y="0"/>
                </a:lnTo>
                <a:close/>
              </a:path>
            </a:pathLst>
          </a:custGeom>
          <a:solidFill>
            <a:srgbClr val="EECFCC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0600" y="0"/>
            <a:ext cx="181610" cy="6858000"/>
          </a:xfrm>
          <a:custGeom>
            <a:avLst/>
            <a:gdLst/>
            <a:ahLst/>
            <a:cxnLst/>
            <a:rect l="l" t="t" r="r" b="b"/>
            <a:pathLst>
              <a:path w="181609" h="6858000">
                <a:moveTo>
                  <a:pt x="181356" y="0"/>
                </a:moveTo>
                <a:lnTo>
                  <a:pt x="0" y="0"/>
                </a:lnTo>
                <a:lnTo>
                  <a:pt x="0" y="6858000"/>
                </a:lnTo>
                <a:lnTo>
                  <a:pt x="181356" y="6858000"/>
                </a:lnTo>
                <a:lnTo>
                  <a:pt x="181356" y="0"/>
                </a:lnTo>
                <a:close/>
              </a:path>
            </a:pathLst>
          </a:custGeom>
          <a:solidFill>
            <a:srgbClr val="EECFCC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41476" y="0"/>
            <a:ext cx="230504" cy="6858000"/>
          </a:xfrm>
          <a:custGeom>
            <a:avLst/>
            <a:gdLst/>
            <a:ahLst/>
            <a:cxnLst/>
            <a:rect l="l" t="t" r="r" b="b"/>
            <a:pathLst>
              <a:path w="230505" h="6858000">
                <a:moveTo>
                  <a:pt x="230124" y="0"/>
                </a:moveTo>
                <a:lnTo>
                  <a:pt x="0" y="0"/>
                </a:lnTo>
                <a:lnTo>
                  <a:pt x="0" y="6858000"/>
                </a:lnTo>
                <a:lnTo>
                  <a:pt x="230124" y="6858000"/>
                </a:lnTo>
                <a:lnTo>
                  <a:pt x="230124" y="0"/>
                </a:lnTo>
                <a:close/>
              </a:path>
            </a:pathLst>
          </a:custGeom>
          <a:solidFill>
            <a:srgbClr val="F7E9E7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E6B0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43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912">
            <a:solidFill>
              <a:srgbClr val="F7E9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5343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912">
            <a:solidFill>
              <a:srgbClr val="E6B0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E6B0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E6B0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7516" y="414655"/>
            <a:ext cx="712896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592" y="2586354"/>
            <a:ext cx="8452815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E6B0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E6B0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14884" y="0"/>
            <a:ext cx="5594985" cy="6858000"/>
            <a:chOff x="214884" y="0"/>
            <a:chExt cx="5594985" cy="6858000"/>
          </a:xfrm>
        </p:grpSpPr>
        <p:sp>
          <p:nvSpPr>
            <p:cNvPr id="6" name="object 6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6B0AB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3429000"/>
              <a:ext cx="1341120" cy="2078989"/>
            </a:xfrm>
            <a:custGeom>
              <a:avLst/>
              <a:gdLst/>
              <a:ahLst/>
              <a:cxnLst/>
              <a:rect l="l" t="t" r="r" b="b"/>
              <a:pathLst>
                <a:path w="1341120" h="2078989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120" h="2078989">
                  <a:moveTo>
                    <a:pt x="1341120" y="1757934"/>
                  </a:moveTo>
                  <a:lnTo>
                    <a:pt x="1337640" y="1710537"/>
                  </a:lnTo>
                  <a:lnTo>
                    <a:pt x="1327531" y="1665287"/>
                  </a:lnTo>
                  <a:lnTo>
                    <a:pt x="1311300" y="1622704"/>
                  </a:lnTo>
                  <a:lnTo>
                    <a:pt x="1289431" y="1583258"/>
                  </a:lnTo>
                  <a:lnTo>
                    <a:pt x="1262418" y="1547469"/>
                  </a:lnTo>
                  <a:lnTo>
                    <a:pt x="1230782" y="1515833"/>
                  </a:lnTo>
                  <a:lnTo>
                    <a:pt x="1194993" y="1488821"/>
                  </a:lnTo>
                  <a:lnTo>
                    <a:pt x="1155547" y="1466951"/>
                  </a:lnTo>
                  <a:lnTo>
                    <a:pt x="1112964" y="1450721"/>
                  </a:lnTo>
                  <a:lnTo>
                    <a:pt x="1067714" y="1440611"/>
                  </a:lnTo>
                  <a:lnTo>
                    <a:pt x="1020318" y="1437132"/>
                  </a:lnTo>
                  <a:lnTo>
                    <a:pt x="972908" y="1440611"/>
                  </a:lnTo>
                  <a:lnTo>
                    <a:pt x="927658" y="1450721"/>
                  </a:lnTo>
                  <a:lnTo>
                    <a:pt x="885075" y="1466951"/>
                  </a:lnTo>
                  <a:lnTo>
                    <a:pt x="845629" y="1488821"/>
                  </a:lnTo>
                  <a:lnTo>
                    <a:pt x="809840" y="1515833"/>
                  </a:lnTo>
                  <a:lnTo>
                    <a:pt x="778205" y="1547469"/>
                  </a:lnTo>
                  <a:lnTo>
                    <a:pt x="751192" y="1583258"/>
                  </a:lnTo>
                  <a:lnTo>
                    <a:pt x="729322" y="1622704"/>
                  </a:lnTo>
                  <a:lnTo>
                    <a:pt x="713092" y="1665287"/>
                  </a:lnTo>
                  <a:lnTo>
                    <a:pt x="702983" y="1710537"/>
                  </a:lnTo>
                  <a:lnTo>
                    <a:pt x="699516" y="1757934"/>
                  </a:lnTo>
                  <a:lnTo>
                    <a:pt x="702983" y="1805343"/>
                  </a:lnTo>
                  <a:lnTo>
                    <a:pt x="713092" y="1850593"/>
                  </a:lnTo>
                  <a:lnTo>
                    <a:pt x="729322" y="1893176"/>
                  </a:lnTo>
                  <a:lnTo>
                    <a:pt x="751192" y="1932622"/>
                  </a:lnTo>
                  <a:lnTo>
                    <a:pt x="778205" y="1968411"/>
                  </a:lnTo>
                  <a:lnTo>
                    <a:pt x="809840" y="2000046"/>
                  </a:lnTo>
                  <a:lnTo>
                    <a:pt x="845629" y="2027059"/>
                  </a:lnTo>
                  <a:lnTo>
                    <a:pt x="885075" y="2048929"/>
                  </a:lnTo>
                  <a:lnTo>
                    <a:pt x="927658" y="2065159"/>
                  </a:lnTo>
                  <a:lnTo>
                    <a:pt x="972908" y="2075268"/>
                  </a:lnTo>
                  <a:lnTo>
                    <a:pt x="1020318" y="2078736"/>
                  </a:lnTo>
                  <a:lnTo>
                    <a:pt x="1067714" y="2075268"/>
                  </a:lnTo>
                  <a:lnTo>
                    <a:pt x="1112964" y="2065159"/>
                  </a:lnTo>
                  <a:lnTo>
                    <a:pt x="1155547" y="2048929"/>
                  </a:lnTo>
                  <a:lnTo>
                    <a:pt x="1194993" y="2027059"/>
                  </a:lnTo>
                  <a:lnTo>
                    <a:pt x="1230782" y="2000046"/>
                  </a:lnTo>
                  <a:lnTo>
                    <a:pt x="1262418" y="1968411"/>
                  </a:lnTo>
                  <a:lnTo>
                    <a:pt x="1289431" y="1932622"/>
                  </a:lnTo>
                  <a:lnTo>
                    <a:pt x="1311300" y="1893176"/>
                  </a:lnTo>
                  <a:lnTo>
                    <a:pt x="1327531" y="1850593"/>
                  </a:lnTo>
                  <a:lnTo>
                    <a:pt x="1337640" y="1805343"/>
                  </a:lnTo>
                  <a:lnTo>
                    <a:pt x="1341120" y="1757934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184" y="5500115"/>
              <a:ext cx="137159" cy="1371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64195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884" y="214884"/>
              <a:ext cx="5594604" cy="216712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294126" y="2594864"/>
            <a:ext cx="4869815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5"/>
              </a:spcBef>
            </a:pPr>
            <a:r>
              <a:rPr sz="4800" spc="-130">
                <a:solidFill>
                  <a:srgbClr val="9B2C1F"/>
                </a:solidFill>
                <a:latin typeface="Verdana"/>
                <a:cs typeface="Verdana"/>
              </a:rPr>
              <a:t>MODIFICAC</a:t>
            </a:r>
            <a:r>
              <a:rPr sz="4800" spc="-105">
                <a:solidFill>
                  <a:srgbClr val="9B2C1F"/>
                </a:solidFill>
                <a:latin typeface="Verdana"/>
                <a:cs typeface="Verdana"/>
              </a:rPr>
              <a:t>I</a:t>
            </a:r>
            <a:r>
              <a:rPr sz="4800" spc="-25">
                <a:solidFill>
                  <a:srgbClr val="9B2C1F"/>
                </a:solidFill>
                <a:latin typeface="Verdana"/>
                <a:cs typeface="Verdana"/>
              </a:rPr>
              <a:t>ÓN</a:t>
            </a:r>
            <a:r>
              <a:rPr sz="4800" spc="-25" dirty="0">
                <a:solidFill>
                  <a:srgbClr val="9B2C1F"/>
                </a:solidFill>
                <a:latin typeface="Verdana"/>
                <a:cs typeface="Verdana"/>
              </a:rPr>
              <a:t>,  </a:t>
            </a:r>
            <a:r>
              <a:rPr sz="4800" spc="-420" dirty="0">
                <a:solidFill>
                  <a:srgbClr val="9B2C1F"/>
                </a:solidFill>
                <a:latin typeface="Verdana"/>
                <a:cs typeface="Verdana"/>
              </a:rPr>
              <a:t>SUSPENSIÓ</a:t>
            </a:r>
            <a:r>
              <a:rPr sz="4800" spc="-465" dirty="0">
                <a:solidFill>
                  <a:srgbClr val="9B2C1F"/>
                </a:solidFill>
                <a:latin typeface="Verdana"/>
                <a:cs typeface="Verdana"/>
              </a:rPr>
              <a:t>N</a:t>
            </a:r>
            <a:r>
              <a:rPr sz="4800" spc="-380" dirty="0">
                <a:solidFill>
                  <a:srgbClr val="9B2C1F"/>
                </a:solidFill>
                <a:latin typeface="Verdana"/>
                <a:cs typeface="Verdana"/>
              </a:rPr>
              <a:t> </a:t>
            </a:r>
            <a:r>
              <a:rPr sz="4800" spc="-85" dirty="0">
                <a:solidFill>
                  <a:srgbClr val="9B2C1F"/>
                </a:solidFill>
                <a:latin typeface="Verdana"/>
                <a:cs typeface="Verdana"/>
              </a:rPr>
              <a:t>Y  </a:t>
            </a:r>
            <a:r>
              <a:rPr sz="4800" spc="-475" dirty="0">
                <a:solidFill>
                  <a:srgbClr val="9B2C1F"/>
                </a:solidFill>
                <a:latin typeface="Verdana"/>
                <a:cs typeface="Verdana"/>
              </a:rPr>
              <a:t>EXTINC</a:t>
            </a:r>
            <a:r>
              <a:rPr sz="4800" spc="-330" dirty="0">
                <a:solidFill>
                  <a:srgbClr val="9B2C1F"/>
                </a:solidFill>
                <a:latin typeface="Verdana"/>
                <a:cs typeface="Verdana"/>
              </a:rPr>
              <a:t>I</a:t>
            </a:r>
            <a:r>
              <a:rPr sz="4800" spc="175" dirty="0">
                <a:solidFill>
                  <a:srgbClr val="9B2C1F"/>
                </a:solidFill>
                <a:latin typeface="Verdana"/>
                <a:cs typeface="Verdana"/>
              </a:rPr>
              <a:t>Ó</a:t>
            </a:r>
            <a:r>
              <a:rPr sz="4800" spc="170" dirty="0">
                <a:solidFill>
                  <a:srgbClr val="9B2C1F"/>
                </a:solidFill>
                <a:latin typeface="Verdana"/>
                <a:cs typeface="Verdana"/>
              </a:rPr>
              <a:t>N</a:t>
            </a:r>
            <a:r>
              <a:rPr sz="4800" spc="-345" dirty="0">
                <a:solidFill>
                  <a:srgbClr val="9B2C1F"/>
                </a:solidFill>
                <a:latin typeface="Verdana"/>
                <a:cs typeface="Verdana"/>
              </a:rPr>
              <a:t> </a:t>
            </a:r>
            <a:r>
              <a:rPr sz="4800" spc="-290" dirty="0">
                <a:solidFill>
                  <a:srgbClr val="9B2C1F"/>
                </a:solidFill>
                <a:latin typeface="Verdana"/>
                <a:cs typeface="Verdana"/>
              </a:rPr>
              <a:t>DEL  </a:t>
            </a:r>
            <a:r>
              <a:rPr sz="4800" spc="-90" dirty="0">
                <a:solidFill>
                  <a:srgbClr val="9B2C1F"/>
                </a:solidFill>
                <a:latin typeface="Verdana"/>
                <a:cs typeface="Verdana"/>
              </a:rPr>
              <a:t>CONTRATO</a:t>
            </a:r>
            <a:endParaRPr sz="4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600" y="0"/>
            <a:ext cx="6565900" cy="6858000"/>
            <a:chOff x="609600" y="0"/>
            <a:chExt cx="6565900" cy="6858000"/>
          </a:xfrm>
        </p:grpSpPr>
        <p:sp>
          <p:nvSpPr>
            <p:cNvPr id="4" name="object 4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6B0AB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3429000"/>
              <a:ext cx="1341120" cy="2078989"/>
            </a:xfrm>
            <a:custGeom>
              <a:avLst/>
              <a:gdLst/>
              <a:ahLst/>
              <a:cxnLst/>
              <a:rect l="l" t="t" r="r" b="b"/>
              <a:pathLst>
                <a:path w="1341120" h="2078989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120" h="2078989">
                  <a:moveTo>
                    <a:pt x="1341120" y="1757934"/>
                  </a:moveTo>
                  <a:lnTo>
                    <a:pt x="1337640" y="1710537"/>
                  </a:lnTo>
                  <a:lnTo>
                    <a:pt x="1327531" y="1665287"/>
                  </a:lnTo>
                  <a:lnTo>
                    <a:pt x="1311300" y="1622704"/>
                  </a:lnTo>
                  <a:lnTo>
                    <a:pt x="1289431" y="1583258"/>
                  </a:lnTo>
                  <a:lnTo>
                    <a:pt x="1262418" y="1547469"/>
                  </a:lnTo>
                  <a:lnTo>
                    <a:pt x="1230782" y="1515833"/>
                  </a:lnTo>
                  <a:lnTo>
                    <a:pt x="1194993" y="1488821"/>
                  </a:lnTo>
                  <a:lnTo>
                    <a:pt x="1155547" y="1466951"/>
                  </a:lnTo>
                  <a:lnTo>
                    <a:pt x="1112964" y="1450721"/>
                  </a:lnTo>
                  <a:lnTo>
                    <a:pt x="1067714" y="1440611"/>
                  </a:lnTo>
                  <a:lnTo>
                    <a:pt x="1020318" y="1437132"/>
                  </a:lnTo>
                  <a:lnTo>
                    <a:pt x="972908" y="1440611"/>
                  </a:lnTo>
                  <a:lnTo>
                    <a:pt x="927658" y="1450721"/>
                  </a:lnTo>
                  <a:lnTo>
                    <a:pt x="885075" y="1466951"/>
                  </a:lnTo>
                  <a:lnTo>
                    <a:pt x="845629" y="1488821"/>
                  </a:lnTo>
                  <a:lnTo>
                    <a:pt x="809840" y="1515833"/>
                  </a:lnTo>
                  <a:lnTo>
                    <a:pt x="778205" y="1547469"/>
                  </a:lnTo>
                  <a:lnTo>
                    <a:pt x="751192" y="1583258"/>
                  </a:lnTo>
                  <a:lnTo>
                    <a:pt x="729322" y="1622704"/>
                  </a:lnTo>
                  <a:lnTo>
                    <a:pt x="713092" y="1665287"/>
                  </a:lnTo>
                  <a:lnTo>
                    <a:pt x="702983" y="1710537"/>
                  </a:lnTo>
                  <a:lnTo>
                    <a:pt x="699516" y="1757934"/>
                  </a:lnTo>
                  <a:lnTo>
                    <a:pt x="702983" y="1805343"/>
                  </a:lnTo>
                  <a:lnTo>
                    <a:pt x="713092" y="1850593"/>
                  </a:lnTo>
                  <a:lnTo>
                    <a:pt x="729322" y="1893176"/>
                  </a:lnTo>
                  <a:lnTo>
                    <a:pt x="751192" y="1932622"/>
                  </a:lnTo>
                  <a:lnTo>
                    <a:pt x="778205" y="1968411"/>
                  </a:lnTo>
                  <a:lnTo>
                    <a:pt x="809840" y="2000046"/>
                  </a:lnTo>
                  <a:lnTo>
                    <a:pt x="845629" y="2027059"/>
                  </a:lnTo>
                  <a:lnTo>
                    <a:pt x="885075" y="2048929"/>
                  </a:lnTo>
                  <a:lnTo>
                    <a:pt x="927658" y="2065159"/>
                  </a:lnTo>
                  <a:lnTo>
                    <a:pt x="972908" y="2075268"/>
                  </a:lnTo>
                  <a:lnTo>
                    <a:pt x="1020318" y="2078736"/>
                  </a:lnTo>
                  <a:lnTo>
                    <a:pt x="1067714" y="2075268"/>
                  </a:lnTo>
                  <a:lnTo>
                    <a:pt x="1112964" y="2065159"/>
                  </a:lnTo>
                  <a:lnTo>
                    <a:pt x="1155547" y="2048929"/>
                  </a:lnTo>
                  <a:lnTo>
                    <a:pt x="1194993" y="2027059"/>
                  </a:lnTo>
                  <a:lnTo>
                    <a:pt x="1230782" y="2000046"/>
                  </a:lnTo>
                  <a:lnTo>
                    <a:pt x="1262418" y="1968411"/>
                  </a:lnTo>
                  <a:lnTo>
                    <a:pt x="1289431" y="1932622"/>
                  </a:lnTo>
                  <a:lnTo>
                    <a:pt x="1311300" y="1893176"/>
                  </a:lnTo>
                  <a:lnTo>
                    <a:pt x="1327531" y="1850593"/>
                  </a:lnTo>
                  <a:lnTo>
                    <a:pt x="1337640" y="1805343"/>
                  </a:lnTo>
                  <a:lnTo>
                    <a:pt x="1341120" y="1757934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183" y="5500115"/>
              <a:ext cx="137159" cy="1371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64195" y="215645"/>
              <a:ext cx="5498465" cy="5847080"/>
            </a:xfrm>
            <a:custGeom>
              <a:avLst/>
              <a:gdLst/>
              <a:ahLst/>
              <a:cxnLst/>
              <a:rect l="l" t="t" r="r" b="b"/>
              <a:pathLst>
                <a:path w="5498465" h="5847080">
                  <a:moveTo>
                    <a:pt x="274332" y="5709666"/>
                  </a:moveTo>
                  <a:lnTo>
                    <a:pt x="267322" y="5666321"/>
                  </a:lnTo>
                  <a:lnTo>
                    <a:pt x="247840" y="5628665"/>
                  </a:lnTo>
                  <a:lnTo>
                    <a:pt x="218147" y="5598973"/>
                  </a:lnTo>
                  <a:lnTo>
                    <a:pt x="180492" y="5579503"/>
                  </a:lnTo>
                  <a:lnTo>
                    <a:pt x="137172" y="5572506"/>
                  </a:lnTo>
                  <a:lnTo>
                    <a:pt x="93840" y="5579503"/>
                  </a:lnTo>
                  <a:lnTo>
                    <a:pt x="56184" y="5598973"/>
                  </a:lnTo>
                  <a:lnTo>
                    <a:pt x="26492" y="5628665"/>
                  </a:lnTo>
                  <a:lnTo>
                    <a:pt x="7010" y="5666321"/>
                  </a:lnTo>
                  <a:lnTo>
                    <a:pt x="0" y="5709666"/>
                  </a:lnTo>
                  <a:lnTo>
                    <a:pt x="7010" y="5753024"/>
                  </a:lnTo>
                  <a:lnTo>
                    <a:pt x="26492" y="5790679"/>
                  </a:lnTo>
                  <a:lnTo>
                    <a:pt x="56184" y="5820372"/>
                  </a:lnTo>
                  <a:lnTo>
                    <a:pt x="93840" y="5839841"/>
                  </a:lnTo>
                  <a:lnTo>
                    <a:pt x="137172" y="5846826"/>
                  </a:lnTo>
                  <a:lnTo>
                    <a:pt x="180492" y="5839841"/>
                  </a:lnTo>
                  <a:lnTo>
                    <a:pt x="218147" y="5820372"/>
                  </a:lnTo>
                  <a:lnTo>
                    <a:pt x="247840" y="5790679"/>
                  </a:lnTo>
                  <a:lnTo>
                    <a:pt x="267322" y="5753024"/>
                  </a:lnTo>
                  <a:lnTo>
                    <a:pt x="274332" y="5709666"/>
                  </a:lnTo>
                  <a:close/>
                </a:path>
                <a:path w="5498465" h="5847080">
                  <a:moveTo>
                    <a:pt x="606564" y="4463034"/>
                  </a:moveTo>
                  <a:lnTo>
                    <a:pt x="600024" y="4414431"/>
                  </a:lnTo>
                  <a:lnTo>
                    <a:pt x="581583" y="4370756"/>
                  </a:lnTo>
                  <a:lnTo>
                    <a:pt x="552983" y="4333735"/>
                  </a:lnTo>
                  <a:lnTo>
                    <a:pt x="515962" y="4305135"/>
                  </a:lnTo>
                  <a:lnTo>
                    <a:pt x="472287" y="4286694"/>
                  </a:lnTo>
                  <a:lnTo>
                    <a:pt x="423684" y="4280154"/>
                  </a:lnTo>
                  <a:lnTo>
                    <a:pt x="375069" y="4286694"/>
                  </a:lnTo>
                  <a:lnTo>
                    <a:pt x="331393" y="4305135"/>
                  </a:lnTo>
                  <a:lnTo>
                    <a:pt x="294373" y="4333735"/>
                  </a:lnTo>
                  <a:lnTo>
                    <a:pt x="265772" y="4370756"/>
                  </a:lnTo>
                  <a:lnTo>
                    <a:pt x="247332" y="4414431"/>
                  </a:lnTo>
                  <a:lnTo>
                    <a:pt x="240804" y="4463034"/>
                  </a:lnTo>
                  <a:lnTo>
                    <a:pt x="247332" y="4511649"/>
                  </a:lnTo>
                  <a:lnTo>
                    <a:pt x="265772" y="4555325"/>
                  </a:lnTo>
                  <a:lnTo>
                    <a:pt x="294373" y="4592345"/>
                  </a:lnTo>
                  <a:lnTo>
                    <a:pt x="331393" y="4620946"/>
                  </a:lnTo>
                  <a:lnTo>
                    <a:pt x="375069" y="4639386"/>
                  </a:lnTo>
                  <a:lnTo>
                    <a:pt x="423684" y="4645914"/>
                  </a:lnTo>
                  <a:lnTo>
                    <a:pt x="472287" y="4639386"/>
                  </a:lnTo>
                  <a:lnTo>
                    <a:pt x="515962" y="4620946"/>
                  </a:lnTo>
                  <a:lnTo>
                    <a:pt x="552983" y="4592345"/>
                  </a:lnTo>
                  <a:lnTo>
                    <a:pt x="581583" y="4555325"/>
                  </a:lnTo>
                  <a:lnTo>
                    <a:pt x="600024" y="4511649"/>
                  </a:lnTo>
                  <a:lnTo>
                    <a:pt x="606564" y="4463034"/>
                  </a:lnTo>
                  <a:close/>
                </a:path>
                <a:path w="5498465" h="5847080">
                  <a:moveTo>
                    <a:pt x="5497842" y="113411"/>
                  </a:moveTo>
                  <a:lnTo>
                    <a:pt x="5488914" y="69278"/>
                  </a:lnTo>
                  <a:lnTo>
                    <a:pt x="5464607" y="33235"/>
                  </a:lnTo>
                  <a:lnTo>
                    <a:pt x="5428564" y="8928"/>
                  </a:lnTo>
                  <a:lnTo>
                    <a:pt x="5384431" y="0"/>
                  </a:lnTo>
                  <a:lnTo>
                    <a:pt x="521093" y="0"/>
                  </a:lnTo>
                  <a:lnTo>
                    <a:pt x="476948" y="8928"/>
                  </a:lnTo>
                  <a:lnTo>
                    <a:pt x="440905" y="33235"/>
                  </a:lnTo>
                  <a:lnTo>
                    <a:pt x="416598" y="69278"/>
                  </a:lnTo>
                  <a:lnTo>
                    <a:pt x="407682" y="113411"/>
                  </a:lnTo>
                  <a:lnTo>
                    <a:pt x="407682" y="1020445"/>
                  </a:lnTo>
                  <a:lnTo>
                    <a:pt x="416598" y="1064590"/>
                  </a:lnTo>
                  <a:lnTo>
                    <a:pt x="440905" y="1100632"/>
                  </a:lnTo>
                  <a:lnTo>
                    <a:pt x="476948" y="1124940"/>
                  </a:lnTo>
                  <a:lnTo>
                    <a:pt x="521093" y="1133856"/>
                  </a:lnTo>
                  <a:lnTo>
                    <a:pt x="5384431" y="1133856"/>
                  </a:lnTo>
                  <a:lnTo>
                    <a:pt x="5428564" y="1124940"/>
                  </a:lnTo>
                  <a:lnTo>
                    <a:pt x="5464607" y="1100632"/>
                  </a:lnTo>
                  <a:lnTo>
                    <a:pt x="5488914" y="1064590"/>
                  </a:lnTo>
                  <a:lnTo>
                    <a:pt x="5497842" y="1020445"/>
                  </a:lnTo>
                  <a:lnTo>
                    <a:pt x="5497842" y="113411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71877" y="215645"/>
              <a:ext cx="5090160" cy="1134110"/>
            </a:xfrm>
            <a:custGeom>
              <a:avLst/>
              <a:gdLst/>
              <a:ahLst/>
              <a:cxnLst/>
              <a:rect l="l" t="t" r="r" b="b"/>
              <a:pathLst>
                <a:path w="5090159" h="1134110">
                  <a:moveTo>
                    <a:pt x="0" y="113410"/>
                  </a:moveTo>
                  <a:lnTo>
                    <a:pt x="8915" y="69276"/>
                  </a:lnTo>
                  <a:lnTo>
                    <a:pt x="33226" y="33226"/>
                  </a:lnTo>
                  <a:lnTo>
                    <a:pt x="69276" y="8915"/>
                  </a:lnTo>
                  <a:lnTo>
                    <a:pt x="113411" y="0"/>
                  </a:lnTo>
                  <a:lnTo>
                    <a:pt x="4976749" y="0"/>
                  </a:lnTo>
                  <a:lnTo>
                    <a:pt x="5020883" y="8915"/>
                  </a:lnTo>
                  <a:lnTo>
                    <a:pt x="5056933" y="33226"/>
                  </a:lnTo>
                  <a:lnTo>
                    <a:pt x="5081244" y="69276"/>
                  </a:lnTo>
                  <a:lnTo>
                    <a:pt x="5090160" y="113410"/>
                  </a:lnTo>
                  <a:lnTo>
                    <a:pt x="5090160" y="1020444"/>
                  </a:lnTo>
                  <a:lnTo>
                    <a:pt x="5081244" y="1064579"/>
                  </a:lnTo>
                  <a:lnTo>
                    <a:pt x="5056933" y="1100629"/>
                  </a:lnTo>
                  <a:lnTo>
                    <a:pt x="5020883" y="1124940"/>
                  </a:lnTo>
                  <a:lnTo>
                    <a:pt x="4976749" y="1133855"/>
                  </a:lnTo>
                  <a:lnTo>
                    <a:pt x="113411" y="1133855"/>
                  </a:lnTo>
                  <a:lnTo>
                    <a:pt x="69276" y="1124940"/>
                  </a:lnTo>
                  <a:lnTo>
                    <a:pt x="33226" y="1100629"/>
                  </a:lnTo>
                  <a:lnTo>
                    <a:pt x="8915" y="1064579"/>
                  </a:lnTo>
                  <a:lnTo>
                    <a:pt x="0" y="1020444"/>
                  </a:lnTo>
                  <a:lnTo>
                    <a:pt x="0" y="11341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47542" y="493521"/>
            <a:ext cx="3338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7995" algn="l"/>
              </a:tabLst>
            </a:pPr>
            <a:r>
              <a:rPr spc="-245" dirty="0"/>
              <a:t>6	</a:t>
            </a:r>
            <a:r>
              <a:rPr spc="-110" dirty="0"/>
              <a:t>CONDICIONES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416808" y="5487923"/>
            <a:ext cx="5740400" cy="218440"/>
            <a:chOff x="3416808" y="5487923"/>
            <a:chExt cx="5740400" cy="218440"/>
          </a:xfrm>
        </p:grpSpPr>
        <p:sp>
          <p:nvSpPr>
            <p:cNvPr id="11" name="object 11"/>
            <p:cNvSpPr/>
            <p:nvPr/>
          </p:nvSpPr>
          <p:spPr>
            <a:xfrm>
              <a:off x="3429762" y="5500877"/>
              <a:ext cx="5714365" cy="192405"/>
            </a:xfrm>
            <a:custGeom>
              <a:avLst/>
              <a:gdLst/>
              <a:ahLst/>
              <a:cxnLst/>
              <a:rect l="l" t="t" r="r" b="b"/>
              <a:pathLst>
                <a:path w="5714365" h="192404">
                  <a:moveTo>
                    <a:pt x="5714237" y="0"/>
                  </a:moveTo>
                  <a:lnTo>
                    <a:pt x="19176" y="0"/>
                  </a:lnTo>
                  <a:lnTo>
                    <a:pt x="11733" y="1514"/>
                  </a:lnTo>
                  <a:lnTo>
                    <a:pt x="5635" y="5635"/>
                  </a:lnTo>
                  <a:lnTo>
                    <a:pt x="1514" y="11733"/>
                  </a:lnTo>
                  <a:lnTo>
                    <a:pt x="0" y="19177"/>
                  </a:lnTo>
                  <a:lnTo>
                    <a:pt x="0" y="172821"/>
                  </a:lnTo>
                  <a:lnTo>
                    <a:pt x="1514" y="180295"/>
                  </a:lnTo>
                  <a:lnTo>
                    <a:pt x="5635" y="186399"/>
                  </a:lnTo>
                  <a:lnTo>
                    <a:pt x="11733" y="190514"/>
                  </a:lnTo>
                  <a:lnTo>
                    <a:pt x="19176" y="192024"/>
                  </a:lnTo>
                  <a:lnTo>
                    <a:pt x="5714237" y="192024"/>
                  </a:lnTo>
                  <a:lnTo>
                    <a:pt x="57142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29762" y="5500877"/>
              <a:ext cx="5714365" cy="19685"/>
            </a:xfrm>
            <a:custGeom>
              <a:avLst/>
              <a:gdLst/>
              <a:ahLst/>
              <a:cxnLst/>
              <a:rect l="l" t="t" r="r" b="b"/>
              <a:pathLst>
                <a:path w="5714365" h="19685">
                  <a:moveTo>
                    <a:pt x="-12953" y="9588"/>
                  </a:moveTo>
                  <a:lnTo>
                    <a:pt x="5727191" y="9588"/>
                  </a:lnTo>
                </a:path>
              </a:pathLst>
            </a:custGeom>
            <a:ln w="450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9762" y="5520054"/>
              <a:ext cx="5714365" cy="173355"/>
            </a:xfrm>
            <a:custGeom>
              <a:avLst/>
              <a:gdLst/>
              <a:ahLst/>
              <a:cxnLst/>
              <a:rect l="l" t="t" r="r" b="b"/>
              <a:pathLst>
                <a:path w="5714365" h="173354">
                  <a:moveTo>
                    <a:pt x="5714237" y="172847"/>
                  </a:moveTo>
                  <a:lnTo>
                    <a:pt x="19176" y="172847"/>
                  </a:lnTo>
                  <a:lnTo>
                    <a:pt x="11733" y="171337"/>
                  </a:lnTo>
                  <a:lnTo>
                    <a:pt x="5635" y="167222"/>
                  </a:lnTo>
                  <a:lnTo>
                    <a:pt x="1514" y="161118"/>
                  </a:lnTo>
                  <a:lnTo>
                    <a:pt x="0" y="153644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57476" y="1520844"/>
            <a:ext cx="5659755" cy="255524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000" b="1" spc="-70" dirty="0">
                <a:latin typeface="Tahoma"/>
                <a:cs typeface="Tahoma"/>
              </a:rPr>
              <a:t>La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jor</a:t>
            </a:r>
            <a:r>
              <a:rPr sz="2000" b="1" spc="-155" dirty="0">
                <a:latin typeface="Tahoma"/>
                <a:cs typeface="Tahoma"/>
              </a:rPr>
              <a:t>n</a:t>
            </a:r>
            <a:r>
              <a:rPr sz="2000" b="1" spc="100" dirty="0">
                <a:latin typeface="Tahoma"/>
                <a:cs typeface="Tahoma"/>
              </a:rPr>
              <a:t>ada</a:t>
            </a:r>
            <a:endParaRPr sz="2000">
              <a:latin typeface="Tahoma"/>
              <a:cs typeface="Tahoma"/>
            </a:endParaRPr>
          </a:p>
          <a:p>
            <a:pPr marL="49530">
              <a:lnSpc>
                <a:spcPct val="100000"/>
              </a:lnSpc>
              <a:spcBef>
                <a:spcPts val="805"/>
              </a:spcBef>
            </a:pPr>
            <a:r>
              <a:rPr sz="2000" b="1" spc="-215" dirty="0">
                <a:latin typeface="Tahoma"/>
                <a:cs typeface="Tahoma"/>
              </a:rPr>
              <a:t>E</a:t>
            </a:r>
            <a:r>
              <a:rPr sz="2000" b="1" spc="-105" dirty="0">
                <a:latin typeface="Tahoma"/>
                <a:cs typeface="Tahoma"/>
              </a:rPr>
              <a:t>l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ho</a:t>
            </a:r>
            <a:r>
              <a:rPr sz="2000" b="1" spc="-80" dirty="0">
                <a:latin typeface="Tahoma"/>
                <a:cs typeface="Tahoma"/>
              </a:rPr>
              <a:t>r</a:t>
            </a:r>
            <a:r>
              <a:rPr sz="2000" b="1" spc="-65" dirty="0">
                <a:latin typeface="Tahoma"/>
                <a:cs typeface="Tahoma"/>
              </a:rPr>
              <a:t>a</a:t>
            </a:r>
            <a:r>
              <a:rPr sz="2000" b="1" spc="-60" dirty="0">
                <a:latin typeface="Tahoma"/>
                <a:cs typeface="Tahoma"/>
              </a:rPr>
              <a:t>r</a:t>
            </a:r>
            <a:r>
              <a:rPr sz="2000" b="1" spc="-40" dirty="0">
                <a:latin typeface="Tahoma"/>
                <a:cs typeface="Tahoma"/>
              </a:rPr>
              <a:t>io </a:t>
            </a:r>
            <a:r>
              <a:rPr sz="2000" b="1" spc="10" dirty="0">
                <a:latin typeface="Tahoma"/>
                <a:cs typeface="Tahoma"/>
              </a:rPr>
              <a:t>y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-75" dirty="0">
                <a:latin typeface="Tahoma"/>
                <a:cs typeface="Tahoma"/>
              </a:rPr>
              <a:t>di</a:t>
            </a:r>
            <a:r>
              <a:rPr sz="2000" b="1" spc="-90" dirty="0">
                <a:latin typeface="Tahoma"/>
                <a:cs typeface="Tahoma"/>
              </a:rPr>
              <a:t>s</a:t>
            </a:r>
            <a:r>
              <a:rPr sz="2000" b="1" spc="-225" dirty="0">
                <a:latin typeface="Tahoma"/>
                <a:cs typeface="Tahoma"/>
              </a:rPr>
              <a:t>t</a:t>
            </a:r>
            <a:r>
              <a:rPr sz="2000" b="1" spc="-245" dirty="0">
                <a:latin typeface="Tahoma"/>
                <a:cs typeface="Tahoma"/>
              </a:rPr>
              <a:t>r</a:t>
            </a:r>
            <a:r>
              <a:rPr sz="2000" b="1" spc="-45" dirty="0">
                <a:latin typeface="Tahoma"/>
                <a:cs typeface="Tahoma"/>
              </a:rPr>
              <a:t>ib</a:t>
            </a:r>
            <a:r>
              <a:rPr sz="2000" b="1" spc="-70" dirty="0">
                <a:latin typeface="Tahoma"/>
                <a:cs typeface="Tahoma"/>
              </a:rPr>
              <a:t>u</a:t>
            </a:r>
            <a:r>
              <a:rPr sz="2000" b="1" spc="10" dirty="0">
                <a:latin typeface="Tahoma"/>
                <a:cs typeface="Tahoma"/>
              </a:rPr>
              <a:t>ció</a:t>
            </a:r>
            <a:r>
              <a:rPr sz="2000" b="1" spc="20" dirty="0">
                <a:latin typeface="Tahoma"/>
                <a:cs typeface="Tahoma"/>
              </a:rPr>
              <a:t>n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10" dirty="0">
                <a:latin typeface="Tahoma"/>
                <a:cs typeface="Tahoma"/>
              </a:rPr>
              <a:t>de</a:t>
            </a:r>
            <a:r>
              <a:rPr sz="2000" b="1" spc="5" dirty="0">
                <a:latin typeface="Tahoma"/>
                <a:cs typeface="Tahoma"/>
              </a:rPr>
              <a:t>l</a:t>
            </a:r>
            <a:r>
              <a:rPr sz="2000" b="1" spc="-45" dirty="0">
                <a:latin typeface="Tahoma"/>
                <a:cs typeface="Tahoma"/>
              </a:rPr>
              <a:t> tiem</a:t>
            </a:r>
            <a:r>
              <a:rPr sz="2000" b="1" spc="-60" dirty="0">
                <a:latin typeface="Tahoma"/>
                <a:cs typeface="Tahoma"/>
              </a:rPr>
              <a:t>p</a:t>
            </a:r>
            <a:r>
              <a:rPr sz="2000" b="1" spc="50" dirty="0">
                <a:latin typeface="Tahoma"/>
                <a:cs typeface="Tahoma"/>
              </a:rPr>
              <a:t>o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spc="75" dirty="0">
                <a:latin typeface="Tahoma"/>
                <a:cs typeface="Tahoma"/>
              </a:rPr>
              <a:t>de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225" dirty="0">
                <a:latin typeface="Tahoma"/>
                <a:cs typeface="Tahoma"/>
              </a:rPr>
              <a:t>t</a:t>
            </a:r>
            <a:r>
              <a:rPr sz="2000" b="1" spc="-245" dirty="0">
                <a:latin typeface="Tahoma"/>
                <a:cs typeface="Tahoma"/>
              </a:rPr>
              <a:t>r</a:t>
            </a:r>
            <a:r>
              <a:rPr sz="2000" b="1" spc="85" dirty="0">
                <a:latin typeface="Tahoma"/>
                <a:cs typeface="Tahoma"/>
              </a:rPr>
              <a:t>ab</a:t>
            </a:r>
            <a:r>
              <a:rPr sz="2000" b="1" spc="-55" dirty="0">
                <a:latin typeface="Tahoma"/>
                <a:cs typeface="Tahoma"/>
              </a:rPr>
              <a:t>a</a:t>
            </a:r>
            <a:r>
              <a:rPr sz="2000" b="1" spc="-45" dirty="0">
                <a:latin typeface="Tahoma"/>
                <a:cs typeface="Tahoma"/>
              </a:rPr>
              <a:t>j</a:t>
            </a:r>
            <a:r>
              <a:rPr sz="2000" b="1" spc="50" dirty="0">
                <a:latin typeface="Tahoma"/>
                <a:cs typeface="Tahoma"/>
              </a:rPr>
              <a:t>o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000" b="1" spc="-45" dirty="0">
                <a:latin typeface="Tahoma"/>
                <a:cs typeface="Tahoma"/>
              </a:rPr>
              <a:t>Régimen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75" dirty="0">
                <a:latin typeface="Tahoma"/>
                <a:cs typeface="Tahoma"/>
              </a:rPr>
              <a:t>de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trabajo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125" dirty="0">
                <a:latin typeface="Tahoma"/>
                <a:cs typeface="Tahoma"/>
              </a:rPr>
              <a:t>a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turnos</a:t>
            </a:r>
            <a:endParaRPr sz="2000">
              <a:latin typeface="Tahoma"/>
              <a:cs typeface="Tahoma"/>
            </a:endParaRPr>
          </a:p>
          <a:p>
            <a:pPr marL="12700" marR="720090">
              <a:lnSpc>
                <a:spcPct val="136100"/>
              </a:lnSpc>
              <a:spcBef>
                <a:spcPts val="185"/>
              </a:spcBef>
            </a:pPr>
            <a:r>
              <a:rPr sz="2000" b="1" spc="-80" dirty="0">
                <a:latin typeface="Tahoma"/>
                <a:cs typeface="Tahoma"/>
              </a:rPr>
              <a:t>Sistema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75" dirty="0">
                <a:latin typeface="Tahoma"/>
                <a:cs typeface="Tahoma"/>
              </a:rPr>
              <a:t>de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-65" dirty="0">
                <a:latin typeface="Tahoma"/>
                <a:cs typeface="Tahoma"/>
              </a:rPr>
              <a:t>retribución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10" dirty="0">
                <a:latin typeface="Tahoma"/>
                <a:cs typeface="Tahoma"/>
              </a:rPr>
              <a:t>y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cuantía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salarial </a:t>
            </a:r>
            <a:r>
              <a:rPr sz="2000" b="1" spc="-570" dirty="0">
                <a:latin typeface="Tahoma"/>
                <a:cs typeface="Tahoma"/>
              </a:rPr>
              <a:t> </a:t>
            </a:r>
            <a:r>
              <a:rPr sz="2000" b="1" spc="-80" dirty="0">
                <a:latin typeface="Tahoma"/>
                <a:cs typeface="Tahoma"/>
              </a:rPr>
              <a:t>Sistema </a:t>
            </a:r>
            <a:r>
              <a:rPr sz="2000" b="1" spc="75" dirty="0">
                <a:latin typeface="Tahoma"/>
                <a:cs typeface="Tahoma"/>
              </a:rPr>
              <a:t>de </a:t>
            </a:r>
            <a:r>
              <a:rPr sz="2000" b="1" spc="-50" dirty="0">
                <a:latin typeface="Tahoma"/>
                <a:cs typeface="Tahoma"/>
              </a:rPr>
              <a:t>trabajo </a:t>
            </a:r>
            <a:r>
              <a:rPr sz="2000" b="1" spc="10" dirty="0">
                <a:latin typeface="Tahoma"/>
                <a:cs typeface="Tahoma"/>
              </a:rPr>
              <a:t>y </a:t>
            </a:r>
            <a:r>
              <a:rPr sz="2000" b="1" spc="-60" dirty="0">
                <a:latin typeface="Tahoma"/>
                <a:cs typeface="Tahoma"/>
              </a:rPr>
              <a:t>rendimiento 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Movilidad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extraordinaria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4" name="object 4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6B0AB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3429000"/>
              <a:ext cx="1341120" cy="2078989"/>
            </a:xfrm>
            <a:custGeom>
              <a:avLst/>
              <a:gdLst/>
              <a:ahLst/>
              <a:cxnLst/>
              <a:rect l="l" t="t" r="r" b="b"/>
              <a:pathLst>
                <a:path w="1341120" h="2078989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120" h="2078989">
                  <a:moveTo>
                    <a:pt x="1341120" y="1757934"/>
                  </a:moveTo>
                  <a:lnTo>
                    <a:pt x="1337640" y="1710537"/>
                  </a:lnTo>
                  <a:lnTo>
                    <a:pt x="1327531" y="1665287"/>
                  </a:lnTo>
                  <a:lnTo>
                    <a:pt x="1311300" y="1622704"/>
                  </a:lnTo>
                  <a:lnTo>
                    <a:pt x="1289431" y="1583258"/>
                  </a:lnTo>
                  <a:lnTo>
                    <a:pt x="1262418" y="1547469"/>
                  </a:lnTo>
                  <a:lnTo>
                    <a:pt x="1230782" y="1515833"/>
                  </a:lnTo>
                  <a:lnTo>
                    <a:pt x="1194993" y="1488821"/>
                  </a:lnTo>
                  <a:lnTo>
                    <a:pt x="1155547" y="1466951"/>
                  </a:lnTo>
                  <a:lnTo>
                    <a:pt x="1112964" y="1450721"/>
                  </a:lnTo>
                  <a:lnTo>
                    <a:pt x="1067714" y="1440611"/>
                  </a:lnTo>
                  <a:lnTo>
                    <a:pt x="1020318" y="1437132"/>
                  </a:lnTo>
                  <a:lnTo>
                    <a:pt x="972908" y="1440611"/>
                  </a:lnTo>
                  <a:lnTo>
                    <a:pt x="927658" y="1450721"/>
                  </a:lnTo>
                  <a:lnTo>
                    <a:pt x="885075" y="1466951"/>
                  </a:lnTo>
                  <a:lnTo>
                    <a:pt x="845629" y="1488821"/>
                  </a:lnTo>
                  <a:lnTo>
                    <a:pt x="809840" y="1515833"/>
                  </a:lnTo>
                  <a:lnTo>
                    <a:pt x="778205" y="1547469"/>
                  </a:lnTo>
                  <a:lnTo>
                    <a:pt x="751192" y="1583258"/>
                  </a:lnTo>
                  <a:lnTo>
                    <a:pt x="729322" y="1622704"/>
                  </a:lnTo>
                  <a:lnTo>
                    <a:pt x="713092" y="1665287"/>
                  </a:lnTo>
                  <a:lnTo>
                    <a:pt x="702983" y="1710537"/>
                  </a:lnTo>
                  <a:lnTo>
                    <a:pt x="699516" y="1757934"/>
                  </a:lnTo>
                  <a:lnTo>
                    <a:pt x="702983" y="1805343"/>
                  </a:lnTo>
                  <a:lnTo>
                    <a:pt x="713092" y="1850593"/>
                  </a:lnTo>
                  <a:lnTo>
                    <a:pt x="729322" y="1893176"/>
                  </a:lnTo>
                  <a:lnTo>
                    <a:pt x="751192" y="1932622"/>
                  </a:lnTo>
                  <a:lnTo>
                    <a:pt x="778205" y="1968411"/>
                  </a:lnTo>
                  <a:lnTo>
                    <a:pt x="809840" y="2000046"/>
                  </a:lnTo>
                  <a:lnTo>
                    <a:pt x="845629" y="2027059"/>
                  </a:lnTo>
                  <a:lnTo>
                    <a:pt x="885075" y="2048929"/>
                  </a:lnTo>
                  <a:lnTo>
                    <a:pt x="927658" y="2065159"/>
                  </a:lnTo>
                  <a:lnTo>
                    <a:pt x="972908" y="2075268"/>
                  </a:lnTo>
                  <a:lnTo>
                    <a:pt x="1020318" y="2078736"/>
                  </a:lnTo>
                  <a:lnTo>
                    <a:pt x="1067714" y="2075268"/>
                  </a:lnTo>
                  <a:lnTo>
                    <a:pt x="1112964" y="2065159"/>
                  </a:lnTo>
                  <a:lnTo>
                    <a:pt x="1155547" y="2048929"/>
                  </a:lnTo>
                  <a:lnTo>
                    <a:pt x="1194993" y="2027059"/>
                  </a:lnTo>
                  <a:lnTo>
                    <a:pt x="1230782" y="2000046"/>
                  </a:lnTo>
                  <a:lnTo>
                    <a:pt x="1262418" y="1968411"/>
                  </a:lnTo>
                  <a:lnTo>
                    <a:pt x="1289431" y="1932622"/>
                  </a:lnTo>
                  <a:lnTo>
                    <a:pt x="1311300" y="1893176"/>
                  </a:lnTo>
                  <a:lnTo>
                    <a:pt x="1327531" y="1850593"/>
                  </a:lnTo>
                  <a:lnTo>
                    <a:pt x="1337640" y="1805343"/>
                  </a:lnTo>
                  <a:lnTo>
                    <a:pt x="1341120" y="1757934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183" y="5500115"/>
              <a:ext cx="137159" cy="1371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64195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71380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0" dirty="0"/>
              <a:t>2</a:t>
            </a:r>
            <a:r>
              <a:rPr sz="4000" spc="-145" dirty="0"/>
              <a:t>.</a:t>
            </a:r>
            <a:r>
              <a:rPr sz="4000" spc="-55" dirty="0"/>
              <a:t> </a:t>
            </a:r>
            <a:r>
              <a:rPr sz="4000" spc="-520" dirty="0"/>
              <a:t>L</a:t>
            </a:r>
            <a:r>
              <a:rPr sz="4000" spc="245" dirty="0"/>
              <a:t>a</a:t>
            </a:r>
            <a:r>
              <a:rPr sz="4000" spc="-55" dirty="0"/>
              <a:t> </a:t>
            </a:r>
            <a:r>
              <a:rPr sz="4000" spc="-155" dirty="0"/>
              <a:t>suspens</a:t>
            </a:r>
            <a:r>
              <a:rPr sz="4000" spc="-80" dirty="0"/>
              <a:t>i</a:t>
            </a:r>
            <a:r>
              <a:rPr sz="4000" spc="-40" dirty="0"/>
              <a:t>ón </a:t>
            </a:r>
            <a:r>
              <a:rPr sz="4000" spc="15" dirty="0"/>
              <a:t>de</a:t>
            </a:r>
            <a:r>
              <a:rPr sz="4000" spc="10" dirty="0"/>
              <a:t>l</a:t>
            </a:r>
            <a:r>
              <a:rPr sz="4000" spc="-55" dirty="0"/>
              <a:t> </a:t>
            </a:r>
            <a:r>
              <a:rPr sz="4000" spc="-90" dirty="0"/>
              <a:t>contrato</a:t>
            </a:r>
            <a:endParaRPr sz="4000"/>
          </a:p>
        </p:txBody>
      </p:sp>
      <p:grpSp>
        <p:nvGrpSpPr>
          <p:cNvPr id="9" name="object 9"/>
          <p:cNvGrpSpPr/>
          <p:nvPr/>
        </p:nvGrpSpPr>
        <p:grpSpPr>
          <a:xfrm>
            <a:off x="67056" y="850391"/>
            <a:ext cx="8902065" cy="5234940"/>
            <a:chOff x="67056" y="850391"/>
            <a:chExt cx="8902065" cy="5234940"/>
          </a:xfrm>
        </p:grpSpPr>
        <p:sp>
          <p:nvSpPr>
            <p:cNvPr id="10" name="object 10"/>
            <p:cNvSpPr/>
            <p:nvPr/>
          </p:nvSpPr>
          <p:spPr>
            <a:xfrm>
              <a:off x="1143761" y="1544573"/>
              <a:ext cx="6143625" cy="378460"/>
            </a:xfrm>
            <a:custGeom>
              <a:avLst/>
              <a:gdLst/>
              <a:ahLst/>
              <a:cxnLst/>
              <a:rect l="l" t="t" r="r" b="b"/>
              <a:pathLst>
                <a:path w="6143625" h="378460">
                  <a:moveTo>
                    <a:pt x="5954268" y="0"/>
                  </a:moveTo>
                  <a:lnTo>
                    <a:pt x="0" y="0"/>
                  </a:lnTo>
                  <a:lnTo>
                    <a:pt x="188975" y="188975"/>
                  </a:lnTo>
                  <a:lnTo>
                    <a:pt x="0" y="377951"/>
                  </a:lnTo>
                  <a:lnTo>
                    <a:pt x="5954268" y="377951"/>
                  </a:lnTo>
                  <a:lnTo>
                    <a:pt x="6143244" y="188975"/>
                  </a:lnTo>
                  <a:lnTo>
                    <a:pt x="5954268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3761" y="1544573"/>
              <a:ext cx="6143625" cy="378460"/>
            </a:xfrm>
            <a:custGeom>
              <a:avLst/>
              <a:gdLst/>
              <a:ahLst/>
              <a:cxnLst/>
              <a:rect l="l" t="t" r="r" b="b"/>
              <a:pathLst>
                <a:path w="6143625" h="378460">
                  <a:moveTo>
                    <a:pt x="0" y="0"/>
                  </a:moveTo>
                  <a:lnTo>
                    <a:pt x="5954268" y="0"/>
                  </a:lnTo>
                  <a:lnTo>
                    <a:pt x="6143244" y="188975"/>
                  </a:lnTo>
                  <a:lnTo>
                    <a:pt x="5954268" y="377951"/>
                  </a:lnTo>
                  <a:lnTo>
                    <a:pt x="0" y="377951"/>
                  </a:lnTo>
                  <a:lnTo>
                    <a:pt x="188975" y="18897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3761" y="1986533"/>
              <a:ext cx="6136005" cy="318770"/>
            </a:xfrm>
            <a:custGeom>
              <a:avLst/>
              <a:gdLst/>
              <a:ahLst/>
              <a:cxnLst/>
              <a:rect l="l" t="t" r="r" b="b"/>
              <a:pathLst>
                <a:path w="6136005" h="318769">
                  <a:moveTo>
                    <a:pt x="5976366" y="0"/>
                  </a:moveTo>
                  <a:lnTo>
                    <a:pt x="0" y="0"/>
                  </a:lnTo>
                  <a:lnTo>
                    <a:pt x="159257" y="159257"/>
                  </a:lnTo>
                  <a:lnTo>
                    <a:pt x="0" y="318515"/>
                  </a:lnTo>
                  <a:lnTo>
                    <a:pt x="5976366" y="318515"/>
                  </a:lnTo>
                  <a:lnTo>
                    <a:pt x="6135623" y="159257"/>
                  </a:lnTo>
                  <a:lnTo>
                    <a:pt x="597636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3761" y="1986533"/>
              <a:ext cx="6136005" cy="318770"/>
            </a:xfrm>
            <a:custGeom>
              <a:avLst/>
              <a:gdLst/>
              <a:ahLst/>
              <a:cxnLst/>
              <a:rect l="l" t="t" r="r" b="b"/>
              <a:pathLst>
                <a:path w="6136005" h="318769">
                  <a:moveTo>
                    <a:pt x="0" y="0"/>
                  </a:moveTo>
                  <a:lnTo>
                    <a:pt x="5976366" y="0"/>
                  </a:lnTo>
                  <a:lnTo>
                    <a:pt x="6135623" y="159257"/>
                  </a:lnTo>
                  <a:lnTo>
                    <a:pt x="5976366" y="318515"/>
                  </a:lnTo>
                  <a:lnTo>
                    <a:pt x="0" y="318515"/>
                  </a:lnTo>
                  <a:lnTo>
                    <a:pt x="159257" y="159257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3761" y="2369058"/>
              <a:ext cx="6143625" cy="287020"/>
            </a:xfrm>
            <a:custGeom>
              <a:avLst/>
              <a:gdLst/>
              <a:ahLst/>
              <a:cxnLst/>
              <a:rect l="l" t="t" r="r" b="b"/>
              <a:pathLst>
                <a:path w="6143625" h="287019">
                  <a:moveTo>
                    <a:pt x="5999988" y="0"/>
                  </a:moveTo>
                  <a:lnTo>
                    <a:pt x="0" y="0"/>
                  </a:lnTo>
                  <a:lnTo>
                    <a:pt x="143256" y="143255"/>
                  </a:lnTo>
                  <a:lnTo>
                    <a:pt x="0" y="286512"/>
                  </a:lnTo>
                  <a:lnTo>
                    <a:pt x="5999988" y="286512"/>
                  </a:lnTo>
                  <a:lnTo>
                    <a:pt x="6143244" y="143255"/>
                  </a:lnTo>
                  <a:lnTo>
                    <a:pt x="5999988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3761" y="2369058"/>
              <a:ext cx="6143625" cy="287020"/>
            </a:xfrm>
            <a:custGeom>
              <a:avLst/>
              <a:gdLst/>
              <a:ahLst/>
              <a:cxnLst/>
              <a:rect l="l" t="t" r="r" b="b"/>
              <a:pathLst>
                <a:path w="6143625" h="287019">
                  <a:moveTo>
                    <a:pt x="0" y="0"/>
                  </a:moveTo>
                  <a:lnTo>
                    <a:pt x="5999988" y="0"/>
                  </a:lnTo>
                  <a:lnTo>
                    <a:pt x="6143244" y="143255"/>
                  </a:lnTo>
                  <a:lnTo>
                    <a:pt x="5999988" y="286512"/>
                  </a:lnTo>
                  <a:lnTo>
                    <a:pt x="0" y="286512"/>
                  </a:lnTo>
                  <a:lnTo>
                    <a:pt x="143256" y="143255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43761" y="2719577"/>
              <a:ext cx="6143625" cy="281940"/>
            </a:xfrm>
            <a:custGeom>
              <a:avLst/>
              <a:gdLst/>
              <a:ahLst/>
              <a:cxnLst/>
              <a:rect l="l" t="t" r="r" b="b"/>
              <a:pathLst>
                <a:path w="6143625" h="281939">
                  <a:moveTo>
                    <a:pt x="6002273" y="0"/>
                  </a:moveTo>
                  <a:lnTo>
                    <a:pt x="0" y="0"/>
                  </a:lnTo>
                  <a:lnTo>
                    <a:pt x="140969" y="140970"/>
                  </a:lnTo>
                  <a:lnTo>
                    <a:pt x="0" y="281939"/>
                  </a:lnTo>
                  <a:lnTo>
                    <a:pt x="6002273" y="281939"/>
                  </a:lnTo>
                  <a:lnTo>
                    <a:pt x="6143244" y="140970"/>
                  </a:lnTo>
                  <a:lnTo>
                    <a:pt x="6002273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3761" y="2719577"/>
              <a:ext cx="6143625" cy="281940"/>
            </a:xfrm>
            <a:custGeom>
              <a:avLst/>
              <a:gdLst/>
              <a:ahLst/>
              <a:cxnLst/>
              <a:rect l="l" t="t" r="r" b="b"/>
              <a:pathLst>
                <a:path w="6143625" h="281939">
                  <a:moveTo>
                    <a:pt x="0" y="0"/>
                  </a:moveTo>
                  <a:lnTo>
                    <a:pt x="6002273" y="0"/>
                  </a:lnTo>
                  <a:lnTo>
                    <a:pt x="6143244" y="140970"/>
                  </a:lnTo>
                  <a:lnTo>
                    <a:pt x="6002273" y="281939"/>
                  </a:lnTo>
                  <a:lnTo>
                    <a:pt x="0" y="281939"/>
                  </a:lnTo>
                  <a:lnTo>
                    <a:pt x="140969" y="14097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3761" y="3065525"/>
              <a:ext cx="6143625" cy="273050"/>
            </a:xfrm>
            <a:custGeom>
              <a:avLst/>
              <a:gdLst/>
              <a:ahLst/>
              <a:cxnLst/>
              <a:rect l="l" t="t" r="r" b="b"/>
              <a:pathLst>
                <a:path w="6143625" h="273050">
                  <a:moveTo>
                    <a:pt x="6006845" y="0"/>
                  </a:moveTo>
                  <a:lnTo>
                    <a:pt x="0" y="0"/>
                  </a:lnTo>
                  <a:lnTo>
                    <a:pt x="136397" y="136398"/>
                  </a:lnTo>
                  <a:lnTo>
                    <a:pt x="0" y="272796"/>
                  </a:lnTo>
                  <a:lnTo>
                    <a:pt x="6006845" y="272796"/>
                  </a:lnTo>
                  <a:lnTo>
                    <a:pt x="6143244" y="136398"/>
                  </a:lnTo>
                  <a:lnTo>
                    <a:pt x="6006845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3761" y="3065525"/>
              <a:ext cx="6143625" cy="273050"/>
            </a:xfrm>
            <a:custGeom>
              <a:avLst/>
              <a:gdLst/>
              <a:ahLst/>
              <a:cxnLst/>
              <a:rect l="l" t="t" r="r" b="b"/>
              <a:pathLst>
                <a:path w="6143625" h="273050">
                  <a:moveTo>
                    <a:pt x="0" y="0"/>
                  </a:moveTo>
                  <a:lnTo>
                    <a:pt x="6006845" y="0"/>
                  </a:lnTo>
                  <a:lnTo>
                    <a:pt x="6143244" y="136398"/>
                  </a:lnTo>
                  <a:lnTo>
                    <a:pt x="6006845" y="272796"/>
                  </a:lnTo>
                  <a:lnTo>
                    <a:pt x="0" y="272796"/>
                  </a:lnTo>
                  <a:lnTo>
                    <a:pt x="136397" y="13639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3761" y="3367277"/>
              <a:ext cx="6143625" cy="341630"/>
            </a:xfrm>
            <a:custGeom>
              <a:avLst/>
              <a:gdLst/>
              <a:ahLst/>
              <a:cxnLst/>
              <a:rect l="l" t="t" r="r" b="b"/>
              <a:pathLst>
                <a:path w="6143625" h="341629">
                  <a:moveTo>
                    <a:pt x="5972556" y="0"/>
                  </a:moveTo>
                  <a:lnTo>
                    <a:pt x="0" y="0"/>
                  </a:lnTo>
                  <a:lnTo>
                    <a:pt x="170687" y="170687"/>
                  </a:lnTo>
                  <a:lnTo>
                    <a:pt x="0" y="341376"/>
                  </a:lnTo>
                  <a:lnTo>
                    <a:pt x="5972556" y="341376"/>
                  </a:lnTo>
                  <a:lnTo>
                    <a:pt x="6143244" y="170687"/>
                  </a:lnTo>
                  <a:lnTo>
                    <a:pt x="597255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3761" y="3367277"/>
              <a:ext cx="6143625" cy="341630"/>
            </a:xfrm>
            <a:custGeom>
              <a:avLst/>
              <a:gdLst/>
              <a:ahLst/>
              <a:cxnLst/>
              <a:rect l="l" t="t" r="r" b="b"/>
              <a:pathLst>
                <a:path w="6143625" h="341629">
                  <a:moveTo>
                    <a:pt x="0" y="0"/>
                  </a:moveTo>
                  <a:lnTo>
                    <a:pt x="5972556" y="0"/>
                  </a:lnTo>
                  <a:lnTo>
                    <a:pt x="6143244" y="170687"/>
                  </a:lnTo>
                  <a:lnTo>
                    <a:pt x="5972556" y="341376"/>
                  </a:lnTo>
                  <a:lnTo>
                    <a:pt x="0" y="341376"/>
                  </a:lnTo>
                  <a:lnTo>
                    <a:pt x="170687" y="170687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628" y="854963"/>
              <a:ext cx="8892540" cy="646430"/>
            </a:xfrm>
            <a:custGeom>
              <a:avLst/>
              <a:gdLst/>
              <a:ahLst/>
              <a:cxnLst/>
              <a:rect l="l" t="t" r="r" b="b"/>
              <a:pathLst>
                <a:path w="8892540" h="646430">
                  <a:moveTo>
                    <a:pt x="0" y="646176"/>
                  </a:moveTo>
                  <a:lnTo>
                    <a:pt x="8892540" y="646176"/>
                  </a:lnTo>
                  <a:lnTo>
                    <a:pt x="8892540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9144">
              <a:solidFill>
                <a:srgbClr val="69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43761" y="3786377"/>
              <a:ext cx="6052185" cy="304800"/>
            </a:xfrm>
            <a:custGeom>
              <a:avLst/>
              <a:gdLst/>
              <a:ahLst/>
              <a:cxnLst/>
              <a:rect l="l" t="t" r="r" b="b"/>
              <a:pathLst>
                <a:path w="6052184" h="304800">
                  <a:moveTo>
                    <a:pt x="5899404" y="0"/>
                  </a:moveTo>
                  <a:lnTo>
                    <a:pt x="0" y="0"/>
                  </a:lnTo>
                  <a:lnTo>
                    <a:pt x="152400" y="152400"/>
                  </a:lnTo>
                  <a:lnTo>
                    <a:pt x="0" y="304800"/>
                  </a:lnTo>
                  <a:lnTo>
                    <a:pt x="5899404" y="304800"/>
                  </a:lnTo>
                  <a:lnTo>
                    <a:pt x="6051804" y="152400"/>
                  </a:lnTo>
                  <a:lnTo>
                    <a:pt x="5899404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43761" y="3786377"/>
              <a:ext cx="6052185" cy="304800"/>
            </a:xfrm>
            <a:custGeom>
              <a:avLst/>
              <a:gdLst/>
              <a:ahLst/>
              <a:cxnLst/>
              <a:rect l="l" t="t" r="r" b="b"/>
              <a:pathLst>
                <a:path w="6052184" h="304800">
                  <a:moveTo>
                    <a:pt x="0" y="0"/>
                  </a:moveTo>
                  <a:lnTo>
                    <a:pt x="5899404" y="0"/>
                  </a:lnTo>
                  <a:lnTo>
                    <a:pt x="6051804" y="152400"/>
                  </a:lnTo>
                  <a:lnTo>
                    <a:pt x="5899404" y="304800"/>
                  </a:lnTo>
                  <a:lnTo>
                    <a:pt x="0" y="304800"/>
                  </a:lnTo>
                  <a:lnTo>
                    <a:pt x="152400" y="1524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3761" y="4196333"/>
              <a:ext cx="6061075" cy="266700"/>
            </a:xfrm>
            <a:custGeom>
              <a:avLst/>
              <a:gdLst/>
              <a:ahLst/>
              <a:cxnLst/>
              <a:rect l="l" t="t" r="r" b="b"/>
              <a:pathLst>
                <a:path w="6061075" h="266700">
                  <a:moveTo>
                    <a:pt x="5927597" y="0"/>
                  </a:moveTo>
                  <a:lnTo>
                    <a:pt x="0" y="0"/>
                  </a:lnTo>
                  <a:lnTo>
                    <a:pt x="133350" y="133350"/>
                  </a:lnTo>
                  <a:lnTo>
                    <a:pt x="0" y="266700"/>
                  </a:lnTo>
                  <a:lnTo>
                    <a:pt x="5927597" y="266700"/>
                  </a:lnTo>
                  <a:lnTo>
                    <a:pt x="6060947" y="133350"/>
                  </a:lnTo>
                  <a:lnTo>
                    <a:pt x="5927597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43761" y="4196333"/>
              <a:ext cx="6061075" cy="266700"/>
            </a:xfrm>
            <a:custGeom>
              <a:avLst/>
              <a:gdLst/>
              <a:ahLst/>
              <a:cxnLst/>
              <a:rect l="l" t="t" r="r" b="b"/>
              <a:pathLst>
                <a:path w="6061075" h="266700">
                  <a:moveTo>
                    <a:pt x="0" y="0"/>
                  </a:moveTo>
                  <a:lnTo>
                    <a:pt x="5927597" y="0"/>
                  </a:lnTo>
                  <a:lnTo>
                    <a:pt x="6060947" y="133350"/>
                  </a:lnTo>
                  <a:lnTo>
                    <a:pt x="5927597" y="266700"/>
                  </a:lnTo>
                  <a:lnTo>
                    <a:pt x="0" y="266700"/>
                  </a:lnTo>
                  <a:lnTo>
                    <a:pt x="133350" y="13335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43761" y="4557521"/>
              <a:ext cx="6071870" cy="271780"/>
            </a:xfrm>
            <a:custGeom>
              <a:avLst/>
              <a:gdLst/>
              <a:ahLst/>
              <a:cxnLst/>
              <a:rect l="l" t="t" r="r" b="b"/>
              <a:pathLst>
                <a:path w="6071870" h="271779">
                  <a:moveTo>
                    <a:pt x="5935980" y="0"/>
                  </a:moveTo>
                  <a:lnTo>
                    <a:pt x="0" y="0"/>
                  </a:lnTo>
                  <a:lnTo>
                    <a:pt x="135635" y="135635"/>
                  </a:lnTo>
                  <a:lnTo>
                    <a:pt x="0" y="271271"/>
                  </a:lnTo>
                  <a:lnTo>
                    <a:pt x="5935980" y="271271"/>
                  </a:lnTo>
                  <a:lnTo>
                    <a:pt x="6071616" y="135635"/>
                  </a:lnTo>
                  <a:lnTo>
                    <a:pt x="593598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43761" y="4557521"/>
              <a:ext cx="6071870" cy="271780"/>
            </a:xfrm>
            <a:custGeom>
              <a:avLst/>
              <a:gdLst/>
              <a:ahLst/>
              <a:cxnLst/>
              <a:rect l="l" t="t" r="r" b="b"/>
              <a:pathLst>
                <a:path w="6071870" h="271779">
                  <a:moveTo>
                    <a:pt x="0" y="0"/>
                  </a:moveTo>
                  <a:lnTo>
                    <a:pt x="5935980" y="0"/>
                  </a:lnTo>
                  <a:lnTo>
                    <a:pt x="6071616" y="135635"/>
                  </a:lnTo>
                  <a:lnTo>
                    <a:pt x="5935980" y="271271"/>
                  </a:lnTo>
                  <a:lnTo>
                    <a:pt x="0" y="271271"/>
                  </a:lnTo>
                  <a:lnTo>
                    <a:pt x="135635" y="13563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43761" y="4924806"/>
              <a:ext cx="6071870" cy="414655"/>
            </a:xfrm>
            <a:custGeom>
              <a:avLst/>
              <a:gdLst/>
              <a:ahLst/>
              <a:cxnLst/>
              <a:rect l="l" t="t" r="r" b="b"/>
              <a:pathLst>
                <a:path w="6071870" h="414654">
                  <a:moveTo>
                    <a:pt x="5864352" y="0"/>
                  </a:moveTo>
                  <a:lnTo>
                    <a:pt x="0" y="0"/>
                  </a:lnTo>
                  <a:lnTo>
                    <a:pt x="207263" y="207264"/>
                  </a:lnTo>
                  <a:lnTo>
                    <a:pt x="0" y="414528"/>
                  </a:lnTo>
                  <a:lnTo>
                    <a:pt x="5864352" y="414528"/>
                  </a:lnTo>
                  <a:lnTo>
                    <a:pt x="6071616" y="207264"/>
                  </a:lnTo>
                  <a:lnTo>
                    <a:pt x="5864352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3761" y="4924806"/>
              <a:ext cx="6071870" cy="414655"/>
            </a:xfrm>
            <a:custGeom>
              <a:avLst/>
              <a:gdLst/>
              <a:ahLst/>
              <a:cxnLst/>
              <a:rect l="l" t="t" r="r" b="b"/>
              <a:pathLst>
                <a:path w="6071870" h="414654">
                  <a:moveTo>
                    <a:pt x="0" y="0"/>
                  </a:moveTo>
                  <a:lnTo>
                    <a:pt x="5864352" y="0"/>
                  </a:lnTo>
                  <a:lnTo>
                    <a:pt x="6071616" y="207264"/>
                  </a:lnTo>
                  <a:lnTo>
                    <a:pt x="5864352" y="414528"/>
                  </a:lnTo>
                  <a:lnTo>
                    <a:pt x="0" y="414528"/>
                  </a:lnTo>
                  <a:lnTo>
                    <a:pt x="207263" y="2072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3761" y="5433821"/>
              <a:ext cx="6071870" cy="273050"/>
            </a:xfrm>
            <a:custGeom>
              <a:avLst/>
              <a:gdLst/>
              <a:ahLst/>
              <a:cxnLst/>
              <a:rect l="l" t="t" r="r" b="b"/>
              <a:pathLst>
                <a:path w="6071870" h="273050">
                  <a:moveTo>
                    <a:pt x="5935218" y="0"/>
                  </a:moveTo>
                  <a:lnTo>
                    <a:pt x="0" y="0"/>
                  </a:lnTo>
                  <a:lnTo>
                    <a:pt x="136397" y="136397"/>
                  </a:lnTo>
                  <a:lnTo>
                    <a:pt x="0" y="272795"/>
                  </a:lnTo>
                  <a:lnTo>
                    <a:pt x="5935218" y="272795"/>
                  </a:lnTo>
                  <a:lnTo>
                    <a:pt x="6071616" y="136397"/>
                  </a:lnTo>
                  <a:lnTo>
                    <a:pt x="5935218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3761" y="5433821"/>
              <a:ext cx="6071870" cy="273050"/>
            </a:xfrm>
            <a:custGeom>
              <a:avLst/>
              <a:gdLst/>
              <a:ahLst/>
              <a:cxnLst/>
              <a:rect l="l" t="t" r="r" b="b"/>
              <a:pathLst>
                <a:path w="6071870" h="273050">
                  <a:moveTo>
                    <a:pt x="0" y="0"/>
                  </a:moveTo>
                  <a:lnTo>
                    <a:pt x="5935218" y="0"/>
                  </a:lnTo>
                  <a:lnTo>
                    <a:pt x="6071616" y="136397"/>
                  </a:lnTo>
                  <a:lnTo>
                    <a:pt x="5935218" y="272795"/>
                  </a:lnTo>
                  <a:lnTo>
                    <a:pt x="0" y="272795"/>
                  </a:lnTo>
                  <a:lnTo>
                    <a:pt x="136397" y="136397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43761" y="5801106"/>
              <a:ext cx="6071870" cy="271780"/>
            </a:xfrm>
            <a:custGeom>
              <a:avLst/>
              <a:gdLst/>
              <a:ahLst/>
              <a:cxnLst/>
              <a:rect l="l" t="t" r="r" b="b"/>
              <a:pathLst>
                <a:path w="6071870" h="271779">
                  <a:moveTo>
                    <a:pt x="5935980" y="0"/>
                  </a:moveTo>
                  <a:lnTo>
                    <a:pt x="0" y="0"/>
                  </a:lnTo>
                  <a:lnTo>
                    <a:pt x="135635" y="135636"/>
                  </a:lnTo>
                  <a:lnTo>
                    <a:pt x="0" y="271272"/>
                  </a:lnTo>
                  <a:lnTo>
                    <a:pt x="5935980" y="271272"/>
                  </a:lnTo>
                  <a:lnTo>
                    <a:pt x="6071616" y="135636"/>
                  </a:lnTo>
                  <a:lnTo>
                    <a:pt x="593598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43761" y="5801106"/>
              <a:ext cx="6071870" cy="271780"/>
            </a:xfrm>
            <a:custGeom>
              <a:avLst/>
              <a:gdLst/>
              <a:ahLst/>
              <a:cxnLst/>
              <a:rect l="l" t="t" r="r" b="b"/>
              <a:pathLst>
                <a:path w="6071870" h="271779">
                  <a:moveTo>
                    <a:pt x="0" y="0"/>
                  </a:moveTo>
                  <a:lnTo>
                    <a:pt x="5935980" y="0"/>
                  </a:lnTo>
                  <a:lnTo>
                    <a:pt x="6071616" y="135636"/>
                  </a:lnTo>
                  <a:lnTo>
                    <a:pt x="5935980" y="271272"/>
                  </a:lnTo>
                  <a:lnTo>
                    <a:pt x="0" y="271272"/>
                  </a:lnTo>
                  <a:lnTo>
                    <a:pt x="135635" y="1356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50063" y="883411"/>
            <a:ext cx="7862570" cy="518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spc="-160" dirty="0">
                <a:latin typeface="Verdana"/>
                <a:cs typeface="Verdana"/>
              </a:rPr>
              <a:t>El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trabajador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deja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de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prestar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sus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servicios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tampoco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cobra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retribución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55"/>
              </a:lnSpc>
              <a:tabLst>
                <a:tab pos="2622550" algn="l"/>
              </a:tabLst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Verdana"/>
                <a:cs typeface="Verdana"/>
              </a:rPr>
              <a:t>Volverá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45" dirty="0">
                <a:latin typeface="Verdana"/>
                <a:cs typeface="Verdana"/>
              </a:rPr>
              <a:t>su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puesto	</a:t>
            </a:r>
            <a:r>
              <a:rPr sz="1800" spc="40" dirty="0">
                <a:latin typeface="Verdana"/>
                <a:cs typeface="Verdana"/>
              </a:rPr>
              <a:t>excepto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en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algunas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excedencias</a:t>
            </a:r>
            <a:endParaRPr sz="1800">
              <a:latin typeface="Verdana"/>
              <a:cs typeface="Verdana"/>
            </a:endParaRPr>
          </a:p>
          <a:p>
            <a:pPr marL="1483360" indent="-279400">
              <a:lnSpc>
                <a:spcPct val="100000"/>
              </a:lnSpc>
              <a:spcBef>
                <a:spcPts val="1085"/>
              </a:spcBef>
              <a:buAutoNum type="arabicParenR"/>
              <a:tabLst>
                <a:tab pos="1483995" algn="l"/>
              </a:tabLst>
            </a:pPr>
            <a:r>
              <a:rPr sz="1800" b="1" spc="-15" dirty="0">
                <a:latin typeface="Tahoma"/>
                <a:cs typeface="Tahoma"/>
                <a:hlinkClick r:id="rId3" action="ppaction://hlinksldjump"/>
              </a:rPr>
              <a:t>Nacimiento</a:t>
            </a:r>
            <a:r>
              <a:rPr sz="1800" b="1" spc="-45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1800" b="1" spc="5" dirty="0">
                <a:latin typeface="Tahoma"/>
                <a:cs typeface="Tahoma"/>
                <a:hlinkClick r:id="rId3" action="ppaction://hlinksldjump"/>
              </a:rPr>
              <a:t>y</a:t>
            </a:r>
            <a:r>
              <a:rPr sz="1800" b="1" spc="-40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1800" b="1" spc="35" dirty="0">
                <a:latin typeface="Tahoma"/>
                <a:cs typeface="Tahoma"/>
                <a:hlinkClick r:id="rId3" action="ppaction://hlinksldjump"/>
              </a:rPr>
              <a:t>cuidado</a:t>
            </a:r>
            <a:r>
              <a:rPr sz="1800" b="1" spc="-40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1800" b="1" spc="65" dirty="0">
                <a:latin typeface="Tahoma"/>
                <a:cs typeface="Tahoma"/>
                <a:hlinkClick r:id="rId3" action="ppaction://hlinksldjump"/>
              </a:rPr>
              <a:t>de</a:t>
            </a:r>
            <a:r>
              <a:rPr sz="1800" b="1" spc="-45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1800" b="1" spc="-100" dirty="0">
                <a:latin typeface="Tahoma"/>
                <a:cs typeface="Tahoma"/>
                <a:hlinkClick r:id="rId3" action="ppaction://hlinksldjump"/>
              </a:rPr>
              <a:t>hijos</a:t>
            </a:r>
            <a:endParaRPr sz="1800">
              <a:latin typeface="Tahoma"/>
              <a:cs typeface="Tahoma"/>
            </a:endParaRPr>
          </a:p>
          <a:p>
            <a:pPr marL="1453515" indent="-279400">
              <a:lnSpc>
                <a:spcPct val="100000"/>
              </a:lnSpc>
              <a:spcBef>
                <a:spcPts val="1090"/>
              </a:spcBef>
              <a:buAutoNum type="arabicParenR"/>
              <a:tabLst>
                <a:tab pos="1454150" algn="l"/>
              </a:tabLst>
            </a:pPr>
            <a:r>
              <a:rPr sz="1800" b="1" spc="-135" dirty="0">
                <a:latin typeface="Tahoma"/>
                <a:cs typeface="Tahoma"/>
              </a:rPr>
              <a:t>Po</a:t>
            </a:r>
            <a:r>
              <a:rPr sz="1800" b="1" spc="-90" dirty="0">
                <a:latin typeface="Tahoma"/>
                <a:cs typeface="Tahoma"/>
              </a:rPr>
              <a:t>r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riesgo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durante</a:t>
            </a:r>
            <a:r>
              <a:rPr sz="1800" b="1" spc="-25" dirty="0">
                <a:latin typeface="Tahoma"/>
                <a:cs typeface="Tahoma"/>
              </a:rPr>
              <a:t> e</a:t>
            </a:r>
            <a:r>
              <a:rPr sz="1800" b="1" spc="-10" dirty="0">
                <a:latin typeface="Tahoma"/>
                <a:cs typeface="Tahoma"/>
              </a:rPr>
              <a:t>l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embaraz</a:t>
            </a:r>
            <a:r>
              <a:rPr sz="1800" b="1" spc="5" dirty="0">
                <a:latin typeface="Tahoma"/>
                <a:cs typeface="Tahoma"/>
              </a:rPr>
              <a:t>o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40" dirty="0">
                <a:latin typeface="Tahoma"/>
                <a:cs typeface="Tahoma"/>
              </a:rPr>
              <a:t>o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25" dirty="0">
                <a:latin typeface="Tahoma"/>
                <a:cs typeface="Tahoma"/>
              </a:rPr>
              <a:t>lactancia</a:t>
            </a:r>
            <a:endParaRPr sz="1800">
              <a:latin typeface="Tahoma"/>
              <a:cs typeface="Tahoma"/>
            </a:endParaRPr>
          </a:p>
          <a:p>
            <a:pPr marL="1437640" indent="-279400">
              <a:lnSpc>
                <a:spcPct val="100000"/>
              </a:lnSpc>
              <a:spcBef>
                <a:spcPts val="720"/>
              </a:spcBef>
              <a:buAutoNum type="arabicParenR"/>
              <a:tabLst>
                <a:tab pos="1438275" algn="l"/>
              </a:tabLst>
            </a:pPr>
            <a:r>
              <a:rPr sz="1800" b="1" spc="-135" dirty="0">
                <a:latin typeface="Tahoma"/>
                <a:cs typeface="Tahoma"/>
                <a:hlinkClick r:id="rId4" action="ppaction://hlinksldjump"/>
              </a:rPr>
              <a:t>Po</a:t>
            </a:r>
            <a:r>
              <a:rPr sz="1800" b="1" spc="-90" dirty="0">
                <a:latin typeface="Tahoma"/>
                <a:cs typeface="Tahoma"/>
                <a:hlinkClick r:id="rId4" action="ppaction://hlinksldjump"/>
              </a:rPr>
              <a:t>r</a:t>
            </a:r>
            <a:r>
              <a:rPr sz="1800" b="1" spc="-25" dirty="0">
                <a:latin typeface="Tahoma"/>
                <a:cs typeface="Tahoma"/>
                <a:hlinkClick r:id="rId4" action="ppaction://hlinksldjump"/>
              </a:rPr>
              <a:t> </a:t>
            </a:r>
            <a:r>
              <a:rPr sz="1800" b="1" spc="50" dirty="0">
                <a:latin typeface="Tahoma"/>
                <a:cs typeface="Tahoma"/>
                <a:hlinkClick r:id="rId4" action="ppaction://hlinksldjump"/>
              </a:rPr>
              <a:t>excedencia</a:t>
            </a:r>
            <a:endParaRPr sz="1800">
              <a:latin typeface="Tahoma"/>
              <a:cs typeface="Tahoma"/>
            </a:endParaRPr>
          </a:p>
          <a:p>
            <a:pPr marL="1435100" indent="-279400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1435735" algn="l"/>
              </a:tabLst>
            </a:pPr>
            <a:r>
              <a:rPr sz="1800" b="1" spc="-130" dirty="0">
                <a:latin typeface="Tahoma"/>
                <a:cs typeface="Tahoma"/>
              </a:rPr>
              <a:t>Po</a:t>
            </a:r>
            <a:r>
              <a:rPr sz="1800" b="1" spc="-85" dirty="0">
                <a:latin typeface="Tahoma"/>
                <a:cs typeface="Tahoma"/>
              </a:rPr>
              <a:t>r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10" dirty="0">
                <a:latin typeface="Tahoma"/>
                <a:cs typeface="Tahoma"/>
              </a:rPr>
              <a:t>causas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objetivas</a:t>
            </a:r>
            <a:endParaRPr sz="1800">
              <a:latin typeface="Tahoma"/>
              <a:cs typeface="Tahoma"/>
            </a:endParaRPr>
          </a:p>
          <a:p>
            <a:pPr marL="1430655" indent="-279400">
              <a:lnSpc>
                <a:spcPct val="100000"/>
              </a:lnSpc>
              <a:spcBef>
                <a:spcPts val="530"/>
              </a:spcBef>
              <a:buAutoNum type="arabicParenR"/>
              <a:tabLst>
                <a:tab pos="1431290" algn="l"/>
              </a:tabLst>
            </a:pPr>
            <a:r>
              <a:rPr sz="1800" b="1" spc="-135" dirty="0">
                <a:latin typeface="Tahoma"/>
                <a:cs typeface="Tahoma"/>
              </a:rPr>
              <a:t>Po</a:t>
            </a:r>
            <a:r>
              <a:rPr sz="1800" b="1" spc="-90" dirty="0">
                <a:latin typeface="Tahoma"/>
                <a:cs typeface="Tahoma"/>
              </a:rPr>
              <a:t>r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fuerza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5" dirty="0">
                <a:latin typeface="Tahoma"/>
                <a:cs typeface="Tahoma"/>
              </a:rPr>
              <a:t>mayor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temporal</a:t>
            </a:r>
            <a:endParaRPr sz="1800">
              <a:latin typeface="Tahoma"/>
              <a:cs typeface="Tahoma"/>
            </a:endParaRPr>
          </a:p>
          <a:p>
            <a:pPr marL="1464945" indent="-279400">
              <a:lnSpc>
                <a:spcPct val="100000"/>
              </a:lnSpc>
              <a:spcBef>
                <a:spcPts val="489"/>
              </a:spcBef>
              <a:buAutoNum type="arabicParenR"/>
              <a:tabLst>
                <a:tab pos="1465580" algn="l"/>
              </a:tabLst>
            </a:pPr>
            <a:r>
              <a:rPr sz="1800" b="1" spc="-135" dirty="0">
                <a:latin typeface="Tahoma"/>
                <a:cs typeface="Tahoma"/>
              </a:rPr>
              <a:t>Po</a:t>
            </a:r>
            <a:r>
              <a:rPr sz="1800" b="1" spc="-90" dirty="0">
                <a:latin typeface="Tahoma"/>
                <a:cs typeface="Tahoma"/>
              </a:rPr>
              <a:t>r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huelg</a:t>
            </a:r>
            <a:r>
              <a:rPr sz="1800" b="1" spc="-5" dirty="0">
                <a:latin typeface="Tahoma"/>
                <a:cs typeface="Tahoma"/>
              </a:rPr>
              <a:t>a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5" dirty="0">
                <a:latin typeface="Tahoma"/>
                <a:cs typeface="Tahoma"/>
              </a:rPr>
              <a:t>legal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40" dirty="0">
                <a:latin typeface="Tahoma"/>
                <a:cs typeface="Tahoma"/>
              </a:rPr>
              <a:t>o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cierr</a:t>
            </a:r>
            <a:r>
              <a:rPr sz="1800" b="1" spc="-35" dirty="0">
                <a:latin typeface="Tahoma"/>
                <a:cs typeface="Tahoma"/>
              </a:rPr>
              <a:t>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5" dirty="0">
                <a:latin typeface="Tahoma"/>
                <a:cs typeface="Tahoma"/>
              </a:rPr>
              <a:t>legal</a:t>
            </a:r>
            <a:endParaRPr sz="1800">
              <a:latin typeface="Tahoma"/>
              <a:cs typeface="Tahoma"/>
            </a:endParaRPr>
          </a:p>
          <a:p>
            <a:pPr marL="1447800" indent="-280670">
              <a:lnSpc>
                <a:spcPct val="100000"/>
              </a:lnSpc>
              <a:spcBef>
                <a:spcPts val="1000"/>
              </a:spcBef>
              <a:buAutoNum type="arabicParenR"/>
              <a:tabLst>
                <a:tab pos="1448435" algn="l"/>
              </a:tabLst>
            </a:pPr>
            <a:r>
              <a:rPr sz="1800" b="1" spc="-114" dirty="0">
                <a:latin typeface="Tahoma"/>
                <a:cs typeface="Tahoma"/>
              </a:rPr>
              <a:t>Por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20" dirty="0">
                <a:latin typeface="Tahoma"/>
                <a:cs typeface="Tahoma"/>
              </a:rPr>
              <a:t>baja</a:t>
            </a:r>
            <a:r>
              <a:rPr sz="1800" b="1" spc="-20" dirty="0">
                <a:latin typeface="Tahoma"/>
                <a:cs typeface="Tahoma"/>
              </a:rPr>
              <a:t> laboral </a:t>
            </a:r>
            <a:r>
              <a:rPr sz="1800" b="1" spc="-245" dirty="0">
                <a:latin typeface="Tahoma"/>
                <a:cs typeface="Tahoma"/>
              </a:rPr>
              <a:t>(IT)</a:t>
            </a:r>
            <a:endParaRPr sz="1800">
              <a:latin typeface="Tahoma"/>
              <a:cs typeface="Tahoma"/>
            </a:endParaRPr>
          </a:p>
          <a:p>
            <a:pPr marL="1426845" indent="-279400">
              <a:lnSpc>
                <a:spcPct val="100000"/>
              </a:lnSpc>
              <a:spcBef>
                <a:spcPts val="915"/>
              </a:spcBef>
              <a:buAutoNum type="arabicParenR"/>
              <a:tabLst>
                <a:tab pos="1427480" algn="l"/>
              </a:tabLst>
            </a:pPr>
            <a:r>
              <a:rPr sz="1800" b="1" spc="-135" dirty="0">
                <a:latin typeface="Tahoma"/>
                <a:cs typeface="Tahoma"/>
              </a:rPr>
              <a:t>Po</a:t>
            </a:r>
            <a:r>
              <a:rPr sz="1800" b="1" spc="-90" dirty="0">
                <a:latin typeface="Tahoma"/>
                <a:cs typeface="Tahoma"/>
              </a:rPr>
              <a:t>r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suspensión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15" dirty="0">
                <a:latin typeface="Tahoma"/>
                <a:cs typeface="Tahoma"/>
              </a:rPr>
              <a:t>emple</a:t>
            </a:r>
            <a:r>
              <a:rPr sz="1800" b="1" spc="20" dirty="0">
                <a:latin typeface="Tahoma"/>
                <a:cs typeface="Tahoma"/>
              </a:rPr>
              <a:t>o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5" dirty="0">
                <a:latin typeface="Tahoma"/>
                <a:cs typeface="Tahoma"/>
              </a:rPr>
              <a:t>y</a:t>
            </a:r>
            <a:r>
              <a:rPr sz="1800" b="1" spc="-25" dirty="0">
                <a:latin typeface="Tahoma"/>
                <a:cs typeface="Tahoma"/>
              </a:rPr>
              <a:t> sueldo</a:t>
            </a:r>
            <a:endParaRPr sz="1800">
              <a:latin typeface="Tahoma"/>
              <a:cs typeface="Tahoma"/>
            </a:endParaRPr>
          </a:p>
          <a:p>
            <a:pPr marL="1430020" indent="-279400">
              <a:lnSpc>
                <a:spcPct val="100000"/>
              </a:lnSpc>
              <a:spcBef>
                <a:spcPts val="705"/>
              </a:spcBef>
              <a:buAutoNum type="arabicParenR"/>
              <a:tabLst>
                <a:tab pos="1430655" algn="l"/>
              </a:tabLst>
            </a:pPr>
            <a:r>
              <a:rPr sz="1800" b="1" spc="-135" dirty="0">
                <a:latin typeface="Tahoma"/>
                <a:cs typeface="Tahoma"/>
              </a:rPr>
              <a:t>Po</a:t>
            </a:r>
            <a:r>
              <a:rPr sz="1800" b="1" spc="-90" dirty="0">
                <a:latin typeface="Tahoma"/>
                <a:cs typeface="Tahoma"/>
              </a:rPr>
              <a:t>r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35" dirty="0">
                <a:latin typeface="Tahoma"/>
                <a:cs typeface="Tahoma"/>
              </a:rPr>
              <a:t>carg</a:t>
            </a:r>
            <a:r>
              <a:rPr sz="1800" b="1" spc="45" dirty="0">
                <a:latin typeface="Tahoma"/>
                <a:cs typeface="Tahoma"/>
              </a:rPr>
              <a:t>o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público</a:t>
            </a:r>
            <a:endParaRPr sz="1800">
              <a:latin typeface="Tahoma"/>
              <a:cs typeface="Tahoma"/>
            </a:endParaRPr>
          </a:p>
          <a:p>
            <a:pPr marL="1630045" indent="-407670">
              <a:lnSpc>
                <a:spcPct val="100000"/>
              </a:lnSpc>
              <a:spcBef>
                <a:spcPts val="1295"/>
              </a:spcBef>
              <a:buAutoNum type="arabicParenR"/>
              <a:tabLst>
                <a:tab pos="1630680" algn="l"/>
              </a:tabLst>
            </a:pPr>
            <a:r>
              <a:rPr sz="1800" b="1" spc="-135" dirty="0">
                <a:latin typeface="Tahoma"/>
                <a:cs typeface="Tahoma"/>
              </a:rPr>
              <a:t>Po</a:t>
            </a:r>
            <a:r>
              <a:rPr sz="1800" b="1" spc="-90" dirty="0">
                <a:latin typeface="Tahoma"/>
                <a:cs typeface="Tahoma"/>
              </a:rPr>
              <a:t>r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privación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libertad</a:t>
            </a:r>
            <a:endParaRPr sz="1800">
              <a:latin typeface="Tahoma"/>
              <a:cs typeface="Tahoma"/>
            </a:endParaRPr>
          </a:p>
          <a:p>
            <a:pPr marL="1558290" indent="-407670">
              <a:lnSpc>
                <a:spcPct val="100000"/>
              </a:lnSpc>
              <a:spcBef>
                <a:spcPts val="1290"/>
              </a:spcBef>
              <a:buAutoNum type="arabicParenR"/>
              <a:tabLst>
                <a:tab pos="1558925" algn="l"/>
              </a:tabLst>
            </a:pPr>
            <a:r>
              <a:rPr sz="1800" b="1" spc="-135" dirty="0">
                <a:latin typeface="Tahoma"/>
                <a:cs typeface="Tahoma"/>
              </a:rPr>
              <a:t>Po</a:t>
            </a:r>
            <a:r>
              <a:rPr sz="1800" b="1" spc="-90" dirty="0">
                <a:latin typeface="Tahoma"/>
                <a:cs typeface="Tahoma"/>
              </a:rPr>
              <a:t>r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victima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violenci</a:t>
            </a:r>
            <a:r>
              <a:rPr sz="1800" b="1" spc="-5" dirty="0">
                <a:latin typeface="Tahoma"/>
                <a:cs typeface="Tahoma"/>
              </a:rPr>
              <a:t>a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género</a:t>
            </a:r>
            <a:endParaRPr sz="1800">
              <a:latin typeface="Tahoma"/>
              <a:cs typeface="Tahoma"/>
            </a:endParaRPr>
          </a:p>
          <a:p>
            <a:pPr marL="1558290" indent="-407670">
              <a:lnSpc>
                <a:spcPct val="100000"/>
              </a:lnSpc>
              <a:spcBef>
                <a:spcPts val="730"/>
              </a:spcBef>
              <a:buAutoNum type="arabicParenR"/>
              <a:tabLst>
                <a:tab pos="1558925" algn="l"/>
              </a:tabLst>
            </a:pPr>
            <a:r>
              <a:rPr sz="1800" b="1" spc="-135" dirty="0">
                <a:latin typeface="Tahoma"/>
                <a:cs typeface="Tahoma"/>
              </a:rPr>
              <a:t>Po</a:t>
            </a:r>
            <a:r>
              <a:rPr sz="1800" b="1" spc="-90" dirty="0">
                <a:latin typeface="Tahoma"/>
                <a:cs typeface="Tahoma"/>
              </a:rPr>
              <a:t>r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mutuo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25" dirty="0">
                <a:latin typeface="Tahoma"/>
                <a:cs typeface="Tahoma"/>
              </a:rPr>
              <a:t>acuerd</a:t>
            </a:r>
            <a:r>
              <a:rPr sz="1800" b="1" spc="30" dirty="0">
                <a:latin typeface="Tahoma"/>
                <a:cs typeface="Tahoma"/>
              </a:rPr>
              <a:t>o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40" dirty="0">
                <a:latin typeface="Tahoma"/>
                <a:cs typeface="Tahoma"/>
              </a:rPr>
              <a:t>o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30" dirty="0">
                <a:latin typeface="Tahoma"/>
                <a:cs typeface="Tahoma"/>
              </a:rPr>
              <a:t>pact</a:t>
            </a:r>
            <a:r>
              <a:rPr sz="1800" b="1" spc="40" dirty="0">
                <a:latin typeface="Tahoma"/>
                <a:cs typeface="Tahoma"/>
              </a:rPr>
              <a:t>o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5" dirty="0">
                <a:latin typeface="Tahoma"/>
                <a:cs typeface="Tahoma"/>
              </a:rPr>
              <a:t>válido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600" y="0"/>
            <a:ext cx="7792720" cy="6858000"/>
            <a:chOff x="609600" y="0"/>
            <a:chExt cx="7792720" cy="6858000"/>
          </a:xfrm>
        </p:grpSpPr>
        <p:sp>
          <p:nvSpPr>
            <p:cNvPr id="4" name="object 4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6B0AB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3429000"/>
              <a:ext cx="1661160" cy="2633980"/>
            </a:xfrm>
            <a:custGeom>
              <a:avLst/>
              <a:gdLst/>
              <a:ahLst/>
              <a:cxnLst/>
              <a:rect l="l" t="t" r="r" b="b"/>
              <a:pathLst>
                <a:path w="1661160" h="2633979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661160" h="2633979">
                  <a:moveTo>
                    <a:pt x="1328928" y="2496312"/>
                  </a:moveTo>
                  <a:lnTo>
                    <a:pt x="1321917" y="2452967"/>
                  </a:lnTo>
                  <a:lnTo>
                    <a:pt x="1302435" y="2415311"/>
                  </a:lnTo>
                  <a:lnTo>
                    <a:pt x="1272743" y="2385618"/>
                  </a:lnTo>
                  <a:lnTo>
                    <a:pt x="1235087" y="2366149"/>
                  </a:lnTo>
                  <a:lnTo>
                    <a:pt x="1191768" y="2359152"/>
                  </a:lnTo>
                  <a:lnTo>
                    <a:pt x="1148435" y="2366149"/>
                  </a:lnTo>
                  <a:lnTo>
                    <a:pt x="1110780" y="2385618"/>
                  </a:lnTo>
                  <a:lnTo>
                    <a:pt x="1081087" y="2415311"/>
                  </a:lnTo>
                  <a:lnTo>
                    <a:pt x="1061605" y="2452967"/>
                  </a:lnTo>
                  <a:lnTo>
                    <a:pt x="1054595" y="2496312"/>
                  </a:lnTo>
                  <a:lnTo>
                    <a:pt x="1061605" y="2539669"/>
                  </a:lnTo>
                  <a:lnTo>
                    <a:pt x="1081087" y="2577325"/>
                  </a:lnTo>
                  <a:lnTo>
                    <a:pt x="1110780" y="2607018"/>
                  </a:lnTo>
                  <a:lnTo>
                    <a:pt x="1148435" y="2626487"/>
                  </a:lnTo>
                  <a:lnTo>
                    <a:pt x="1191768" y="2633472"/>
                  </a:lnTo>
                  <a:lnTo>
                    <a:pt x="1235087" y="2626487"/>
                  </a:lnTo>
                  <a:lnTo>
                    <a:pt x="1272743" y="2607018"/>
                  </a:lnTo>
                  <a:lnTo>
                    <a:pt x="1302435" y="2577325"/>
                  </a:lnTo>
                  <a:lnTo>
                    <a:pt x="1321917" y="2539669"/>
                  </a:lnTo>
                  <a:lnTo>
                    <a:pt x="1328928" y="2496312"/>
                  </a:lnTo>
                  <a:close/>
                </a:path>
                <a:path w="1661160" h="2633979">
                  <a:moveTo>
                    <a:pt x="1341120" y="1757934"/>
                  </a:moveTo>
                  <a:lnTo>
                    <a:pt x="1337640" y="1710537"/>
                  </a:lnTo>
                  <a:lnTo>
                    <a:pt x="1327531" y="1665287"/>
                  </a:lnTo>
                  <a:lnTo>
                    <a:pt x="1311300" y="1622704"/>
                  </a:lnTo>
                  <a:lnTo>
                    <a:pt x="1289431" y="1583258"/>
                  </a:lnTo>
                  <a:lnTo>
                    <a:pt x="1262418" y="1547469"/>
                  </a:lnTo>
                  <a:lnTo>
                    <a:pt x="1230782" y="1515833"/>
                  </a:lnTo>
                  <a:lnTo>
                    <a:pt x="1194993" y="1488821"/>
                  </a:lnTo>
                  <a:lnTo>
                    <a:pt x="1155547" y="1466951"/>
                  </a:lnTo>
                  <a:lnTo>
                    <a:pt x="1112964" y="1450721"/>
                  </a:lnTo>
                  <a:lnTo>
                    <a:pt x="1067714" y="1440611"/>
                  </a:lnTo>
                  <a:lnTo>
                    <a:pt x="1020318" y="1437132"/>
                  </a:lnTo>
                  <a:lnTo>
                    <a:pt x="972908" y="1440611"/>
                  </a:lnTo>
                  <a:lnTo>
                    <a:pt x="927658" y="1450721"/>
                  </a:lnTo>
                  <a:lnTo>
                    <a:pt x="885075" y="1466951"/>
                  </a:lnTo>
                  <a:lnTo>
                    <a:pt x="845629" y="1488821"/>
                  </a:lnTo>
                  <a:lnTo>
                    <a:pt x="809840" y="1515833"/>
                  </a:lnTo>
                  <a:lnTo>
                    <a:pt x="778205" y="1547469"/>
                  </a:lnTo>
                  <a:lnTo>
                    <a:pt x="751192" y="1583258"/>
                  </a:lnTo>
                  <a:lnTo>
                    <a:pt x="729322" y="1622704"/>
                  </a:lnTo>
                  <a:lnTo>
                    <a:pt x="713092" y="1665287"/>
                  </a:lnTo>
                  <a:lnTo>
                    <a:pt x="702983" y="1710537"/>
                  </a:lnTo>
                  <a:lnTo>
                    <a:pt x="699516" y="1757934"/>
                  </a:lnTo>
                  <a:lnTo>
                    <a:pt x="702983" y="1805343"/>
                  </a:lnTo>
                  <a:lnTo>
                    <a:pt x="713092" y="1850593"/>
                  </a:lnTo>
                  <a:lnTo>
                    <a:pt x="729322" y="1893176"/>
                  </a:lnTo>
                  <a:lnTo>
                    <a:pt x="751192" y="1932622"/>
                  </a:lnTo>
                  <a:lnTo>
                    <a:pt x="778205" y="1968411"/>
                  </a:lnTo>
                  <a:lnTo>
                    <a:pt x="809840" y="2000046"/>
                  </a:lnTo>
                  <a:lnTo>
                    <a:pt x="845629" y="2027059"/>
                  </a:lnTo>
                  <a:lnTo>
                    <a:pt x="885075" y="2048929"/>
                  </a:lnTo>
                  <a:lnTo>
                    <a:pt x="927658" y="2065159"/>
                  </a:lnTo>
                  <a:lnTo>
                    <a:pt x="972908" y="2075268"/>
                  </a:lnTo>
                  <a:lnTo>
                    <a:pt x="1020318" y="2078736"/>
                  </a:lnTo>
                  <a:lnTo>
                    <a:pt x="1067714" y="2075268"/>
                  </a:lnTo>
                  <a:lnTo>
                    <a:pt x="1112964" y="2065159"/>
                  </a:lnTo>
                  <a:lnTo>
                    <a:pt x="1155547" y="2048929"/>
                  </a:lnTo>
                  <a:lnTo>
                    <a:pt x="1194993" y="2027059"/>
                  </a:lnTo>
                  <a:lnTo>
                    <a:pt x="1230782" y="2000046"/>
                  </a:lnTo>
                  <a:lnTo>
                    <a:pt x="1262418" y="1968411"/>
                  </a:lnTo>
                  <a:lnTo>
                    <a:pt x="1289431" y="1932622"/>
                  </a:lnTo>
                  <a:lnTo>
                    <a:pt x="1311300" y="1893176"/>
                  </a:lnTo>
                  <a:lnTo>
                    <a:pt x="1327531" y="1850593"/>
                  </a:lnTo>
                  <a:lnTo>
                    <a:pt x="1337640" y="1805343"/>
                  </a:lnTo>
                  <a:lnTo>
                    <a:pt x="1341120" y="1757934"/>
                  </a:lnTo>
                  <a:close/>
                </a:path>
                <a:path w="1661160" h="2633979">
                  <a:moveTo>
                    <a:pt x="1661160" y="1249680"/>
                  </a:moveTo>
                  <a:lnTo>
                    <a:pt x="1654619" y="1201077"/>
                  </a:lnTo>
                  <a:lnTo>
                    <a:pt x="1636179" y="1157401"/>
                  </a:lnTo>
                  <a:lnTo>
                    <a:pt x="1607578" y="1120381"/>
                  </a:lnTo>
                  <a:lnTo>
                    <a:pt x="1570558" y="1091780"/>
                  </a:lnTo>
                  <a:lnTo>
                    <a:pt x="1526882" y="1073340"/>
                  </a:lnTo>
                  <a:lnTo>
                    <a:pt x="1478280" y="1066800"/>
                  </a:lnTo>
                  <a:lnTo>
                    <a:pt x="1429664" y="1073340"/>
                  </a:lnTo>
                  <a:lnTo>
                    <a:pt x="1385989" y="1091780"/>
                  </a:lnTo>
                  <a:lnTo>
                    <a:pt x="1348968" y="1120381"/>
                  </a:lnTo>
                  <a:lnTo>
                    <a:pt x="1320368" y="1157401"/>
                  </a:lnTo>
                  <a:lnTo>
                    <a:pt x="1301927" y="1201077"/>
                  </a:lnTo>
                  <a:lnTo>
                    <a:pt x="1295400" y="1249680"/>
                  </a:lnTo>
                  <a:lnTo>
                    <a:pt x="1301927" y="1298295"/>
                  </a:lnTo>
                  <a:lnTo>
                    <a:pt x="1320368" y="1341970"/>
                  </a:lnTo>
                  <a:lnTo>
                    <a:pt x="1348968" y="1378991"/>
                  </a:lnTo>
                  <a:lnTo>
                    <a:pt x="1385989" y="1407591"/>
                  </a:lnTo>
                  <a:lnTo>
                    <a:pt x="1429664" y="1426032"/>
                  </a:lnTo>
                  <a:lnTo>
                    <a:pt x="1478280" y="1432560"/>
                  </a:lnTo>
                  <a:lnTo>
                    <a:pt x="1526882" y="1426032"/>
                  </a:lnTo>
                  <a:lnTo>
                    <a:pt x="1570558" y="1407591"/>
                  </a:lnTo>
                  <a:lnTo>
                    <a:pt x="1607578" y="1378991"/>
                  </a:lnTo>
                  <a:lnTo>
                    <a:pt x="1636179" y="1341970"/>
                  </a:lnTo>
                  <a:lnTo>
                    <a:pt x="1654619" y="1298295"/>
                  </a:lnTo>
                  <a:lnTo>
                    <a:pt x="1661160" y="124968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6665" y="285750"/>
              <a:ext cx="7632700" cy="786765"/>
            </a:xfrm>
            <a:custGeom>
              <a:avLst/>
              <a:gdLst/>
              <a:ahLst/>
              <a:cxnLst/>
              <a:rect l="l" t="t" r="r" b="b"/>
              <a:pathLst>
                <a:path w="7632700" h="786765">
                  <a:moveTo>
                    <a:pt x="7501128" y="0"/>
                  </a:moveTo>
                  <a:lnTo>
                    <a:pt x="131064" y="0"/>
                  </a:lnTo>
                  <a:lnTo>
                    <a:pt x="80051" y="10298"/>
                  </a:lnTo>
                  <a:lnTo>
                    <a:pt x="38390" y="38385"/>
                  </a:lnTo>
                  <a:lnTo>
                    <a:pt x="10300" y="80045"/>
                  </a:lnTo>
                  <a:lnTo>
                    <a:pt x="0" y="131063"/>
                  </a:lnTo>
                  <a:lnTo>
                    <a:pt x="0" y="655320"/>
                  </a:lnTo>
                  <a:lnTo>
                    <a:pt x="10300" y="706338"/>
                  </a:lnTo>
                  <a:lnTo>
                    <a:pt x="38390" y="747998"/>
                  </a:lnTo>
                  <a:lnTo>
                    <a:pt x="80051" y="776085"/>
                  </a:lnTo>
                  <a:lnTo>
                    <a:pt x="131064" y="786384"/>
                  </a:lnTo>
                  <a:lnTo>
                    <a:pt x="7501128" y="786384"/>
                  </a:lnTo>
                  <a:lnTo>
                    <a:pt x="7552146" y="776085"/>
                  </a:lnTo>
                  <a:lnTo>
                    <a:pt x="7593806" y="747998"/>
                  </a:lnTo>
                  <a:lnTo>
                    <a:pt x="7621893" y="706338"/>
                  </a:lnTo>
                  <a:lnTo>
                    <a:pt x="7632191" y="655320"/>
                  </a:lnTo>
                  <a:lnTo>
                    <a:pt x="7632191" y="131063"/>
                  </a:lnTo>
                  <a:lnTo>
                    <a:pt x="7621893" y="80045"/>
                  </a:lnTo>
                  <a:lnTo>
                    <a:pt x="7593806" y="38385"/>
                  </a:lnTo>
                  <a:lnTo>
                    <a:pt x="7552146" y="10298"/>
                  </a:lnTo>
                  <a:lnTo>
                    <a:pt x="7501128" y="0"/>
                  </a:lnTo>
                  <a:close/>
                </a:path>
              </a:pathLst>
            </a:custGeom>
            <a:solidFill>
              <a:srgbClr val="C3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6665" y="285750"/>
              <a:ext cx="7632700" cy="786765"/>
            </a:xfrm>
            <a:custGeom>
              <a:avLst/>
              <a:gdLst/>
              <a:ahLst/>
              <a:cxnLst/>
              <a:rect l="l" t="t" r="r" b="b"/>
              <a:pathLst>
                <a:path w="7632700" h="786765">
                  <a:moveTo>
                    <a:pt x="0" y="131063"/>
                  </a:moveTo>
                  <a:lnTo>
                    <a:pt x="10300" y="80045"/>
                  </a:lnTo>
                  <a:lnTo>
                    <a:pt x="38390" y="38385"/>
                  </a:lnTo>
                  <a:lnTo>
                    <a:pt x="80051" y="10298"/>
                  </a:lnTo>
                  <a:lnTo>
                    <a:pt x="131064" y="0"/>
                  </a:lnTo>
                  <a:lnTo>
                    <a:pt x="7501128" y="0"/>
                  </a:lnTo>
                  <a:lnTo>
                    <a:pt x="7552146" y="10298"/>
                  </a:lnTo>
                  <a:lnTo>
                    <a:pt x="7593806" y="38385"/>
                  </a:lnTo>
                  <a:lnTo>
                    <a:pt x="7621893" y="80045"/>
                  </a:lnTo>
                  <a:lnTo>
                    <a:pt x="7632191" y="131063"/>
                  </a:lnTo>
                  <a:lnTo>
                    <a:pt x="7632191" y="655320"/>
                  </a:lnTo>
                  <a:lnTo>
                    <a:pt x="7621893" y="706338"/>
                  </a:lnTo>
                  <a:lnTo>
                    <a:pt x="7593806" y="747998"/>
                  </a:lnTo>
                  <a:lnTo>
                    <a:pt x="7552146" y="776085"/>
                  </a:lnTo>
                  <a:lnTo>
                    <a:pt x="7501128" y="786384"/>
                  </a:lnTo>
                  <a:lnTo>
                    <a:pt x="131064" y="786384"/>
                  </a:lnTo>
                  <a:lnTo>
                    <a:pt x="80051" y="776085"/>
                  </a:lnTo>
                  <a:lnTo>
                    <a:pt x="38390" y="747998"/>
                  </a:lnTo>
                  <a:lnTo>
                    <a:pt x="10300" y="706338"/>
                  </a:lnTo>
                  <a:lnTo>
                    <a:pt x="0" y="655320"/>
                  </a:lnTo>
                  <a:lnTo>
                    <a:pt x="0" y="131063"/>
                  </a:lnTo>
                  <a:close/>
                </a:path>
              </a:pathLst>
            </a:custGeom>
            <a:ln w="25908">
              <a:solidFill>
                <a:srgbClr val="69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NA</a:t>
            </a:r>
            <a:r>
              <a:rPr spc="-215" dirty="0"/>
              <a:t>CIMIENTO</a:t>
            </a:r>
            <a:r>
              <a:rPr spc="-75" dirty="0"/>
              <a:t> </a:t>
            </a:r>
            <a:r>
              <a:rPr spc="-160" dirty="0"/>
              <a:t>Y</a:t>
            </a:r>
            <a:r>
              <a:rPr spc="-45" dirty="0"/>
              <a:t> </a:t>
            </a:r>
            <a:r>
              <a:rPr spc="-80" dirty="0"/>
              <a:t>CUIDADO</a:t>
            </a:r>
            <a:r>
              <a:rPr spc="-60" dirty="0"/>
              <a:t> </a:t>
            </a:r>
            <a:r>
              <a:rPr spc="-275" dirty="0"/>
              <a:t>D</a:t>
            </a:r>
            <a:r>
              <a:rPr spc="-220" dirty="0"/>
              <a:t>E</a:t>
            </a:r>
            <a:r>
              <a:rPr spc="-45" dirty="0"/>
              <a:t> </a:t>
            </a:r>
            <a:r>
              <a:rPr spc="-125" dirty="0"/>
              <a:t>MENOR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76720" y="1822513"/>
            <a:ext cx="8707120" cy="4633595"/>
            <a:chOff x="176720" y="1822513"/>
            <a:chExt cx="8707120" cy="4633595"/>
          </a:xfrm>
        </p:grpSpPr>
        <p:sp>
          <p:nvSpPr>
            <p:cNvPr id="10" name="object 10"/>
            <p:cNvSpPr/>
            <p:nvPr/>
          </p:nvSpPr>
          <p:spPr>
            <a:xfrm>
              <a:off x="524255" y="4360164"/>
              <a:ext cx="8326120" cy="370840"/>
            </a:xfrm>
            <a:custGeom>
              <a:avLst/>
              <a:gdLst/>
              <a:ahLst/>
              <a:cxnLst/>
              <a:rect l="l" t="t" r="r" b="b"/>
              <a:pathLst>
                <a:path w="8326120" h="370839">
                  <a:moveTo>
                    <a:pt x="8325611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8325611" y="370331"/>
                  </a:lnTo>
                  <a:lnTo>
                    <a:pt x="832561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4255" y="4360164"/>
              <a:ext cx="8326120" cy="370840"/>
            </a:xfrm>
            <a:custGeom>
              <a:avLst/>
              <a:gdLst/>
              <a:ahLst/>
              <a:cxnLst/>
              <a:rect l="l" t="t" r="r" b="b"/>
              <a:pathLst>
                <a:path w="8326120" h="370839">
                  <a:moveTo>
                    <a:pt x="0" y="370331"/>
                  </a:moveTo>
                  <a:lnTo>
                    <a:pt x="8325611" y="370331"/>
                  </a:lnTo>
                  <a:lnTo>
                    <a:pt x="8325611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9143">
              <a:solidFill>
                <a:srgbClr val="69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1929" y="3595877"/>
              <a:ext cx="320040" cy="186055"/>
            </a:xfrm>
            <a:custGeom>
              <a:avLst/>
              <a:gdLst/>
              <a:ahLst/>
              <a:cxnLst/>
              <a:rect l="l" t="t" r="r" b="b"/>
              <a:pathLst>
                <a:path w="320040" h="186054">
                  <a:moveTo>
                    <a:pt x="227076" y="0"/>
                  </a:moveTo>
                  <a:lnTo>
                    <a:pt x="227076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227076" y="139446"/>
                  </a:lnTo>
                  <a:lnTo>
                    <a:pt x="227076" y="185928"/>
                  </a:lnTo>
                  <a:lnTo>
                    <a:pt x="320040" y="92964"/>
                  </a:lnTo>
                  <a:lnTo>
                    <a:pt x="227076" y="0"/>
                  </a:lnTo>
                  <a:close/>
                </a:path>
              </a:pathLst>
            </a:custGeom>
            <a:solidFill>
              <a:srgbClr val="E0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929" y="3595877"/>
              <a:ext cx="320040" cy="186055"/>
            </a:xfrm>
            <a:custGeom>
              <a:avLst/>
              <a:gdLst/>
              <a:ahLst/>
              <a:cxnLst/>
              <a:rect l="l" t="t" r="r" b="b"/>
              <a:pathLst>
                <a:path w="320040" h="186054">
                  <a:moveTo>
                    <a:pt x="0" y="46482"/>
                  </a:moveTo>
                  <a:lnTo>
                    <a:pt x="227076" y="46482"/>
                  </a:lnTo>
                  <a:lnTo>
                    <a:pt x="227076" y="0"/>
                  </a:lnTo>
                  <a:lnTo>
                    <a:pt x="320040" y="92964"/>
                  </a:lnTo>
                  <a:lnTo>
                    <a:pt x="227076" y="185928"/>
                  </a:lnTo>
                  <a:lnTo>
                    <a:pt x="227076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8">
              <a:solidFill>
                <a:srgbClr val="69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1207" y="3345180"/>
              <a:ext cx="8303259" cy="646430"/>
            </a:xfrm>
            <a:custGeom>
              <a:avLst/>
              <a:gdLst/>
              <a:ahLst/>
              <a:cxnLst/>
              <a:rect l="l" t="t" r="r" b="b"/>
              <a:pathLst>
                <a:path w="8303259" h="646429">
                  <a:moveTo>
                    <a:pt x="8302752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8302752" y="646176"/>
                  </a:lnTo>
                  <a:lnTo>
                    <a:pt x="830275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1207" y="3345180"/>
              <a:ext cx="8303259" cy="646430"/>
            </a:xfrm>
            <a:custGeom>
              <a:avLst/>
              <a:gdLst/>
              <a:ahLst/>
              <a:cxnLst/>
              <a:rect l="l" t="t" r="r" b="b"/>
              <a:pathLst>
                <a:path w="8303259" h="646429">
                  <a:moveTo>
                    <a:pt x="0" y="646176"/>
                  </a:moveTo>
                  <a:lnTo>
                    <a:pt x="8302752" y="646176"/>
                  </a:lnTo>
                  <a:lnTo>
                    <a:pt x="8302752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9144">
              <a:solidFill>
                <a:srgbClr val="69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9496" y="4738116"/>
              <a:ext cx="8339455" cy="646430"/>
            </a:xfrm>
            <a:custGeom>
              <a:avLst/>
              <a:gdLst/>
              <a:ahLst/>
              <a:cxnLst/>
              <a:rect l="l" t="t" r="r" b="b"/>
              <a:pathLst>
                <a:path w="8339455" h="646429">
                  <a:moveTo>
                    <a:pt x="8339328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8339328" y="646176"/>
                  </a:lnTo>
                  <a:lnTo>
                    <a:pt x="833932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9496" y="4738116"/>
              <a:ext cx="8339455" cy="646430"/>
            </a:xfrm>
            <a:custGeom>
              <a:avLst/>
              <a:gdLst/>
              <a:ahLst/>
              <a:cxnLst/>
              <a:rect l="l" t="t" r="r" b="b"/>
              <a:pathLst>
                <a:path w="8339455" h="646429">
                  <a:moveTo>
                    <a:pt x="0" y="646176"/>
                  </a:moveTo>
                  <a:lnTo>
                    <a:pt x="8339328" y="646176"/>
                  </a:lnTo>
                  <a:lnTo>
                    <a:pt x="8339328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9144">
              <a:solidFill>
                <a:srgbClr val="69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9737" y="4452366"/>
              <a:ext cx="332740" cy="187960"/>
            </a:xfrm>
            <a:custGeom>
              <a:avLst/>
              <a:gdLst/>
              <a:ahLst/>
              <a:cxnLst/>
              <a:rect l="l" t="t" r="r" b="b"/>
              <a:pathLst>
                <a:path w="332740" h="187960">
                  <a:moveTo>
                    <a:pt x="238506" y="0"/>
                  </a:moveTo>
                  <a:lnTo>
                    <a:pt x="238506" y="46862"/>
                  </a:lnTo>
                  <a:lnTo>
                    <a:pt x="0" y="46862"/>
                  </a:lnTo>
                  <a:lnTo>
                    <a:pt x="0" y="140588"/>
                  </a:lnTo>
                  <a:lnTo>
                    <a:pt x="238506" y="140588"/>
                  </a:lnTo>
                  <a:lnTo>
                    <a:pt x="238506" y="187451"/>
                  </a:lnTo>
                  <a:lnTo>
                    <a:pt x="332232" y="93725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E0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9737" y="4452366"/>
              <a:ext cx="332740" cy="187960"/>
            </a:xfrm>
            <a:custGeom>
              <a:avLst/>
              <a:gdLst/>
              <a:ahLst/>
              <a:cxnLst/>
              <a:rect l="l" t="t" r="r" b="b"/>
              <a:pathLst>
                <a:path w="332740" h="187960">
                  <a:moveTo>
                    <a:pt x="0" y="46862"/>
                  </a:moveTo>
                  <a:lnTo>
                    <a:pt x="238506" y="46862"/>
                  </a:lnTo>
                  <a:lnTo>
                    <a:pt x="238506" y="0"/>
                  </a:lnTo>
                  <a:lnTo>
                    <a:pt x="332232" y="93725"/>
                  </a:lnTo>
                  <a:lnTo>
                    <a:pt x="238506" y="187451"/>
                  </a:lnTo>
                  <a:lnTo>
                    <a:pt x="238506" y="140588"/>
                  </a:lnTo>
                  <a:lnTo>
                    <a:pt x="0" y="140588"/>
                  </a:lnTo>
                  <a:lnTo>
                    <a:pt x="0" y="46862"/>
                  </a:lnTo>
                  <a:close/>
                </a:path>
              </a:pathLst>
            </a:custGeom>
            <a:ln w="25908">
              <a:solidFill>
                <a:srgbClr val="69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4255" y="5402579"/>
              <a:ext cx="8326120" cy="368935"/>
            </a:xfrm>
            <a:custGeom>
              <a:avLst/>
              <a:gdLst/>
              <a:ahLst/>
              <a:cxnLst/>
              <a:rect l="l" t="t" r="r" b="b"/>
              <a:pathLst>
                <a:path w="8326120" h="368935">
                  <a:moveTo>
                    <a:pt x="8325611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8325611" y="368808"/>
                  </a:lnTo>
                  <a:lnTo>
                    <a:pt x="832561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4255" y="5402579"/>
              <a:ext cx="8326120" cy="368935"/>
            </a:xfrm>
            <a:custGeom>
              <a:avLst/>
              <a:gdLst/>
              <a:ahLst/>
              <a:cxnLst/>
              <a:rect l="l" t="t" r="r" b="b"/>
              <a:pathLst>
                <a:path w="8326120" h="368935">
                  <a:moveTo>
                    <a:pt x="0" y="368808"/>
                  </a:moveTo>
                  <a:lnTo>
                    <a:pt x="8325611" y="368808"/>
                  </a:lnTo>
                  <a:lnTo>
                    <a:pt x="8325611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3">
              <a:solidFill>
                <a:srgbClr val="69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1207" y="5804916"/>
              <a:ext cx="8328659" cy="646430"/>
            </a:xfrm>
            <a:custGeom>
              <a:avLst/>
              <a:gdLst/>
              <a:ahLst/>
              <a:cxnLst/>
              <a:rect l="l" t="t" r="r" b="b"/>
              <a:pathLst>
                <a:path w="8328659" h="646429">
                  <a:moveTo>
                    <a:pt x="8328659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8328659" y="646176"/>
                  </a:lnTo>
                  <a:lnTo>
                    <a:pt x="832865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1207" y="5804916"/>
              <a:ext cx="8328659" cy="646430"/>
            </a:xfrm>
            <a:custGeom>
              <a:avLst/>
              <a:gdLst/>
              <a:ahLst/>
              <a:cxnLst/>
              <a:rect l="l" t="t" r="r" b="b"/>
              <a:pathLst>
                <a:path w="8328659" h="646429">
                  <a:moveTo>
                    <a:pt x="0" y="646176"/>
                  </a:moveTo>
                  <a:lnTo>
                    <a:pt x="8328659" y="646176"/>
                  </a:lnTo>
                  <a:lnTo>
                    <a:pt x="8328659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9144">
              <a:solidFill>
                <a:srgbClr val="69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7838" y="2739390"/>
              <a:ext cx="330835" cy="186055"/>
            </a:xfrm>
            <a:custGeom>
              <a:avLst/>
              <a:gdLst/>
              <a:ahLst/>
              <a:cxnLst/>
              <a:rect l="l" t="t" r="r" b="b"/>
              <a:pathLst>
                <a:path w="330834" h="186055">
                  <a:moveTo>
                    <a:pt x="237743" y="0"/>
                  </a:moveTo>
                  <a:lnTo>
                    <a:pt x="237743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237743" y="139446"/>
                  </a:lnTo>
                  <a:lnTo>
                    <a:pt x="237743" y="185927"/>
                  </a:lnTo>
                  <a:lnTo>
                    <a:pt x="330707" y="92963"/>
                  </a:lnTo>
                  <a:lnTo>
                    <a:pt x="237743" y="0"/>
                  </a:lnTo>
                  <a:close/>
                </a:path>
              </a:pathLst>
            </a:custGeom>
            <a:solidFill>
              <a:srgbClr val="E0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7838" y="2739390"/>
              <a:ext cx="330835" cy="186055"/>
            </a:xfrm>
            <a:custGeom>
              <a:avLst/>
              <a:gdLst/>
              <a:ahLst/>
              <a:cxnLst/>
              <a:rect l="l" t="t" r="r" b="b"/>
              <a:pathLst>
                <a:path w="330834" h="186055">
                  <a:moveTo>
                    <a:pt x="0" y="46482"/>
                  </a:moveTo>
                  <a:lnTo>
                    <a:pt x="237743" y="46482"/>
                  </a:lnTo>
                  <a:lnTo>
                    <a:pt x="237743" y="0"/>
                  </a:lnTo>
                  <a:lnTo>
                    <a:pt x="330707" y="92963"/>
                  </a:lnTo>
                  <a:lnTo>
                    <a:pt x="237743" y="185927"/>
                  </a:lnTo>
                  <a:lnTo>
                    <a:pt x="237743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8">
              <a:solidFill>
                <a:srgbClr val="69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7303" y="2607564"/>
              <a:ext cx="8303259" cy="368935"/>
            </a:xfrm>
            <a:custGeom>
              <a:avLst/>
              <a:gdLst/>
              <a:ahLst/>
              <a:cxnLst/>
              <a:rect l="l" t="t" r="r" b="b"/>
              <a:pathLst>
                <a:path w="8303259" h="368935">
                  <a:moveTo>
                    <a:pt x="8302752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8302752" y="368808"/>
                  </a:lnTo>
                  <a:lnTo>
                    <a:pt x="830275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7303" y="2607564"/>
              <a:ext cx="8303259" cy="368935"/>
            </a:xfrm>
            <a:custGeom>
              <a:avLst/>
              <a:gdLst/>
              <a:ahLst/>
              <a:cxnLst/>
              <a:rect l="l" t="t" r="r" b="b"/>
              <a:pathLst>
                <a:path w="8303259" h="368935">
                  <a:moveTo>
                    <a:pt x="0" y="368808"/>
                  </a:moveTo>
                  <a:lnTo>
                    <a:pt x="8302752" y="368808"/>
                  </a:lnTo>
                  <a:lnTo>
                    <a:pt x="8302752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3">
              <a:solidFill>
                <a:srgbClr val="69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5592" y="1827276"/>
              <a:ext cx="8304530" cy="370840"/>
            </a:xfrm>
            <a:custGeom>
              <a:avLst/>
              <a:gdLst/>
              <a:ahLst/>
              <a:cxnLst/>
              <a:rect l="l" t="t" r="r" b="b"/>
              <a:pathLst>
                <a:path w="8304530" h="370839">
                  <a:moveTo>
                    <a:pt x="8304276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8304276" y="370332"/>
                  </a:lnTo>
                  <a:lnTo>
                    <a:pt x="830427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5592" y="1827276"/>
              <a:ext cx="8304530" cy="370840"/>
            </a:xfrm>
            <a:custGeom>
              <a:avLst/>
              <a:gdLst/>
              <a:ahLst/>
              <a:cxnLst/>
              <a:rect l="l" t="t" r="r" b="b"/>
              <a:pathLst>
                <a:path w="8304530" h="370839">
                  <a:moveTo>
                    <a:pt x="0" y="370332"/>
                  </a:moveTo>
                  <a:lnTo>
                    <a:pt x="8304276" y="370332"/>
                  </a:lnTo>
                  <a:lnTo>
                    <a:pt x="8304276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9144">
              <a:solidFill>
                <a:srgbClr val="69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99643" y="1856308"/>
            <a:ext cx="8096884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Verdana"/>
                <a:cs typeface="Verdana"/>
              </a:rPr>
              <a:t>Unifica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las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anteriores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Prestaciones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por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Maternidad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y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Paternidad.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sz="1800" spc="-55" dirty="0">
                <a:latin typeface="Verdana"/>
                <a:cs typeface="Verdana"/>
              </a:rPr>
              <a:t>Por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20" dirty="0">
                <a:latin typeface="Verdana"/>
                <a:cs typeface="Verdana"/>
              </a:rPr>
              <a:t>p</a:t>
            </a:r>
            <a:r>
              <a:rPr sz="1800" spc="114" dirty="0">
                <a:latin typeface="Verdana"/>
                <a:cs typeface="Verdana"/>
              </a:rPr>
              <a:t>a</a:t>
            </a:r>
            <a:r>
              <a:rPr sz="1800" spc="-170" dirty="0">
                <a:latin typeface="Verdana"/>
                <a:cs typeface="Verdana"/>
              </a:rPr>
              <a:t>r</a:t>
            </a:r>
            <a:r>
              <a:rPr sz="1800" spc="-175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n</a:t>
            </a:r>
            <a:r>
              <a:rPr sz="1800" spc="4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40" dirty="0">
                <a:latin typeface="Verdana"/>
                <a:cs typeface="Verdana"/>
              </a:rPr>
              <a:t>ur</a:t>
            </a:r>
            <a:r>
              <a:rPr sz="1800" spc="-55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60" dirty="0">
                <a:latin typeface="Verdana"/>
                <a:cs typeface="Verdana"/>
              </a:rPr>
              <a:t>,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80" dirty="0">
                <a:latin typeface="Verdana"/>
                <a:cs typeface="Verdana"/>
              </a:rPr>
              <a:t>dopc</a:t>
            </a:r>
            <a:r>
              <a:rPr sz="1800" spc="55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ó</a:t>
            </a:r>
            <a:r>
              <a:rPr sz="1800" spc="10" dirty="0">
                <a:latin typeface="Verdana"/>
                <a:cs typeface="Verdana"/>
              </a:rPr>
              <a:t>n</a:t>
            </a:r>
            <a:r>
              <a:rPr sz="1800" spc="-160" dirty="0">
                <a:latin typeface="Verdana"/>
                <a:cs typeface="Verdana"/>
              </a:rPr>
              <a:t>,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gu</a:t>
            </a:r>
            <a:r>
              <a:rPr sz="1800" spc="50" dirty="0">
                <a:latin typeface="Verdana"/>
                <a:cs typeface="Verdana"/>
              </a:rPr>
              <a:t>a</a:t>
            </a:r>
            <a:r>
              <a:rPr sz="1800" spc="10" dirty="0">
                <a:latin typeface="Verdana"/>
                <a:cs typeface="Verdana"/>
              </a:rPr>
              <a:t>rda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40" dirty="0">
                <a:latin typeface="Verdana"/>
                <a:cs typeface="Verdana"/>
              </a:rPr>
              <a:t>ac</a:t>
            </a:r>
            <a:r>
              <a:rPr sz="1800" spc="150" dirty="0">
                <a:latin typeface="Verdana"/>
                <a:cs typeface="Verdana"/>
              </a:rPr>
              <a:t>o</a:t>
            </a:r>
            <a:r>
              <a:rPr sz="1800" spc="-35" dirty="0">
                <a:latin typeface="Verdana"/>
                <a:cs typeface="Verdana"/>
              </a:rPr>
              <a:t>g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155" dirty="0">
                <a:latin typeface="Verdana"/>
                <a:cs typeface="Verdana"/>
              </a:rPr>
              <a:t>m</a:t>
            </a:r>
            <a:r>
              <a:rPr sz="1800" spc="-35" dirty="0">
                <a:latin typeface="Verdana"/>
                <a:cs typeface="Verdana"/>
              </a:rPr>
              <a:t>i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40" dirty="0">
                <a:latin typeface="Verdana"/>
                <a:cs typeface="Verdana"/>
              </a:rPr>
              <a:t>o.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Descanso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de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16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semanas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seguidas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spc="-20" dirty="0">
                <a:latin typeface="Verdana"/>
                <a:cs typeface="Verdana"/>
              </a:rPr>
              <a:t>(cónyuges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partir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de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2021,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en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2020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45" dirty="0">
                <a:latin typeface="Verdana"/>
                <a:cs typeface="Verdana"/>
              </a:rPr>
              <a:t>un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</a:t>
            </a:r>
            <a:r>
              <a:rPr sz="1800" spc="-95" dirty="0">
                <a:latin typeface="Verdana"/>
                <a:cs typeface="Verdana"/>
              </a:rPr>
              <a:t>o</a:t>
            </a:r>
            <a:r>
              <a:rPr sz="1800" spc="-130" dirty="0">
                <a:latin typeface="Verdana"/>
                <a:cs typeface="Verdana"/>
              </a:rPr>
              <a:t>l</a:t>
            </a:r>
            <a:r>
              <a:rPr sz="1800" spc="-30" dirty="0">
                <a:latin typeface="Verdana"/>
                <a:cs typeface="Verdana"/>
              </a:rPr>
              <a:t>o</a:t>
            </a:r>
            <a:r>
              <a:rPr sz="1800" spc="-40" dirty="0">
                <a:latin typeface="Verdana"/>
                <a:cs typeface="Verdana"/>
              </a:rPr>
              <a:t>1</a:t>
            </a:r>
            <a:r>
              <a:rPr sz="1800" spc="-145" dirty="0">
                <a:latin typeface="Verdana"/>
                <a:cs typeface="Verdana"/>
              </a:rPr>
              <a:t>2</a:t>
            </a:r>
            <a:r>
              <a:rPr sz="1800" spc="-155" dirty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sz="1800" b="1" spc="-140" dirty="0">
                <a:latin typeface="Tahoma"/>
                <a:cs typeface="Tahoma"/>
              </a:rPr>
              <a:t>6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600" spc="85" dirty="0">
                <a:latin typeface="Verdana"/>
                <a:cs typeface="Verdana"/>
              </a:rPr>
              <a:t>de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ellas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son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800" b="1" spc="-45" dirty="0">
                <a:latin typeface="Tahoma"/>
                <a:cs typeface="Tahoma"/>
              </a:rPr>
              <a:t>obligatorias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spc="40" dirty="0">
                <a:latin typeface="Verdana"/>
                <a:cs typeface="Verdana"/>
              </a:rPr>
              <a:t>para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la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madre,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en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caso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de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que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haya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habido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parto</a:t>
            </a:r>
            <a:endParaRPr sz="1800">
              <a:latin typeface="Verdana"/>
              <a:cs typeface="Verdana"/>
            </a:endParaRPr>
          </a:p>
          <a:p>
            <a:pPr marL="30480" marR="548005">
              <a:lnSpc>
                <a:spcPct val="100000"/>
              </a:lnSpc>
              <a:spcBef>
                <a:spcPts val="815"/>
              </a:spcBef>
              <a:tabLst>
                <a:tab pos="476884" algn="l"/>
              </a:tabLst>
            </a:pPr>
            <a:r>
              <a:rPr sz="1800" spc="20" dirty="0">
                <a:latin typeface="Verdana"/>
                <a:cs typeface="Verdana"/>
              </a:rPr>
              <a:t>De	</a:t>
            </a:r>
            <a:r>
              <a:rPr sz="1800" spc="-75" dirty="0">
                <a:latin typeface="Verdana"/>
                <a:cs typeface="Verdana"/>
              </a:rPr>
              <a:t>las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10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restantes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spc="10" dirty="0">
                <a:latin typeface="Verdana"/>
                <a:cs typeface="Verdana"/>
              </a:rPr>
              <a:t>la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madre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decide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repartir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todas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algunas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90" dirty="0">
                <a:latin typeface="Verdana"/>
                <a:cs typeface="Verdana"/>
              </a:rPr>
              <a:t>con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el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120" dirty="0">
                <a:latin typeface="Verdana"/>
                <a:cs typeface="Verdana"/>
              </a:rPr>
              <a:t>p</a:t>
            </a:r>
            <a:r>
              <a:rPr sz="1800" spc="114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dre</a:t>
            </a:r>
            <a:r>
              <a:rPr sz="1800" spc="-35" dirty="0">
                <a:latin typeface="Verdana"/>
                <a:cs typeface="Verdana"/>
              </a:rPr>
              <a:t>,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0" dirty="0">
                <a:latin typeface="Verdana"/>
                <a:cs typeface="Verdana"/>
              </a:rPr>
              <a:t>s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105" dirty="0">
                <a:latin typeface="Verdana"/>
                <a:cs typeface="Verdana"/>
              </a:rPr>
              <a:t>mu</a:t>
            </a:r>
            <a:r>
              <a:rPr sz="1800" spc="-30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135" dirty="0">
                <a:latin typeface="Verdana"/>
                <a:cs typeface="Verdana"/>
              </a:rPr>
              <a:t>á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no</a:t>
            </a:r>
            <a:endParaRPr sz="18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905"/>
              </a:spcBef>
            </a:pPr>
            <a:r>
              <a:rPr sz="1800" spc="-15" dirty="0">
                <a:latin typeface="Verdana"/>
                <a:cs typeface="Verdana"/>
              </a:rPr>
              <a:t>La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madre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puede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Tahoma"/>
                <a:cs typeface="Tahoma"/>
              </a:rPr>
              <a:t>revocar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spc="10" dirty="0">
                <a:latin typeface="Verdana"/>
                <a:cs typeface="Verdana"/>
              </a:rPr>
              <a:t>la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decisión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de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repartirlas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800" spc="-15" dirty="0">
                <a:latin typeface="Verdana"/>
                <a:cs typeface="Verdana"/>
              </a:rPr>
              <a:t>La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madre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puede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pactar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90" dirty="0">
                <a:latin typeface="Verdana"/>
                <a:cs typeface="Verdana"/>
              </a:rPr>
              <a:t>con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la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empresa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disfrutar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de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la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maternidad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30" dirty="0">
                <a:latin typeface="Tahoma"/>
                <a:cs typeface="Tahoma"/>
              </a:rPr>
              <a:t>tiempo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parcial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spc="-25" dirty="0">
                <a:latin typeface="Verdana"/>
                <a:cs typeface="Verdana"/>
              </a:rPr>
              <a:t>después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de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6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semanas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obligatorias,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menos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del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85" dirty="0">
                <a:latin typeface="Verdana"/>
                <a:cs typeface="Verdana"/>
              </a:rPr>
              <a:t>50%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8976" y="1879092"/>
            <a:ext cx="358140" cy="212090"/>
            <a:chOff x="188976" y="1879092"/>
            <a:chExt cx="358140" cy="212090"/>
          </a:xfrm>
        </p:grpSpPr>
        <p:sp>
          <p:nvSpPr>
            <p:cNvPr id="32" name="object 32"/>
            <p:cNvSpPr/>
            <p:nvPr/>
          </p:nvSpPr>
          <p:spPr>
            <a:xfrm>
              <a:off x="201930" y="1892046"/>
              <a:ext cx="332740" cy="186055"/>
            </a:xfrm>
            <a:custGeom>
              <a:avLst/>
              <a:gdLst/>
              <a:ahLst/>
              <a:cxnLst/>
              <a:rect l="l" t="t" r="r" b="b"/>
              <a:pathLst>
                <a:path w="332740" h="186055">
                  <a:moveTo>
                    <a:pt x="239268" y="0"/>
                  </a:moveTo>
                  <a:lnTo>
                    <a:pt x="239268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239268" y="139445"/>
                  </a:lnTo>
                  <a:lnTo>
                    <a:pt x="239268" y="185927"/>
                  </a:lnTo>
                  <a:lnTo>
                    <a:pt x="332232" y="92963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E0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1930" y="1892046"/>
              <a:ext cx="332740" cy="186055"/>
            </a:xfrm>
            <a:custGeom>
              <a:avLst/>
              <a:gdLst/>
              <a:ahLst/>
              <a:cxnLst/>
              <a:rect l="l" t="t" r="r" b="b"/>
              <a:pathLst>
                <a:path w="332740" h="186055">
                  <a:moveTo>
                    <a:pt x="0" y="46481"/>
                  </a:moveTo>
                  <a:lnTo>
                    <a:pt x="239268" y="46481"/>
                  </a:lnTo>
                  <a:lnTo>
                    <a:pt x="239268" y="0"/>
                  </a:lnTo>
                  <a:lnTo>
                    <a:pt x="332232" y="92963"/>
                  </a:lnTo>
                  <a:lnTo>
                    <a:pt x="239268" y="185927"/>
                  </a:lnTo>
                  <a:lnTo>
                    <a:pt x="239268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69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37209" y="0"/>
            <a:ext cx="8606790" cy="6858000"/>
            <a:chOff x="537209" y="0"/>
            <a:chExt cx="8606790" cy="6858000"/>
          </a:xfrm>
        </p:grpSpPr>
        <p:sp>
          <p:nvSpPr>
            <p:cNvPr id="4" name="object 4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6B0AB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3429000"/>
              <a:ext cx="1341120" cy="2078989"/>
            </a:xfrm>
            <a:custGeom>
              <a:avLst/>
              <a:gdLst/>
              <a:ahLst/>
              <a:cxnLst/>
              <a:rect l="l" t="t" r="r" b="b"/>
              <a:pathLst>
                <a:path w="1341120" h="2078989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120" h="2078989">
                  <a:moveTo>
                    <a:pt x="1341120" y="1757934"/>
                  </a:moveTo>
                  <a:lnTo>
                    <a:pt x="1337640" y="1710537"/>
                  </a:lnTo>
                  <a:lnTo>
                    <a:pt x="1327531" y="1665287"/>
                  </a:lnTo>
                  <a:lnTo>
                    <a:pt x="1311300" y="1622704"/>
                  </a:lnTo>
                  <a:lnTo>
                    <a:pt x="1289431" y="1583258"/>
                  </a:lnTo>
                  <a:lnTo>
                    <a:pt x="1262418" y="1547469"/>
                  </a:lnTo>
                  <a:lnTo>
                    <a:pt x="1230782" y="1515833"/>
                  </a:lnTo>
                  <a:lnTo>
                    <a:pt x="1194993" y="1488821"/>
                  </a:lnTo>
                  <a:lnTo>
                    <a:pt x="1155547" y="1466951"/>
                  </a:lnTo>
                  <a:lnTo>
                    <a:pt x="1112964" y="1450721"/>
                  </a:lnTo>
                  <a:lnTo>
                    <a:pt x="1067714" y="1440611"/>
                  </a:lnTo>
                  <a:lnTo>
                    <a:pt x="1020318" y="1437132"/>
                  </a:lnTo>
                  <a:lnTo>
                    <a:pt x="972908" y="1440611"/>
                  </a:lnTo>
                  <a:lnTo>
                    <a:pt x="927658" y="1450721"/>
                  </a:lnTo>
                  <a:lnTo>
                    <a:pt x="885075" y="1466951"/>
                  </a:lnTo>
                  <a:lnTo>
                    <a:pt x="845629" y="1488821"/>
                  </a:lnTo>
                  <a:lnTo>
                    <a:pt x="809840" y="1515833"/>
                  </a:lnTo>
                  <a:lnTo>
                    <a:pt x="778205" y="1547469"/>
                  </a:lnTo>
                  <a:lnTo>
                    <a:pt x="751192" y="1583258"/>
                  </a:lnTo>
                  <a:lnTo>
                    <a:pt x="729322" y="1622704"/>
                  </a:lnTo>
                  <a:lnTo>
                    <a:pt x="713092" y="1665287"/>
                  </a:lnTo>
                  <a:lnTo>
                    <a:pt x="702983" y="1710537"/>
                  </a:lnTo>
                  <a:lnTo>
                    <a:pt x="699516" y="1757934"/>
                  </a:lnTo>
                  <a:lnTo>
                    <a:pt x="702983" y="1805343"/>
                  </a:lnTo>
                  <a:lnTo>
                    <a:pt x="713092" y="1850593"/>
                  </a:lnTo>
                  <a:lnTo>
                    <a:pt x="729322" y="1893176"/>
                  </a:lnTo>
                  <a:lnTo>
                    <a:pt x="751192" y="1932622"/>
                  </a:lnTo>
                  <a:lnTo>
                    <a:pt x="778205" y="1968411"/>
                  </a:lnTo>
                  <a:lnTo>
                    <a:pt x="809840" y="2000046"/>
                  </a:lnTo>
                  <a:lnTo>
                    <a:pt x="845629" y="2027059"/>
                  </a:lnTo>
                  <a:lnTo>
                    <a:pt x="885075" y="2048929"/>
                  </a:lnTo>
                  <a:lnTo>
                    <a:pt x="927658" y="2065159"/>
                  </a:lnTo>
                  <a:lnTo>
                    <a:pt x="972908" y="2075268"/>
                  </a:lnTo>
                  <a:lnTo>
                    <a:pt x="1020318" y="2078736"/>
                  </a:lnTo>
                  <a:lnTo>
                    <a:pt x="1067714" y="2075268"/>
                  </a:lnTo>
                  <a:lnTo>
                    <a:pt x="1112964" y="2065159"/>
                  </a:lnTo>
                  <a:lnTo>
                    <a:pt x="1155547" y="2048929"/>
                  </a:lnTo>
                  <a:lnTo>
                    <a:pt x="1194993" y="2027059"/>
                  </a:lnTo>
                  <a:lnTo>
                    <a:pt x="1230782" y="2000046"/>
                  </a:lnTo>
                  <a:lnTo>
                    <a:pt x="1262418" y="1968411"/>
                  </a:lnTo>
                  <a:lnTo>
                    <a:pt x="1289431" y="1932622"/>
                  </a:lnTo>
                  <a:lnTo>
                    <a:pt x="1311300" y="1893176"/>
                  </a:lnTo>
                  <a:lnTo>
                    <a:pt x="1327531" y="1850593"/>
                  </a:lnTo>
                  <a:lnTo>
                    <a:pt x="1337640" y="1805343"/>
                  </a:lnTo>
                  <a:lnTo>
                    <a:pt x="1341120" y="1757934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183" y="5500115"/>
              <a:ext cx="137159" cy="1371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64195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7210" y="3546347"/>
              <a:ext cx="8606790" cy="2621280"/>
            </a:xfrm>
            <a:custGeom>
              <a:avLst/>
              <a:gdLst/>
              <a:ahLst/>
              <a:cxnLst/>
              <a:rect l="l" t="t" r="r" b="b"/>
              <a:pathLst>
                <a:path w="8606790" h="2621279">
                  <a:moveTo>
                    <a:pt x="8606777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8606777" y="25908"/>
                  </a:lnTo>
                  <a:lnTo>
                    <a:pt x="8606777" y="0"/>
                  </a:lnTo>
                  <a:close/>
                </a:path>
                <a:path w="8606790" h="2621279">
                  <a:moveTo>
                    <a:pt x="8606790" y="2595372"/>
                  </a:moveTo>
                  <a:lnTo>
                    <a:pt x="35052" y="2595372"/>
                  </a:lnTo>
                  <a:lnTo>
                    <a:pt x="35052" y="2621280"/>
                  </a:lnTo>
                  <a:lnTo>
                    <a:pt x="8606790" y="2621280"/>
                  </a:lnTo>
                  <a:lnTo>
                    <a:pt x="8606790" y="2595372"/>
                  </a:lnTo>
                  <a:close/>
                </a:path>
              </a:pathLst>
            </a:custGeom>
            <a:solidFill>
              <a:srgbClr val="946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2261" y="1515617"/>
              <a:ext cx="1801495" cy="1728470"/>
            </a:xfrm>
            <a:custGeom>
              <a:avLst/>
              <a:gdLst/>
              <a:ahLst/>
              <a:cxnLst/>
              <a:rect l="l" t="t" r="r" b="b"/>
              <a:pathLst>
                <a:path w="1801495" h="1728470">
                  <a:moveTo>
                    <a:pt x="1513332" y="0"/>
                  </a:moveTo>
                  <a:lnTo>
                    <a:pt x="288086" y="0"/>
                  </a:lnTo>
                  <a:lnTo>
                    <a:pt x="241357" y="3771"/>
                  </a:lnTo>
                  <a:lnTo>
                    <a:pt x="197029" y="14691"/>
                  </a:lnTo>
                  <a:lnTo>
                    <a:pt x="155694" y="32164"/>
                  </a:lnTo>
                  <a:lnTo>
                    <a:pt x="117946" y="55595"/>
                  </a:lnTo>
                  <a:lnTo>
                    <a:pt x="84378" y="84391"/>
                  </a:lnTo>
                  <a:lnTo>
                    <a:pt x="55584" y="117957"/>
                  </a:lnTo>
                  <a:lnTo>
                    <a:pt x="32155" y="155699"/>
                  </a:lnTo>
                  <a:lnTo>
                    <a:pt x="14686" y="197022"/>
                  </a:lnTo>
                  <a:lnTo>
                    <a:pt x="3770" y="241333"/>
                  </a:lnTo>
                  <a:lnTo>
                    <a:pt x="0" y="288036"/>
                  </a:lnTo>
                  <a:lnTo>
                    <a:pt x="0" y="1728216"/>
                  </a:lnTo>
                  <a:lnTo>
                    <a:pt x="1801368" y="1728216"/>
                  </a:lnTo>
                  <a:lnTo>
                    <a:pt x="1801368" y="288036"/>
                  </a:lnTo>
                  <a:lnTo>
                    <a:pt x="1797596" y="241333"/>
                  </a:lnTo>
                  <a:lnTo>
                    <a:pt x="1786676" y="197022"/>
                  </a:lnTo>
                  <a:lnTo>
                    <a:pt x="1769203" y="155699"/>
                  </a:lnTo>
                  <a:lnTo>
                    <a:pt x="1745772" y="117957"/>
                  </a:lnTo>
                  <a:lnTo>
                    <a:pt x="1716976" y="84391"/>
                  </a:lnTo>
                  <a:lnTo>
                    <a:pt x="1683410" y="55595"/>
                  </a:lnTo>
                  <a:lnTo>
                    <a:pt x="1645668" y="32164"/>
                  </a:lnTo>
                  <a:lnTo>
                    <a:pt x="1604345" y="14691"/>
                  </a:lnTo>
                  <a:lnTo>
                    <a:pt x="1560034" y="3771"/>
                  </a:lnTo>
                  <a:lnTo>
                    <a:pt x="1513332" y="0"/>
                  </a:lnTo>
                  <a:close/>
                </a:path>
              </a:pathLst>
            </a:custGeom>
            <a:solidFill>
              <a:srgbClr val="946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2261" y="1515617"/>
              <a:ext cx="1801495" cy="1728470"/>
            </a:xfrm>
            <a:custGeom>
              <a:avLst/>
              <a:gdLst/>
              <a:ahLst/>
              <a:cxnLst/>
              <a:rect l="l" t="t" r="r" b="b"/>
              <a:pathLst>
                <a:path w="1801495" h="1728470">
                  <a:moveTo>
                    <a:pt x="288086" y="0"/>
                  </a:moveTo>
                  <a:lnTo>
                    <a:pt x="1513332" y="0"/>
                  </a:lnTo>
                  <a:lnTo>
                    <a:pt x="1560034" y="3771"/>
                  </a:lnTo>
                  <a:lnTo>
                    <a:pt x="1604345" y="14691"/>
                  </a:lnTo>
                  <a:lnTo>
                    <a:pt x="1645668" y="32164"/>
                  </a:lnTo>
                  <a:lnTo>
                    <a:pt x="1683410" y="55595"/>
                  </a:lnTo>
                  <a:lnTo>
                    <a:pt x="1716976" y="84391"/>
                  </a:lnTo>
                  <a:lnTo>
                    <a:pt x="1745772" y="117957"/>
                  </a:lnTo>
                  <a:lnTo>
                    <a:pt x="1769203" y="155699"/>
                  </a:lnTo>
                  <a:lnTo>
                    <a:pt x="1786676" y="197022"/>
                  </a:lnTo>
                  <a:lnTo>
                    <a:pt x="1797596" y="241333"/>
                  </a:lnTo>
                  <a:lnTo>
                    <a:pt x="1801368" y="288036"/>
                  </a:lnTo>
                  <a:lnTo>
                    <a:pt x="1801368" y="1728216"/>
                  </a:lnTo>
                  <a:lnTo>
                    <a:pt x="0" y="1728216"/>
                  </a:lnTo>
                  <a:lnTo>
                    <a:pt x="0" y="288036"/>
                  </a:lnTo>
                  <a:lnTo>
                    <a:pt x="3770" y="241333"/>
                  </a:lnTo>
                  <a:lnTo>
                    <a:pt x="14686" y="197022"/>
                  </a:lnTo>
                  <a:lnTo>
                    <a:pt x="32155" y="155699"/>
                  </a:lnTo>
                  <a:lnTo>
                    <a:pt x="55584" y="117957"/>
                  </a:lnTo>
                  <a:lnTo>
                    <a:pt x="84378" y="84391"/>
                  </a:lnTo>
                  <a:lnTo>
                    <a:pt x="117946" y="55595"/>
                  </a:lnTo>
                  <a:lnTo>
                    <a:pt x="155694" y="32164"/>
                  </a:lnTo>
                  <a:lnTo>
                    <a:pt x="197029" y="14691"/>
                  </a:lnTo>
                  <a:lnTo>
                    <a:pt x="241357" y="3771"/>
                  </a:lnTo>
                  <a:lnTo>
                    <a:pt x="288086" y="0"/>
                  </a:lnTo>
                  <a:close/>
                </a:path>
              </a:pathLst>
            </a:custGeom>
            <a:ln w="25908">
              <a:solidFill>
                <a:srgbClr val="946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00883" y="428244"/>
            <a:ext cx="5172710" cy="585470"/>
          </a:xfrm>
          <a:prstGeom prst="rect">
            <a:avLst/>
          </a:prstGeom>
          <a:solidFill>
            <a:srgbClr val="E0DFDF"/>
          </a:solidFill>
          <a:ln w="9144">
            <a:solidFill>
              <a:srgbClr val="D24412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95"/>
              </a:spcBef>
            </a:pPr>
            <a:r>
              <a:rPr spc="-204" dirty="0"/>
              <a:t>LAS</a:t>
            </a:r>
            <a:r>
              <a:rPr spc="-40" dirty="0"/>
              <a:t> </a:t>
            </a:r>
            <a:r>
              <a:rPr spc="-155" dirty="0"/>
              <a:t>E</a:t>
            </a:r>
            <a:r>
              <a:rPr spc="-165" dirty="0"/>
              <a:t>X</a:t>
            </a:r>
            <a:r>
              <a:rPr spc="-110" dirty="0"/>
              <a:t>CED</a:t>
            </a:r>
            <a:r>
              <a:rPr spc="-90" dirty="0"/>
              <a:t>E</a:t>
            </a:r>
            <a:r>
              <a:rPr spc="-145" dirty="0"/>
              <a:t>NC</a:t>
            </a:r>
            <a:r>
              <a:rPr spc="-90" dirty="0"/>
              <a:t>I</a:t>
            </a:r>
            <a:r>
              <a:rPr spc="-95" dirty="0"/>
              <a:t>AS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79929" y="1620773"/>
            <a:ext cx="6162675" cy="125285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1980"/>
              </a:lnSpc>
              <a:spcBef>
                <a:spcPts val="315"/>
              </a:spcBef>
            </a:pPr>
            <a:r>
              <a:rPr sz="1800" spc="60" dirty="0">
                <a:latin typeface="Wingdings"/>
                <a:cs typeface="Wingdings"/>
              </a:rPr>
              <a:t></a:t>
            </a:r>
            <a:r>
              <a:rPr sz="1800" spc="60" dirty="0">
                <a:latin typeface="Verdana"/>
                <a:cs typeface="Verdana"/>
              </a:rPr>
              <a:t>Cuando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trabajo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designa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para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un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cargo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público,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o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250" dirty="0">
                <a:latin typeface="Verdana"/>
                <a:cs typeface="Verdana"/>
              </a:rPr>
              <a:t>s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25" dirty="0">
                <a:latin typeface="Verdana"/>
                <a:cs typeface="Verdana"/>
              </a:rPr>
              <a:t>d</a:t>
            </a:r>
            <a:r>
              <a:rPr sz="1800" spc="15" dirty="0">
                <a:latin typeface="Verdana"/>
                <a:cs typeface="Verdana"/>
              </a:rPr>
              <a:t>i</a:t>
            </a:r>
            <a:r>
              <a:rPr sz="1800" spc="170" dirty="0">
                <a:latin typeface="Verdana"/>
                <a:cs typeface="Verdana"/>
              </a:rPr>
              <a:t>c</a:t>
            </a:r>
            <a:r>
              <a:rPr sz="1800" spc="190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pr</a:t>
            </a:r>
            <a:r>
              <a:rPr sz="1800" spc="-25" dirty="0">
                <a:latin typeface="Verdana"/>
                <a:cs typeface="Verdana"/>
              </a:rPr>
              <a:t>o</a:t>
            </a:r>
            <a:r>
              <a:rPr sz="1800" spc="-50" dirty="0">
                <a:latin typeface="Verdana"/>
                <a:cs typeface="Verdana"/>
              </a:rPr>
              <a:t>v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6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i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su</a:t>
            </a:r>
            <a:r>
              <a:rPr sz="1800" spc="-75" dirty="0">
                <a:latin typeface="Verdana"/>
                <a:cs typeface="Verdana"/>
              </a:rPr>
              <a:t>p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20" dirty="0">
                <a:latin typeface="Verdana"/>
                <a:cs typeface="Verdana"/>
              </a:rPr>
              <a:t>r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-75" dirty="0">
                <a:latin typeface="Verdana"/>
                <a:cs typeface="Verdana"/>
              </a:rPr>
              <a:t>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0" dirty="0">
                <a:latin typeface="Verdana"/>
                <a:cs typeface="Verdana"/>
              </a:rPr>
              <a:t>Dur</a:t>
            </a:r>
            <a:r>
              <a:rPr sz="1800" spc="-60" dirty="0">
                <a:latin typeface="Verdana"/>
                <a:cs typeface="Verdana"/>
              </a:rPr>
              <a:t>a</a:t>
            </a:r>
            <a:r>
              <a:rPr sz="1800" spc="60" dirty="0">
                <a:latin typeface="Verdana"/>
                <a:cs typeface="Verdana"/>
              </a:rPr>
              <a:t>c</a:t>
            </a:r>
            <a:r>
              <a:rPr sz="1800" spc="45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ón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l</a:t>
            </a:r>
            <a:r>
              <a:rPr sz="1800" spc="150" dirty="0">
                <a:latin typeface="Verdana"/>
                <a:cs typeface="Verdana"/>
              </a:rPr>
              <a:t>a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m</a:t>
            </a:r>
            <a:r>
              <a:rPr sz="1800" spc="-25" dirty="0">
                <a:latin typeface="Verdana"/>
                <a:cs typeface="Verdana"/>
              </a:rPr>
              <a:t>i</a:t>
            </a:r>
            <a:r>
              <a:rPr sz="1800" spc="-60" dirty="0">
                <a:latin typeface="Verdana"/>
                <a:cs typeface="Verdana"/>
              </a:rPr>
              <a:t>sm</a:t>
            </a:r>
            <a:r>
              <a:rPr sz="1800" spc="-45" dirty="0">
                <a:latin typeface="Verdana"/>
                <a:cs typeface="Verdana"/>
              </a:rPr>
              <a:t>a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d</a:t>
            </a:r>
            <a:r>
              <a:rPr sz="1800" spc="90" dirty="0">
                <a:latin typeface="Verdana"/>
                <a:cs typeface="Verdana"/>
              </a:rPr>
              <a:t>e</a:t>
            </a:r>
            <a:r>
              <a:rPr sz="1800" spc="-135" dirty="0">
                <a:latin typeface="Verdana"/>
                <a:cs typeface="Verdana"/>
              </a:rPr>
              <a:t>l </a:t>
            </a:r>
            <a:r>
              <a:rPr sz="1800" spc="175" dirty="0">
                <a:latin typeface="Verdana"/>
                <a:cs typeface="Verdana"/>
              </a:rPr>
              <a:t>c</a:t>
            </a:r>
            <a:r>
              <a:rPr sz="1800" spc="190" dirty="0">
                <a:latin typeface="Verdana"/>
                <a:cs typeface="Verdana"/>
              </a:rPr>
              <a:t>a</a:t>
            </a:r>
            <a:r>
              <a:rPr sz="1800" spc="-20" dirty="0">
                <a:latin typeface="Verdana"/>
                <a:cs typeface="Verdana"/>
              </a:rPr>
              <a:t>rgo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45" dirty="0">
                <a:latin typeface="Wingdings"/>
                <a:cs typeface="Wingdings"/>
              </a:rPr>
              <a:t></a:t>
            </a:r>
            <a:r>
              <a:rPr sz="1800" spc="-45" dirty="0">
                <a:latin typeface="Verdana"/>
                <a:cs typeface="Verdana"/>
              </a:rPr>
              <a:t>Reserva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de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puesto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computa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para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antigüedad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6797" y="2238501"/>
            <a:ext cx="951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solidFill>
                  <a:srgbClr val="FFFFFF"/>
                </a:solidFill>
                <a:latin typeface="Tahoma"/>
                <a:cs typeface="Tahoma"/>
              </a:rPr>
              <a:t>Forzosa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3594" y="3573779"/>
            <a:ext cx="5937250" cy="25336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Verdana"/>
                <a:cs typeface="Verdana"/>
              </a:rPr>
              <a:t>Cu</a:t>
            </a:r>
            <a:r>
              <a:rPr sz="1800" spc="25" dirty="0">
                <a:latin typeface="Verdana"/>
                <a:cs typeface="Verdana"/>
              </a:rPr>
              <a:t>i</a:t>
            </a:r>
            <a:r>
              <a:rPr sz="1800" spc="110" dirty="0">
                <a:latin typeface="Verdana"/>
                <a:cs typeface="Verdana"/>
              </a:rPr>
              <a:t>dado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225" dirty="0">
                <a:latin typeface="Verdana"/>
                <a:cs typeface="Verdana"/>
              </a:rPr>
              <a:t>c</a:t>
            </a:r>
            <a:r>
              <a:rPr sz="1800" spc="130" dirty="0">
                <a:latin typeface="Verdana"/>
                <a:cs typeface="Verdana"/>
              </a:rPr>
              <a:t>ada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m</a:t>
            </a:r>
            <a:r>
              <a:rPr sz="1800" spc="25" dirty="0">
                <a:latin typeface="Verdana"/>
                <a:cs typeface="Verdana"/>
              </a:rPr>
              <a:t>e</a:t>
            </a:r>
            <a:r>
              <a:rPr sz="1800" spc="15" dirty="0">
                <a:latin typeface="Verdana"/>
                <a:cs typeface="Verdana"/>
              </a:rPr>
              <a:t>n</a:t>
            </a:r>
            <a:r>
              <a:rPr sz="1800" spc="-75" dirty="0">
                <a:latin typeface="Verdana"/>
                <a:cs typeface="Verdana"/>
              </a:rPr>
              <a:t>or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3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65" dirty="0">
                <a:latin typeface="Verdana"/>
                <a:cs typeface="Verdana"/>
              </a:rPr>
              <a:t>ños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052955" algn="l"/>
              </a:tabLst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Verdana"/>
                <a:cs typeface="Verdana"/>
              </a:rPr>
              <a:t>D</a:t>
            </a:r>
            <a:r>
              <a:rPr sz="1800" spc="-10" dirty="0">
                <a:latin typeface="Verdana"/>
                <a:cs typeface="Verdana"/>
              </a:rPr>
              <a:t>urac</a:t>
            </a:r>
            <a:r>
              <a:rPr sz="1800" spc="15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ón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m</a:t>
            </a:r>
            <a:r>
              <a:rPr sz="1800" spc="-90" dirty="0">
                <a:latin typeface="Verdana"/>
                <a:cs typeface="Verdana"/>
              </a:rPr>
              <a:t>áx</a:t>
            </a:r>
            <a:r>
              <a:rPr sz="1800" spc="-50" dirty="0">
                <a:latin typeface="Verdana"/>
                <a:cs typeface="Verdana"/>
              </a:rPr>
              <a:t>.</a:t>
            </a:r>
            <a:r>
              <a:rPr sz="1800" dirty="0">
                <a:latin typeface="Verdana"/>
                <a:cs typeface="Verdana"/>
              </a:rPr>
              <a:t>	</a:t>
            </a:r>
            <a:r>
              <a:rPr sz="1800" spc="55" dirty="0">
                <a:latin typeface="Verdana"/>
                <a:cs typeface="Verdana"/>
              </a:rPr>
              <a:t>h</a:t>
            </a:r>
            <a:r>
              <a:rPr sz="1800" spc="40" dirty="0">
                <a:latin typeface="Verdana"/>
                <a:cs typeface="Verdana"/>
              </a:rPr>
              <a:t>a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t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cu</a:t>
            </a:r>
            <a:r>
              <a:rPr sz="1800" spc="55" dirty="0">
                <a:latin typeface="Verdana"/>
                <a:cs typeface="Verdana"/>
              </a:rPr>
              <a:t>m</a:t>
            </a:r>
            <a:r>
              <a:rPr sz="1800" spc="-25" dirty="0">
                <a:latin typeface="Verdana"/>
                <a:cs typeface="Verdana"/>
              </a:rPr>
              <a:t>p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80" dirty="0">
                <a:latin typeface="Verdana"/>
                <a:cs typeface="Verdana"/>
              </a:rPr>
              <a:t>os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3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años</a:t>
            </a:r>
            <a:endParaRPr sz="1800">
              <a:latin typeface="Verdana"/>
              <a:cs typeface="Verdana"/>
            </a:endParaRPr>
          </a:p>
          <a:p>
            <a:pPr marL="12700" marR="377190">
              <a:lnSpc>
                <a:spcPts val="1989"/>
              </a:lnSpc>
              <a:spcBef>
                <a:spcPts val="81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Verdana"/>
                <a:cs typeface="Verdana"/>
              </a:rPr>
              <a:t>Res</a:t>
            </a:r>
            <a:r>
              <a:rPr sz="1800" spc="-65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r</a:t>
            </a:r>
            <a:r>
              <a:rPr sz="1800" spc="-155" dirty="0">
                <a:latin typeface="Verdana"/>
                <a:cs typeface="Verdana"/>
              </a:rPr>
              <a:t>v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14" dirty="0">
                <a:latin typeface="Verdana"/>
                <a:cs typeface="Verdana"/>
              </a:rPr>
              <a:t>d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pues</a:t>
            </a:r>
            <a:r>
              <a:rPr sz="1800" spc="-40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pr</a:t>
            </a:r>
            <a:r>
              <a:rPr sz="1800" spc="-35" dirty="0">
                <a:latin typeface="Verdana"/>
                <a:cs typeface="Verdana"/>
              </a:rPr>
              <a:t>i</a:t>
            </a:r>
            <a:r>
              <a:rPr sz="1800" spc="-65" dirty="0">
                <a:latin typeface="Verdana"/>
                <a:cs typeface="Verdana"/>
              </a:rPr>
              <a:t>mer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añ</a:t>
            </a:r>
            <a:r>
              <a:rPr sz="1800" spc="-40" dirty="0">
                <a:latin typeface="Verdana"/>
                <a:cs typeface="Verdana"/>
              </a:rPr>
              <a:t>o.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20" dirty="0">
                <a:latin typeface="Verdana"/>
                <a:cs typeface="Verdana"/>
              </a:rPr>
              <a:t>E</a:t>
            </a:r>
            <a:r>
              <a:rPr sz="1800" spc="-95" dirty="0">
                <a:latin typeface="Verdana"/>
                <a:cs typeface="Verdana"/>
              </a:rPr>
              <a:t>l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4" dirty="0">
                <a:latin typeface="Verdana"/>
                <a:cs typeface="Verdana"/>
              </a:rPr>
              <a:t>2</a:t>
            </a:r>
            <a:r>
              <a:rPr sz="1800" spc="-215" dirty="0">
                <a:latin typeface="Verdana"/>
                <a:cs typeface="Verdana"/>
              </a:rPr>
              <a:t>º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4" dirty="0">
                <a:latin typeface="Verdana"/>
                <a:cs typeface="Verdana"/>
              </a:rPr>
              <a:t>3</a:t>
            </a:r>
            <a:r>
              <a:rPr sz="1800" spc="-215" dirty="0">
                <a:latin typeface="Verdana"/>
                <a:cs typeface="Verdana"/>
              </a:rPr>
              <a:t>º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res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r</a:t>
            </a:r>
            <a:r>
              <a:rPr sz="1800" spc="-155" dirty="0">
                <a:latin typeface="Verdana"/>
                <a:cs typeface="Verdana"/>
              </a:rPr>
              <a:t>v</a:t>
            </a:r>
            <a:r>
              <a:rPr sz="1800" spc="105" dirty="0">
                <a:latin typeface="Verdana"/>
                <a:cs typeface="Verdana"/>
              </a:rPr>
              <a:t>a  </a:t>
            </a:r>
            <a:r>
              <a:rPr sz="1800" spc="-25" dirty="0">
                <a:latin typeface="Verdana"/>
                <a:cs typeface="Verdana"/>
              </a:rPr>
              <a:t>puesto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de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grupo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profesional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70"/>
              </a:lnSpc>
              <a:spcBef>
                <a:spcPts val="565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Verdana"/>
                <a:cs typeface="Verdana"/>
              </a:rPr>
              <a:t>Computa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para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antigüedad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derecho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cursos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de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70"/>
              </a:lnSpc>
            </a:pPr>
            <a:r>
              <a:rPr sz="1800" dirty="0">
                <a:latin typeface="Verdana"/>
                <a:cs typeface="Verdana"/>
              </a:rPr>
              <a:t>formación</a:t>
            </a:r>
            <a:endParaRPr sz="1800">
              <a:latin typeface="Verdana"/>
              <a:cs typeface="Verdana"/>
            </a:endParaRPr>
          </a:p>
          <a:p>
            <a:pPr marL="12700" marR="59055">
              <a:lnSpc>
                <a:spcPts val="1989"/>
              </a:lnSpc>
              <a:spcBef>
                <a:spcPts val="81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Verdana"/>
                <a:cs typeface="Verdana"/>
              </a:rPr>
              <a:t>La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empresa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no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podrá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limitar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este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derecho,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salvo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2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60" dirty="0">
                <a:latin typeface="Verdana"/>
                <a:cs typeface="Verdana"/>
              </a:rPr>
              <a:t>a</a:t>
            </a:r>
            <a:r>
              <a:rPr sz="1800" spc="120" dirty="0">
                <a:latin typeface="Verdana"/>
                <a:cs typeface="Verdana"/>
              </a:rPr>
              <a:t>b</a:t>
            </a:r>
            <a:r>
              <a:rPr sz="1800" spc="114" dirty="0">
                <a:latin typeface="Verdana"/>
                <a:cs typeface="Verdana"/>
              </a:rPr>
              <a:t>a</a:t>
            </a:r>
            <a:r>
              <a:rPr sz="1800" spc="-250" dirty="0">
                <a:latin typeface="Verdana"/>
                <a:cs typeface="Verdana"/>
              </a:rPr>
              <a:t>j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10" dirty="0">
                <a:latin typeface="Verdana"/>
                <a:cs typeface="Verdana"/>
              </a:rPr>
              <a:t>dor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90" dirty="0">
                <a:latin typeface="Verdana"/>
                <a:cs typeface="Verdana"/>
              </a:rPr>
              <a:t>p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m</a:t>
            </a:r>
            <a:r>
              <a:rPr sz="1800" spc="-20" dirty="0">
                <a:latin typeface="Verdana"/>
                <a:cs typeface="Verdana"/>
              </a:rPr>
              <a:t>i</a:t>
            </a:r>
            <a:r>
              <a:rPr sz="1800" spc="-85" dirty="0">
                <a:latin typeface="Verdana"/>
                <a:cs typeface="Verdana"/>
              </a:rPr>
              <a:t>sm</a:t>
            </a:r>
            <a:r>
              <a:rPr sz="1800" spc="-65" dirty="0">
                <a:latin typeface="Verdana"/>
                <a:cs typeface="Verdana"/>
              </a:rPr>
              <a:t>o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50" dirty="0">
                <a:latin typeface="Verdana"/>
                <a:cs typeface="Verdana"/>
              </a:rPr>
              <a:t>j</a:t>
            </a:r>
            <a:r>
              <a:rPr sz="1800" spc="85" dirty="0"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9308" y="3354323"/>
            <a:ext cx="1777364" cy="2760345"/>
            <a:chOff x="559308" y="3354323"/>
            <a:chExt cx="1777364" cy="2760345"/>
          </a:xfrm>
        </p:grpSpPr>
        <p:sp>
          <p:nvSpPr>
            <p:cNvPr id="16" name="object 16"/>
            <p:cNvSpPr/>
            <p:nvPr/>
          </p:nvSpPr>
          <p:spPr>
            <a:xfrm>
              <a:off x="572262" y="3367277"/>
              <a:ext cx="1751330" cy="2734310"/>
            </a:xfrm>
            <a:custGeom>
              <a:avLst/>
              <a:gdLst/>
              <a:ahLst/>
              <a:cxnLst/>
              <a:rect l="l" t="t" r="r" b="b"/>
              <a:pathLst>
                <a:path w="1751330" h="2734310">
                  <a:moveTo>
                    <a:pt x="1459230" y="0"/>
                  </a:moveTo>
                  <a:lnTo>
                    <a:pt x="291909" y="0"/>
                  </a:lnTo>
                  <a:lnTo>
                    <a:pt x="244561" y="3820"/>
                  </a:lnTo>
                  <a:lnTo>
                    <a:pt x="199644" y="14880"/>
                  </a:lnTo>
                  <a:lnTo>
                    <a:pt x="157761" y="32578"/>
                  </a:lnTo>
                  <a:lnTo>
                    <a:pt x="119512" y="56314"/>
                  </a:lnTo>
                  <a:lnTo>
                    <a:pt x="85499" y="85486"/>
                  </a:lnTo>
                  <a:lnTo>
                    <a:pt x="56322" y="119493"/>
                  </a:lnTo>
                  <a:lnTo>
                    <a:pt x="32583" y="157734"/>
                  </a:lnTo>
                  <a:lnTo>
                    <a:pt x="14882" y="199607"/>
                  </a:lnTo>
                  <a:lnTo>
                    <a:pt x="3820" y="244511"/>
                  </a:lnTo>
                  <a:lnTo>
                    <a:pt x="0" y="291846"/>
                  </a:lnTo>
                  <a:lnTo>
                    <a:pt x="0" y="2734056"/>
                  </a:lnTo>
                  <a:lnTo>
                    <a:pt x="1751076" y="2734056"/>
                  </a:lnTo>
                  <a:lnTo>
                    <a:pt x="1751076" y="291846"/>
                  </a:lnTo>
                  <a:lnTo>
                    <a:pt x="1747255" y="244511"/>
                  </a:lnTo>
                  <a:lnTo>
                    <a:pt x="1736195" y="199607"/>
                  </a:lnTo>
                  <a:lnTo>
                    <a:pt x="1718497" y="157734"/>
                  </a:lnTo>
                  <a:lnTo>
                    <a:pt x="1694761" y="119493"/>
                  </a:lnTo>
                  <a:lnTo>
                    <a:pt x="1665589" y="85486"/>
                  </a:lnTo>
                  <a:lnTo>
                    <a:pt x="1631582" y="56314"/>
                  </a:lnTo>
                  <a:lnTo>
                    <a:pt x="1593341" y="32578"/>
                  </a:lnTo>
                  <a:lnTo>
                    <a:pt x="1551468" y="14880"/>
                  </a:lnTo>
                  <a:lnTo>
                    <a:pt x="1506564" y="3820"/>
                  </a:lnTo>
                  <a:lnTo>
                    <a:pt x="145923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2262" y="3367277"/>
              <a:ext cx="1751330" cy="2734310"/>
            </a:xfrm>
            <a:custGeom>
              <a:avLst/>
              <a:gdLst/>
              <a:ahLst/>
              <a:cxnLst/>
              <a:rect l="l" t="t" r="r" b="b"/>
              <a:pathLst>
                <a:path w="1751330" h="2734310">
                  <a:moveTo>
                    <a:pt x="291909" y="0"/>
                  </a:moveTo>
                  <a:lnTo>
                    <a:pt x="1459230" y="0"/>
                  </a:lnTo>
                  <a:lnTo>
                    <a:pt x="1506564" y="3820"/>
                  </a:lnTo>
                  <a:lnTo>
                    <a:pt x="1551468" y="14880"/>
                  </a:lnTo>
                  <a:lnTo>
                    <a:pt x="1593341" y="32578"/>
                  </a:lnTo>
                  <a:lnTo>
                    <a:pt x="1631582" y="56314"/>
                  </a:lnTo>
                  <a:lnTo>
                    <a:pt x="1665589" y="85486"/>
                  </a:lnTo>
                  <a:lnTo>
                    <a:pt x="1694761" y="119493"/>
                  </a:lnTo>
                  <a:lnTo>
                    <a:pt x="1718497" y="157734"/>
                  </a:lnTo>
                  <a:lnTo>
                    <a:pt x="1736195" y="199607"/>
                  </a:lnTo>
                  <a:lnTo>
                    <a:pt x="1747255" y="244511"/>
                  </a:lnTo>
                  <a:lnTo>
                    <a:pt x="1751076" y="291846"/>
                  </a:lnTo>
                  <a:lnTo>
                    <a:pt x="1751076" y="2734056"/>
                  </a:lnTo>
                  <a:lnTo>
                    <a:pt x="0" y="2734056"/>
                  </a:lnTo>
                  <a:lnTo>
                    <a:pt x="0" y="291846"/>
                  </a:lnTo>
                  <a:lnTo>
                    <a:pt x="3820" y="244511"/>
                  </a:lnTo>
                  <a:lnTo>
                    <a:pt x="14882" y="199607"/>
                  </a:lnTo>
                  <a:lnTo>
                    <a:pt x="32583" y="157734"/>
                  </a:lnTo>
                  <a:lnTo>
                    <a:pt x="56322" y="119493"/>
                  </a:lnTo>
                  <a:lnTo>
                    <a:pt x="85499" y="85486"/>
                  </a:lnTo>
                  <a:lnTo>
                    <a:pt x="119512" y="56314"/>
                  </a:lnTo>
                  <a:lnTo>
                    <a:pt x="157761" y="32578"/>
                  </a:lnTo>
                  <a:lnTo>
                    <a:pt x="199644" y="14880"/>
                  </a:lnTo>
                  <a:lnTo>
                    <a:pt x="244561" y="3820"/>
                  </a:lnTo>
                  <a:lnTo>
                    <a:pt x="291909" y="0"/>
                  </a:lnTo>
                  <a:close/>
                </a:path>
              </a:pathLst>
            </a:custGeom>
            <a:ln w="25908">
              <a:solidFill>
                <a:srgbClr val="918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4072" y="4453890"/>
            <a:ext cx="1525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b="1" spc="-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000" b="1" spc="-229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35" dirty="0">
                <a:solidFill>
                  <a:srgbClr val="FFFFFF"/>
                </a:solidFill>
                <a:latin typeface="Tahoma"/>
                <a:cs typeface="Tahoma"/>
              </a:rPr>
              <a:t>cuida</a:t>
            </a:r>
            <a:r>
              <a:rPr sz="2000" b="1" spc="5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6868" y="4734559"/>
            <a:ext cx="979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7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0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FFFFFF"/>
                </a:solidFill>
                <a:latin typeface="Tahoma"/>
                <a:cs typeface="Tahoma"/>
              </a:rPr>
              <a:t>hijos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1480" y="0"/>
            <a:ext cx="8816975" cy="6858000"/>
            <a:chOff x="161480" y="0"/>
            <a:chExt cx="8816975" cy="6858000"/>
          </a:xfrm>
        </p:grpSpPr>
        <p:sp>
          <p:nvSpPr>
            <p:cNvPr id="4" name="object 4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6B0AB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3429000"/>
              <a:ext cx="1341120" cy="2078989"/>
            </a:xfrm>
            <a:custGeom>
              <a:avLst/>
              <a:gdLst/>
              <a:ahLst/>
              <a:cxnLst/>
              <a:rect l="l" t="t" r="r" b="b"/>
              <a:pathLst>
                <a:path w="1341120" h="2078989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120" h="2078989">
                  <a:moveTo>
                    <a:pt x="1341120" y="1757934"/>
                  </a:moveTo>
                  <a:lnTo>
                    <a:pt x="1337640" y="1710537"/>
                  </a:lnTo>
                  <a:lnTo>
                    <a:pt x="1327531" y="1665287"/>
                  </a:lnTo>
                  <a:lnTo>
                    <a:pt x="1311300" y="1622704"/>
                  </a:lnTo>
                  <a:lnTo>
                    <a:pt x="1289431" y="1583258"/>
                  </a:lnTo>
                  <a:lnTo>
                    <a:pt x="1262418" y="1547469"/>
                  </a:lnTo>
                  <a:lnTo>
                    <a:pt x="1230782" y="1515833"/>
                  </a:lnTo>
                  <a:lnTo>
                    <a:pt x="1194993" y="1488821"/>
                  </a:lnTo>
                  <a:lnTo>
                    <a:pt x="1155547" y="1466951"/>
                  </a:lnTo>
                  <a:lnTo>
                    <a:pt x="1112964" y="1450721"/>
                  </a:lnTo>
                  <a:lnTo>
                    <a:pt x="1067714" y="1440611"/>
                  </a:lnTo>
                  <a:lnTo>
                    <a:pt x="1020318" y="1437132"/>
                  </a:lnTo>
                  <a:lnTo>
                    <a:pt x="972908" y="1440611"/>
                  </a:lnTo>
                  <a:lnTo>
                    <a:pt x="927658" y="1450721"/>
                  </a:lnTo>
                  <a:lnTo>
                    <a:pt x="885075" y="1466951"/>
                  </a:lnTo>
                  <a:lnTo>
                    <a:pt x="845629" y="1488821"/>
                  </a:lnTo>
                  <a:lnTo>
                    <a:pt x="809840" y="1515833"/>
                  </a:lnTo>
                  <a:lnTo>
                    <a:pt x="778205" y="1547469"/>
                  </a:lnTo>
                  <a:lnTo>
                    <a:pt x="751192" y="1583258"/>
                  </a:lnTo>
                  <a:lnTo>
                    <a:pt x="729322" y="1622704"/>
                  </a:lnTo>
                  <a:lnTo>
                    <a:pt x="713092" y="1665287"/>
                  </a:lnTo>
                  <a:lnTo>
                    <a:pt x="702983" y="1710537"/>
                  </a:lnTo>
                  <a:lnTo>
                    <a:pt x="699516" y="1757934"/>
                  </a:lnTo>
                  <a:lnTo>
                    <a:pt x="702983" y="1805343"/>
                  </a:lnTo>
                  <a:lnTo>
                    <a:pt x="713092" y="1850593"/>
                  </a:lnTo>
                  <a:lnTo>
                    <a:pt x="729322" y="1893176"/>
                  </a:lnTo>
                  <a:lnTo>
                    <a:pt x="751192" y="1932622"/>
                  </a:lnTo>
                  <a:lnTo>
                    <a:pt x="778205" y="1968411"/>
                  </a:lnTo>
                  <a:lnTo>
                    <a:pt x="809840" y="2000046"/>
                  </a:lnTo>
                  <a:lnTo>
                    <a:pt x="845629" y="2027059"/>
                  </a:lnTo>
                  <a:lnTo>
                    <a:pt x="885075" y="2048929"/>
                  </a:lnTo>
                  <a:lnTo>
                    <a:pt x="927658" y="2065159"/>
                  </a:lnTo>
                  <a:lnTo>
                    <a:pt x="972908" y="2075268"/>
                  </a:lnTo>
                  <a:lnTo>
                    <a:pt x="1020318" y="2078736"/>
                  </a:lnTo>
                  <a:lnTo>
                    <a:pt x="1067714" y="2075268"/>
                  </a:lnTo>
                  <a:lnTo>
                    <a:pt x="1112964" y="2065159"/>
                  </a:lnTo>
                  <a:lnTo>
                    <a:pt x="1155547" y="2048929"/>
                  </a:lnTo>
                  <a:lnTo>
                    <a:pt x="1194993" y="2027059"/>
                  </a:lnTo>
                  <a:lnTo>
                    <a:pt x="1230782" y="2000046"/>
                  </a:lnTo>
                  <a:lnTo>
                    <a:pt x="1262418" y="1968411"/>
                  </a:lnTo>
                  <a:lnTo>
                    <a:pt x="1289431" y="1932622"/>
                  </a:lnTo>
                  <a:lnTo>
                    <a:pt x="1311300" y="1893176"/>
                  </a:lnTo>
                  <a:lnTo>
                    <a:pt x="1327531" y="1850593"/>
                  </a:lnTo>
                  <a:lnTo>
                    <a:pt x="1337640" y="1805343"/>
                  </a:lnTo>
                  <a:lnTo>
                    <a:pt x="1341120" y="1757934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184" y="5500115"/>
              <a:ext cx="137159" cy="1371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64195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498" y="3801617"/>
              <a:ext cx="8790940" cy="1739264"/>
            </a:xfrm>
            <a:custGeom>
              <a:avLst/>
              <a:gdLst/>
              <a:ahLst/>
              <a:cxnLst/>
              <a:rect l="l" t="t" r="r" b="b"/>
              <a:pathLst>
                <a:path w="8790940" h="1739264">
                  <a:moveTo>
                    <a:pt x="0" y="1738883"/>
                  </a:moveTo>
                  <a:lnTo>
                    <a:pt x="8790432" y="1738883"/>
                  </a:lnTo>
                </a:path>
                <a:path w="8790940" h="1739264">
                  <a:moveTo>
                    <a:pt x="0" y="0"/>
                  </a:moveTo>
                  <a:lnTo>
                    <a:pt x="8790432" y="0"/>
                  </a:lnTo>
                </a:path>
              </a:pathLst>
            </a:custGeom>
            <a:ln w="25908">
              <a:solidFill>
                <a:srgbClr val="946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5646" y="1570482"/>
              <a:ext cx="1819910" cy="1699260"/>
            </a:xfrm>
            <a:custGeom>
              <a:avLst/>
              <a:gdLst/>
              <a:ahLst/>
              <a:cxnLst/>
              <a:rect l="l" t="t" r="r" b="b"/>
              <a:pathLst>
                <a:path w="1819910" h="1699260">
                  <a:moveTo>
                    <a:pt x="1536446" y="0"/>
                  </a:moveTo>
                  <a:lnTo>
                    <a:pt x="283260" y="0"/>
                  </a:lnTo>
                  <a:lnTo>
                    <a:pt x="237314" y="3708"/>
                  </a:lnTo>
                  <a:lnTo>
                    <a:pt x="193729" y="14445"/>
                  </a:lnTo>
                  <a:lnTo>
                    <a:pt x="153087" y="31625"/>
                  </a:lnTo>
                  <a:lnTo>
                    <a:pt x="115971" y="54664"/>
                  </a:lnTo>
                  <a:lnTo>
                    <a:pt x="82965" y="82978"/>
                  </a:lnTo>
                  <a:lnTo>
                    <a:pt x="54653" y="115982"/>
                  </a:lnTo>
                  <a:lnTo>
                    <a:pt x="31617" y="153092"/>
                  </a:lnTo>
                  <a:lnTo>
                    <a:pt x="14441" y="193722"/>
                  </a:lnTo>
                  <a:lnTo>
                    <a:pt x="3707" y="237290"/>
                  </a:lnTo>
                  <a:lnTo>
                    <a:pt x="0" y="283209"/>
                  </a:lnTo>
                  <a:lnTo>
                    <a:pt x="0" y="1699259"/>
                  </a:lnTo>
                  <a:lnTo>
                    <a:pt x="1819656" y="1699259"/>
                  </a:lnTo>
                  <a:lnTo>
                    <a:pt x="1819656" y="283209"/>
                  </a:lnTo>
                  <a:lnTo>
                    <a:pt x="1815947" y="237290"/>
                  </a:lnTo>
                  <a:lnTo>
                    <a:pt x="1805210" y="193722"/>
                  </a:lnTo>
                  <a:lnTo>
                    <a:pt x="1788030" y="153092"/>
                  </a:lnTo>
                  <a:lnTo>
                    <a:pt x="1764991" y="115982"/>
                  </a:lnTo>
                  <a:lnTo>
                    <a:pt x="1736677" y="82978"/>
                  </a:lnTo>
                  <a:lnTo>
                    <a:pt x="1703673" y="54664"/>
                  </a:lnTo>
                  <a:lnTo>
                    <a:pt x="1666563" y="31625"/>
                  </a:lnTo>
                  <a:lnTo>
                    <a:pt x="1625933" y="14445"/>
                  </a:lnTo>
                  <a:lnTo>
                    <a:pt x="1582365" y="3708"/>
                  </a:lnTo>
                  <a:lnTo>
                    <a:pt x="1536446" y="0"/>
                  </a:lnTo>
                  <a:close/>
                </a:path>
              </a:pathLst>
            </a:custGeom>
            <a:solidFill>
              <a:srgbClr val="946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5646" y="1570482"/>
              <a:ext cx="1819910" cy="1699260"/>
            </a:xfrm>
            <a:custGeom>
              <a:avLst/>
              <a:gdLst/>
              <a:ahLst/>
              <a:cxnLst/>
              <a:rect l="l" t="t" r="r" b="b"/>
              <a:pathLst>
                <a:path w="1819910" h="1699260">
                  <a:moveTo>
                    <a:pt x="283260" y="0"/>
                  </a:moveTo>
                  <a:lnTo>
                    <a:pt x="1536446" y="0"/>
                  </a:lnTo>
                  <a:lnTo>
                    <a:pt x="1582365" y="3708"/>
                  </a:lnTo>
                  <a:lnTo>
                    <a:pt x="1625933" y="14445"/>
                  </a:lnTo>
                  <a:lnTo>
                    <a:pt x="1666563" y="31625"/>
                  </a:lnTo>
                  <a:lnTo>
                    <a:pt x="1703673" y="54664"/>
                  </a:lnTo>
                  <a:lnTo>
                    <a:pt x="1736677" y="82978"/>
                  </a:lnTo>
                  <a:lnTo>
                    <a:pt x="1764991" y="115982"/>
                  </a:lnTo>
                  <a:lnTo>
                    <a:pt x="1788030" y="153092"/>
                  </a:lnTo>
                  <a:lnTo>
                    <a:pt x="1805210" y="193722"/>
                  </a:lnTo>
                  <a:lnTo>
                    <a:pt x="1815947" y="237290"/>
                  </a:lnTo>
                  <a:lnTo>
                    <a:pt x="1819656" y="283209"/>
                  </a:lnTo>
                  <a:lnTo>
                    <a:pt x="1819656" y="1699259"/>
                  </a:lnTo>
                  <a:lnTo>
                    <a:pt x="0" y="1699259"/>
                  </a:lnTo>
                  <a:lnTo>
                    <a:pt x="0" y="283209"/>
                  </a:lnTo>
                  <a:lnTo>
                    <a:pt x="3707" y="237290"/>
                  </a:lnTo>
                  <a:lnTo>
                    <a:pt x="14441" y="193722"/>
                  </a:lnTo>
                  <a:lnTo>
                    <a:pt x="31617" y="153092"/>
                  </a:lnTo>
                  <a:lnTo>
                    <a:pt x="54653" y="115982"/>
                  </a:lnTo>
                  <a:lnTo>
                    <a:pt x="82965" y="82978"/>
                  </a:lnTo>
                  <a:lnTo>
                    <a:pt x="115971" y="54664"/>
                  </a:lnTo>
                  <a:lnTo>
                    <a:pt x="153087" y="31625"/>
                  </a:lnTo>
                  <a:lnTo>
                    <a:pt x="193729" y="14445"/>
                  </a:lnTo>
                  <a:lnTo>
                    <a:pt x="237314" y="3708"/>
                  </a:lnTo>
                  <a:lnTo>
                    <a:pt x="283260" y="0"/>
                  </a:lnTo>
                  <a:close/>
                </a:path>
              </a:pathLst>
            </a:custGeom>
            <a:ln w="25908">
              <a:solidFill>
                <a:srgbClr val="946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70988" y="356615"/>
            <a:ext cx="5173980" cy="585470"/>
          </a:xfrm>
          <a:prstGeom prst="rect">
            <a:avLst/>
          </a:prstGeom>
          <a:solidFill>
            <a:srgbClr val="E0DFDF"/>
          </a:solidFill>
          <a:ln w="9144">
            <a:solidFill>
              <a:srgbClr val="D24412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295"/>
              </a:spcBef>
            </a:pPr>
            <a:r>
              <a:rPr spc="-200" dirty="0"/>
              <a:t>LAS</a:t>
            </a:r>
            <a:r>
              <a:rPr spc="-55" dirty="0"/>
              <a:t> </a:t>
            </a:r>
            <a:r>
              <a:rPr spc="-125" dirty="0"/>
              <a:t>EXCEDENCIAS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08098" y="1784730"/>
            <a:ext cx="6438900" cy="175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Verdana"/>
                <a:cs typeface="Verdana"/>
              </a:rPr>
              <a:t>Fam</a:t>
            </a:r>
            <a:r>
              <a:rPr sz="1800" spc="-5" dirty="0">
                <a:latin typeface="Verdana"/>
                <a:cs typeface="Verdana"/>
              </a:rPr>
              <a:t>i</a:t>
            </a:r>
            <a:r>
              <a:rPr sz="1800" spc="-140" dirty="0">
                <a:latin typeface="Verdana"/>
                <a:cs typeface="Verdana"/>
              </a:rPr>
              <a:t>l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4" dirty="0">
                <a:latin typeface="Verdana"/>
                <a:cs typeface="Verdana"/>
              </a:rPr>
              <a:t>2</a:t>
            </a:r>
            <a:r>
              <a:rPr sz="1800" spc="-215" dirty="0">
                <a:latin typeface="Verdana"/>
                <a:cs typeface="Verdana"/>
              </a:rPr>
              <a:t>º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</a:t>
            </a:r>
            <a:r>
              <a:rPr sz="1800" spc="-10" dirty="0">
                <a:latin typeface="Verdana"/>
                <a:cs typeface="Verdana"/>
              </a:rPr>
              <a:t>a</a:t>
            </a:r>
            <a:r>
              <a:rPr sz="1800" spc="10" dirty="0">
                <a:latin typeface="Verdana"/>
                <a:cs typeface="Verdana"/>
              </a:rPr>
              <a:t>do</a:t>
            </a:r>
            <a:r>
              <a:rPr sz="1800" spc="5" dirty="0">
                <a:latin typeface="Verdana"/>
                <a:cs typeface="Verdana"/>
              </a:rPr>
              <a:t>,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q</a:t>
            </a:r>
            <a:r>
              <a:rPr sz="1800" spc="20" dirty="0">
                <a:latin typeface="Verdana"/>
                <a:cs typeface="Verdana"/>
              </a:rPr>
              <a:t>u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90" dirty="0">
                <a:latin typeface="Verdana"/>
                <a:cs typeface="Verdana"/>
              </a:rPr>
              <a:t>p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edad,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125" dirty="0">
                <a:latin typeface="Verdana"/>
                <a:cs typeface="Verdana"/>
              </a:rPr>
              <a:t>cc</a:t>
            </a:r>
            <a:r>
              <a:rPr sz="1800" spc="85" dirty="0">
                <a:latin typeface="Verdana"/>
                <a:cs typeface="Verdana"/>
              </a:rPr>
              <a:t>i</a:t>
            </a:r>
            <a:r>
              <a:rPr sz="1800" spc="50" dirty="0">
                <a:latin typeface="Verdana"/>
                <a:cs typeface="Verdana"/>
              </a:rPr>
              <a:t>de</a:t>
            </a:r>
            <a:r>
              <a:rPr sz="1800" spc="4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70"/>
              </a:lnSpc>
            </a:pP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10" dirty="0">
                <a:latin typeface="Verdana"/>
                <a:cs typeface="Verdana"/>
              </a:rPr>
              <a:t>fe</a:t>
            </a:r>
            <a:r>
              <a:rPr sz="1800" spc="-70" dirty="0">
                <a:latin typeface="Verdana"/>
                <a:cs typeface="Verdana"/>
              </a:rPr>
              <a:t>rme</a:t>
            </a:r>
            <a:r>
              <a:rPr sz="1800" spc="125" dirty="0">
                <a:latin typeface="Verdana"/>
                <a:cs typeface="Verdana"/>
              </a:rPr>
              <a:t>d</a:t>
            </a:r>
            <a:r>
              <a:rPr sz="1800" spc="114" dirty="0">
                <a:latin typeface="Verdana"/>
                <a:cs typeface="Verdana"/>
              </a:rPr>
              <a:t>a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p</a:t>
            </a:r>
            <a:r>
              <a:rPr sz="1800" spc="20" dirty="0">
                <a:latin typeface="Verdana"/>
                <a:cs typeface="Verdana"/>
              </a:rPr>
              <a:t>u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125" dirty="0">
                <a:latin typeface="Verdana"/>
                <a:cs typeface="Verdana"/>
              </a:rPr>
              <a:t>da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v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130" dirty="0">
                <a:latin typeface="Verdana"/>
                <a:cs typeface="Verdana"/>
              </a:rPr>
              <a:t>l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10" dirty="0">
                <a:latin typeface="Verdana"/>
                <a:cs typeface="Verdana"/>
              </a:rPr>
              <a:t>r</a:t>
            </a:r>
            <a:r>
              <a:rPr sz="1800" spc="-265" dirty="0">
                <a:latin typeface="Verdana"/>
                <a:cs typeface="Verdana"/>
              </a:rPr>
              <a:t>s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90" dirty="0">
                <a:latin typeface="Verdana"/>
                <a:cs typeface="Verdana"/>
              </a:rPr>
              <a:t>p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0" dirty="0">
                <a:latin typeface="Verdana"/>
                <a:cs typeface="Verdana"/>
              </a:rPr>
              <a:t>s</a:t>
            </a:r>
            <a:r>
              <a:rPr sz="1800" spc="-130" dirty="0">
                <a:latin typeface="Verdana"/>
                <a:cs typeface="Verdana"/>
              </a:rPr>
              <a:t>í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m</a:t>
            </a:r>
            <a:r>
              <a:rPr sz="1800" spc="-25" dirty="0">
                <a:latin typeface="Verdana"/>
                <a:cs typeface="Verdana"/>
              </a:rPr>
              <a:t>i</a:t>
            </a:r>
            <a:r>
              <a:rPr sz="1800" spc="-80" dirty="0">
                <a:latin typeface="Verdana"/>
                <a:cs typeface="Verdana"/>
              </a:rPr>
              <a:t>smo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989"/>
              </a:lnSpc>
              <a:spcBef>
                <a:spcPts val="81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Verdana"/>
                <a:cs typeface="Verdana"/>
              </a:rPr>
              <a:t>Duración</a:t>
            </a:r>
            <a:r>
              <a:rPr sz="1800" spc="35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máx.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2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años.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Reserva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de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puesto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primer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año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y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gu</a:t>
            </a:r>
            <a:r>
              <a:rPr sz="1800" spc="-10" dirty="0">
                <a:latin typeface="Verdana"/>
                <a:cs typeface="Verdana"/>
              </a:rPr>
              <a:t>n</a:t>
            </a:r>
            <a:r>
              <a:rPr sz="1800" spc="95" dirty="0">
                <a:latin typeface="Verdana"/>
                <a:cs typeface="Verdana"/>
              </a:rPr>
              <a:t>do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de</a:t>
            </a:r>
            <a:r>
              <a:rPr sz="1800" spc="-135" dirty="0">
                <a:latin typeface="Verdana"/>
                <a:cs typeface="Verdana"/>
              </a:rPr>
              <a:t> s</a:t>
            </a:r>
            <a:r>
              <a:rPr sz="1800" spc="-160" dirty="0">
                <a:latin typeface="Verdana"/>
                <a:cs typeface="Verdana"/>
              </a:rPr>
              <a:t>u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grupo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prof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250" dirty="0">
                <a:latin typeface="Verdana"/>
                <a:cs typeface="Verdana"/>
              </a:rPr>
              <a:t>s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10" dirty="0">
                <a:latin typeface="Verdana"/>
                <a:cs typeface="Verdana"/>
              </a:rPr>
              <a:t>n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75"/>
              </a:lnSpc>
              <a:spcBef>
                <a:spcPts val="55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Verdana"/>
                <a:cs typeface="Verdana"/>
              </a:rPr>
              <a:t>Compu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45" dirty="0">
                <a:latin typeface="Verdana"/>
                <a:cs typeface="Verdana"/>
              </a:rPr>
              <a:t>gü</a:t>
            </a:r>
            <a:r>
              <a:rPr sz="1800" spc="35" dirty="0">
                <a:latin typeface="Verdana"/>
                <a:cs typeface="Verdana"/>
              </a:rPr>
              <a:t>e</a:t>
            </a:r>
            <a:r>
              <a:rPr sz="1800" spc="114" dirty="0">
                <a:latin typeface="Verdana"/>
                <a:cs typeface="Verdana"/>
              </a:rPr>
              <a:t>da</a:t>
            </a:r>
            <a:r>
              <a:rPr sz="1800" spc="125" dirty="0">
                <a:latin typeface="Verdana"/>
                <a:cs typeface="Verdana"/>
              </a:rPr>
              <a:t>d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der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spc="80" dirty="0">
                <a:latin typeface="Verdana"/>
                <a:cs typeface="Verdana"/>
              </a:rPr>
              <a:t>c</a:t>
            </a:r>
            <a:r>
              <a:rPr sz="1800" spc="90" dirty="0">
                <a:latin typeface="Verdana"/>
                <a:cs typeface="Verdana"/>
              </a:rPr>
              <a:t>h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50" dirty="0">
                <a:latin typeface="Verdana"/>
                <a:cs typeface="Verdana"/>
              </a:rPr>
              <a:t>s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60" dirty="0">
                <a:latin typeface="Verdana"/>
                <a:cs typeface="Verdana"/>
              </a:rPr>
              <a:t>c</a:t>
            </a:r>
            <a:r>
              <a:rPr sz="1800" spc="50" dirty="0">
                <a:latin typeface="Verdana"/>
                <a:cs typeface="Verdana"/>
              </a:rPr>
              <a:t>i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cur</a:t>
            </a:r>
            <a:r>
              <a:rPr sz="1800" spc="-85" dirty="0">
                <a:latin typeface="Verdana"/>
                <a:cs typeface="Verdana"/>
              </a:rPr>
              <a:t>s</a:t>
            </a:r>
            <a:r>
              <a:rPr sz="1800" spc="-80" dirty="0">
                <a:latin typeface="Verdana"/>
                <a:cs typeface="Verdana"/>
              </a:rPr>
              <a:t>os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114" dirty="0">
                <a:latin typeface="Verdana"/>
                <a:cs typeface="Verdana"/>
              </a:rPr>
              <a:t>d</a:t>
            </a:r>
            <a:r>
              <a:rPr sz="1800" spc="95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75"/>
              </a:lnSpc>
            </a:pPr>
            <a:r>
              <a:rPr sz="1800" dirty="0">
                <a:latin typeface="Verdana"/>
                <a:cs typeface="Verdana"/>
              </a:rPr>
              <a:t>formación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794" y="2170557"/>
            <a:ext cx="1374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FFFFFF"/>
                </a:solidFill>
                <a:latin typeface="Tahoma"/>
                <a:cs typeface="Tahoma"/>
              </a:rPr>
              <a:t>Po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FFFFFF"/>
                </a:solidFill>
                <a:latin typeface="Tahoma"/>
                <a:cs typeface="Tahoma"/>
              </a:rPr>
              <a:t>cuidado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8170" y="2422016"/>
            <a:ext cx="145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Tahoma"/>
                <a:cs typeface="Tahoma"/>
              </a:rPr>
              <a:t>familiares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8098" y="3955795"/>
            <a:ext cx="6390005" cy="150431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601345">
              <a:lnSpc>
                <a:spcPts val="1980"/>
              </a:lnSpc>
              <a:spcBef>
                <a:spcPts val="315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Verdana"/>
                <a:cs typeface="Verdana"/>
              </a:rPr>
              <a:t>V</a:t>
            </a:r>
            <a:r>
              <a:rPr sz="1800" spc="-35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l</a:t>
            </a:r>
            <a:r>
              <a:rPr sz="1800" spc="-45" dirty="0">
                <a:latin typeface="Verdana"/>
                <a:cs typeface="Verdana"/>
              </a:rPr>
              <a:t>u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de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60" dirty="0">
                <a:latin typeface="Verdana"/>
                <a:cs typeface="Verdana"/>
              </a:rPr>
              <a:t>a</a:t>
            </a:r>
            <a:r>
              <a:rPr sz="1800" spc="120" dirty="0">
                <a:latin typeface="Verdana"/>
                <a:cs typeface="Verdana"/>
              </a:rPr>
              <a:t>b</a:t>
            </a:r>
            <a:r>
              <a:rPr sz="1800" spc="114" dirty="0">
                <a:latin typeface="Verdana"/>
                <a:cs typeface="Verdana"/>
              </a:rPr>
              <a:t>a</a:t>
            </a:r>
            <a:r>
              <a:rPr sz="1800" spc="-250" dirty="0">
                <a:latin typeface="Verdana"/>
                <a:cs typeface="Verdana"/>
              </a:rPr>
              <a:t>j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0" dirty="0">
                <a:latin typeface="Verdana"/>
                <a:cs typeface="Verdana"/>
              </a:rPr>
              <a:t>do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90" dirty="0">
                <a:latin typeface="Verdana"/>
                <a:cs typeface="Verdana"/>
              </a:rPr>
              <a:t>con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spc="-80" dirty="0">
                <a:latin typeface="Verdana"/>
                <a:cs typeface="Verdana"/>
              </a:rPr>
              <a:t>os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un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añ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75" dirty="0">
                <a:latin typeface="Verdana"/>
                <a:cs typeface="Verdana"/>
              </a:rPr>
              <a:t>de  </a:t>
            </a:r>
            <a:r>
              <a:rPr sz="1800" spc="30" dirty="0">
                <a:latin typeface="Verdana"/>
                <a:cs typeface="Verdana"/>
              </a:rPr>
              <a:t>antigüedad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Verdana"/>
                <a:cs typeface="Verdana"/>
              </a:rPr>
              <a:t>Dura</a:t>
            </a:r>
            <a:r>
              <a:rPr sz="1800" spc="-5" dirty="0">
                <a:latin typeface="Verdana"/>
                <a:cs typeface="Verdana"/>
              </a:rPr>
              <a:t>c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ón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m</a:t>
            </a:r>
            <a:r>
              <a:rPr sz="1800" spc="-35" dirty="0">
                <a:latin typeface="Verdana"/>
                <a:cs typeface="Verdana"/>
              </a:rPr>
              <a:t>í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60" dirty="0">
                <a:latin typeface="Verdana"/>
                <a:cs typeface="Verdana"/>
              </a:rPr>
              <a:t>.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4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mes</a:t>
            </a:r>
            <a:r>
              <a:rPr sz="1800" spc="-40" dirty="0">
                <a:latin typeface="Verdana"/>
                <a:cs typeface="Verdana"/>
              </a:rPr>
              <a:t>e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máx.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5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añ</a:t>
            </a:r>
            <a:r>
              <a:rPr sz="1800" spc="-80" dirty="0">
                <a:latin typeface="Verdana"/>
                <a:cs typeface="Verdana"/>
              </a:rPr>
              <a:t>os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70"/>
              </a:lnSpc>
              <a:spcBef>
                <a:spcPts val="600"/>
              </a:spcBef>
            </a:pPr>
            <a:r>
              <a:rPr sz="1800" spc="20" dirty="0">
                <a:latin typeface="Wingdings"/>
                <a:cs typeface="Wingdings"/>
              </a:rPr>
              <a:t></a:t>
            </a:r>
            <a:r>
              <a:rPr sz="1800" spc="20" dirty="0">
                <a:latin typeface="Verdana"/>
                <a:cs typeface="Verdana"/>
              </a:rPr>
              <a:t>No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reserva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de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puesto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,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solo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dº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reingreso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90" dirty="0">
                <a:latin typeface="Verdana"/>
                <a:cs typeface="Verdana"/>
              </a:rPr>
              <a:t>si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hay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vacante.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70"/>
              </a:lnSpc>
            </a:pPr>
            <a:r>
              <a:rPr sz="1800" spc="35" dirty="0">
                <a:latin typeface="Verdana"/>
                <a:cs typeface="Verdana"/>
              </a:rPr>
              <a:t>No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an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45" dirty="0">
                <a:latin typeface="Verdana"/>
                <a:cs typeface="Verdana"/>
              </a:rPr>
              <a:t>gü</a:t>
            </a:r>
            <a:r>
              <a:rPr sz="1800" spc="35" dirty="0">
                <a:latin typeface="Verdana"/>
                <a:cs typeface="Verdana"/>
              </a:rPr>
              <a:t>e</a:t>
            </a:r>
            <a:r>
              <a:rPr sz="1800" spc="45" dirty="0">
                <a:latin typeface="Verdana"/>
                <a:cs typeface="Verdana"/>
              </a:rPr>
              <a:t>dad.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3736" y="3916679"/>
            <a:ext cx="1847214" cy="1732914"/>
            <a:chOff x="173736" y="3916679"/>
            <a:chExt cx="1847214" cy="1732914"/>
          </a:xfrm>
        </p:grpSpPr>
        <p:sp>
          <p:nvSpPr>
            <p:cNvPr id="17" name="object 17"/>
            <p:cNvSpPr/>
            <p:nvPr/>
          </p:nvSpPr>
          <p:spPr>
            <a:xfrm>
              <a:off x="186690" y="3929633"/>
              <a:ext cx="1821180" cy="1706880"/>
            </a:xfrm>
            <a:custGeom>
              <a:avLst/>
              <a:gdLst/>
              <a:ahLst/>
              <a:cxnLst/>
              <a:rect l="l" t="t" r="r" b="b"/>
              <a:pathLst>
                <a:path w="1821180" h="1706879">
                  <a:moveTo>
                    <a:pt x="1536699" y="0"/>
                  </a:moveTo>
                  <a:lnTo>
                    <a:pt x="284543" y="0"/>
                  </a:lnTo>
                  <a:lnTo>
                    <a:pt x="238388" y="3723"/>
                  </a:lnTo>
                  <a:lnTo>
                    <a:pt x="194605" y="14504"/>
                  </a:lnTo>
                  <a:lnTo>
                    <a:pt x="153779" y="31755"/>
                  </a:lnTo>
                  <a:lnTo>
                    <a:pt x="116495" y="54892"/>
                  </a:lnTo>
                  <a:lnTo>
                    <a:pt x="83340" y="83327"/>
                  </a:lnTo>
                  <a:lnTo>
                    <a:pt x="54900" y="116476"/>
                  </a:lnTo>
                  <a:lnTo>
                    <a:pt x="31760" y="153751"/>
                  </a:lnTo>
                  <a:lnTo>
                    <a:pt x="14506" y="194568"/>
                  </a:lnTo>
                  <a:lnTo>
                    <a:pt x="3724" y="238339"/>
                  </a:lnTo>
                  <a:lnTo>
                    <a:pt x="0" y="284480"/>
                  </a:lnTo>
                  <a:lnTo>
                    <a:pt x="0" y="1706880"/>
                  </a:lnTo>
                  <a:lnTo>
                    <a:pt x="1821180" y="1706880"/>
                  </a:lnTo>
                  <a:lnTo>
                    <a:pt x="1821180" y="284480"/>
                  </a:lnTo>
                  <a:lnTo>
                    <a:pt x="1817456" y="238339"/>
                  </a:lnTo>
                  <a:lnTo>
                    <a:pt x="1806675" y="194568"/>
                  </a:lnTo>
                  <a:lnTo>
                    <a:pt x="1789424" y="153751"/>
                  </a:lnTo>
                  <a:lnTo>
                    <a:pt x="1766287" y="116476"/>
                  </a:lnTo>
                  <a:lnTo>
                    <a:pt x="1737852" y="83327"/>
                  </a:lnTo>
                  <a:lnTo>
                    <a:pt x="1704703" y="54892"/>
                  </a:lnTo>
                  <a:lnTo>
                    <a:pt x="1667428" y="31755"/>
                  </a:lnTo>
                  <a:lnTo>
                    <a:pt x="1626611" y="14504"/>
                  </a:lnTo>
                  <a:lnTo>
                    <a:pt x="1582840" y="3723"/>
                  </a:lnTo>
                  <a:lnTo>
                    <a:pt x="1536699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6690" y="3929633"/>
              <a:ext cx="1821180" cy="1706880"/>
            </a:xfrm>
            <a:custGeom>
              <a:avLst/>
              <a:gdLst/>
              <a:ahLst/>
              <a:cxnLst/>
              <a:rect l="l" t="t" r="r" b="b"/>
              <a:pathLst>
                <a:path w="1821180" h="1706879">
                  <a:moveTo>
                    <a:pt x="284543" y="0"/>
                  </a:moveTo>
                  <a:lnTo>
                    <a:pt x="1536699" y="0"/>
                  </a:lnTo>
                  <a:lnTo>
                    <a:pt x="1582840" y="3723"/>
                  </a:lnTo>
                  <a:lnTo>
                    <a:pt x="1626611" y="14504"/>
                  </a:lnTo>
                  <a:lnTo>
                    <a:pt x="1667428" y="31755"/>
                  </a:lnTo>
                  <a:lnTo>
                    <a:pt x="1704703" y="54892"/>
                  </a:lnTo>
                  <a:lnTo>
                    <a:pt x="1737852" y="83327"/>
                  </a:lnTo>
                  <a:lnTo>
                    <a:pt x="1766287" y="116476"/>
                  </a:lnTo>
                  <a:lnTo>
                    <a:pt x="1789424" y="153751"/>
                  </a:lnTo>
                  <a:lnTo>
                    <a:pt x="1806675" y="194568"/>
                  </a:lnTo>
                  <a:lnTo>
                    <a:pt x="1817456" y="238339"/>
                  </a:lnTo>
                  <a:lnTo>
                    <a:pt x="1821180" y="284480"/>
                  </a:lnTo>
                  <a:lnTo>
                    <a:pt x="1821180" y="1706880"/>
                  </a:lnTo>
                  <a:lnTo>
                    <a:pt x="0" y="1706880"/>
                  </a:lnTo>
                  <a:lnTo>
                    <a:pt x="0" y="284480"/>
                  </a:lnTo>
                  <a:lnTo>
                    <a:pt x="3724" y="238339"/>
                  </a:lnTo>
                  <a:lnTo>
                    <a:pt x="14506" y="194568"/>
                  </a:lnTo>
                  <a:lnTo>
                    <a:pt x="31760" y="153751"/>
                  </a:lnTo>
                  <a:lnTo>
                    <a:pt x="54900" y="116476"/>
                  </a:lnTo>
                  <a:lnTo>
                    <a:pt x="83340" y="83327"/>
                  </a:lnTo>
                  <a:lnTo>
                    <a:pt x="116495" y="54892"/>
                  </a:lnTo>
                  <a:lnTo>
                    <a:pt x="153779" y="31755"/>
                  </a:lnTo>
                  <a:lnTo>
                    <a:pt x="194605" y="14504"/>
                  </a:lnTo>
                  <a:lnTo>
                    <a:pt x="238388" y="3723"/>
                  </a:lnTo>
                  <a:lnTo>
                    <a:pt x="284543" y="0"/>
                  </a:lnTo>
                  <a:close/>
                </a:path>
              </a:pathLst>
            </a:custGeom>
            <a:ln w="25908">
              <a:solidFill>
                <a:srgbClr val="918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6737" y="4660519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FFFFFF"/>
                </a:solidFill>
                <a:latin typeface="Tahoma"/>
                <a:cs typeface="Tahoma"/>
              </a:rPr>
              <a:t>Voluntaria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868" y="645033"/>
            <a:ext cx="727583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280" dirty="0"/>
              <a:t>3</a:t>
            </a:r>
            <a:r>
              <a:rPr sz="3700" spc="-135" dirty="0"/>
              <a:t>.</a:t>
            </a:r>
            <a:r>
              <a:rPr sz="3700" spc="-45" dirty="0"/>
              <a:t> </a:t>
            </a:r>
            <a:r>
              <a:rPr sz="3700" spc="-150" dirty="0"/>
              <a:t>LA</a:t>
            </a:r>
            <a:r>
              <a:rPr sz="3700" spc="-50" dirty="0"/>
              <a:t> </a:t>
            </a:r>
            <a:r>
              <a:rPr sz="3700" spc="-265" dirty="0"/>
              <a:t>EXTIN</a:t>
            </a:r>
            <a:r>
              <a:rPr sz="3700" spc="-285" dirty="0"/>
              <a:t>C</a:t>
            </a:r>
            <a:r>
              <a:rPr sz="3700" spc="-210" dirty="0"/>
              <a:t>IÓN</a:t>
            </a:r>
            <a:r>
              <a:rPr sz="3700" spc="-20" dirty="0"/>
              <a:t> </a:t>
            </a:r>
            <a:r>
              <a:rPr sz="3700" spc="-380" dirty="0"/>
              <a:t>DE</a:t>
            </a:r>
            <a:r>
              <a:rPr sz="3700" spc="-315" dirty="0"/>
              <a:t>L</a:t>
            </a:r>
            <a:r>
              <a:rPr sz="3700" spc="-55" dirty="0"/>
              <a:t> </a:t>
            </a:r>
            <a:r>
              <a:rPr sz="3700" spc="-125" dirty="0"/>
              <a:t>CONTRATO</a:t>
            </a:r>
            <a:endParaRPr sz="3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192" y="2060448"/>
            <a:ext cx="3857244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529653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>
                <a:latin typeface="Calibri"/>
                <a:cs typeface="Calibri"/>
              </a:rPr>
              <a:t>3.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La Extinción del</a:t>
            </a:r>
            <a:r>
              <a:rPr sz="3700" spc="10" dirty="0">
                <a:latin typeface="Calibri"/>
                <a:cs typeface="Calibri"/>
              </a:rPr>
              <a:t> </a:t>
            </a:r>
            <a:r>
              <a:rPr sz="3700" spc="-30" dirty="0">
                <a:latin typeface="Calibri"/>
                <a:cs typeface="Calibri"/>
              </a:rPr>
              <a:t>contrato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79" y="1516380"/>
            <a:ext cx="3979164" cy="7254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8871" y="1629917"/>
            <a:ext cx="3535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Voluntad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trabajador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9852" y="2912364"/>
            <a:ext cx="2257425" cy="1057910"/>
            <a:chOff x="339852" y="2912364"/>
            <a:chExt cx="2257425" cy="1057910"/>
          </a:xfrm>
        </p:grpSpPr>
        <p:sp>
          <p:nvSpPr>
            <p:cNvPr id="7" name="object 7"/>
            <p:cNvSpPr/>
            <p:nvPr/>
          </p:nvSpPr>
          <p:spPr>
            <a:xfrm>
              <a:off x="352806" y="2925318"/>
              <a:ext cx="2231390" cy="929640"/>
            </a:xfrm>
            <a:custGeom>
              <a:avLst/>
              <a:gdLst/>
              <a:ahLst/>
              <a:cxnLst/>
              <a:rect l="l" t="t" r="r" b="b"/>
              <a:pathLst>
                <a:path w="2231390" h="929639">
                  <a:moveTo>
                    <a:pt x="2076195" y="0"/>
                  </a:moveTo>
                  <a:lnTo>
                    <a:pt x="154939" y="0"/>
                  </a:lnTo>
                  <a:lnTo>
                    <a:pt x="105966" y="7896"/>
                  </a:lnTo>
                  <a:lnTo>
                    <a:pt x="63433" y="29886"/>
                  </a:lnTo>
                  <a:lnTo>
                    <a:pt x="29893" y="63422"/>
                  </a:lnTo>
                  <a:lnTo>
                    <a:pt x="7898" y="105956"/>
                  </a:lnTo>
                  <a:lnTo>
                    <a:pt x="0" y="154940"/>
                  </a:lnTo>
                  <a:lnTo>
                    <a:pt x="0" y="774700"/>
                  </a:lnTo>
                  <a:lnTo>
                    <a:pt x="7898" y="823683"/>
                  </a:lnTo>
                  <a:lnTo>
                    <a:pt x="29893" y="866217"/>
                  </a:lnTo>
                  <a:lnTo>
                    <a:pt x="63433" y="899753"/>
                  </a:lnTo>
                  <a:lnTo>
                    <a:pt x="105966" y="921743"/>
                  </a:lnTo>
                  <a:lnTo>
                    <a:pt x="154939" y="929640"/>
                  </a:lnTo>
                  <a:lnTo>
                    <a:pt x="2076195" y="929640"/>
                  </a:lnTo>
                  <a:lnTo>
                    <a:pt x="2125179" y="921743"/>
                  </a:lnTo>
                  <a:lnTo>
                    <a:pt x="2167713" y="899753"/>
                  </a:lnTo>
                  <a:lnTo>
                    <a:pt x="2201249" y="866217"/>
                  </a:lnTo>
                  <a:lnTo>
                    <a:pt x="2223239" y="823683"/>
                  </a:lnTo>
                  <a:lnTo>
                    <a:pt x="2231136" y="774700"/>
                  </a:lnTo>
                  <a:lnTo>
                    <a:pt x="2231136" y="154940"/>
                  </a:lnTo>
                  <a:lnTo>
                    <a:pt x="2223239" y="105956"/>
                  </a:lnTo>
                  <a:lnTo>
                    <a:pt x="2201249" y="63422"/>
                  </a:lnTo>
                  <a:lnTo>
                    <a:pt x="2167713" y="29886"/>
                  </a:lnTo>
                  <a:lnTo>
                    <a:pt x="2125179" y="7896"/>
                  </a:lnTo>
                  <a:lnTo>
                    <a:pt x="2076195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806" y="2925318"/>
              <a:ext cx="2231390" cy="929640"/>
            </a:xfrm>
            <a:custGeom>
              <a:avLst/>
              <a:gdLst/>
              <a:ahLst/>
              <a:cxnLst/>
              <a:rect l="l" t="t" r="r" b="b"/>
              <a:pathLst>
                <a:path w="2231390" h="929639">
                  <a:moveTo>
                    <a:pt x="0" y="154940"/>
                  </a:moveTo>
                  <a:lnTo>
                    <a:pt x="7898" y="105956"/>
                  </a:lnTo>
                  <a:lnTo>
                    <a:pt x="29893" y="63422"/>
                  </a:lnTo>
                  <a:lnTo>
                    <a:pt x="63433" y="29886"/>
                  </a:lnTo>
                  <a:lnTo>
                    <a:pt x="105966" y="7896"/>
                  </a:lnTo>
                  <a:lnTo>
                    <a:pt x="154939" y="0"/>
                  </a:lnTo>
                  <a:lnTo>
                    <a:pt x="2076195" y="0"/>
                  </a:lnTo>
                  <a:lnTo>
                    <a:pt x="2125179" y="7896"/>
                  </a:lnTo>
                  <a:lnTo>
                    <a:pt x="2167713" y="29886"/>
                  </a:lnTo>
                  <a:lnTo>
                    <a:pt x="2201249" y="63422"/>
                  </a:lnTo>
                  <a:lnTo>
                    <a:pt x="2223239" y="105956"/>
                  </a:lnTo>
                  <a:lnTo>
                    <a:pt x="2231136" y="154940"/>
                  </a:lnTo>
                  <a:lnTo>
                    <a:pt x="2231136" y="774700"/>
                  </a:lnTo>
                  <a:lnTo>
                    <a:pt x="2223239" y="823683"/>
                  </a:lnTo>
                  <a:lnTo>
                    <a:pt x="2201249" y="866217"/>
                  </a:lnTo>
                  <a:lnTo>
                    <a:pt x="2167713" y="899753"/>
                  </a:lnTo>
                  <a:lnTo>
                    <a:pt x="2125179" y="921743"/>
                  </a:lnTo>
                  <a:lnTo>
                    <a:pt x="2076195" y="929640"/>
                  </a:lnTo>
                  <a:lnTo>
                    <a:pt x="154939" y="929640"/>
                  </a:lnTo>
                  <a:lnTo>
                    <a:pt x="105966" y="921743"/>
                  </a:lnTo>
                  <a:lnTo>
                    <a:pt x="63433" y="899753"/>
                  </a:lnTo>
                  <a:lnTo>
                    <a:pt x="29893" y="866217"/>
                  </a:lnTo>
                  <a:lnTo>
                    <a:pt x="7898" y="823683"/>
                  </a:lnTo>
                  <a:lnTo>
                    <a:pt x="0" y="774700"/>
                  </a:lnTo>
                  <a:lnTo>
                    <a:pt x="0" y="15494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676" y="2924556"/>
              <a:ext cx="2116836" cy="6797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144" y="3290316"/>
              <a:ext cx="2177796" cy="67970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67639" y="2992069"/>
            <a:ext cx="1797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Voluntad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Empresa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80303" y="3061716"/>
            <a:ext cx="2458212" cy="72542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667883" y="3174949"/>
            <a:ext cx="20707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otras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causas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6316" y="978408"/>
            <a:ext cx="5534025" cy="368935"/>
          </a:xfrm>
          <a:prstGeom prst="rect">
            <a:avLst/>
          </a:prstGeom>
          <a:ln w="9144">
            <a:solidFill>
              <a:srgbClr val="1F487C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spc="-5" dirty="0">
                <a:latin typeface="Calibri"/>
                <a:cs typeface="Calibri"/>
              </a:rPr>
              <a:t>El </a:t>
            </a:r>
            <a:r>
              <a:rPr sz="1800" spc="-15" dirty="0">
                <a:latin typeface="Calibri"/>
                <a:cs typeface="Calibri"/>
              </a:rPr>
              <a:t>contrato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puede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finalizar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múltiples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causas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6005" y="1538096"/>
            <a:ext cx="40519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Dimisión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Abandono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Calibri"/>
                <a:cs typeface="Calibri"/>
              </a:rPr>
              <a:t>Por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incumplimiento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 </a:t>
            </a:r>
            <a:r>
              <a:rPr sz="1800" spc="-5" dirty="0">
                <a:latin typeface="Calibri"/>
                <a:cs typeface="Calibri"/>
              </a:rPr>
              <a:t>empresa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Calibri"/>
                <a:cs typeface="Calibri"/>
              </a:rPr>
              <a:t>Por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victima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la </a:t>
            </a:r>
            <a:r>
              <a:rPr sz="1800" spc="-5" dirty="0">
                <a:latin typeface="Calibri"/>
                <a:cs typeface="Calibri"/>
              </a:rPr>
              <a:t>violencia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género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996" y="4335907"/>
            <a:ext cx="29997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Despido disciplinario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Despido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causas </a:t>
            </a:r>
            <a:r>
              <a:rPr sz="1800" spc="-10" dirty="0">
                <a:latin typeface="Calibri"/>
                <a:cs typeface="Calibri"/>
              </a:rPr>
              <a:t>objetivas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Despido</a:t>
            </a:r>
            <a:r>
              <a:rPr sz="1800" spc="-10" dirty="0">
                <a:latin typeface="Calibri"/>
                <a:cs typeface="Calibri"/>
              </a:rPr>
              <a:t> colectivo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Despido por fuerza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12589" y="4067378"/>
            <a:ext cx="3469004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Finalización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 </a:t>
            </a:r>
            <a:r>
              <a:rPr sz="1800" spc="-15" dirty="0">
                <a:latin typeface="Calibri"/>
                <a:cs typeface="Calibri"/>
              </a:rPr>
              <a:t>contrato </a:t>
            </a:r>
            <a:r>
              <a:rPr sz="1800" spc="-10" dirty="0">
                <a:latin typeface="Calibri"/>
                <a:cs typeface="Calibri"/>
              </a:rPr>
              <a:t>temporal</a:t>
            </a:r>
            <a:endParaRPr sz="1800">
              <a:latin typeface="Calibri"/>
              <a:cs typeface="Calibri"/>
            </a:endParaRPr>
          </a:p>
          <a:p>
            <a:pPr marL="299085" marR="8382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Muerte, jubilación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invalidez </a:t>
            </a:r>
            <a:r>
              <a:rPr sz="1800" spc="-5" dirty="0">
                <a:latin typeface="Calibri"/>
                <a:cs typeface="Calibri"/>
              </a:rPr>
              <a:t>del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empresario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trabajador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Extinción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persona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jurídica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Mutuo</a:t>
            </a:r>
            <a:r>
              <a:rPr sz="1800" spc="-5" dirty="0">
                <a:latin typeface="Calibri"/>
                <a:cs typeface="Calibri"/>
              </a:rPr>
              <a:t> acuerdo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pacto válido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52914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>
                <a:latin typeface="Calibri"/>
                <a:cs typeface="Calibri"/>
              </a:rPr>
              <a:t>3.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La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15" dirty="0">
                <a:latin typeface="Calibri"/>
                <a:cs typeface="Calibri"/>
              </a:rPr>
              <a:t>extinción</a:t>
            </a:r>
            <a:r>
              <a:rPr sz="3700" spc="15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del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30" dirty="0">
                <a:latin typeface="Calibri"/>
                <a:cs typeface="Calibri"/>
              </a:rPr>
              <a:t>contrato</a:t>
            </a:r>
            <a:endParaRPr sz="3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572" y="722312"/>
            <a:ext cx="3514725" cy="558165"/>
            <a:chOff x="135572" y="722312"/>
            <a:chExt cx="3514725" cy="558165"/>
          </a:xfrm>
        </p:grpSpPr>
        <p:sp>
          <p:nvSpPr>
            <p:cNvPr id="5" name="object 5"/>
            <p:cNvSpPr/>
            <p:nvPr/>
          </p:nvSpPr>
          <p:spPr>
            <a:xfrm>
              <a:off x="148590" y="735329"/>
              <a:ext cx="3488690" cy="492759"/>
            </a:xfrm>
            <a:custGeom>
              <a:avLst/>
              <a:gdLst/>
              <a:ahLst/>
              <a:cxnLst/>
              <a:rect l="l" t="t" r="r" b="b"/>
              <a:pathLst>
                <a:path w="3488690" h="492759">
                  <a:moveTo>
                    <a:pt x="3406394" y="0"/>
                  </a:moveTo>
                  <a:lnTo>
                    <a:pt x="82042" y="0"/>
                  </a:lnTo>
                  <a:lnTo>
                    <a:pt x="50106" y="6443"/>
                  </a:lnTo>
                  <a:lnTo>
                    <a:pt x="24028" y="24018"/>
                  </a:lnTo>
                  <a:lnTo>
                    <a:pt x="6446" y="50095"/>
                  </a:lnTo>
                  <a:lnTo>
                    <a:pt x="0" y="82042"/>
                  </a:lnTo>
                  <a:lnTo>
                    <a:pt x="0" y="410210"/>
                  </a:lnTo>
                  <a:lnTo>
                    <a:pt x="6446" y="442156"/>
                  </a:lnTo>
                  <a:lnTo>
                    <a:pt x="24028" y="468233"/>
                  </a:lnTo>
                  <a:lnTo>
                    <a:pt x="50106" y="485808"/>
                  </a:lnTo>
                  <a:lnTo>
                    <a:pt x="82042" y="492252"/>
                  </a:lnTo>
                  <a:lnTo>
                    <a:pt x="3406394" y="492252"/>
                  </a:lnTo>
                  <a:lnTo>
                    <a:pt x="3438340" y="485808"/>
                  </a:lnTo>
                  <a:lnTo>
                    <a:pt x="3464417" y="468233"/>
                  </a:lnTo>
                  <a:lnTo>
                    <a:pt x="3481992" y="442156"/>
                  </a:lnTo>
                  <a:lnTo>
                    <a:pt x="3488436" y="410210"/>
                  </a:lnTo>
                  <a:lnTo>
                    <a:pt x="3488436" y="82042"/>
                  </a:lnTo>
                  <a:lnTo>
                    <a:pt x="3481992" y="50095"/>
                  </a:lnTo>
                  <a:lnTo>
                    <a:pt x="3464417" y="24018"/>
                  </a:lnTo>
                  <a:lnTo>
                    <a:pt x="3438340" y="6443"/>
                  </a:lnTo>
                  <a:lnTo>
                    <a:pt x="3406394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590" y="735329"/>
              <a:ext cx="3488690" cy="492759"/>
            </a:xfrm>
            <a:custGeom>
              <a:avLst/>
              <a:gdLst/>
              <a:ahLst/>
              <a:cxnLst/>
              <a:rect l="l" t="t" r="r" b="b"/>
              <a:pathLst>
                <a:path w="3488690" h="492759">
                  <a:moveTo>
                    <a:pt x="0" y="82042"/>
                  </a:moveTo>
                  <a:lnTo>
                    <a:pt x="6446" y="50095"/>
                  </a:lnTo>
                  <a:lnTo>
                    <a:pt x="24028" y="24018"/>
                  </a:lnTo>
                  <a:lnTo>
                    <a:pt x="50106" y="6443"/>
                  </a:lnTo>
                  <a:lnTo>
                    <a:pt x="82042" y="0"/>
                  </a:lnTo>
                  <a:lnTo>
                    <a:pt x="3406394" y="0"/>
                  </a:lnTo>
                  <a:lnTo>
                    <a:pt x="3438340" y="6443"/>
                  </a:lnTo>
                  <a:lnTo>
                    <a:pt x="3464417" y="24018"/>
                  </a:lnTo>
                  <a:lnTo>
                    <a:pt x="3481992" y="50095"/>
                  </a:lnTo>
                  <a:lnTo>
                    <a:pt x="3488436" y="82042"/>
                  </a:lnTo>
                  <a:lnTo>
                    <a:pt x="3488436" y="410210"/>
                  </a:lnTo>
                  <a:lnTo>
                    <a:pt x="3481992" y="442156"/>
                  </a:lnTo>
                  <a:lnTo>
                    <a:pt x="3464417" y="468233"/>
                  </a:lnTo>
                  <a:lnTo>
                    <a:pt x="3438340" y="485808"/>
                  </a:lnTo>
                  <a:lnTo>
                    <a:pt x="3406394" y="492252"/>
                  </a:lnTo>
                  <a:lnTo>
                    <a:pt x="82042" y="492252"/>
                  </a:lnTo>
                  <a:lnTo>
                    <a:pt x="50106" y="485808"/>
                  </a:lnTo>
                  <a:lnTo>
                    <a:pt x="24028" y="468233"/>
                  </a:lnTo>
                  <a:lnTo>
                    <a:pt x="6446" y="442156"/>
                  </a:lnTo>
                  <a:lnTo>
                    <a:pt x="0" y="410210"/>
                  </a:lnTo>
                  <a:lnTo>
                    <a:pt x="0" y="8204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816" y="766571"/>
              <a:ext cx="2938272" cy="5135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63981" y="815416"/>
            <a:ext cx="2656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Voluntad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trabajador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9580" y="798576"/>
            <a:ext cx="8301355" cy="576580"/>
            <a:chOff x="449580" y="798576"/>
            <a:chExt cx="8301355" cy="57658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80" y="1275588"/>
              <a:ext cx="8301228" cy="32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1551" y="798576"/>
              <a:ext cx="2253996" cy="57607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9580" y="1722120"/>
            <a:ext cx="8301355" cy="576580"/>
            <a:chOff x="449580" y="1722120"/>
            <a:chExt cx="8301355" cy="57658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580" y="2173224"/>
              <a:ext cx="8301228" cy="335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1551" y="1722120"/>
              <a:ext cx="2253996" cy="576072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49580" y="2802635"/>
            <a:ext cx="8301355" cy="576580"/>
            <a:chOff x="449580" y="2802635"/>
            <a:chExt cx="8301355" cy="57658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580" y="3253739"/>
              <a:ext cx="8301228" cy="335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7875" y="2802635"/>
              <a:ext cx="5836920" cy="576072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5968" y="5102352"/>
            <a:ext cx="8301355" cy="574675"/>
            <a:chOff x="505968" y="5102352"/>
            <a:chExt cx="8301355" cy="57467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968" y="5500116"/>
              <a:ext cx="8301228" cy="335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9900" y="5102352"/>
              <a:ext cx="5641848" cy="57454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016877" y="865708"/>
            <a:ext cx="862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Dimisión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0712" y="1258976"/>
            <a:ext cx="8159115" cy="46113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29"/>
              </a:spcBef>
              <a:buChar char="•"/>
              <a:tabLst>
                <a:tab pos="185420" algn="l"/>
              </a:tabLst>
            </a:pPr>
            <a:r>
              <a:rPr sz="1600" spc="-20" dirty="0">
                <a:latin typeface="Calibri"/>
                <a:cs typeface="Calibri"/>
              </a:rPr>
              <a:t>Trabajador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puede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irse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voluntariamente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preavisando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antelación</a:t>
            </a:r>
            <a:r>
              <a:rPr sz="1600" spc="-10" dirty="0">
                <a:latin typeface="Calibri"/>
                <a:cs typeface="Calibri"/>
              </a:rPr>
              <a:t> según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convenio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cobra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indemnización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ni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tiene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derecho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desempleo</a:t>
            </a:r>
            <a:endParaRPr sz="1600">
              <a:latin typeface="Calibri"/>
              <a:cs typeface="Calibri"/>
            </a:endParaRPr>
          </a:p>
          <a:p>
            <a:pPr marL="6481445">
              <a:lnSpc>
                <a:spcPct val="100000"/>
              </a:lnSpc>
              <a:spcBef>
                <a:spcPts val="7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Abandono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869"/>
              </a:spcBef>
              <a:buChar char="•"/>
              <a:tabLst>
                <a:tab pos="185420" algn="l"/>
              </a:tabLst>
            </a:pPr>
            <a:r>
              <a:rPr sz="1600" spc="-15" dirty="0">
                <a:latin typeface="Calibri"/>
                <a:cs typeface="Calibri"/>
              </a:rPr>
              <a:t>Parecido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la </a:t>
            </a:r>
            <a:r>
              <a:rPr sz="1600" spc="-5" dirty="0">
                <a:latin typeface="Calibri"/>
                <a:cs typeface="Calibri"/>
              </a:rPr>
              <a:t>dimisión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pero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preaviso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trabajador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(un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día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 vuelve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más)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empresario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puede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pedir daños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perjuicios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Char char="•"/>
            </a:pPr>
            <a:endParaRPr sz="1200">
              <a:latin typeface="Calibri"/>
              <a:cs typeface="Calibri"/>
            </a:endParaRPr>
          </a:p>
          <a:p>
            <a:pPr marL="354012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Incumplimiento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grave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empresa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600" spc="-10" dirty="0">
                <a:latin typeface="Calibri"/>
                <a:cs typeface="Calibri"/>
              </a:rPr>
              <a:t>Incumplimiento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grave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empresa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por: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15"/>
              </a:spcBef>
              <a:buChar char="•"/>
              <a:tabLst>
                <a:tab pos="185420" algn="l"/>
              </a:tabLst>
            </a:pPr>
            <a:r>
              <a:rPr sz="1600" spc="-20" dirty="0">
                <a:latin typeface="Calibri"/>
                <a:cs typeface="Calibri"/>
              </a:rPr>
              <a:t>Falta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pago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retrasos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continuados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(jurisprudencia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entiende que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necesita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meses)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Modificación </a:t>
            </a:r>
            <a:r>
              <a:rPr sz="1600" spc="-10" dirty="0">
                <a:latin typeface="Calibri"/>
                <a:cs typeface="Calibri"/>
              </a:rPr>
              <a:t>sustancial</a:t>
            </a:r>
            <a:r>
              <a:rPr sz="1600" spc="-5" dirty="0">
                <a:latin typeface="Calibri"/>
                <a:cs typeface="Calibri"/>
              </a:rPr>
              <a:t> del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contrato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provoque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menoscabo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 dignidad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0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Otros: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readmitir,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acoso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laboral…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60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Procedimiento: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trabajador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debe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solicitarlo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 </a:t>
            </a:r>
            <a:r>
              <a:rPr sz="1600" spc="-10" dirty="0">
                <a:latin typeface="Calibri"/>
                <a:cs typeface="Calibri"/>
              </a:rPr>
              <a:t>Juzgado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Social,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mientras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tanto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trabaja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Indemnización: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 </a:t>
            </a:r>
            <a:r>
              <a:rPr sz="1600" spc="-10" dirty="0">
                <a:latin typeface="Calibri"/>
                <a:cs typeface="Calibri"/>
              </a:rPr>
              <a:t>gana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juicio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recibirá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33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días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año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trabajado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(ver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45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días </a:t>
            </a:r>
            <a:r>
              <a:rPr sz="1600" spc="-10" dirty="0">
                <a:latin typeface="Calibri"/>
                <a:cs typeface="Calibri"/>
              </a:rPr>
              <a:t>antes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feb-2012)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libri"/>
              <a:cs typeface="Calibri"/>
            </a:endParaRPr>
          </a:p>
          <a:p>
            <a:pPr marL="390461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Víctima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violencia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género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600" spc="-35" dirty="0">
                <a:latin typeface="Calibri"/>
                <a:cs typeface="Calibri"/>
              </a:rPr>
              <a:t>Tendrá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derecho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finalizar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contrato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cobrar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indemnización,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pero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tendrá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desempleo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081" y="0"/>
            <a:ext cx="52914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>
                <a:latin typeface="Calibri"/>
                <a:cs typeface="Calibri"/>
              </a:rPr>
              <a:t>3.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La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15" dirty="0">
                <a:latin typeface="Calibri"/>
                <a:cs typeface="Calibri"/>
              </a:rPr>
              <a:t>extinción</a:t>
            </a:r>
            <a:r>
              <a:rPr sz="3700" spc="15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del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30" dirty="0">
                <a:latin typeface="Calibri"/>
                <a:cs typeface="Calibri"/>
              </a:rPr>
              <a:t>contrato</a:t>
            </a:r>
            <a:endParaRPr sz="3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539" y="752855"/>
            <a:ext cx="4140835" cy="544195"/>
            <a:chOff x="129539" y="752855"/>
            <a:chExt cx="4140835" cy="544195"/>
          </a:xfrm>
        </p:grpSpPr>
        <p:sp>
          <p:nvSpPr>
            <p:cNvPr id="5" name="object 5"/>
            <p:cNvSpPr/>
            <p:nvPr/>
          </p:nvSpPr>
          <p:spPr>
            <a:xfrm>
              <a:off x="142493" y="765809"/>
              <a:ext cx="4114800" cy="464820"/>
            </a:xfrm>
            <a:custGeom>
              <a:avLst/>
              <a:gdLst/>
              <a:ahLst/>
              <a:cxnLst/>
              <a:rect l="l" t="t" r="r" b="b"/>
              <a:pathLst>
                <a:path w="4114800" h="464819">
                  <a:moveTo>
                    <a:pt x="4037329" y="0"/>
                  </a:moveTo>
                  <a:lnTo>
                    <a:pt x="77470" y="0"/>
                  </a:lnTo>
                  <a:lnTo>
                    <a:pt x="47314" y="6086"/>
                  </a:lnTo>
                  <a:lnTo>
                    <a:pt x="22690" y="22685"/>
                  </a:lnTo>
                  <a:lnTo>
                    <a:pt x="6087" y="47309"/>
                  </a:lnTo>
                  <a:lnTo>
                    <a:pt x="0" y="77469"/>
                  </a:lnTo>
                  <a:lnTo>
                    <a:pt x="0" y="387350"/>
                  </a:lnTo>
                  <a:lnTo>
                    <a:pt x="6087" y="417510"/>
                  </a:lnTo>
                  <a:lnTo>
                    <a:pt x="22690" y="442134"/>
                  </a:lnTo>
                  <a:lnTo>
                    <a:pt x="47314" y="458733"/>
                  </a:lnTo>
                  <a:lnTo>
                    <a:pt x="77470" y="464819"/>
                  </a:lnTo>
                  <a:lnTo>
                    <a:pt x="4037329" y="464819"/>
                  </a:lnTo>
                  <a:lnTo>
                    <a:pt x="4067490" y="458733"/>
                  </a:lnTo>
                  <a:lnTo>
                    <a:pt x="4092114" y="442134"/>
                  </a:lnTo>
                  <a:lnTo>
                    <a:pt x="4108713" y="417510"/>
                  </a:lnTo>
                  <a:lnTo>
                    <a:pt x="4114800" y="387350"/>
                  </a:lnTo>
                  <a:lnTo>
                    <a:pt x="4114800" y="77469"/>
                  </a:lnTo>
                  <a:lnTo>
                    <a:pt x="4108713" y="47309"/>
                  </a:lnTo>
                  <a:lnTo>
                    <a:pt x="4092114" y="22685"/>
                  </a:lnTo>
                  <a:lnTo>
                    <a:pt x="4067490" y="6086"/>
                  </a:lnTo>
                  <a:lnTo>
                    <a:pt x="4037329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493" y="765809"/>
              <a:ext cx="4114800" cy="464820"/>
            </a:xfrm>
            <a:custGeom>
              <a:avLst/>
              <a:gdLst/>
              <a:ahLst/>
              <a:cxnLst/>
              <a:rect l="l" t="t" r="r" b="b"/>
              <a:pathLst>
                <a:path w="4114800" h="464819">
                  <a:moveTo>
                    <a:pt x="0" y="77469"/>
                  </a:moveTo>
                  <a:lnTo>
                    <a:pt x="6087" y="47309"/>
                  </a:lnTo>
                  <a:lnTo>
                    <a:pt x="22690" y="22685"/>
                  </a:lnTo>
                  <a:lnTo>
                    <a:pt x="47314" y="6086"/>
                  </a:lnTo>
                  <a:lnTo>
                    <a:pt x="77470" y="0"/>
                  </a:lnTo>
                  <a:lnTo>
                    <a:pt x="4037329" y="0"/>
                  </a:lnTo>
                  <a:lnTo>
                    <a:pt x="4067490" y="6086"/>
                  </a:lnTo>
                  <a:lnTo>
                    <a:pt x="4092114" y="22685"/>
                  </a:lnTo>
                  <a:lnTo>
                    <a:pt x="4108713" y="47309"/>
                  </a:lnTo>
                  <a:lnTo>
                    <a:pt x="4114800" y="77469"/>
                  </a:lnTo>
                  <a:lnTo>
                    <a:pt x="4114800" y="387350"/>
                  </a:lnTo>
                  <a:lnTo>
                    <a:pt x="4108713" y="417510"/>
                  </a:lnTo>
                  <a:lnTo>
                    <a:pt x="4092114" y="442134"/>
                  </a:lnTo>
                  <a:lnTo>
                    <a:pt x="4067490" y="458733"/>
                  </a:lnTo>
                  <a:lnTo>
                    <a:pt x="4037329" y="464819"/>
                  </a:lnTo>
                  <a:lnTo>
                    <a:pt x="77470" y="464819"/>
                  </a:lnTo>
                  <a:lnTo>
                    <a:pt x="47314" y="458733"/>
                  </a:lnTo>
                  <a:lnTo>
                    <a:pt x="22690" y="442134"/>
                  </a:lnTo>
                  <a:lnTo>
                    <a:pt x="6087" y="417510"/>
                  </a:lnTo>
                  <a:lnTo>
                    <a:pt x="0" y="387350"/>
                  </a:lnTo>
                  <a:lnTo>
                    <a:pt x="0" y="7746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368" y="783335"/>
              <a:ext cx="3864864" cy="51358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28408" y="1487360"/>
            <a:ext cx="7835900" cy="4765675"/>
            <a:chOff x="728408" y="1487360"/>
            <a:chExt cx="7835900" cy="47656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7234" y="5690882"/>
              <a:ext cx="560679" cy="56191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41425" y="1831085"/>
              <a:ext cx="7809865" cy="2550795"/>
            </a:xfrm>
            <a:custGeom>
              <a:avLst/>
              <a:gdLst/>
              <a:ahLst/>
              <a:cxnLst/>
              <a:rect l="l" t="t" r="r" b="b"/>
              <a:pathLst>
                <a:path w="7809865" h="2550795">
                  <a:moveTo>
                    <a:pt x="3813048" y="0"/>
                  </a:moveTo>
                  <a:lnTo>
                    <a:pt x="3813048" y="1894966"/>
                  </a:lnTo>
                  <a:lnTo>
                    <a:pt x="3902964" y="1894966"/>
                  </a:lnTo>
                </a:path>
                <a:path w="7809865" h="2550795">
                  <a:moveTo>
                    <a:pt x="3813048" y="0"/>
                  </a:moveTo>
                  <a:lnTo>
                    <a:pt x="3813048" y="749300"/>
                  </a:lnTo>
                  <a:lnTo>
                    <a:pt x="3898900" y="749300"/>
                  </a:lnTo>
                </a:path>
                <a:path w="7809865" h="2550795">
                  <a:moveTo>
                    <a:pt x="3813429" y="0"/>
                  </a:moveTo>
                  <a:lnTo>
                    <a:pt x="3813429" y="547497"/>
                  </a:lnTo>
                  <a:lnTo>
                    <a:pt x="2063496" y="547497"/>
                  </a:lnTo>
                </a:path>
                <a:path w="7809865" h="2550795">
                  <a:moveTo>
                    <a:pt x="3813048" y="0"/>
                  </a:moveTo>
                  <a:lnTo>
                    <a:pt x="3813048" y="2464816"/>
                  </a:lnTo>
                  <a:lnTo>
                    <a:pt x="7809865" y="2464816"/>
                  </a:lnTo>
                  <a:lnTo>
                    <a:pt x="7809865" y="2550541"/>
                  </a:lnTo>
                </a:path>
                <a:path w="7809865" h="2550795">
                  <a:moveTo>
                    <a:pt x="3813048" y="0"/>
                  </a:moveTo>
                  <a:lnTo>
                    <a:pt x="3813048" y="2464816"/>
                  </a:lnTo>
                  <a:lnTo>
                    <a:pt x="6622033" y="2464816"/>
                  </a:lnTo>
                  <a:lnTo>
                    <a:pt x="6622033" y="2550541"/>
                  </a:lnTo>
                </a:path>
                <a:path w="7809865" h="2550795">
                  <a:moveTo>
                    <a:pt x="3813048" y="0"/>
                  </a:moveTo>
                  <a:lnTo>
                    <a:pt x="3813048" y="2464816"/>
                  </a:lnTo>
                  <a:lnTo>
                    <a:pt x="5229860" y="2464816"/>
                  </a:lnTo>
                  <a:lnTo>
                    <a:pt x="5229860" y="2550541"/>
                  </a:lnTo>
                </a:path>
                <a:path w="7809865" h="2550795">
                  <a:moveTo>
                    <a:pt x="3813048" y="0"/>
                  </a:moveTo>
                  <a:lnTo>
                    <a:pt x="3813048" y="2464816"/>
                  </a:lnTo>
                  <a:lnTo>
                    <a:pt x="3970654" y="2464816"/>
                  </a:lnTo>
                  <a:lnTo>
                    <a:pt x="3970654" y="2550541"/>
                  </a:lnTo>
                </a:path>
                <a:path w="7809865" h="2550795">
                  <a:moveTo>
                    <a:pt x="3812921" y="0"/>
                  </a:moveTo>
                  <a:lnTo>
                    <a:pt x="3812921" y="2464816"/>
                  </a:lnTo>
                  <a:lnTo>
                    <a:pt x="2831591" y="2464816"/>
                  </a:lnTo>
                  <a:lnTo>
                    <a:pt x="2831591" y="2550541"/>
                  </a:lnTo>
                </a:path>
                <a:path w="7809865" h="2550795">
                  <a:moveTo>
                    <a:pt x="3812159" y="0"/>
                  </a:moveTo>
                  <a:lnTo>
                    <a:pt x="3812159" y="2464816"/>
                  </a:lnTo>
                  <a:lnTo>
                    <a:pt x="1464564" y="2464816"/>
                  </a:lnTo>
                  <a:lnTo>
                    <a:pt x="1464564" y="2550541"/>
                  </a:lnTo>
                </a:path>
                <a:path w="7809865" h="2550795">
                  <a:moveTo>
                    <a:pt x="3813175" y="0"/>
                  </a:moveTo>
                  <a:lnTo>
                    <a:pt x="3813175" y="2464816"/>
                  </a:lnTo>
                  <a:lnTo>
                    <a:pt x="0" y="2464816"/>
                  </a:lnTo>
                  <a:lnTo>
                    <a:pt x="0" y="2550541"/>
                  </a:lnTo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61538" y="1500377"/>
              <a:ext cx="2784475" cy="330835"/>
            </a:xfrm>
            <a:custGeom>
              <a:avLst/>
              <a:gdLst/>
              <a:ahLst/>
              <a:cxnLst/>
              <a:rect l="l" t="t" r="r" b="b"/>
              <a:pathLst>
                <a:path w="2784475" h="330835">
                  <a:moveTo>
                    <a:pt x="2784348" y="0"/>
                  </a:moveTo>
                  <a:lnTo>
                    <a:pt x="0" y="0"/>
                  </a:lnTo>
                  <a:lnTo>
                    <a:pt x="0" y="330708"/>
                  </a:lnTo>
                  <a:lnTo>
                    <a:pt x="2784348" y="330708"/>
                  </a:lnTo>
                  <a:lnTo>
                    <a:pt x="278434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61538" y="1500377"/>
              <a:ext cx="2784475" cy="330835"/>
            </a:xfrm>
            <a:custGeom>
              <a:avLst/>
              <a:gdLst/>
              <a:ahLst/>
              <a:cxnLst/>
              <a:rect l="l" t="t" r="r" b="b"/>
              <a:pathLst>
                <a:path w="2784475" h="330835">
                  <a:moveTo>
                    <a:pt x="0" y="330708"/>
                  </a:moveTo>
                  <a:lnTo>
                    <a:pt x="2784348" y="330708"/>
                  </a:lnTo>
                  <a:lnTo>
                    <a:pt x="2784348" y="0"/>
                  </a:lnTo>
                  <a:lnTo>
                    <a:pt x="0" y="0"/>
                  </a:lnTo>
                  <a:lnTo>
                    <a:pt x="0" y="3307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8533" y="831926"/>
            <a:ext cx="5403215" cy="96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Voluntad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Empresa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(despido)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libri"/>
              <a:cs typeface="Calibri"/>
            </a:endParaRPr>
          </a:p>
          <a:p>
            <a:pPr marL="289814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A)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Despido</a:t>
            </a: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disciplinario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5572" y="4367720"/>
            <a:ext cx="1210310" cy="909955"/>
            <a:chOff x="135572" y="4367720"/>
            <a:chExt cx="1210310" cy="909955"/>
          </a:xfrm>
        </p:grpSpPr>
        <p:sp>
          <p:nvSpPr>
            <p:cNvPr id="15" name="object 15"/>
            <p:cNvSpPr/>
            <p:nvPr/>
          </p:nvSpPr>
          <p:spPr>
            <a:xfrm>
              <a:off x="148590" y="4380738"/>
              <a:ext cx="1184275" cy="883919"/>
            </a:xfrm>
            <a:custGeom>
              <a:avLst/>
              <a:gdLst/>
              <a:ahLst/>
              <a:cxnLst/>
              <a:rect l="l" t="t" r="r" b="b"/>
              <a:pathLst>
                <a:path w="1184275" h="883920">
                  <a:moveTo>
                    <a:pt x="1184148" y="0"/>
                  </a:moveTo>
                  <a:lnTo>
                    <a:pt x="0" y="0"/>
                  </a:lnTo>
                  <a:lnTo>
                    <a:pt x="0" y="883920"/>
                  </a:lnTo>
                  <a:lnTo>
                    <a:pt x="1184148" y="883920"/>
                  </a:lnTo>
                  <a:lnTo>
                    <a:pt x="1184148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8590" y="4380738"/>
              <a:ext cx="1184275" cy="883919"/>
            </a:xfrm>
            <a:custGeom>
              <a:avLst/>
              <a:gdLst/>
              <a:ahLst/>
              <a:cxnLst/>
              <a:rect l="l" t="t" r="r" b="b"/>
              <a:pathLst>
                <a:path w="1184275" h="883920">
                  <a:moveTo>
                    <a:pt x="0" y="883920"/>
                  </a:moveTo>
                  <a:lnTo>
                    <a:pt x="1184148" y="883920"/>
                  </a:lnTo>
                  <a:lnTo>
                    <a:pt x="1184148" y="0"/>
                  </a:lnTo>
                  <a:lnTo>
                    <a:pt x="0" y="0"/>
                  </a:lnTo>
                  <a:lnTo>
                    <a:pt x="0" y="88392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6827" y="4521200"/>
            <a:ext cx="1144270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10160">
              <a:lnSpc>
                <a:spcPts val="1970"/>
              </a:lnSpc>
              <a:spcBef>
                <a:spcPts val="32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Asistencia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tual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91932" y="4367720"/>
            <a:ext cx="1430020" cy="783590"/>
            <a:chOff x="1491932" y="4367720"/>
            <a:chExt cx="1430020" cy="783590"/>
          </a:xfrm>
        </p:grpSpPr>
        <p:sp>
          <p:nvSpPr>
            <p:cNvPr id="19" name="object 19"/>
            <p:cNvSpPr/>
            <p:nvPr/>
          </p:nvSpPr>
          <p:spPr>
            <a:xfrm>
              <a:off x="1504949" y="4380738"/>
              <a:ext cx="1403985" cy="757555"/>
            </a:xfrm>
            <a:custGeom>
              <a:avLst/>
              <a:gdLst/>
              <a:ahLst/>
              <a:cxnLst/>
              <a:rect l="l" t="t" r="r" b="b"/>
              <a:pathLst>
                <a:path w="1403985" h="757554">
                  <a:moveTo>
                    <a:pt x="1403603" y="0"/>
                  </a:moveTo>
                  <a:lnTo>
                    <a:pt x="0" y="0"/>
                  </a:lnTo>
                  <a:lnTo>
                    <a:pt x="0" y="757428"/>
                  </a:lnTo>
                  <a:lnTo>
                    <a:pt x="1403603" y="757428"/>
                  </a:lnTo>
                  <a:lnTo>
                    <a:pt x="1403603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4949" y="4380738"/>
              <a:ext cx="1403985" cy="757555"/>
            </a:xfrm>
            <a:custGeom>
              <a:avLst/>
              <a:gdLst/>
              <a:ahLst/>
              <a:cxnLst/>
              <a:rect l="l" t="t" r="r" b="b"/>
              <a:pathLst>
                <a:path w="1403985" h="757554">
                  <a:moveTo>
                    <a:pt x="0" y="757428"/>
                  </a:moveTo>
                  <a:lnTo>
                    <a:pt x="1403603" y="757428"/>
                  </a:lnTo>
                  <a:lnTo>
                    <a:pt x="1403603" y="0"/>
                  </a:lnTo>
                  <a:lnTo>
                    <a:pt x="0" y="0"/>
                  </a:lnTo>
                  <a:lnTo>
                    <a:pt x="0" y="75742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21078" y="4458080"/>
            <a:ext cx="1368425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65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Indisciplina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desobediencia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67748" y="4367720"/>
            <a:ext cx="1010919" cy="885825"/>
            <a:chOff x="3067748" y="4367720"/>
            <a:chExt cx="1010919" cy="885825"/>
          </a:xfrm>
        </p:grpSpPr>
        <p:sp>
          <p:nvSpPr>
            <p:cNvPr id="23" name="object 23"/>
            <p:cNvSpPr/>
            <p:nvPr/>
          </p:nvSpPr>
          <p:spPr>
            <a:xfrm>
              <a:off x="3080765" y="4380738"/>
              <a:ext cx="984885" cy="859790"/>
            </a:xfrm>
            <a:custGeom>
              <a:avLst/>
              <a:gdLst/>
              <a:ahLst/>
              <a:cxnLst/>
              <a:rect l="l" t="t" r="r" b="b"/>
              <a:pathLst>
                <a:path w="984885" h="859789">
                  <a:moveTo>
                    <a:pt x="984504" y="0"/>
                  </a:moveTo>
                  <a:lnTo>
                    <a:pt x="0" y="0"/>
                  </a:lnTo>
                  <a:lnTo>
                    <a:pt x="0" y="859536"/>
                  </a:lnTo>
                  <a:lnTo>
                    <a:pt x="984504" y="859536"/>
                  </a:lnTo>
                  <a:lnTo>
                    <a:pt x="984504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80765" y="4380738"/>
              <a:ext cx="984885" cy="859790"/>
            </a:xfrm>
            <a:custGeom>
              <a:avLst/>
              <a:gdLst/>
              <a:ahLst/>
              <a:cxnLst/>
              <a:rect l="l" t="t" r="r" b="b"/>
              <a:pathLst>
                <a:path w="984885" h="859789">
                  <a:moveTo>
                    <a:pt x="0" y="859536"/>
                  </a:moveTo>
                  <a:lnTo>
                    <a:pt x="984504" y="859536"/>
                  </a:lnTo>
                  <a:lnTo>
                    <a:pt x="984504" y="0"/>
                  </a:lnTo>
                  <a:lnTo>
                    <a:pt x="0" y="0"/>
                  </a:lnTo>
                  <a:lnTo>
                    <a:pt x="0" y="8595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84702" y="4383404"/>
            <a:ext cx="977265" cy="8013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-3175" algn="ctr">
              <a:lnSpc>
                <a:spcPct val="91400"/>
              </a:lnSpc>
              <a:spcBef>
                <a:spcPts val="28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Ofensas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verbales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físicas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224464" y="4367720"/>
            <a:ext cx="975994" cy="1114425"/>
            <a:chOff x="4224464" y="4367720"/>
            <a:chExt cx="975994" cy="1114425"/>
          </a:xfrm>
        </p:grpSpPr>
        <p:sp>
          <p:nvSpPr>
            <p:cNvPr id="27" name="object 27"/>
            <p:cNvSpPr/>
            <p:nvPr/>
          </p:nvSpPr>
          <p:spPr>
            <a:xfrm>
              <a:off x="4237482" y="4380738"/>
              <a:ext cx="949960" cy="1088390"/>
            </a:xfrm>
            <a:custGeom>
              <a:avLst/>
              <a:gdLst/>
              <a:ahLst/>
              <a:cxnLst/>
              <a:rect l="l" t="t" r="r" b="b"/>
              <a:pathLst>
                <a:path w="949960" h="1088389">
                  <a:moveTo>
                    <a:pt x="949451" y="0"/>
                  </a:moveTo>
                  <a:lnTo>
                    <a:pt x="0" y="0"/>
                  </a:lnTo>
                  <a:lnTo>
                    <a:pt x="0" y="1088136"/>
                  </a:lnTo>
                  <a:lnTo>
                    <a:pt x="949451" y="1088136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37482" y="4380738"/>
              <a:ext cx="949960" cy="1088390"/>
            </a:xfrm>
            <a:custGeom>
              <a:avLst/>
              <a:gdLst/>
              <a:ahLst/>
              <a:cxnLst/>
              <a:rect l="l" t="t" r="r" b="b"/>
              <a:pathLst>
                <a:path w="949960" h="1088389">
                  <a:moveTo>
                    <a:pt x="0" y="1088136"/>
                  </a:moveTo>
                  <a:lnTo>
                    <a:pt x="949451" y="1088136"/>
                  </a:lnTo>
                  <a:lnTo>
                    <a:pt x="949451" y="0"/>
                  </a:lnTo>
                  <a:lnTo>
                    <a:pt x="0" y="0"/>
                  </a:lnTo>
                  <a:lnTo>
                    <a:pt x="0" y="10881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256913" y="4623307"/>
            <a:ext cx="908050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ts val="2065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65"/>
              </a:lnSpc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fian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344604" y="4367720"/>
            <a:ext cx="1252855" cy="1407160"/>
            <a:chOff x="5344604" y="4367720"/>
            <a:chExt cx="1252855" cy="1407160"/>
          </a:xfrm>
        </p:grpSpPr>
        <p:sp>
          <p:nvSpPr>
            <p:cNvPr id="31" name="object 31"/>
            <p:cNvSpPr/>
            <p:nvPr/>
          </p:nvSpPr>
          <p:spPr>
            <a:xfrm>
              <a:off x="5357621" y="4380738"/>
              <a:ext cx="1226820" cy="1381125"/>
            </a:xfrm>
            <a:custGeom>
              <a:avLst/>
              <a:gdLst/>
              <a:ahLst/>
              <a:cxnLst/>
              <a:rect l="l" t="t" r="r" b="b"/>
              <a:pathLst>
                <a:path w="1226820" h="1381125">
                  <a:moveTo>
                    <a:pt x="1226820" y="0"/>
                  </a:moveTo>
                  <a:lnTo>
                    <a:pt x="0" y="0"/>
                  </a:lnTo>
                  <a:lnTo>
                    <a:pt x="0" y="1380744"/>
                  </a:lnTo>
                  <a:lnTo>
                    <a:pt x="1226820" y="1380744"/>
                  </a:lnTo>
                  <a:lnTo>
                    <a:pt x="122682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57621" y="4380738"/>
              <a:ext cx="1226820" cy="1381125"/>
            </a:xfrm>
            <a:custGeom>
              <a:avLst/>
              <a:gdLst/>
              <a:ahLst/>
              <a:cxnLst/>
              <a:rect l="l" t="t" r="r" b="b"/>
              <a:pathLst>
                <a:path w="1226820" h="1381125">
                  <a:moveTo>
                    <a:pt x="0" y="1380744"/>
                  </a:moveTo>
                  <a:lnTo>
                    <a:pt x="1226820" y="1380744"/>
                  </a:lnTo>
                  <a:lnTo>
                    <a:pt x="1226820" y="0"/>
                  </a:lnTo>
                  <a:lnTo>
                    <a:pt x="0" y="0"/>
                  </a:lnTo>
                  <a:lnTo>
                    <a:pt x="0" y="138074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359653" y="4518405"/>
            <a:ext cx="1221740" cy="105346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-1905" algn="ctr">
              <a:lnSpc>
                <a:spcPct val="91500"/>
              </a:lnSpc>
              <a:spcBef>
                <a:spcPts val="2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Disminución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continuada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voluntaria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rendimiento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742112" y="4367720"/>
            <a:ext cx="1242695" cy="815975"/>
            <a:chOff x="6742112" y="4367720"/>
            <a:chExt cx="1242695" cy="815975"/>
          </a:xfrm>
        </p:grpSpPr>
        <p:sp>
          <p:nvSpPr>
            <p:cNvPr id="35" name="object 35"/>
            <p:cNvSpPr/>
            <p:nvPr/>
          </p:nvSpPr>
          <p:spPr>
            <a:xfrm>
              <a:off x="6755129" y="4380738"/>
              <a:ext cx="1216660" cy="789940"/>
            </a:xfrm>
            <a:custGeom>
              <a:avLst/>
              <a:gdLst/>
              <a:ahLst/>
              <a:cxnLst/>
              <a:rect l="l" t="t" r="r" b="b"/>
              <a:pathLst>
                <a:path w="1216659" h="789939">
                  <a:moveTo>
                    <a:pt x="1216152" y="0"/>
                  </a:moveTo>
                  <a:lnTo>
                    <a:pt x="0" y="0"/>
                  </a:lnTo>
                  <a:lnTo>
                    <a:pt x="0" y="789432"/>
                  </a:lnTo>
                  <a:lnTo>
                    <a:pt x="1216152" y="789432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55129" y="4380738"/>
              <a:ext cx="1216660" cy="789940"/>
            </a:xfrm>
            <a:custGeom>
              <a:avLst/>
              <a:gdLst/>
              <a:ahLst/>
              <a:cxnLst/>
              <a:rect l="l" t="t" r="r" b="b"/>
              <a:pathLst>
                <a:path w="1216659" h="789939">
                  <a:moveTo>
                    <a:pt x="0" y="789432"/>
                  </a:moveTo>
                  <a:lnTo>
                    <a:pt x="1216152" y="789432"/>
                  </a:lnTo>
                  <a:lnTo>
                    <a:pt x="1216152" y="0"/>
                  </a:lnTo>
                  <a:lnTo>
                    <a:pt x="0" y="0"/>
                  </a:lnTo>
                  <a:lnTo>
                    <a:pt x="0" y="78943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819010" y="4348048"/>
            <a:ext cx="1087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Emb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agu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02372" y="4598670"/>
            <a:ext cx="12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97675" y="4850129"/>
            <a:ext cx="1130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oma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í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128952" y="4367720"/>
            <a:ext cx="843280" cy="434975"/>
            <a:chOff x="8128952" y="4367720"/>
            <a:chExt cx="843280" cy="434975"/>
          </a:xfrm>
        </p:grpSpPr>
        <p:sp>
          <p:nvSpPr>
            <p:cNvPr id="41" name="object 41"/>
            <p:cNvSpPr/>
            <p:nvPr/>
          </p:nvSpPr>
          <p:spPr>
            <a:xfrm>
              <a:off x="8141970" y="4380738"/>
              <a:ext cx="817244" cy="408940"/>
            </a:xfrm>
            <a:custGeom>
              <a:avLst/>
              <a:gdLst/>
              <a:ahLst/>
              <a:cxnLst/>
              <a:rect l="l" t="t" r="r" b="b"/>
              <a:pathLst>
                <a:path w="817245" h="408939">
                  <a:moveTo>
                    <a:pt x="816864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816864" y="408431"/>
                  </a:lnTo>
                  <a:lnTo>
                    <a:pt x="816864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41970" y="4380738"/>
              <a:ext cx="817244" cy="408940"/>
            </a:xfrm>
            <a:custGeom>
              <a:avLst/>
              <a:gdLst/>
              <a:ahLst/>
              <a:cxnLst/>
              <a:rect l="l" t="t" r="r" b="b"/>
              <a:pathLst>
                <a:path w="817245" h="408939">
                  <a:moveTo>
                    <a:pt x="0" y="408431"/>
                  </a:moveTo>
                  <a:lnTo>
                    <a:pt x="816864" y="408431"/>
                  </a:lnTo>
                  <a:lnTo>
                    <a:pt x="816864" y="0"/>
                  </a:lnTo>
                  <a:lnTo>
                    <a:pt x="0" y="0"/>
                  </a:lnTo>
                  <a:lnTo>
                    <a:pt x="0" y="40843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258936" y="4409058"/>
            <a:ext cx="582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oso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95692" y="1988756"/>
            <a:ext cx="1722755" cy="777875"/>
            <a:chOff x="1095692" y="1988756"/>
            <a:chExt cx="1722755" cy="777875"/>
          </a:xfrm>
        </p:grpSpPr>
        <p:sp>
          <p:nvSpPr>
            <p:cNvPr id="45" name="object 45"/>
            <p:cNvSpPr/>
            <p:nvPr/>
          </p:nvSpPr>
          <p:spPr>
            <a:xfrm>
              <a:off x="1108710" y="2001774"/>
              <a:ext cx="1696720" cy="751840"/>
            </a:xfrm>
            <a:custGeom>
              <a:avLst/>
              <a:gdLst/>
              <a:ahLst/>
              <a:cxnLst/>
              <a:rect l="l" t="t" r="r" b="b"/>
              <a:pathLst>
                <a:path w="1696720" h="751839">
                  <a:moveTo>
                    <a:pt x="1696212" y="0"/>
                  </a:moveTo>
                  <a:lnTo>
                    <a:pt x="0" y="0"/>
                  </a:lnTo>
                  <a:lnTo>
                    <a:pt x="0" y="751331"/>
                  </a:lnTo>
                  <a:lnTo>
                    <a:pt x="1696212" y="751331"/>
                  </a:lnTo>
                  <a:lnTo>
                    <a:pt x="169621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8710" y="2001774"/>
              <a:ext cx="1696720" cy="751840"/>
            </a:xfrm>
            <a:custGeom>
              <a:avLst/>
              <a:gdLst/>
              <a:ahLst/>
              <a:cxnLst/>
              <a:rect l="l" t="t" r="r" b="b"/>
              <a:pathLst>
                <a:path w="1696720" h="751839">
                  <a:moveTo>
                    <a:pt x="0" y="751331"/>
                  </a:moveTo>
                  <a:lnTo>
                    <a:pt x="1696212" y="751331"/>
                  </a:lnTo>
                  <a:lnTo>
                    <a:pt x="1696212" y="0"/>
                  </a:lnTo>
                  <a:lnTo>
                    <a:pt x="0" y="0"/>
                  </a:lnTo>
                  <a:lnTo>
                    <a:pt x="0" y="751331"/>
                  </a:lnTo>
                  <a:close/>
                </a:path>
              </a:pathLst>
            </a:custGeom>
            <a:ln w="25908">
              <a:solidFill>
                <a:srgbClr val="E7E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194917" y="1949958"/>
            <a:ext cx="1520190" cy="8013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15240" algn="just">
              <a:lnSpc>
                <a:spcPct val="91400"/>
              </a:lnSpc>
              <a:spcBef>
                <a:spcPts val="2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Incumplimiento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grave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culpable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trabajador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626800" y="1988756"/>
            <a:ext cx="1504315" cy="1181735"/>
            <a:chOff x="4626800" y="1988756"/>
            <a:chExt cx="1504315" cy="1181735"/>
          </a:xfrm>
        </p:grpSpPr>
        <p:sp>
          <p:nvSpPr>
            <p:cNvPr id="49" name="object 49"/>
            <p:cNvSpPr/>
            <p:nvPr/>
          </p:nvSpPr>
          <p:spPr>
            <a:xfrm>
              <a:off x="4639818" y="2001774"/>
              <a:ext cx="1478280" cy="1155700"/>
            </a:xfrm>
            <a:custGeom>
              <a:avLst/>
              <a:gdLst/>
              <a:ahLst/>
              <a:cxnLst/>
              <a:rect l="l" t="t" r="r" b="b"/>
              <a:pathLst>
                <a:path w="1478279" h="1155700">
                  <a:moveTo>
                    <a:pt x="1478280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1478280" y="1155191"/>
                  </a:lnTo>
                  <a:lnTo>
                    <a:pt x="147828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39818" y="2001774"/>
              <a:ext cx="1478280" cy="1155700"/>
            </a:xfrm>
            <a:custGeom>
              <a:avLst/>
              <a:gdLst/>
              <a:ahLst/>
              <a:cxnLst/>
              <a:rect l="l" t="t" r="r" b="b"/>
              <a:pathLst>
                <a:path w="1478279" h="1155700">
                  <a:moveTo>
                    <a:pt x="0" y="1155191"/>
                  </a:moveTo>
                  <a:lnTo>
                    <a:pt x="1478280" y="1155191"/>
                  </a:lnTo>
                  <a:lnTo>
                    <a:pt x="1478280" y="0"/>
                  </a:lnTo>
                  <a:lnTo>
                    <a:pt x="0" y="0"/>
                  </a:lnTo>
                  <a:lnTo>
                    <a:pt x="0" y="1155191"/>
                  </a:lnTo>
                  <a:close/>
                </a:path>
              </a:pathLst>
            </a:custGeom>
            <a:ln w="25908">
              <a:solidFill>
                <a:srgbClr val="E7E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692141" y="2026158"/>
            <a:ext cx="1372235" cy="10528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-635" algn="ctr">
              <a:lnSpc>
                <a:spcPct val="91500"/>
              </a:lnSpc>
              <a:spcBef>
                <a:spcPts val="2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trabajador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no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 tener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derecho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ón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631435" y="3272028"/>
            <a:ext cx="3385185" cy="906780"/>
            <a:chOff x="4631435" y="3272028"/>
            <a:chExt cx="3385185" cy="906780"/>
          </a:xfrm>
        </p:grpSpPr>
        <p:sp>
          <p:nvSpPr>
            <p:cNvPr id="53" name="object 53"/>
            <p:cNvSpPr/>
            <p:nvPr/>
          </p:nvSpPr>
          <p:spPr>
            <a:xfrm>
              <a:off x="4644389" y="3284982"/>
              <a:ext cx="3359150" cy="881380"/>
            </a:xfrm>
            <a:custGeom>
              <a:avLst/>
              <a:gdLst/>
              <a:ahLst/>
              <a:cxnLst/>
              <a:rect l="l" t="t" r="r" b="b"/>
              <a:pathLst>
                <a:path w="3359150" h="881379">
                  <a:moveTo>
                    <a:pt x="3358896" y="0"/>
                  </a:moveTo>
                  <a:lnTo>
                    <a:pt x="0" y="0"/>
                  </a:lnTo>
                  <a:lnTo>
                    <a:pt x="0" y="880871"/>
                  </a:lnTo>
                  <a:lnTo>
                    <a:pt x="3358896" y="880871"/>
                  </a:lnTo>
                  <a:lnTo>
                    <a:pt x="335889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44389" y="3284982"/>
              <a:ext cx="3359150" cy="881380"/>
            </a:xfrm>
            <a:custGeom>
              <a:avLst/>
              <a:gdLst/>
              <a:ahLst/>
              <a:cxnLst/>
              <a:rect l="l" t="t" r="r" b="b"/>
              <a:pathLst>
                <a:path w="3359150" h="881379">
                  <a:moveTo>
                    <a:pt x="0" y="880871"/>
                  </a:moveTo>
                  <a:lnTo>
                    <a:pt x="3358896" y="880871"/>
                  </a:lnTo>
                  <a:lnTo>
                    <a:pt x="3358896" y="0"/>
                  </a:lnTo>
                  <a:lnTo>
                    <a:pt x="0" y="0"/>
                  </a:lnTo>
                  <a:lnTo>
                    <a:pt x="0" y="880871"/>
                  </a:lnTo>
                  <a:close/>
                </a:path>
              </a:pathLst>
            </a:custGeom>
            <a:ln w="25908">
              <a:solidFill>
                <a:srgbClr val="E7E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706873" y="3423284"/>
            <a:ext cx="3232150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954405" marR="5080" indent="-942340">
              <a:lnSpc>
                <a:spcPts val="1970"/>
              </a:lnSpc>
              <a:spcBef>
                <a:spcPts val="32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Requisitos </a:t>
            </a: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carta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despido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fecha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causas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431" y="2194560"/>
            <a:ext cx="2414016" cy="6690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4636" y="2366010"/>
            <a:ext cx="19799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Trámites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debe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realizar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0687" y="2827020"/>
            <a:ext cx="2856230" cy="2417445"/>
            <a:chOff x="170687" y="2827020"/>
            <a:chExt cx="2856230" cy="241744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0951" y="2827020"/>
              <a:ext cx="190499" cy="188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687" y="2973324"/>
              <a:ext cx="2855976" cy="2270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26237" y="3048380"/>
            <a:ext cx="2442210" cy="20053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750"/>
              </a:lnSpc>
              <a:spcBef>
                <a:spcPts val="295"/>
              </a:spcBef>
              <a:buChar char="-"/>
              <a:tabLst>
                <a:tab pos="121285" algn="l"/>
              </a:tabLst>
            </a:pPr>
            <a:r>
              <a:rPr sz="1600" spc="-10" dirty="0">
                <a:latin typeface="Calibri"/>
                <a:cs typeface="Calibri"/>
              </a:rPr>
              <a:t>Presentar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demanda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 el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Juzgado plazo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20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días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hábiles</a:t>
            </a:r>
            <a:endParaRPr sz="1600">
              <a:latin typeface="Calibri"/>
              <a:cs typeface="Calibri"/>
            </a:endParaRPr>
          </a:p>
          <a:p>
            <a:pPr marL="12700" marR="10795">
              <a:lnSpc>
                <a:spcPct val="91300"/>
              </a:lnSpc>
              <a:spcBef>
                <a:spcPts val="665"/>
              </a:spcBef>
              <a:buFont typeface="Calibri"/>
              <a:buChar char="-"/>
              <a:tabLst>
                <a:tab pos="121285" algn="l"/>
              </a:tabLst>
            </a:pPr>
            <a:r>
              <a:rPr sz="1600" b="1" spc="-15" dirty="0">
                <a:latin typeface="Calibri"/>
                <a:cs typeface="Calibri"/>
              </a:rPr>
              <a:t>Previamente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haber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acudido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 </a:t>
            </a:r>
            <a:r>
              <a:rPr sz="1600" b="1" spc="-5" dirty="0">
                <a:latin typeface="Calibri"/>
                <a:cs typeface="Calibri"/>
              </a:rPr>
              <a:t>S.M.A.C</a:t>
            </a:r>
            <a:r>
              <a:rPr sz="1600" spc="-5" dirty="0">
                <a:latin typeface="Calibri"/>
                <a:cs typeface="Calibri"/>
              </a:rPr>
              <a:t>. </a:t>
            </a:r>
            <a:r>
              <a:rPr sz="1600" spc="-15" dirty="0">
                <a:latin typeface="Calibri"/>
                <a:cs typeface="Calibri"/>
              </a:rPr>
              <a:t>para </a:t>
            </a:r>
            <a:r>
              <a:rPr sz="1600" spc="-10" dirty="0">
                <a:latin typeface="Calibri"/>
                <a:cs typeface="Calibri"/>
              </a:rPr>
              <a:t>intentar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acuerdo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conciliación</a:t>
            </a:r>
            <a:endParaRPr sz="1600">
              <a:latin typeface="Calibri"/>
              <a:cs typeface="Calibri"/>
            </a:endParaRPr>
          </a:p>
          <a:p>
            <a:pPr marL="12700" marR="38735">
              <a:lnSpc>
                <a:spcPct val="91600"/>
              </a:lnSpc>
              <a:spcBef>
                <a:spcPts val="690"/>
              </a:spcBef>
              <a:buChar char="-"/>
              <a:tabLst>
                <a:tab pos="121285" algn="l"/>
              </a:tabLst>
            </a:pPr>
            <a:r>
              <a:rPr sz="1600" spc="-5" dirty="0">
                <a:latin typeface="Calibri"/>
                <a:cs typeface="Calibri"/>
              </a:rPr>
              <a:t>Sino no dejan </a:t>
            </a:r>
            <a:r>
              <a:rPr sz="1600" spc="-15" dirty="0">
                <a:latin typeface="Calibri"/>
                <a:cs typeface="Calibri"/>
              </a:rPr>
              <a:t>presentar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demanda ante </a:t>
            </a:r>
            <a:r>
              <a:rPr sz="1600" spc="-10" dirty="0">
                <a:latin typeface="Calibri"/>
                <a:cs typeface="Calibri"/>
              </a:rPr>
              <a:t>Juzgado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primero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intentar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conciliación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47288" y="2194560"/>
            <a:ext cx="2415540" cy="66903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09465" y="2366010"/>
            <a:ext cx="10902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Plazos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SMAC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06495" y="2827020"/>
            <a:ext cx="2924810" cy="2136775"/>
            <a:chOff x="3206495" y="2827020"/>
            <a:chExt cx="2924810" cy="213677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9807" y="2827020"/>
              <a:ext cx="190500" cy="1889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06495" y="2929128"/>
              <a:ext cx="2924556" cy="203454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362705" y="2990164"/>
            <a:ext cx="2567305" cy="1781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-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 </a:t>
            </a:r>
            <a:r>
              <a:rPr sz="1600" b="1" spc="-10" dirty="0">
                <a:latin typeface="Calibri"/>
                <a:cs typeface="Calibri"/>
              </a:rPr>
              <a:t>demanda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</a:t>
            </a:r>
            <a:r>
              <a:rPr sz="1600" b="1" spc="-10" dirty="0">
                <a:latin typeface="Calibri"/>
                <a:cs typeface="Calibri"/>
              </a:rPr>
              <a:t> detiene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hasta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39"/>
              </a:lnSpc>
            </a:pPr>
            <a:r>
              <a:rPr sz="1600" spc="-10" dirty="0">
                <a:latin typeface="Calibri"/>
                <a:cs typeface="Calibri"/>
              </a:rPr>
              <a:t>resultado </a:t>
            </a:r>
            <a:r>
              <a:rPr sz="1600" spc="-5" dirty="0">
                <a:latin typeface="Calibri"/>
                <a:cs typeface="Calibri"/>
              </a:rPr>
              <a:t>de la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S.M.A.C.</a:t>
            </a:r>
            <a:endParaRPr sz="1600">
              <a:latin typeface="Calibri"/>
              <a:cs typeface="Calibri"/>
            </a:endParaRPr>
          </a:p>
          <a:p>
            <a:pPr marL="12700" marR="46990">
              <a:lnSpc>
                <a:spcPts val="1750"/>
              </a:lnSpc>
              <a:spcBef>
                <a:spcPts val="730"/>
              </a:spcBef>
              <a:buChar char="-"/>
              <a:tabLst>
                <a:tab pos="121285" algn="l"/>
              </a:tabLst>
            </a:pPr>
            <a:r>
              <a:rPr sz="1600" spc="-5" dirty="0">
                <a:latin typeface="Calibri"/>
                <a:cs typeface="Calibri"/>
              </a:rPr>
              <a:t>Si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acuerdo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el</a:t>
            </a:r>
            <a:r>
              <a:rPr sz="1600" b="1" spc="-10" dirty="0">
                <a:latin typeface="Calibri"/>
                <a:cs typeface="Calibri"/>
              </a:rPr>
              <a:t> plazo 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vuelve</a:t>
            </a:r>
            <a:r>
              <a:rPr sz="1600" b="1" spc="-5" dirty="0">
                <a:latin typeface="Calibri"/>
                <a:cs typeface="Calibri"/>
              </a:rPr>
              <a:t> a </a:t>
            </a:r>
            <a:r>
              <a:rPr sz="1600" b="1" spc="-10" dirty="0">
                <a:latin typeface="Calibri"/>
                <a:cs typeface="Calibri"/>
              </a:rPr>
              <a:t>reanudarse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donde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quedó</a:t>
            </a:r>
            <a:endParaRPr sz="1600">
              <a:latin typeface="Calibri"/>
              <a:cs typeface="Calibri"/>
            </a:endParaRPr>
          </a:p>
          <a:p>
            <a:pPr marL="120650" indent="-108585">
              <a:lnSpc>
                <a:spcPts val="1835"/>
              </a:lnSpc>
              <a:spcBef>
                <a:spcPts val="500"/>
              </a:spcBef>
              <a:buChar char="-"/>
              <a:tabLst>
                <a:tab pos="121285" algn="l"/>
              </a:tabLst>
            </a:pPr>
            <a:r>
              <a:rPr sz="1600" spc="-5" dirty="0">
                <a:latin typeface="Calibri"/>
                <a:cs typeface="Calibri"/>
              </a:rPr>
              <a:t>Máx.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15 </a:t>
            </a:r>
            <a:r>
              <a:rPr sz="1600" b="1" spc="-5" dirty="0">
                <a:latin typeface="Calibri"/>
                <a:cs typeface="Calibri"/>
              </a:rPr>
              <a:t>días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detenido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</a:pPr>
            <a:r>
              <a:rPr sz="1600" spc="-10" dirty="0">
                <a:latin typeface="Calibri"/>
                <a:cs typeface="Calibri"/>
              </a:rPr>
              <a:t>plazo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40423" y="2194560"/>
            <a:ext cx="2414016" cy="66903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071741" y="2366010"/>
            <a:ext cx="11518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asas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ju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dic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10300" y="2831592"/>
            <a:ext cx="2767965" cy="2243455"/>
            <a:chOff x="6210300" y="2831592"/>
            <a:chExt cx="2767965" cy="2243455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43800" y="2831592"/>
              <a:ext cx="188975" cy="2011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10300" y="2996184"/>
              <a:ext cx="2767583" cy="207873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366764" y="3700017"/>
            <a:ext cx="1641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No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pagan </a:t>
            </a:r>
            <a:r>
              <a:rPr sz="1600" b="1" spc="-5" dirty="0">
                <a:latin typeface="Calibri"/>
                <a:cs typeface="Calibri"/>
              </a:rPr>
              <a:t>tasas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029" y="765809"/>
            <a:ext cx="4627245" cy="591820"/>
          </a:xfrm>
          <a:prstGeom prst="rect">
            <a:avLst/>
          </a:prstGeom>
          <a:solidFill>
            <a:srgbClr val="9BBA58"/>
          </a:solidFill>
          <a:ln w="25907">
            <a:solidFill>
              <a:srgbClr val="FFFFFF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87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Reclamar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despido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ante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el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juzgado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52914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>
                <a:latin typeface="Calibri"/>
                <a:cs typeface="Calibri"/>
              </a:rPr>
              <a:t>3.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La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15" dirty="0">
                <a:latin typeface="Calibri"/>
                <a:cs typeface="Calibri"/>
              </a:rPr>
              <a:t>extinción</a:t>
            </a:r>
            <a:r>
              <a:rPr sz="3700" spc="15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del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30" dirty="0">
                <a:latin typeface="Calibri"/>
                <a:cs typeface="Calibri"/>
              </a:rPr>
              <a:t>contrato</a:t>
            </a:r>
            <a:endParaRPr sz="3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E6B0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31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11595" y="0"/>
                </a:moveTo>
                <a:lnTo>
                  <a:pt x="0" y="0"/>
                </a:lnTo>
                <a:lnTo>
                  <a:pt x="12" y="6858000"/>
                </a:lnTo>
                <a:lnTo>
                  <a:pt x="11595" y="6858000"/>
                </a:lnTo>
                <a:lnTo>
                  <a:pt x="11595" y="0"/>
                </a:lnTo>
                <a:close/>
              </a:path>
              <a:path w="58419" h="6858000">
                <a:moveTo>
                  <a:pt x="57924" y="0"/>
                </a:moveTo>
                <a:lnTo>
                  <a:pt x="23177" y="0"/>
                </a:lnTo>
                <a:lnTo>
                  <a:pt x="23177" y="6858000"/>
                </a:lnTo>
                <a:lnTo>
                  <a:pt x="57924" y="6858000"/>
                </a:lnTo>
                <a:lnTo>
                  <a:pt x="57924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6B0AB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9144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3111" y="171069"/>
            <a:ext cx="2456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45" dirty="0">
                <a:solidFill>
                  <a:srgbClr val="696363"/>
                </a:solidFill>
              </a:rPr>
              <a:t>CONTENIDOS</a:t>
            </a:r>
            <a:endParaRPr sz="3000"/>
          </a:p>
        </p:txBody>
      </p:sp>
      <p:sp>
        <p:nvSpPr>
          <p:cNvPr id="9" name="object 9"/>
          <p:cNvSpPr txBox="1"/>
          <p:nvPr/>
        </p:nvSpPr>
        <p:spPr>
          <a:xfrm>
            <a:off x="659383" y="1670710"/>
            <a:ext cx="5102225" cy="233299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554355" indent="-515620">
              <a:lnSpc>
                <a:spcPct val="100000"/>
              </a:lnSpc>
              <a:spcBef>
                <a:spcPts val="1570"/>
              </a:spcBef>
              <a:buAutoNum type="arabicPeriod"/>
              <a:tabLst>
                <a:tab pos="554355" algn="l"/>
                <a:tab pos="554990" algn="l"/>
              </a:tabLst>
            </a:pPr>
            <a:r>
              <a:rPr sz="2800" b="1" spc="5" dirty="0">
                <a:latin typeface="Tahoma"/>
                <a:cs typeface="Tahoma"/>
                <a:hlinkClick r:id="rId2" action="ppaction://hlinksldjump"/>
              </a:rPr>
              <a:t>Modificación</a:t>
            </a:r>
            <a:r>
              <a:rPr sz="2800" b="1" spc="-3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2800" b="1" spc="5" dirty="0">
                <a:latin typeface="Tahoma"/>
                <a:cs typeface="Tahoma"/>
                <a:hlinkClick r:id="rId2" action="ppaction://hlinksldjump"/>
              </a:rPr>
              <a:t>del</a:t>
            </a:r>
            <a:r>
              <a:rPr sz="2800" b="1" spc="-4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2800" b="1" spc="-65" dirty="0">
                <a:latin typeface="Tahoma"/>
                <a:cs typeface="Tahoma"/>
                <a:hlinkClick r:id="rId2" action="ppaction://hlinksldjump"/>
              </a:rPr>
              <a:t>contrato</a:t>
            </a:r>
            <a:endParaRPr sz="2800">
              <a:latin typeface="Tahoma"/>
              <a:cs typeface="Tahoma"/>
            </a:endParaRPr>
          </a:p>
          <a:p>
            <a:pPr marL="509905" indent="-497840">
              <a:lnSpc>
                <a:spcPct val="100000"/>
              </a:lnSpc>
              <a:spcBef>
                <a:spcPts val="1465"/>
              </a:spcBef>
              <a:buAutoNum type="arabicPeriod"/>
              <a:tabLst>
                <a:tab pos="509905" algn="l"/>
                <a:tab pos="510540" algn="l"/>
              </a:tabLst>
            </a:pPr>
            <a:r>
              <a:rPr sz="2800" b="1" spc="-105" dirty="0">
                <a:latin typeface="Tahoma"/>
                <a:cs typeface="Tahoma"/>
                <a:hlinkClick r:id="rId3" action="ppaction://hlinksldjump"/>
              </a:rPr>
              <a:t>La</a:t>
            </a:r>
            <a:r>
              <a:rPr sz="2800" b="1" spc="-45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2800" b="1" spc="-90" dirty="0">
                <a:latin typeface="Tahoma"/>
                <a:cs typeface="Tahoma"/>
                <a:hlinkClick r:id="rId3" action="ppaction://hlinksldjump"/>
              </a:rPr>
              <a:t>suspensión</a:t>
            </a:r>
            <a:r>
              <a:rPr sz="2800" b="1" spc="-55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2800" b="1" spc="5" dirty="0">
                <a:latin typeface="Tahoma"/>
                <a:cs typeface="Tahoma"/>
                <a:hlinkClick r:id="rId3" action="ppaction://hlinksldjump"/>
              </a:rPr>
              <a:t>del</a:t>
            </a:r>
            <a:r>
              <a:rPr sz="2800" b="1" spc="-40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2800" b="1" spc="-65" dirty="0">
                <a:latin typeface="Tahoma"/>
                <a:cs typeface="Tahoma"/>
                <a:hlinkClick r:id="rId3" action="ppaction://hlinksldjump"/>
              </a:rPr>
              <a:t>contrato</a:t>
            </a:r>
            <a:endParaRPr sz="2800">
              <a:latin typeface="Tahoma"/>
              <a:cs typeface="Tahoma"/>
            </a:endParaRPr>
          </a:p>
          <a:p>
            <a:pPr marL="509905" indent="-497840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509905" algn="l"/>
                <a:tab pos="510540" algn="l"/>
              </a:tabLst>
            </a:pPr>
            <a:r>
              <a:rPr sz="2800" b="1" spc="-105" dirty="0">
                <a:latin typeface="Tahoma"/>
                <a:cs typeface="Tahoma"/>
              </a:rPr>
              <a:t>La</a:t>
            </a:r>
            <a:r>
              <a:rPr sz="2800" b="1" spc="-50" dirty="0">
                <a:latin typeface="Tahoma"/>
                <a:cs typeface="Tahoma"/>
              </a:rPr>
              <a:t> </a:t>
            </a:r>
            <a:r>
              <a:rPr sz="2800" b="1" spc="-65" dirty="0">
                <a:latin typeface="Tahoma"/>
                <a:cs typeface="Tahoma"/>
              </a:rPr>
              <a:t>extinción</a:t>
            </a:r>
            <a:r>
              <a:rPr sz="2800" b="1" spc="-60" dirty="0">
                <a:latin typeface="Tahoma"/>
                <a:cs typeface="Tahoma"/>
              </a:rPr>
              <a:t> </a:t>
            </a:r>
            <a:r>
              <a:rPr sz="2800" b="1" spc="5" dirty="0">
                <a:latin typeface="Tahoma"/>
                <a:cs typeface="Tahoma"/>
              </a:rPr>
              <a:t>del</a:t>
            </a:r>
            <a:r>
              <a:rPr sz="2800" b="1" spc="-55" dirty="0">
                <a:latin typeface="Tahoma"/>
                <a:cs typeface="Tahoma"/>
              </a:rPr>
              <a:t> </a:t>
            </a:r>
            <a:r>
              <a:rPr sz="2800" b="1" spc="-65" dirty="0">
                <a:latin typeface="Tahoma"/>
                <a:cs typeface="Tahoma"/>
              </a:rPr>
              <a:t>contrato</a:t>
            </a:r>
            <a:endParaRPr sz="2800">
              <a:latin typeface="Tahoma"/>
              <a:cs typeface="Tahoma"/>
            </a:endParaRPr>
          </a:p>
          <a:p>
            <a:pPr marL="509905" indent="-497840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509905" algn="l"/>
                <a:tab pos="510540" algn="l"/>
              </a:tabLst>
            </a:pPr>
            <a:r>
              <a:rPr sz="2800" b="1" spc="-305" dirty="0">
                <a:latin typeface="Tahoma"/>
                <a:cs typeface="Tahoma"/>
              </a:rPr>
              <a:t>E</a:t>
            </a:r>
            <a:r>
              <a:rPr sz="2800" b="1" spc="-150" dirty="0">
                <a:latin typeface="Tahoma"/>
                <a:cs typeface="Tahoma"/>
              </a:rPr>
              <a:t>l</a:t>
            </a:r>
            <a:r>
              <a:rPr sz="2800" b="1" spc="-40" dirty="0">
                <a:latin typeface="Tahoma"/>
                <a:cs typeface="Tahoma"/>
              </a:rPr>
              <a:t> </a:t>
            </a:r>
            <a:r>
              <a:rPr sz="2800" b="1" spc="-150" dirty="0">
                <a:latin typeface="Tahoma"/>
                <a:cs typeface="Tahoma"/>
              </a:rPr>
              <a:t>fi</a:t>
            </a:r>
            <a:r>
              <a:rPr sz="2800" b="1" spc="-275" dirty="0">
                <a:latin typeface="Tahoma"/>
                <a:cs typeface="Tahoma"/>
              </a:rPr>
              <a:t>n</a:t>
            </a:r>
            <a:r>
              <a:rPr sz="2800" b="1" spc="-110" dirty="0">
                <a:latin typeface="Tahoma"/>
                <a:cs typeface="Tahoma"/>
              </a:rPr>
              <a:t>iquito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52914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>
                <a:latin typeface="Calibri"/>
                <a:cs typeface="Calibri"/>
              </a:rPr>
              <a:t>3.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La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15" dirty="0">
                <a:latin typeface="Calibri"/>
                <a:cs typeface="Calibri"/>
              </a:rPr>
              <a:t>extinción</a:t>
            </a:r>
            <a:r>
              <a:rPr sz="3700" spc="15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del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30" dirty="0">
                <a:latin typeface="Calibri"/>
                <a:cs typeface="Calibri"/>
              </a:rPr>
              <a:t>contrato</a:t>
            </a:r>
            <a:endParaRPr sz="37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9565" y="1190371"/>
          <a:ext cx="8975090" cy="484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Despido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procedente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Causa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justa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carta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despido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Trabajador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cobra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indemnización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Despido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improcedente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9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Causas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: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99390" indent="-109220">
                        <a:lnSpc>
                          <a:spcPct val="100000"/>
                        </a:lnSpc>
                        <a:buChar char="-"/>
                        <a:tabLst>
                          <a:tab pos="20002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queda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acreditado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incumplimiento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del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trabajador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99390" indent="-109220">
                        <a:lnSpc>
                          <a:spcPct val="100000"/>
                        </a:lnSpc>
                        <a:buChar char="-"/>
                        <a:tabLst>
                          <a:tab pos="20002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hizo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carta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despido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Opciones</a:t>
                      </a:r>
                      <a:r>
                        <a:rPr sz="16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empresas: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99390" indent="-109220">
                        <a:lnSpc>
                          <a:spcPct val="100000"/>
                        </a:lnSpc>
                        <a:buChar char="-"/>
                        <a:tabLst>
                          <a:tab pos="20002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Indemnización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33</a:t>
                      </a:r>
                      <a:r>
                        <a:rPr sz="16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días/año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;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máx.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720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días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0805" marR="111760">
                        <a:lnSpc>
                          <a:spcPct val="100000"/>
                        </a:lnSpc>
                        <a:buFont typeface="Calibri"/>
                        <a:buChar char="-"/>
                        <a:tabLst>
                          <a:tab pos="200025" algn="l"/>
                        </a:tabLst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Readmitir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trabajador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más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salario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tramitación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Si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trabajador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representante</a:t>
                      </a:r>
                      <a:r>
                        <a:rPr sz="16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elije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opción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0805" marR="2628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Si es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faltar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carta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empresa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tiene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opción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readmitirlo 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despedirlo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días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Indemnización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: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Años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anteriores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feb-2012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computan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a 45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días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con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máx.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42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meses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8460" marR="116839" indent="-287020">
                        <a:lnSpc>
                          <a:spcPct val="100000"/>
                        </a:lnSpc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 partir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febrero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2012,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máx.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24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mensualidades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Despido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nulo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85">
                <a:tc gridSpan="2">
                  <a:txBody>
                    <a:bodyPr/>
                    <a:lstStyle/>
                    <a:p>
                      <a:pPr marL="377825" indent="-287655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discriminación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violación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los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derechos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fundamentales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(no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permitir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huelga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legal)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655">
                        <a:lnSpc>
                          <a:spcPct val="100000"/>
                        </a:lnSpc>
                        <a:buFont typeface="Calibri"/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Motivo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despido</a:t>
                      </a:r>
                      <a:r>
                        <a:rPr sz="16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6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por: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mujer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embarazada,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descanso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maternidad, paternidad,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lactancia…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655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Empresario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deberá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siempre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readmitir</a:t>
                      </a:r>
                      <a:r>
                        <a:rPr sz="16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trabajador</a:t>
                      </a:r>
                      <a:r>
                        <a:rPr sz="16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más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salarios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tramitación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79676" y="649223"/>
            <a:ext cx="4273550" cy="433070"/>
          </a:xfrm>
          <a:prstGeom prst="rect">
            <a:avLst/>
          </a:prstGeom>
          <a:solidFill>
            <a:srgbClr val="9BBA58"/>
          </a:solidFill>
        </p:spPr>
        <p:txBody>
          <a:bodyPr vert="horz" wrap="square" lIns="0" tIns="50165" rIns="0" bIns="0" rtlCol="0">
            <a:spAutoFit/>
          </a:bodyPr>
          <a:lstStyle/>
          <a:p>
            <a:pPr marL="531495">
              <a:lnSpc>
                <a:spcPct val="100000"/>
              </a:lnSpc>
              <a:spcBef>
                <a:spcPts val="39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C) Posibles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sentencias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Juzgado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52914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>
                <a:latin typeface="Calibri"/>
                <a:cs typeface="Calibri"/>
              </a:rPr>
              <a:t>3.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La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15" dirty="0">
                <a:latin typeface="Calibri"/>
                <a:cs typeface="Calibri"/>
              </a:rPr>
              <a:t>extinción</a:t>
            </a:r>
            <a:r>
              <a:rPr sz="3700" spc="15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del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30" dirty="0">
                <a:latin typeface="Calibri"/>
                <a:cs typeface="Calibri"/>
              </a:rPr>
              <a:t>contrato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9364" y="437387"/>
            <a:ext cx="3413760" cy="370840"/>
          </a:xfrm>
          <a:prstGeom prst="rect">
            <a:avLst/>
          </a:prstGeom>
          <a:solidFill>
            <a:srgbClr val="9BBA58"/>
          </a:solidFill>
        </p:spPr>
        <p:txBody>
          <a:bodyPr vert="horz" wrap="square" lIns="0" tIns="381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30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D)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Despedido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causas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objetivas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1909" y="801116"/>
          <a:ext cx="8860155" cy="5250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6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Ineptitud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trabajador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Falta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adaptación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377825" marR="513080" indent="-287020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37782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Conocida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sobrevenida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después</a:t>
                      </a:r>
                      <a:r>
                        <a:rPr sz="16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del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periodo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prueba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las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modificaciones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técnicas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transcurridos</a:t>
                      </a:r>
                      <a:r>
                        <a:rPr sz="1600" b="1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meses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Empresario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ofrecer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curso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previo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Faltas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asistencia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Finalización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contrata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pública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286385" marR="186055" indent="-286385" algn="r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286385" algn="l"/>
                          <a:tab pos="28702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Aún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justificadas,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intermitentes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&gt;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16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%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R="192405" algn="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jornadas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hábiles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meses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seguidos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computan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algunas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faltas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(ver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ejemplo)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029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Finalización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concesión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contrato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una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entidad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pública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se 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renueva</a:t>
                      </a:r>
                      <a:r>
                        <a:rPr sz="16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contrata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Amortizar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puestos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trabajo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necesidad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amortizar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puestos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trabajo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razones: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Económicas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(pérdidas,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disminución</a:t>
                      </a:r>
                      <a:r>
                        <a:rPr sz="16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persistente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ingresos</a:t>
                      </a:r>
                      <a:r>
                        <a:rPr sz="16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trimestres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consecutivos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),técnicas,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0rganizativas,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producción.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Requisitos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forma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Carta</a:t>
                      </a:r>
                      <a:r>
                        <a:rPr sz="16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despido,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preavisar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16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antelación,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indemnización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días/año</a:t>
                      </a:r>
                      <a:r>
                        <a:rPr sz="16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(máx.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360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días)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Reclamación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frente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despido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tipos de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sentencia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22934">
                <a:tc gridSpan="2">
                  <a:txBody>
                    <a:bodyPr/>
                    <a:lstStyle/>
                    <a:p>
                      <a:pPr marL="367030" marR="817880" indent="-276225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Arial MT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Trabajador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puede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reclamar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despido,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improcedente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opciones</a:t>
                      </a:r>
                      <a:r>
                        <a:rPr sz="16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empresa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son: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readmitirlo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(trabajador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devuelve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días/año)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pagarle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indemnización: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resto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hasta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33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días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preavisa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improcedente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pero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trabajador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mantiene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derecho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reclamar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salarios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52914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>
                <a:latin typeface="Calibri"/>
                <a:cs typeface="Calibri"/>
              </a:rPr>
              <a:t>3.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La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15" dirty="0">
                <a:latin typeface="Calibri"/>
                <a:cs typeface="Calibri"/>
              </a:rPr>
              <a:t>extinción</a:t>
            </a:r>
            <a:r>
              <a:rPr sz="3700" spc="15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del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30" dirty="0">
                <a:latin typeface="Calibri"/>
                <a:cs typeface="Calibri"/>
              </a:rPr>
              <a:t>contrato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03" y="818388"/>
            <a:ext cx="3412490" cy="368935"/>
          </a:xfrm>
          <a:custGeom>
            <a:avLst/>
            <a:gdLst/>
            <a:ahLst/>
            <a:cxnLst/>
            <a:rect l="l" t="t" r="r" b="b"/>
            <a:pathLst>
              <a:path w="3412490" h="368934">
                <a:moveTo>
                  <a:pt x="3412236" y="0"/>
                </a:moveTo>
                <a:lnTo>
                  <a:pt x="0" y="0"/>
                </a:lnTo>
                <a:lnTo>
                  <a:pt x="0" y="368808"/>
                </a:lnTo>
                <a:lnTo>
                  <a:pt x="3412236" y="368808"/>
                </a:lnTo>
                <a:lnTo>
                  <a:pt x="3412236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4877" y="844042"/>
            <a:ext cx="1722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E)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Despido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colectivo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2966" y="2914776"/>
          <a:ext cx="8879205" cy="282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Periodo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consultas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representantes</a:t>
                      </a:r>
                      <a:r>
                        <a:rPr sz="16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trabajadores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101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durante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periodo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máx.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30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días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representantes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tienen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prioridad</a:t>
                      </a:r>
                      <a:r>
                        <a:rPr sz="16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permanencia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48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Comunicación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Autoridad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Laboral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280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comunica</a:t>
                      </a:r>
                      <a:r>
                        <a:rPr sz="16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ERE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Autoridad laboral,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 cual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puede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advertir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pero</a:t>
                      </a:r>
                      <a:r>
                        <a:rPr sz="16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puede</a:t>
                      </a:r>
                      <a:r>
                        <a:rPr sz="16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paralizar</a:t>
                      </a:r>
                      <a:r>
                        <a:rPr sz="16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el ERE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comité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puede</a:t>
                      </a:r>
                      <a:r>
                        <a:rPr sz="16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impugnar</a:t>
                      </a:r>
                      <a:r>
                        <a:rPr sz="160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despido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colectivo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ante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Tribunal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Superior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Justicia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(es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urgente)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trabajadores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serán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avisados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mediante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carta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despido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30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antelación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523234" y="697738"/>
            <a:ext cx="5419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Despido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razones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técnicas,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organizativas,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económicas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producción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pero</a:t>
            </a:r>
            <a:r>
              <a:rPr sz="1800" spc="-5" dirty="0">
                <a:latin typeface="Calibri"/>
                <a:cs typeface="Calibri"/>
              </a:rPr>
              <a:t> 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afectan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muchos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trabajadores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177" y="1347342"/>
            <a:ext cx="843343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b="1" spc="-40" dirty="0">
                <a:latin typeface="Calibri"/>
                <a:cs typeface="Calibri"/>
              </a:rPr>
              <a:t>Toda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la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plantilla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 </a:t>
            </a:r>
            <a:r>
              <a:rPr sz="1600" spc="-10" dirty="0">
                <a:latin typeface="Calibri"/>
                <a:cs typeface="Calibri"/>
              </a:rPr>
              <a:t>son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más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Cuando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despedidos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</a:t>
            </a:r>
            <a:r>
              <a:rPr sz="1600" spc="-10" dirty="0">
                <a:latin typeface="Calibri"/>
                <a:cs typeface="Calibri"/>
              </a:rPr>
              <a:t> periodo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90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días: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Calibri"/>
                <a:cs typeface="Calibri"/>
              </a:rPr>
              <a:t>10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trabajadores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más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empresas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&lt;100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trabajadores,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bien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en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centro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trabajo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&lt;20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trab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10%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la plantilla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empresas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centros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entre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100-300</a:t>
            </a:r>
            <a:r>
              <a:rPr sz="1600" b="1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trabajadores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Calibri"/>
                <a:cs typeface="Calibri"/>
              </a:rPr>
              <a:t>30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trabajadores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más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empresas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&gt;300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trabajadores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indemnización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misma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20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días/año</a:t>
            </a:r>
            <a:r>
              <a:rPr sz="1600" spc="-10" dirty="0">
                <a:latin typeface="Calibri"/>
                <a:cs typeface="Calibri"/>
              </a:rPr>
              <a:t>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máx.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360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días.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52914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>
                <a:latin typeface="Calibri"/>
                <a:cs typeface="Calibri"/>
              </a:rPr>
              <a:t>3.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La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15" dirty="0">
                <a:latin typeface="Calibri"/>
                <a:cs typeface="Calibri"/>
              </a:rPr>
              <a:t>extinción</a:t>
            </a:r>
            <a:r>
              <a:rPr sz="3700" spc="15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del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30" dirty="0">
                <a:latin typeface="Calibri"/>
                <a:cs typeface="Calibri"/>
              </a:rPr>
              <a:t>contrato</a:t>
            </a:r>
            <a:endParaRPr sz="3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7552" y="1034796"/>
            <a:ext cx="3514725" cy="680085"/>
            <a:chOff x="987552" y="1034796"/>
            <a:chExt cx="3514725" cy="680085"/>
          </a:xfrm>
        </p:grpSpPr>
        <p:sp>
          <p:nvSpPr>
            <p:cNvPr id="5" name="object 5"/>
            <p:cNvSpPr/>
            <p:nvPr/>
          </p:nvSpPr>
          <p:spPr>
            <a:xfrm>
              <a:off x="1000506" y="1072134"/>
              <a:ext cx="3488690" cy="490855"/>
            </a:xfrm>
            <a:custGeom>
              <a:avLst/>
              <a:gdLst/>
              <a:ahLst/>
              <a:cxnLst/>
              <a:rect l="l" t="t" r="r" b="b"/>
              <a:pathLst>
                <a:path w="3488690" h="490855">
                  <a:moveTo>
                    <a:pt x="3406648" y="0"/>
                  </a:moveTo>
                  <a:lnTo>
                    <a:pt x="81787" y="0"/>
                  </a:lnTo>
                  <a:lnTo>
                    <a:pt x="49950" y="6421"/>
                  </a:lnTo>
                  <a:lnTo>
                    <a:pt x="23953" y="23939"/>
                  </a:lnTo>
                  <a:lnTo>
                    <a:pt x="6426" y="49934"/>
                  </a:lnTo>
                  <a:lnTo>
                    <a:pt x="0" y="81787"/>
                  </a:lnTo>
                  <a:lnTo>
                    <a:pt x="0" y="408939"/>
                  </a:lnTo>
                  <a:lnTo>
                    <a:pt x="6426" y="440793"/>
                  </a:lnTo>
                  <a:lnTo>
                    <a:pt x="23953" y="466788"/>
                  </a:lnTo>
                  <a:lnTo>
                    <a:pt x="49950" y="484306"/>
                  </a:lnTo>
                  <a:lnTo>
                    <a:pt x="81787" y="490727"/>
                  </a:lnTo>
                  <a:lnTo>
                    <a:pt x="3406648" y="490727"/>
                  </a:lnTo>
                  <a:lnTo>
                    <a:pt x="3438501" y="484306"/>
                  </a:lnTo>
                  <a:lnTo>
                    <a:pt x="3464496" y="466788"/>
                  </a:lnTo>
                  <a:lnTo>
                    <a:pt x="3482014" y="440793"/>
                  </a:lnTo>
                  <a:lnTo>
                    <a:pt x="3488435" y="408939"/>
                  </a:lnTo>
                  <a:lnTo>
                    <a:pt x="3488435" y="81787"/>
                  </a:lnTo>
                  <a:lnTo>
                    <a:pt x="3482014" y="49934"/>
                  </a:lnTo>
                  <a:lnTo>
                    <a:pt x="3464496" y="23939"/>
                  </a:lnTo>
                  <a:lnTo>
                    <a:pt x="3438501" y="6421"/>
                  </a:lnTo>
                  <a:lnTo>
                    <a:pt x="3406648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0506" y="1072134"/>
              <a:ext cx="3488690" cy="490855"/>
            </a:xfrm>
            <a:custGeom>
              <a:avLst/>
              <a:gdLst/>
              <a:ahLst/>
              <a:cxnLst/>
              <a:rect l="l" t="t" r="r" b="b"/>
              <a:pathLst>
                <a:path w="3488690" h="490855">
                  <a:moveTo>
                    <a:pt x="0" y="81787"/>
                  </a:moveTo>
                  <a:lnTo>
                    <a:pt x="6426" y="49934"/>
                  </a:lnTo>
                  <a:lnTo>
                    <a:pt x="23953" y="23939"/>
                  </a:lnTo>
                  <a:lnTo>
                    <a:pt x="49950" y="6421"/>
                  </a:lnTo>
                  <a:lnTo>
                    <a:pt x="81787" y="0"/>
                  </a:lnTo>
                  <a:lnTo>
                    <a:pt x="3406648" y="0"/>
                  </a:lnTo>
                  <a:lnTo>
                    <a:pt x="3438501" y="6421"/>
                  </a:lnTo>
                  <a:lnTo>
                    <a:pt x="3464496" y="23939"/>
                  </a:lnTo>
                  <a:lnTo>
                    <a:pt x="3482014" y="49934"/>
                  </a:lnTo>
                  <a:lnTo>
                    <a:pt x="3488435" y="81787"/>
                  </a:lnTo>
                  <a:lnTo>
                    <a:pt x="3488435" y="408939"/>
                  </a:lnTo>
                  <a:lnTo>
                    <a:pt x="3482014" y="440793"/>
                  </a:lnTo>
                  <a:lnTo>
                    <a:pt x="3464496" y="466788"/>
                  </a:lnTo>
                  <a:lnTo>
                    <a:pt x="3438501" y="484306"/>
                  </a:lnTo>
                  <a:lnTo>
                    <a:pt x="3406648" y="490727"/>
                  </a:lnTo>
                  <a:lnTo>
                    <a:pt x="81787" y="490727"/>
                  </a:lnTo>
                  <a:lnTo>
                    <a:pt x="49950" y="484306"/>
                  </a:lnTo>
                  <a:lnTo>
                    <a:pt x="23953" y="466788"/>
                  </a:lnTo>
                  <a:lnTo>
                    <a:pt x="6426" y="440793"/>
                  </a:lnTo>
                  <a:lnTo>
                    <a:pt x="0" y="408939"/>
                  </a:lnTo>
                  <a:lnTo>
                    <a:pt x="0" y="817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3208" y="1034796"/>
              <a:ext cx="2944367" cy="67970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61642" y="1101978"/>
            <a:ext cx="2563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OTRAS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CAUSAS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240" y="1947164"/>
            <a:ext cx="6550659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085850" indent="-2990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FINALIZACIÓN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DEL </a:t>
            </a:r>
            <a:r>
              <a:rPr sz="1800" b="1" spc="-30" dirty="0">
                <a:latin typeface="Calibri"/>
                <a:cs typeface="Calibri"/>
              </a:rPr>
              <a:t>CONTRATO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TEMPORAL</a:t>
            </a:r>
            <a:r>
              <a:rPr sz="1800" spc="-1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 indemnización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días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salario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año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trabajado.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MUERTE,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JUBILACIÓN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INVALIDEZ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empresario </a:t>
            </a:r>
            <a:r>
              <a:rPr sz="1800" dirty="0">
                <a:latin typeface="Calibri"/>
                <a:cs typeface="Calibri"/>
              </a:rPr>
              <a:t>o 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trabajador: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indemnización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 mes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salario.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EXTINCIÓN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SOCIEDAD: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indemnización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días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salario </a:t>
            </a:r>
            <a:r>
              <a:rPr sz="1800" spc="-5" dirty="0">
                <a:latin typeface="Calibri"/>
                <a:cs typeface="Calibri"/>
              </a:rPr>
              <a:t>por </a:t>
            </a:r>
            <a:r>
              <a:rPr sz="1800" dirty="0">
                <a:latin typeface="Calibri"/>
                <a:cs typeface="Calibri"/>
              </a:rPr>
              <a:t>año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trabajado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MUTUO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ACUERDO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PACTO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VÁLIDO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52914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>
                <a:latin typeface="Calibri"/>
                <a:cs typeface="Calibri"/>
              </a:rPr>
              <a:t>3.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La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15" dirty="0">
                <a:latin typeface="Calibri"/>
                <a:cs typeface="Calibri"/>
              </a:rPr>
              <a:t>extinción</a:t>
            </a:r>
            <a:r>
              <a:rPr sz="3700" spc="15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del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30" dirty="0">
                <a:latin typeface="Calibri"/>
                <a:cs typeface="Calibri"/>
              </a:rPr>
              <a:t>contrato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5411" y="1629155"/>
            <a:ext cx="3412490" cy="370840"/>
          </a:xfrm>
          <a:prstGeom prst="rect">
            <a:avLst/>
          </a:prstGeom>
          <a:solidFill>
            <a:srgbClr val="9BBA58"/>
          </a:solidFill>
        </p:spPr>
        <p:txBody>
          <a:bodyPr vert="horz" wrap="square" lIns="0" tIns="38100" rIns="0" bIns="0" rtlCol="0">
            <a:spAutoFit/>
          </a:bodyPr>
          <a:lstStyle/>
          <a:p>
            <a:pPr marL="511809">
              <a:lnSpc>
                <a:spcPct val="100000"/>
              </a:lnSpc>
              <a:spcBef>
                <a:spcPts val="30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F)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Despido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por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fuerza</a:t>
            </a:r>
            <a:r>
              <a:rPr sz="16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mayor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283210" indent="-287020">
              <a:lnSpc>
                <a:spcPct val="100099"/>
              </a:lnSpc>
              <a:spcBef>
                <a:spcPts val="95"/>
              </a:spcBef>
              <a:buFont typeface="Wingdings"/>
              <a:buChar char=""/>
              <a:tabLst>
                <a:tab pos="318770" algn="l"/>
              </a:tabLst>
            </a:pPr>
            <a:r>
              <a:rPr spc="-5" dirty="0"/>
              <a:t>Se</a:t>
            </a:r>
            <a:r>
              <a:rPr spc="5" dirty="0"/>
              <a:t> </a:t>
            </a:r>
            <a:r>
              <a:rPr spc="-5" dirty="0"/>
              <a:t>debe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un</a:t>
            </a:r>
            <a:r>
              <a:rPr dirty="0"/>
              <a:t> </a:t>
            </a:r>
            <a:r>
              <a:rPr spc="-5" dirty="0"/>
              <a:t>hecho</a:t>
            </a:r>
            <a:r>
              <a:rPr spc="20" dirty="0"/>
              <a:t> </a:t>
            </a:r>
            <a:r>
              <a:rPr spc="-10" dirty="0"/>
              <a:t>involuntario</a:t>
            </a:r>
            <a:r>
              <a:rPr spc="-5" dirty="0"/>
              <a:t> e</a:t>
            </a:r>
            <a:r>
              <a:rPr spc="10" dirty="0"/>
              <a:t> </a:t>
            </a:r>
            <a:r>
              <a:rPr spc="-5" dirty="0"/>
              <a:t>imprevisible</a:t>
            </a:r>
            <a:r>
              <a:rPr dirty="0"/>
              <a:t> </a:t>
            </a:r>
            <a:r>
              <a:rPr spc="-5" dirty="0"/>
              <a:t>que</a:t>
            </a:r>
            <a:r>
              <a:rPr spc="5" dirty="0"/>
              <a:t> </a:t>
            </a:r>
            <a:r>
              <a:rPr spc="-5" dirty="0"/>
              <a:t>impide</a:t>
            </a:r>
            <a:r>
              <a:rPr spc="-15" dirty="0"/>
              <a:t> </a:t>
            </a:r>
            <a:r>
              <a:rPr spc="-5" dirty="0"/>
              <a:t>continuar</a:t>
            </a:r>
            <a:r>
              <a:rPr dirty="0"/>
              <a:t>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15" dirty="0"/>
              <a:t>manera</a:t>
            </a:r>
            <a:r>
              <a:rPr spc="10" dirty="0"/>
              <a:t> </a:t>
            </a:r>
            <a:r>
              <a:rPr spc="-5" dirty="0"/>
              <a:t>definitiva</a:t>
            </a:r>
            <a:r>
              <a:rPr spc="-35" dirty="0"/>
              <a:t> </a:t>
            </a:r>
            <a:r>
              <a:rPr spc="-10" dirty="0"/>
              <a:t>(se </a:t>
            </a:r>
            <a:r>
              <a:rPr spc="-5" dirty="0"/>
              <a:t> </a:t>
            </a:r>
            <a:r>
              <a:rPr b="1" spc="-10" dirty="0">
                <a:latin typeface="Calibri"/>
                <a:cs typeface="Calibri"/>
              </a:rPr>
              <a:t>quema</a:t>
            </a:r>
            <a:r>
              <a:rPr b="1" spc="3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la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empresa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se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inunda</a:t>
            </a:r>
            <a:r>
              <a:rPr spc="-10" dirty="0"/>
              <a:t>)</a:t>
            </a:r>
            <a:r>
              <a:rPr spc="35" dirty="0"/>
              <a:t> </a:t>
            </a:r>
            <a:r>
              <a:rPr spc="-5" dirty="0">
                <a:latin typeface="Wingdings"/>
                <a:cs typeface="Wingdings"/>
              </a:rPr>
              <a:t>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se</a:t>
            </a:r>
            <a:r>
              <a:rPr spc="15" dirty="0"/>
              <a:t> </a:t>
            </a:r>
            <a:r>
              <a:rPr spc="-10" dirty="0"/>
              <a:t>suspenderían</a:t>
            </a:r>
            <a:r>
              <a:rPr spc="15" dirty="0"/>
              <a:t> </a:t>
            </a:r>
            <a:r>
              <a:rPr spc="-5" dirty="0"/>
              <a:t>los</a:t>
            </a:r>
            <a:r>
              <a:rPr spc="15" dirty="0"/>
              <a:t> </a:t>
            </a:r>
            <a:r>
              <a:rPr spc="-15" dirty="0"/>
              <a:t>contratos</a:t>
            </a:r>
            <a:r>
              <a:rPr spc="10" dirty="0"/>
              <a:t> </a:t>
            </a:r>
            <a:r>
              <a:rPr spc="-5" dirty="0"/>
              <a:t>y</a:t>
            </a:r>
            <a:r>
              <a:rPr spc="15" dirty="0"/>
              <a:t> </a:t>
            </a:r>
            <a:r>
              <a:rPr spc="-5" dirty="0"/>
              <a:t>se</a:t>
            </a:r>
            <a:r>
              <a:rPr spc="15" dirty="0"/>
              <a:t> </a:t>
            </a:r>
            <a:r>
              <a:rPr spc="-15" dirty="0"/>
              <a:t>cobraría</a:t>
            </a:r>
            <a:r>
              <a:rPr spc="15" dirty="0"/>
              <a:t> </a:t>
            </a:r>
            <a:r>
              <a:rPr spc="-5" dirty="0"/>
              <a:t>el</a:t>
            </a:r>
            <a:r>
              <a:rPr spc="10" dirty="0"/>
              <a:t> </a:t>
            </a:r>
            <a:r>
              <a:rPr spc="-15" dirty="0"/>
              <a:t>paro</a:t>
            </a:r>
            <a:r>
              <a:rPr spc="10" dirty="0"/>
              <a:t> </a:t>
            </a:r>
            <a:r>
              <a:rPr spc="-10" dirty="0"/>
              <a:t>mientras </a:t>
            </a:r>
            <a:r>
              <a:rPr spc="-345" dirty="0"/>
              <a:t> </a:t>
            </a:r>
            <a:r>
              <a:rPr spc="-10" dirty="0"/>
              <a:t>tanto.</a:t>
            </a:r>
          </a:p>
          <a:p>
            <a:pPr marL="18415"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550"/>
          </a:p>
          <a:p>
            <a:pPr marL="317500" indent="-287020">
              <a:lnSpc>
                <a:spcPct val="100000"/>
              </a:lnSpc>
              <a:buFont typeface="Wingdings"/>
              <a:buChar char=""/>
              <a:tabLst>
                <a:tab pos="318770" algn="l"/>
              </a:tabLst>
            </a:pPr>
            <a:r>
              <a:rPr spc="-5" dirty="0"/>
              <a:t>En</a:t>
            </a:r>
            <a:r>
              <a:rPr spc="15" dirty="0"/>
              <a:t> </a:t>
            </a:r>
            <a:r>
              <a:rPr spc="-10" dirty="0"/>
              <a:t>caso</a:t>
            </a:r>
            <a:r>
              <a:rPr spc="5" dirty="0"/>
              <a:t> </a:t>
            </a:r>
            <a:r>
              <a:rPr dirty="0"/>
              <a:t>de</a:t>
            </a:r>
            <a:r>
              <a:rPr spc="20" dirty="0"/>
              <a:t> </a:t>
            </a:r>
            <a:r>
              <a:rPr spc="-5" dirty="0"/>
              <a:t>que</a:t>
            </a:r>
            <a:r>
              <a:rPr spc="20" dirty="0"/>
              <a:t> </a:t>
            </a:r>
            <a:r>
              <a:rPr spc="-5" dirty="0"/>
              <a:t>la</a:t>
            </a:r>
            <a:r>
              <a:rPr spc="-20" dirty="0"/>
              <a:t> </a:t>
            </a:r>
            <a:r>
              <a:rPr spc="-10" dirty="0"/>
              <a:t>empresa</a:t>
            </a:r>
            <a:r>
              <a:rPr spc="45" dirty="0"/>
              <a:t> </a:t>
            </a:r>
            <a:r>
              <a:rPr spc="-10" dirty="0"/>
              <a:t>cierre,</a:t>
            </a:r>
            <a:r>
              <a:rPr spc="40" dirty="0"/>
              <a:t> </a:t>
            </a:r>
            <a:r>
              <a:rPr spc="-5" dirty="0"/>
              <a:t>se</a:t>
            </a:r>
            <a:r>
              <a:rPr spc="-25" dirty="0"/>
              <a:t> </a:t>
            </a:r>
            <a:r>
              <a:rPr spc="-20" dirty="0"/>
              <a:t>cobra</a:t>
            </a:r>
            <a:r>
              <a:rPr spc="35" dirty="0"/>
              <a:t> </a:t>
            </a:r>
            <a:r>
              <a:rPr spc="-15" dirty="0"/>
              <a:t>paro</a:t>
            </a:r>
            <a:r>
              <a:rPr spc="15" dirty="0"/>
              <a:t> </a:t>
            </a:r>
            <a:r>
              <a:rPr spc="-5" dirty="0"/>
              <a:t>y</a:t>
            </a:r>
            <a:r>
              <a:rPr spc="10" dirty="0"/>
              <a:t> </a:t>
            </a:r>
            <a:r>
              <a:rPr spc="-10" dirty="0"/>
              <a:t>una</a:t>
            </a:r>
            <a:r>
              <a:rPr spc="10" dirty="0"/>
              <a:t> </a:t>
            </a:r>
            <a:r>
              <a:rPr spc="-10" dirty="0"/>
              <a:t>indemnización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35" dirty="0"/>
              <a:t> </a:t>
            </a:r>
            <a:r>
              <a:rPr b="1" spc="-5" dirty="0">
                <a:latin typeface="Calibri"/>
                <a:cs typeface="Calibri"/>
              </a:rPr>
              <a:t>20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días/año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spc="-10" dirty="0"/>
              <a:t>max.</a:t>
            </a:r>
            <a:r>
              <a:rPr spc="-20" dirty="0"/>
              <a:t> </a:t>
            </a:r>
            <a:r>
              <a:rPr spc="-10" dirty="0"/>
              <a:t>360</a:t>
            </a:r>
            <a:r>
              <a:rPr spc="35" dirty="0"/>
              <a:t> </a:t>
            </a:r>
            <a:r>
              <a:rPr spc="-5" dirty="0"/>
              <a:t>días</a:t>
            </a:r>
          </a:p>
          <a:p>
            <a:pPr marL="18415">
              <a:lnSpc>
                <a:spcPct val="100000"/>
              </a:lnSpc>
              <a:buFont typeface="Wingdings"/>
              <a:buChar char=""/>
            </a:pPr>
            <a:endParaRPr sz="1800"/>
          </a:p>
          <a:p>
            <a:pPr marL="18415"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1300"/>
          </a:p>
          <a:p>
            <a:pPr marL="317500" indent="-287020">
              <a:lnSpc>
                <a:spcPct val="100000"/>
              </a:lnSpc>
              <a:buFont typeface="Wingdings"/>
              <a:buChar char=""/>
              <a:tabLst>
                <a:tab pos="318770" algn="l"/>
              </a:tabLst>
            </a:pPr>
            <a:r>
              <a:rPr b="1" spc="-10" dirty="0">
                <a:latin typeface="Calibri"/>
                <a:cs typeface="Calibri"/>
              </a:rPr>
              <a:t>FOGASA</a:t>
            </a:r>
            <a:r>
              <a:rPr b="1" spc="30" dirty="0">
                <a:latin typeface="Calibri"/>
                <a:cs typeface="Calibri"/>
              </a:rPr>
              <a:t> </a:t>
            </a:r>
            <a:r>
              <a:rPr spc="-5" dirty="0"/>
              <a:t>puede</a:t>
            </a:r>
            <a:r>
              <a:rPr spc="5" dirty="0"/>
              <a:t> </a:t>
            </a:r>
            <a:r>
              <a:rPr spc="-10" dirty="0"/>
              <a:t>acordar</a:t>
            </a:r>
            <a:r>
              <a:rPr spc="15" dirty="0"/>
              <a:t> </a:t>
            </a:r>
            <a:r>
              <a:rPr spc="-10" dirty="0"/>
              <a:t>pagar</a:t>
            </a:r>
            <a:r>
              <a:rPr spc="-15" dirty="0"/>
              <a:t> </a:t>
            </a:r>
            <a:r>
              <a:rPr spc="-10" dirty="0"/>
              <a:t>todo</a:t>
            </a:r>
            <a:r>
              <a:rPr spc="5" dirty="0"/>
              <a:t> </a:t>
            </a:r>
            <a:r>
              <a:rPr spc="-5" dirty="0"/>
              <a:t>o</a:t>
            </a:r>
            <a:r>
              <a:rPr dirty="0"/>
              <a:t> </a:t>
            </a:r>
            <a:r>
              <a:rPr spc="-10" dirty="0"/>
              <a:t>parte</a:t>
            </a:r>
            <a:r>
              <a:rPr spc="10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la</a:t>
            </a:r>
            <a:r>
              <a:rPr spc="-10" dirty="0"/>
              <a:t> </a:t>
            </a:r>
            <a:r>
              <a:rPr spc="-5" dirty="0"/>
              <a:t>indemnización</a:t>
            </a:r>
            <a:r>
              <a:rPr spc="-10" dirty="0"/>
              <a:t> </a:t>
            </a:r>
            <a:r>
              <a:rPr spc="-5" dirty="0"/>
              <a:t>en</a:t>
            </a:r>
            <a:r>
              <a:rPr dirty="0"/>
              <a:t> </a:t>
            </a:r>
            <a:r>
              <a:rPr spc="-10" dirty="0"/>
              <a:t>el</a:t>
            </a:r>
            <a:r>
              <a:rPr spc="15" dirty="0"/>
              <a:t> </a:t>
            </a:r>
            <a:r>
              <a:rPr spc="-10" dirty="0"/>
              <a:t>caso</a:t>
            </a:r>
            <a:r>
              <a:rPr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que</a:t>
            </a:r>
            <a:r>
              <a:rPr dirty="0"/>
              <a:t> </a:t>
            </a:r>
            <a:r>
              <a:rPr spc="-5" dirty="0"/>
              <a:t>la </a:t>
            </a:r>
            <a:r>
              <a:rPr spc="-10" dirty="0"/>
              <a:t>empresa</a:t>
            </a:r>
            <a:r>
              <a:rPr spc="30" dirty="0"/>
              <a:t> </a:t>
            </a:r>
            <a:r>
              <a:rPr spc="-10" dirty="0"/>
              <a:t>no</a:t>
            </a: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pueda</a:t>
            </a:r>
            <a:r>
              <a:rPr spc="-30" dirty="0"/>
              <a:t> </a:t>
            </a:r>
            <a:r>
              <a:rPr spc="-5" dirty="0"/>
              <a:t>pagarla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3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4726" y="6282029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06665" y="6340551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4" name="object 4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6B0AB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3429000"/>
              <a:ext cx="1341120" cy="2078989"/>
            </a:xfrm>
            <a:custGeom>
              <a:avLst/>
              <a:gdLst/>
              <a:ahLst/>
              <a:cxnLst/>
              <a:rect l="l" t="t" r="r" b="b"/>
              <a:pathLst>
                <a:path w="1341120" h="2078989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120" h="2078989">
                  <a:moveTo>
                    <a:pt x="1341120" y="1757934"/>
                  </a:moveTo>
                  <a:lnTo>
                    <a:pt x="1337640" y="1710537"/>
                  </a:lnTo>
                  <a:lnTo>
                    <a:pt x="1327531" y="1665287"/>
                  </a:lnTo>
                  <a:lnTo>
                    <a:pt x="1311300" y="1622704"/>
                  </a:lnTo>
                  <a:lnTo>
                    <a:pt x="1289431" y="1583258"/>
                  </a:lnTo>
                  <a:lnTo>
                    <a:pt x="1262418" y="1547469"/>
                  </a:lnTo>
                  <a:lnTo>
                    <a:pt x="1230782" y="1515833"/>
                  </a:lnTo>
                  <a:lnTo>
                    <a:pt x="1194993" y="1488821"/>
                  </a:lnTo>
                  <a:lnTo>
                    <a:pt x="1155547" y="1466951"/>
                  </a:lnTo>
                  <a:lnTo>
                    <a:pt x="1112964" y="1450721"/>
                  </a:lnTo>
                  <a:lnTo>
                    <a:pt x="1067714" y="1440611"/>
                  </a:lnTo>
                  <a:lnTo>
                    <a:pt x="1020318" y="1437132"/>
                  </a:lnTo>
                  <a:lnTo>
                    <a:pt x="972908" y="1440611"/>
                  </a:lnTo>
                  <a:lnTo>
                    <a:pt x="927658" y="1450721"/>
                  </a:lnTo>
                  <a:lnTo>
                    <a:pt x="885075" y="1466951"/>
                  </a:lnTo>
                  <a:lnTo>
                    <a:pt x="845629" y="1488821"/>
                  </a:lnTo>
                  <a:lnTo>
                    <a:pt x="809840" y="1515833"/>
                  </a:lnTo>
                  <a:lnTo>
                    <a:pt x="778205" y="1547469"/>
                  </a:lnTo>
                  <a:lnTo>
                    <a:pt x="751192" y="1583258"/>
                  </a:lnTo>
                  <a:lnTo>
                    <a:pt x="729322" y="1622704"/>
                  </a:lnTo>
                  <a:lnTo>
                    <a:pt x="713092" y="1665287"/>
                  </a:lnTo>
                  <a:lnTo>
                    <a:pt x="702983" y="1710537"/>
                  </a:lnTo>
                  <a:lnTo>
                    <a:pt x="699516" y="1757934"/>
                  </a:lnTo>
                  <a:lnTo>
                    <a:pt x="702983" y="1805343"/>
                  </a:lnTo>
                  <a:lnTo>
                    <a:pt x="713092" y="1850593"/>
                  </a:lnTo>
                  <a:lnTo>
                    <a:pt x="729322" y="1893176"/>
                  </a:lnTo>
                  <a:lnTo>
                    <a:pt x="751192" y="1932622"/>
                  </a:lnTo>
                  <a:lnTo>
                    <a:pt x="778205" y="1968411"/>
                  </a:lnTo>
                  <a:lnTo>
                    <a:pt x="809840" y="2000046"/>
                  </a:lnTo>
                  <a:lnTo>
                    <a:pt x="845629" y="2027059"/>
                  </a:lnTo>
                  <a:lnTo>
                    <a:pt x="885075" y="2048929"/>
                  </a:lnTo>
                  <a:lnTo>
                    <a:pt x="927658" y="2065159"/>
                  </a:lnTo>
                  <a:lnTo>
                    <a:pt x="972908" y="2075268"/>
                  </a:lnTo>
                  <a:lnTo>
                    <a:pt x="1020318" y="2078736"/>
                  </a:lnTo>
                  <a:lnTo>
                    <a:pt x="1067714" y="2075268"/>
                  </a:lnTo>
                  <a:lnTo>
                    <a:pt x="1112964" y="2065159"/>
                  </a:lnTo>
                  <a:lnTo>
                    <a:pt x="1155547" y="2048929"/>
                  </a:lnTo>
                  <a:lnTo>
                    <a:pt x="1194993" y="2027059"/>
                  </a:lnTo>
                  <a:lnTo>
                    <a:pt x="1230782" y="2000046"/>
                  </a:lnTo>
                  <a:lnTo>
                    <a:pt x="1262418" y="1968411"/>
                  </a:lnTo>
                  <a:lnTo>
                    <a:pt x="1289431" y="1932622"/>
                  </a:lnTo>
                  <a:lnTo>
                    <a:pt x="1311300" y="1893176"/>
                  </a:lnTo>
                  <a:lnTo>
                    <a:pt x="1327531" y="1850593"/>
                  </a:lnTo>
                  <a:lnTo>
                    <a:pt x="1337640" y="1805343"/>
                  </a:lnTo>
                  <a:lnTo>
                    <a:pt x="1341120" y="1757934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183" y="5500115"/>
              <a:ext cx="137159" cy="1371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64195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7288" y="479882"/>
            <a:ext cx="710057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295" dirty="0"/>
              <a:t>1</a:t>
            </a:r>
            <a:r>
              <a:rPr sz="4100" spc="-150" dirty="0"/>
              <a:t>.</a:t>
            </a:r>
            <a:r>
              <a:rPr sz="4100" spc="-600" dirty="0"/>
              <a:t> </a:t>
            </a:r>
            <a:r>
              <a:rPr sz="4100" spc="15" dirty="0"/>
              <a:t>Modificación</a:t>
            </a:r>
            <a:r>
              <a:rPr sz="4100" spc="-65" dirty="0"/>
              <a:t> </a:t>
            </a:r>
            <a:r>
              <a:rPr sz="4100" spc="20" dirty="0"/>
              <a:t>de</a:t>
            </a:r>
            <a:r>
              <a:rPr sz="4100" spc="10" dirty="0"/>
              <a:t>l</a:t>
            </a:r>
            <a:r>
              <a:rPr sz="4100" spc="-55" dirty="0"/>
              <a:t> </a:t>
            </a:r>
            <a:r>
              <a:rPr sz="4100" spc="-90" dirty="0"/>
              <a:t>contrato</a:t>
            </a:r>
            <a:endParaRPr sz="4100"/>
          </a:p>
        </p:txBody>
      </p:sp>
      <p:grpSp>
        <p:nvGrpSpPr>
          <p:cNvPr id="9" name="object 9"/>
          <p:cNvGrpSpPr/>
          <p:nvPr/>
        </p:nvGrpSpPr>
        <p:grpSpPr>
          <a:xfrm>
            <a:off x="0" y="1924621"/>
            <a:ext cx="9010015" cy="918210"/>
            <a:chOff x="0" y="1924621"/>
            <a:chExt cx="9010015" cy="91821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93263"/>
              <a:ext cx="9009889" cy="3489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6615" y="1929383"/>
              <a:ext cx="8572500" cy="830580"/>
            </a:xfrm>
            <a:custGeom>
              <a:avLst/>
              <a:gdLst/>
              <a:ahLst/>
              <a:cxnLst/>
              <a:rect l="l" t="t" r="r" b="b"/>
              <a:pathLst>
                <a:path w="8572500" h="830580">
                  <a:moveTo>
                    <a:pt x="8572500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8572500" y="830580"/>
                  </a:lnTo>
                  <a:lnTo>
                    <a:pt x="85725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6615" y="1929383"/>
              <a:ext cx="8572500" cy="830580"/>
            </a:xfrm>
            <a:custGeom>
              <a:avLst/>
              <a:gdLst/>
              <a:ahLst/>
              <a:cxnLst/>
              <a:rect l="l" t="t" r="r" b="b"/>
              <a:pathLst>
                <a:path w="8572500" h="830580">
                  <a:moveTo>
                    <a:pt x="0" y="830580"/>
                  </a:moveTo>
                  <a:lnTo>
                    <a:pt x="8572500" y="830580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9143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5965" y="1956308"/>
            <a:ext cx="3541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latin typeface="Tahoma"/>
                <a:cs typeface="Tahoma"/>
              </a:rPr>
              <a:t>MOVILIDAD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100" dirty="0">
                <a:latin typeface="Tahoma"/>
                <a:cs typeface="Tahoma"/>
              </a:rPr>
              <a:t>FUNCIONAL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4495609"/>
            <a:ext cx="9010015" cy="918210"/>
            <a:chOff x="0" y="4495609"/>
            <a:chExt cx="9010015" cy="91821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064251"/>
              <a:ext cx="9009889" cy="3489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6615" y="4500371"/>
              <a:ext cx="8572500" cy="830580"/>
            </a:xfrm>
            <a:custGeom>
              <a:avLst/>
              <a:gdLst/>
              <a:ahLst/>
              <a:cxnLst/>
              <a:rect l="l" t="t" r="r" b="b"/>
              <a:pathLst>
                <a:path w="8572500" h="830579">
                  <a:moveTo>
                    <a:pt x="8572500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8572500" y="830579"/>
                  </a:lnTo>
                  <a:lnTo>
                    <a:pt x="85725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6615" y="4500371"/>
              <a:ext cx="8572500" cy="830580"/>
            </a:xfrm>
            <a:custGeom>
              <a:avLst/>
              <a:gdLst/>
              <a:ahLst/>
              <a:cxnLst/>
              <a:rect l="l" t="t" r="r" b="b"/>
              <a:pathLst>
                <a:path w="8572500" h="830579">
                  <a:moveTo>
                    <a:pt x="0" y="830579"/>
                  </a:moveTo>
                  <a:lnTo>
                    <a:pt x="8572500" y="830579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5965" y="4528261"/>
            <a:ext cx="76377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>
                <a:latin typeface="Tahoma"/>
                <a:cs typeface="Tahoma"/>
              </a:rPr>
              <a:t>MODI</a:t>
            </a:r>
            <a:r>
              <a:rPr sz="2400" b="1" spc="-125" dirty="0">
                <a:latin typeface="Tahoma"/>
                <a:cs typeface="Tahoma"/>
              </a:rPr>
              <a:t>F</a:t>
            </a:r>
            <a:r>
              <a:rPr sz="2400" b="1" spc="-25" dirty="0">
                <a:latin typeface="Tahoma"/>
                <a:cs typeface="Tahoma"/>
              </a:rPr>
              <a:t>ICACI</a:t>
            </a:r>
            <a:r>
              <a:rPr sz="2400" b="1" spc="-40" dirty="0">
                <a:latin typeface="Tahoma"/>
                <a:cs typeface="Tahoma"/>
              </a:rPr>
              <a:t>Ó</a:t>
            </a:r>
            <a:r>
              <a:rPr sz="2400" b="1" spc="-75" dirty="0">
                <a:latin typeface="Tahoma"/>
                <a:cs typeface="Tahoma"/>
              </a:rPr>
              <a:t>N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320" dirty="0">
                <a:latin typeface="Tahoma"/>
                <a:cs typeface="Tahoma"/>
              </a:rPr>
              <a:t>SUS</a:t>
            </a:r>
            <a:r>
              <a:rPr sz="2400" b="1" spc="-300" dirty="0">
                <a:latin typeface="Tahoma"/>
                <a:cs typeface="Tahoma"/>
              </a:rPr>
              <a:t>T</a:t>
            </a:r>
            <a:r>
              <a:rPr sz="2400" b="1" spc="-5" dirty="0">
                <a:latin typeface="Tahoma"/>
                <a:cs typeface="Tahoma"/>
              </a:rPr>
              <a:t>ANCI</a:t>
            </a:r>
            <a:r>
              <a:rPr sz="2400" b="1" spc="-15" dirty="0">
                <a:latin typeface="Tahoma"/>
                <a:cs typeface="Tahoma"/>
              </a:rPr>
              <a:t>A</a:t>
            </a:r>
            <a:r>
              <a:rPr sz="2400" b="1" spc="-320" dirty="0">
                <a:latin typeface="Tahoma"/>
                <a:cs typeface="Tahoma"/>
              </a:rPr>
              <a:t>L</a:t>
            </a:r>
            <a:r>
              <a:rPr sz="2400" b="1" spc="-20" dirty="0">
                <a:latin typeface="Tahoma"/>
                <a:cs typeface="Tahoma"/>
              </a:rPr>
              <a:t> </a:t>
            </a:r>
            <a:r>
              <a:rPr sz="2000" b="1" spc="75" dirty="0">
                <a:latin typeface="Tahoma"/>
                <a:cs typeface="Tahoma"/>
              </a:rPr>
              <a:t>de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las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400" b="1" spc="55" dirty="0">
                <a:latin typeface="Tahoma"/>
                <a:cs typeface="Tahoma"/>
              </a:rPr>
              <a:t>CON</a:t>
            </a:r>
            <a:r>
              <a:rPr sz="2400" b="1" spc="45" dirty="0">
                <a:latin typeface="Tahoma"/>
                <a:cs typeface="Tahoma"/>
              </a:rPr>
              <a:t>D</a:t>
            </a:r>
            <a:r>
              <a:rPr sz="2400" b="1" spc="-140" dirty="0">
                <a:latin typeface="Tahoma"/>
                <a:cs typeface="Tahoma"/>
              </a:rPr>
              <a:t>ICION</a:t>
            </a:r>
            <a:r>
              <a:rPr sz="2400" b="1" spc="-150" dirty="0">
                <a:latin typeface="Tahoma"/>
                <a:cs typeface="Tahoma"/>
              </a:rPr>
              <a:t>E</a:t>
            </a:r>
            <a:r>
              <a:rPr sz="2400" b="1" spc="-275" dirty="0">
                <a:latin typeface="Tahoma"/>
                <a:cs typeface="Tahoma"/>
              </a:rPr>
              <a:t>S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1800" b="1" spc="60" dirty="0">
                <a:latin typeface="Tahoma"/>
                <a:cs typeface="Tahoma"/>
              </a:rPr>
              <a:t>de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0" dirty="0">
                <a:latin typeface="Tahoma"/>
                <a:cs typeface="Tahoma"/>
              </a:rPr>
              <a:t>TRABAJO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209544"/>
            <a:ext cx="9010015" cy="919480"/>
            <a:chOff x="0" y="3209544"/>
            <a:chExt cx="9010015" cy="91948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779520"/>
              <a:ext cx="9009889" cy="34899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56615" y="3214116"/>
              <a:ext cx="8572500" cy="832485"/>
            </a:xfrm>
            <a:custGeom>
              <a:avLst/>
              <a:gdLst/>
              <a:ahLst/>
              <a:cxnLst/>
              <a:rect l="l" t="t" r="r" b="b"/>
              <a:pathLst>
                <a:path w="8572500" h="832485">
                  <a:moveTo>
                    <a:pt x="8572500" y="0"/>
                  </a:moveTo>
                  <a:lnTo>
                    <a:pt x="0" y="0"/>
                  </a:lnTo>
                  <a:lnTo>
                    <a:pt x="0" y="832104"/>
                  </a:lnTo>
                  <a:lnTo>
                    <a:pt x="8572500" y="832104"/>
                  </a:lnTo>
                  <a:lnTo>
                    <a:pt x="85725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6615" y="3214116"/>
              <a:ext cx="8572500" cy="832485"/>
            </a:xfrm>
            <a:custGeom>
              <a:avLst/>
              <a:gdLst/>
              <a:ahLst/>
              <a:cxnLst/>
              <a:rect l="l" t="t" r="r" b="b"/>
              <a:pathLst>
                <a:path w="8572500" h="832485">
                  <a:moveTo>
                    <a:pt x="0" y="832104"/>
                  </a:moveTo>
                  <a:lnTo>
                    <a:pt x="8572500" y="832104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832104"/>
                  </a:lnTo>
                  <a:close/>
                </a:path>
              </a:pathLst>
            </a:custGeom>
            <a:ln w="9143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35965" y="3242564"/>
            <a:ext cx="383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latin typeface="Tahoma"/>
                <a:cs typeface="Tahoma"/>
              </a:rPr>
              <a:t>MOVILIDAD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20" dirty="0">
                <a:latin typeface="Tahoma"/>
                <a:cs typeface="Tahoma"/>
              </a:rPr>
              <a:t>GEOGRÁFICA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4" name="object 4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6B0AB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3429000"/>
              <a:ext cx="1341120" cy="2078989"/>
            </a:xfrm>
            <a:custGeom>
              <a:avLst/>
              <a:gdLst/>
              <a:ahLst/>
              <a:cxnLst/>
              <a:rect l="l" t="t" r="r" b="b"/>
              <a:pathLst>
                <a:path w="1341120" h="2078989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120" h="2078989">
                  <a:moveTo>
                    <a:pt x="1341120" y="1757934"/>
                  </a:moveTo>
                  <a:lnTo>
                    <a:pt x="1337640" y="1710537"/>
                  </a:lnTo>
                  <a:lnTo>
                    <a:pt x="1327531" y="1665287"/>
                  </a:lnTo>
                  <a:lnTo>
                    <a:pt x="1311300" y="1622704"/>
                  </a:lnTo>
                  <a:lnTo>
                    <a:pt x="1289431" y="1583258"/>
                  </a:lnTo>
                  <a:lnTo>
                    <a:pt x="1262418" y="1547469"/>
                  </a:lnTo>
                  <a:lnTo>
                    <a:pt x="1230782" y="1515833"/>
                  </a:lnTo>
                  <a:lnTo>
                    <a:pt x="1194993" y="1488821"/>
                  </a:lnTo>
                  <a:lnTo>
                    <a:pt x="1155547" y="1466951"/>
                  </a:lnTo>
                  <a:lnTo>
                    <a:pt x="1112964" y="1450721"/>
                  </a:lnTo>
                  <a:lnTo>
                    <a:pt x="1067714" y="1440611"/>
                  </a:lnTo>
                  <a:lnTo>
                    <a:pt x="1020318" y="1437132"/>
                  </a:lnTo>
                  <a:lnTo>
                    <a:pt x="972908" y="1440611"/>
                  </a:lnTo>
                  <a:lnTo>
                    <a:pt x="927658" y="1450721"/>
                  </a:lnTo>
                  <a:lnTo>
                    <a:pt x="885075" y="1466951"/>
                  </a:lnTo>
                  <a:lnTo>
                    <a:pt x="845629" y="1488821"/>
                  </a:lnTo>
                  <a:lnTo>
                    <a:pt x="809840" y="1515833"/>
                  </a:lnTo>
                  <a:lnTo>
                    <a:pt x="778205" y="1547469"/>
                  </a:lnTo>
                  <a:lnTo>
                    <a:pt x="751192" y="1583258"/>
                  </a:lnTo>
                  <a:lnTo>
                    <a:pt x="729322" y="1622704"/>
                  </a:lnTo>
                  <a:lnTo>
                    <a:pt x="713092" y="1665287"/>
                  </a:lnTo>
                  <a:lnTo>
                    <a:pt x="702983" y="1710537"/>
                  </a:lnTo>
                  <a:lnTo>
                    <a:pt x="699516" y="1757934"/>
                  </a:lnTo>
                  <a:lnTo>
                    <a:pt x="702983" y="1805343"/>
                  </a:lnTo>
                  <a:lnTo>
                    <a:pt x="713092" y="1850593"/>
                  </a:lnTo>
                  <a:lnTo>
                    <a:pt x="729322" y="1893176"/>
                  </a:lnTo>
                  <a:lnTo>
                    <a:pt x="751192" y="1932622"/>
                  </a:lnTo>
                  <a:lnTo>
                    <a:pt x="778205" y="1968411"/>
                  </a:lnTo>
                  <a:lnTo>
                    <a:pt x="809840" y="2000046"/>
                  </a:lnTo>
                  <a:lnTo>
                    <a:pt x="845629" y="2027059"/>
                  </a:lnTo>
                  <a:lnTo>
                    <a:pt x="885075" y="2048929"/>
                  </a:lnTo>
                  <a:lnTo>
                    <a:pt x="927658" y="2065159"/>
                  </a:lnTo>
                  <a:lnTo>
                    <a:pt x="972908" y="2075268"/>
                  </a:lnTo>
                  <a:lnTo>
                    <a:pt x="1020318" y="2078736"/>
                  </a:lnTo>
                  <a:lnTo>
                    <a:pt x="1067714" y="2075268"/>
                  </a:lnTo>
                  <a:lnTo>
                    <a:pt x="1112964" y="2065159"/>
                  </a:lnTo>
                  <a:lnTo>
                    <a:pt x="1155547" y="2048929"/>
                  </a:lnTo>
                  <a:lnTo>
                    <a:pt x="1194993" y="2027059"/>
                  </a:lnTo>
                  <a:lnTo>
                    <a:pt x="1230782" y="2000046"/>
                  </a:lnTo>
                  <a:lnTo>
                    <a:pt x="1262418" y="1968411"/>
                  </a:lnTo>
                  <a:lnTo>
                    <a:pt x="1289431" y="1932622"/>
                  </a:lnTo>
                  <a:lnTo>
                    <a:pt x="1311300" y="1893176"/>
                  </a:lnTo>
                  <a:lnTo>
                    <a:pt x="1327531" y="1850593"/>
                  </a:lnTo>
                  <a:lnTo>
                    <a:pt x="1337640" y="1805343"/>
                  </a:lnTo>
                  <a:lnTo>
                    <a:pt x="1341120" y="1757934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183" y="5500115"/>
              <a:ext cx="137159" cy="1371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64195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7288" y="479882"/>
            <a:ext cx="710057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295" dirty="0"/>
              <a:t>1</a:t>
            </a:r>
            <a:r>
              <a:rPr sz="4100" spc="-150" dirty="0"/>
              <a:t>.</a:t>
            </a:r>
            <a:r>
              <a:rPr sz="4100" spc="-600" dirty="0"/>
              <a:t> </a:t>
            </a:r>
            <a:r>
              <a:rPr sz="4100" spc="15" dirty="0"/>
              <a:t>Modificación</a:t>
            </a:r>
            <a:r>
              <a:rPr sz="4100" spc="-65" dirty="0"/>
              <a:t> </a:t>
            </a:r>
            <a:r>
              <a:rPr sz="4100" spc="20" dirty="0"/>
              <a:t>de</a:t>
            </a:r>
            <a:r>
              <a:rPr sz="4100" spc="10" dirty="0"/>
              <a:t>l</a:t>
            </a:r>
            <a:r>
              <a:rPr sz="4100" spc="-55" dirty="0"/>
              <a:t> </a:t>
            </a:r>
            <a:r>
              <a:rPr sz="4100" spc="-90" dirty="0"/>
              <a:t>contrato</a:t>
            </a:r>
            <a:endParaRPr sz="4100"/>
          </a:p>
        </p:txBody>
      </p:sp>
      <p:sp>
        <p:nvSpPr>
          <p:cNvPr id="9" name="object 9"/>
          <p:cNvSpPr txBox="1"/>
          <p:nvPr/>
        </p:nvSpPr>
        <p:spPr>
          <a:xfrm>
            <a:off x="2642616" y="2714244"/>
            <a:ext cx="6283960" cy="83248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600" spc="20" dirty="0">
                <a:latin typeface="Verdana"/>
                <a:cs typeface="Verdana"/>
              </a:rPr>
              <a:t>Cambiar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de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pue</a:t>
            </a:r>
            <a:r>
              <a:rPr sz="1600" spc="-180" dirty="0">
                <a:latin typeface="Verdana"/>
                <a:cs typeface="Verdana"/>
              </a:rPr>
              <a:t>s</a:t>
            </a:r>
            <a:r>
              <a:rPr sz="1600" spc="-140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o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de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45" dirty="0">
                <a:latin typeface="Verdana"/>
                <a:cs typeface="Verdana"/>
              </a:rPr>
              <a:t>rabajo:</a:t>
            </a:r>
            <a:endParaRPr sz="1600">
              <a:latin typeface="Verdana"/>
              <a:cs typeface="Verdana"/>
            </a:endParaRPr>
          </a:p>
          <a:p>
            <a:pPr marL="37846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sz="1600" spc="-20" dirty="0">
                <a:latin typeface="Verdana"/>
                <a:cs typeface="Verdana"/>
              </a:rPr>
              <a:t>dentro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del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grupo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profesional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o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categorías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equivalentes</a:t>
            </a:r>
            <a:endParaRPr sz="1600">
              <a:latin typeface="Verdana"/>
              <a:cs typeface="Verdana"/>
            </a:endParaRPr>
          </a:p>
          <a:p>
            <a:pPr marL="378460" indent="-287020">
              <a:lnSpc>
                <a:spcPct val="100000"/>
              </a:lnSpc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sz="1600" spc="-20" dirty="0">
                <a:latin typeface="Verdana"/>
                <a:cs typeface="Verdana"/>
              </a:rPr>
              <a:t>fuera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del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grupo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profesional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(temporal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o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definitiva)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2137981"/>
            <a:ext cx="5153025" cy="549275"/>
            <a:chOff x="0" y="2137981"/>
            <a:chExt cx="5153025" cy="54927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23160"/>
              <a:ext cx="5152643" cy="2636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14883" y="2142744"/>
              <a:ext cx="4857115" cy="462280"/>
            </a:xfrm>
            <a:custGeom>
              <a:avLst/>
              <a:gdLst/>
              <a:ahLst/>
              <a:cxnLst/>
              <a:rect l="l" t="t" r="r" b="b"/>
              <a:pathLst>
                <a:path w="4857115" h="462280">
                  <a:moveTo>
                    <a:pt x="485698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4856988" y="461772"/>
                  </a:lnTo>
                  <a:lnTo>
                    <a:pt x="485698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4883" y="2142744"/>
              <a:ext cx="4857115" cy="462280"/>
            </a:xfrm>
            <a:custGeom>
              <a:avLst/>
              <a:gdLst/>
              <a:ahLst/>
              <a:cxnLst/>
              <a:rect l="l" t="t" r="r" b="b"/>
              <a:pathLst>
                <a:path w="4857115" h="462280">
                  <a:moveTo>
                    <a:pt x="0" y="461772"/>
                  </a:moveTo>
                  <a:lnTo>
                    <a:pt x="4856988" y="461772"/>
                  </a:lnTo>
                  <a:lnTo>
                    <a:pt x="4856988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1691" y="1456182"/>
            <a:ext cx="7869555" cy="11055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b="1" spc="-130" dirty="0">
                <a:latin typeface="Tahoma"/>
                <a:cs typeface="Tahoma"/>
              </a:rPr>
              <a:t>EMPRESARIO</a:t>
            </a:r>
            <a:r>
              <a:rPr sz="1800" spc="-130" dirty="0">
                <a:latin typeface="Wingdings"/>
                <a:cs typeface="Wingdings"/>
              </a:rPr>
              <a:t>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ahoma"/>
                <a:cs typeface="Tahoma"/>
              </a:rPr>
              <a:t>posibilidad </a:t>
            </a:r>
            <a:r>
              <a:rPr sz="1800" b="1" spc="65" dirty="0">
                <a:latin typeface="Tahoma"/>
                <a:cs typeface="Tahoma"/>
              </a:rPr>
              <a:t>de </a:t>
            </a:r>
            <a:r>
              <a:rPr sz="1800" b="1" spc="-30" dirty="0">
                <a:latin typeface="Tahoma"/>
                <a:cs typeface="Tahoma"/>
              </a:rPr>
              <a:t>modificar </a:t>
            </a:r>
            <a:r>
              <a:rPr sz="1800" b="1" spc="-50" dirty="0">
                <a:latin typeface="Tahoma"/>
                <a:cs typeface="Tahoma"/>
              </a:rPr>
              <a:t>las </a:t>
            </a:r>
            <a:r>
              <a:rPr sz="1800" b="1" spc="5" dirty="0">
                <a:latin typeface="Tahoma"/>
                <a:cs typeface="Tahoma"/>
              </a:rPr>
              <a:t>condiciones del </a:t>
            </a:r>
            <a:r>
              <a:rPr sz="1800" b="1" spc="-45" dirty="0">
                <a:latin typeface="Tahoma"/>
                <a:cs typeface="Tahoma"/>
              </a:rPr>
              <a:t>contrato 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5" dirty="0">
                <a:latin typeface="Tahoma"/>
                <a:cs typeface="Tahoma"/>
              </a:rPr>
              <a:t>respecto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110" dirty="0">
                <a:latin typeface="Tahoma"/>
                <a:cs typeface="Tahoma"/>
              </a:rPr>
              <a:t>a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determinados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15" dirty="0">
                <a:latin typeface="Tahoma"/>
                <a:cs typeface="Tahoma"/>
              </a:rPr>
              <a:t>cambios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en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el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trabajo,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dentro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unos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u="heavy" spc="-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límites</a:t>
            </a:r>
            <a:endParaRPr sz="1800">
              <a:latin typeface="Tahoma"/>
              <a:cs typeface="Tahoma"/>
            </a:endParaRPr>
          </a:p>
          <a:p>
            <a:pPr marL="663575">
              <a:lnSpc>
                <a:spcPct val="100000"/>
              </a:lnSpc>
              <a:spcBef>
                <a:spcPts val="1295"/>
              </a:spcBef>
            </a:pPr>
            <a:r>
              <a:rPr sz="2400" b="1" spc="-135" dirty="0">
                <a:latin typeface="Tahoma"/>
                <a:cs typeface="Tahoma"/>
              </a:rPr>
              <a:t>MOVILIDAD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100" dirty="0">
                <a:latin typeface="Tahoma"/>
                <a:cs typeface="Tahoma"/>
              </a:rPr>
              <a:t>FUNCIONAL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1063" y="2845307"/>
            <a:ext cx="3668395" cy="2745105"/>
            <a:chOff x="131063" y="2845307"/>
            <a:chExt cx="3668395" cy="2745105"/>
          </a:xfrm>
        </p:grpSpPr>
        <p:sp>
          <p:nvSpPr>
            <p:cNvPr id="16" name="object 16"/>
            <p:cNvSpPr/>
            <p:nvPr/>
          </p:nvSpPr>
          <p:spPr>
            <a:xfrm>
              <a:off x="1930146" y="2858261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402336" y="0"/>
                  </a:moveTo>
                  <a:lnTo>
                    <a:pt x="402336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402336" y="139446"/>
                  </a:lnTo>
                  <a:lnTo>
                    <a:pt x="402336" y="185927"/>
                  </a:lnTo>
                  <a:lnTo>
                    <a:pt x="495300" y="92963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6BA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30146" y="2858261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0" y="46482"/>
                  </a:moveTo>
                  <a:lnTo>
                    <a:pt x="402336" y="46482"/>
                  </a:lnTo>
                  <a:lnTo>
                    <a:pt x="402336" y="0"/>
                  </a:lnTo>
                  <a:lnTo>
                    <a:pt x="495300" y="92963"/>
                  </a:lnTo>
                  <a:lnTo>
                    <a:pt x="402336" y="185927"/>
                  </a:lnTo>
                  <a:lnTo>
                    <a:pt x="402336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8">
              <a:solidFill>
                <a:srgbClr val="7B6B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4017" y="3858005"/>
              <a:ext cx="3607435" cy="361315"/>
            </a:xfrm>
            <a:custGeom>
              <a:avLst/>
              <a:gdLst/>
              <a:ahLst/>
              <a:cxnLst/>
              <a:rect l="l" t="t" r="r" b="b"/>
              <a:pathLst>
                <a:path w="3607435" h="361314">
                  <a:moveTo>
                    <a:pt x="3547110" y="0"/>
                  </a:moveTo>
                  <a:lnTo>
                    <a:pt x="60197" y="0"/>
                  </a:lnTo>
                  <a:lnTo>
                    <a:pt x="36765" y="4726"/>
                  </a:lnTo>
                  <a:lnTo>
                    <a:pt x="17630" y="17621"/>
                  </a:lnTo>
                  <a:lnTo>
                    <a:pt x="4730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30" y="324433"/>
                  </a:lnTo>
                  <a:lnTo>
                    <a:pt x="17630" y="343566"/>
                  </a:lnTo>
                  <a:lnTo>
                    <a:pt x="36765" y="356461"/>
                  </a:lnTo>
                  <a:lnTo>
                    <a:pt x="60197" y="361188"/>
                  </a:lnTo>
                  <a:lnTo>
                    <a:pt x="3547110" y="361188"/>
                  </a:lnTo>
                  <a:lnTo>
                    <a:pt x="3570553" y="356461"/>
                  </a:lnTo>
                  <a:lnTo>
                    <a:pt x="3589686" y="343566"/>
                  </a:lnTo>
                  <a:lnTo>
                    <a:pt x="3602581" y="324433"/>
                  </a:lnTo>
                  <a:lnTo>
                    <a:pt x="3607308" y="300990"/>
                  </a:lnTo>
                  <a:lnTo>
                    <a:pt x="3607308" y="60198"/>
                  </a:lnTo>
                  <a:lnTo>
                    <a:pt x="3602581" y="36754"/>
                  </a:lnTo>
                  <a:lnTo>
                    <a:pt x="3589686" y="17621"/>
                  </a:lnTo>
                  <a:lnTo>
                    <a:pt x="3570553" y="4726"/>
                  </a:lnTo>
                  <a:lnTo>
                    <a:pt x="3547110" y="0"/>
                  </a:lnTo>
                  <a:close/>
                </a:path>
              </a:pathLst>
            </a:custGeom>
            <a:solidFill>
              <a:srgbClr val="A6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017" y="3858005"/>
              <a:ext cx="3607435" cy="361315"/>
            </a:xfrm>
            <a:custGeom>
              <a:avLst/>
              <a:gdLst/>
              <a:ahLst/>
              <a:cxnLst/>
              <a:rect l="l" t="t" r="r" b="b"/>
              <a:pathLst>
                <a:path w="3607435" h="361314">
                  <a:moveTo>
                    <a:pt x="0" y="60198"/>
                  </a:moveTo>
                  <a:lnTo>
                    <a:pt x="4730" y="36754"/>
                  </a:lnTo>
                  <a:lnTo>
                    <a:pt x="17630" y="17621"/>
                  </a:lnTo>
                  <a:lnTo>
                    <a:pt x="36765" y="4726"/>
                  </a:lnTo>
                  <a:lnTo>
                    <a:pt x="60197" y="0"/>
                  </a:lnTo>
                  <a:lnTo>
                    <a:pt x="3547110" y="0"/>
                  </a:lnTo>
                  <a:lnTo>
                    <a:pt x="3570553" y="4726"/>
                  </a:lnTo>
                  <a:lnTo>
                    <a:pt x="3589686" y="17621"/>
                  </a:lnTo>
                  <a:lnTo>
                    <a:pt x="3602581" y="36754"/>
                  </a:lnTo>
                  <a:lnTo>
                    <a:pt x="3607308" y="60198"/>
                  </a:lnTo>
                  <a:lnTo>
                    <a:pt x="3607308" y="300990"/>
                  </a:lnTo>
                  <a:lnTo>
                    <a:pt x="3602581" y="324433"/>
                  </a:lnTo>
                  <a:lnTo>
                    <a:pt x="3589686" y="343566"/>
                  </a:lnTo>
                  <a:lnTo>
                    <a:pt x="3570553" y="356461"/>
                  </a:lnTo>
                  <a:lnTo>
                    <a:pt x="3547110" y="361188"/>
                  </a:lnTo>
                  <a:lnTo>
                    <a:pt x="60197" y="361188"/>
                  </a:lnTo>
                  <a:lnTo>
                    <a:pt x="36765" y="356461"/>
                  </a:lnTo>
                  <a:lnTo>
                    <a:pt x="17630" y="343566"/>
                  </a:lnTo>
                  <a:lnTo>
                    <a:pt x="4730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25908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017" y="5215889"/>
              <a:ext cx="3642360" cy="361315"/>
            </a:xfrm>
            <a:custGeom>
              <a:avLst/>
              <a:gdLst/>
              <a:ahLst/>
              <a:cxnLst/>
              <a:rect l="l" t="t" r="r" b="b"/>
              <a:pathLst>
                <a:path w="3642360" h="361314">
                  <a:moveTo>
                    <a:pt x="3582162" y="0"/>
                  </a:moveTo>
                  <a:lnTo>
                    <a:pt x="60197" y="0"/>
                  </a:lnTo>
                  <a:lnTo>
                    <a:pt x="36765" y="4726"/>
                  </a:lnTo>
                  <a:lnTo>
                    <a:pt x="17630" y="17621"/>
                  </a:lnTo>
                  <a:lnTo>
                    <a:pt x="4730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30" y="324433"/>
                  </a:lnTo>
                  <a:lnTo>
                    <a:pt x="17630" y="343566"/>
                  </a:lnTo>
                  <a:lnTo>
                    <a:pt x="36765" y="356461"/>
                  </a:lnTo>
                  <a:lnTo>
                    <a:pt x="60197" y="361188"/>
                  </a:lnTo>
                  <a:lnTo>
                    <a:pt x="3582162" y="361188"/>
                  </a:lnTo>
                  <a:lnTo>
                    <a:pt x="3605605" y="356461"/>
                  </a:lnTo>
                  <a:lnTo>
                    <a:pt x="3624738" y="343566"/>
                  </a:lnTo>
                  <a:lnTo>
                    <a:pt x="3637633" y="324433"/>
                  </a:lnTo>
                  <a:lnTo>
                    <a:pt x="3642360" y="300990"/>
                  </a:lnTo>
                  <a:lnTo>
                    <a:pt x="3642360" y="60198"/>
                  </a:lnTo>
                  <a:lnTo>
                    <a:pt x="3637633" y="36754"/>
                  </a:lnTo>
                  <a:lnTo>
                    <a:pt x="3624738" y="17621"/>
                  </a:lnTo>
                  <a:lnTo>
                    <a:pt x="3605605" y="4726"/>
                  </a:lnTo>
                  <a:lnTo>
                    <a:pt x="3582162" y="0"/>
                  </a:lnTo>
                  <a:close/>
                </a:path>
              </a:pathLst>
            </a:custGeom>
            <a:solidFill>
              <a:srgbClr val="A6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4017" y="5215889"/>
              <a:ext cx="3642360" cy="361315"/>
            </a:xfrm>
            <a:custGeom>
              <a:avLst/>
              <a:gdLst/>
              <a:ahLst/>
              <a:cxnLst/>
              <a:rect l="l" t="t" r="r" b="b"/>
              <a:pathLst>
                <a:path w="3642360" h="361314">
                  <a:moveTo>
                    <a:pt x="0" y="60198"/>
                  </a:moveTo>
                  <a:lnTo>
                    <a:pt x="4730" y="36754"/>
                  </a:lnTo>
                  <a:lnTo>
                    <a:pt x="17630" y="17621"/>
                  </a:lnTo>
                  <a:lnTo>
                    <a:pt x="36765" y="4726"/>
                  </a:lnTo>
                  <a:lnTo>
                    <a:pt x="60197" y="0"/>
                  </a:lnTo>
                  <a:lnTo>
                    <a:pt x="3582162" y="0"/>
                  </a:lnTo>
                  <a:lnTo>
                    <a:pt x="3605605" y="4726"/>
                  </a:lnTo>
                  <a:lnTo>
                    <a:pt x="3624738" y="17621"/>
                  </a:lnTo>
                  <a:lnTo>
                    <a:pt x="3637633" y="36754"/>
                  </a:lnTo>
                  <a:lnTo>
                    <a:pt x="3642360" y="60198"/>
                  </a:lnTo>
                  <a:lnTo>
                    <a:pt x="3642360" y="300990"/>
                  </a:lnTo>
                  <a:lnTo>
                    <a:pt x="3637633" y="324433"/>
                  </a:lnTo>
                  <a:lnTo>
                    <a:pt x="3624738" y="343566"/>
                  </a:lnTo>
                  <a:lnTo>
                    <a:pt x="3605605" y="356461"/>
                  </a:lnTo>
                  <a:lnTo>
                    <a:pt x="3582162" y="361188"/>
                  </a:lnTo>
                  <a:lnTo>
                    <a:pt x="60197" y="361188"/>
                  </a:lnTo>
                  <a:lnTo>
                    <a:pt x="36765" y="356461"/>
                  </a:lnTo>
                  <a:lnTo>
                    <a:pt x="17630" y="343566"/>
                  </a:lnTo>
                  <a:lnTo>
                    <a:pt x="4730" y="324433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25908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3430" y="3884803"/>
            <a:ext cx="8245475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9084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Grupo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profesional</a:t>
            </a:r>
            <a:endParaRPr sz="1800">
              <a:latin typeface="Tahoma"/>
              <a:cs typeface="Tahoma"/>
            </a:endParaRPr>
          </a:p>
          <a:p>
            <a:pPr marL="1875789">
              <a:lnSpc>
                <a:spcPct val="100000"/>
              </a:lnSpc>
              <a:spcBef>
                <a:spcPts val="1825"/>
              </a:spcBef>
            </a:pPr>
            <a:r>
              <a:rPr sz="1600" spc="20" dirty="0">
                <a:latin typeface="Verdana"/>
                <a:cs typeface="Verdana"/>
              </a:rPr>
              <a:t>Agrupa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aptitudes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profesionales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y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titulaciones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285" dirty="0">
                <a:latin typeface="Verdana"/>
                <a:cs typeface="Verdana"/>
              </a:rPr>
              <a:t>;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por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100" dirty="0">
                <a:latin typeface="Verdana"/>
                <a:cs typeface="Verdana"/>
              </a:rPr>
              <a:t>ej. </a:t>
            </a:r>
            <a:r>
              <a:rPr sz="1600" spc="-40" dirty="0">
                <a:latin typeface="Verdana"/>
                <a:cs typeface="Verdana"/>
              </a:rPr>
              <a:t>Operarios.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Verdana"/>
              <a:cs typeface="Verdana"/>
            </a:endParaRPr>
          </a:p>
          <a:p>
            <a:pPr marR="5448935"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Tahoma"/>
                <a:cs typeface="Tahoma"/>
              </a:rPr>
              <a:t>Categorías</a:t>
            </a:r>
            <a:r>
              <a:rPr sz="1800" b="1" spc="-45" dirty="0">
                <a:latin typeface="Tahoma"/>
                <a:cs typeface="Tahoma"/>
              </a:rPr>
              <a:t> profesionales</a:t>
            </a:r>
            <a:endParaRPr sz="1800">
              <a:latin typeface="Tahoma"/>
              <a:cs typeface="Tahoma"/>
            </a:endParaRPr>
          </a:p>
          <a:p>
            <a:pPr marL="1875789" marR="5080">
              <a:lnSpc>
                <a:spcPct val="100000"/>
              </a:lnSpc>
              <a:spcBef>
                <a:spcPts val="1789"/>
              </a:spcBef>
            </a:pPr>
            <a:r>
              <a:rPr sz="1600" spc="-95" dirty="0">
                <a:latin typeface="Verdana"/>
                <a:cs typeface="Verdana"/>
              </a:rPr>
              <a:t>Distintas </a:t>
            </a:r>
            <a:r>
              <a:rPr sz="1600" spc="10" dirty="0">
                <a:latin typeface="Verdana"/>
                <a:cs typeface="Verdana"/>
              </a:rPr>
              <a:t>especialidades </a:t>
            </a:r>
            <a:r>
              <a:rPr sz="1600" spc="70" dirty="0">
                <a:latin typeface="Verdana"/>
                <a:cs typeface="Verdana"/>
              </a:rPr>
              <a:t>o </a:t>
            </a:r>
            <a:r>
              <a:rPr sz="1600" spc="-20" dirty="0">
                <a:latin typeface="Verdana"/>
                <a:cs typeface="Verdana"/>
              </a:rPr>
              <a:t>funciones dentro </a:t>
            </a:r>
            <a:r>
              <a:rPr sz="1600" spc="85" dirty="0">
                <a:latin typeface="Verdana"/>
                <a:cs typeface="Verdana"/>
              </a:rPr>
              <a:t>de </a:t>
            </a:r>
            <a:r>
              <a:rPr sz="1600" spc="-45" dirty="0">
                <a:latin typeface="Verdana"/>
                <a:cs typeface="Verdana"/>
              </a:rPr>
              <a:t>un </a:t>
            </a:r>
            <a:r>
              <a:rPr sz="1600" spc="-5" dirty="0">
                <a:latin typeface="Verdana"/>
                <a:cs typeface="Verdana"/>
              </a:rPr>
              <a:t>grupo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profesional,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por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ejemplo: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oficial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de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90" dirty="0">
                <a:latin typeface="Verdana"/>
                <a:cs typeface="Verdana"/>
              </a:rPr>
              <a:t>1ª,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de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90" dirty="0">
                <a:latin typeface="Verdana"/>
                <a:cs typeface="Verdana"/>
              </a:rPr>
              <a:t>2ª,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administrativos,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etc.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7454" y="6129350"/>
            <a:ext cx="0" cy="729615"/>
          </a:xfrm>
          <a:custGeom>
            <a:avLst/>
            <a:gdLst/>
            <a:ahLst/>
            <a:cxnLst/>
            <a:rect l="l" t="t" r="r" b="b"/>
            <a:pathLst>
              <a:path h="729615">
                <a:moveTo>
                  <a:pt x="0" y="0"/>
                </a:moveTo>
                <a:lnTo>
                  <a:pt x="0" y="729410"/>
                </a:lnTo>
              </a:path>
            </a:pathLst>
          </a:custGeom>
          <a:ln w="28955">
            <a:solidFill>
              <a:srgbClr val="E6B0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7454" y="3549903"/>
            <a:ext cx="0" cy="1665605"/>
          </a:xfrm>
          <a:custGeom>
            <a:avLst/>
            <a:gdLst/>
            <a:ahLst/>
            <a:cxnLst/>
            <a:rect l="l" t="t" r="r" b="b"/>
            <a:pathLst>
              <a:path h="1665604">
                <a:moveTo>
                  <a:pt x="0" y="0"/>
                </a:moveTo>
                <a:lnTo>
                  <a:pt x="0" y="1665097"/>
                </a:lnTo>
              </a:path>
            </a:pathLst>
          </a:custGeom>
          <a:ln w="28955">
            <a:solidFill>
              <a:srgbClr val="E6B0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7454" y="2607436"/>
            <a:ext cx="0" cy="607695"/>
          </a:xfrm>
          <a:custGeom>
            <a:avLst/>
            <a:gdLst/>
            <a:ahLst/>
            <a:cxnLst/>
            <a:rect l="l" t="t" r="r" b="b"/>
            <a:pathLst>
              <a:path h="607694">
                <a:moveTo>
                  <a:pt x="0" y="0"/>
                </a:moveTo>
                <a:lnTo>
                  <a:pt x="0" y="607187"/>
                </a:lnTo>
              </a:path>
            </a:pathLst>
          </a:custGeom>
          <a:ln w="28955">
            <a:solidFill>
              <a:srgbClr val="E6B0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7454" y="761"/>
            <a:ext cx="0" cy="1214120"/>
          </a:xfrm>
          <a:custGeom>
            <a:avLst/>
            <a:gdLst/>
            <a:ahLst/>
            <a:cxnLst/>
            <a:rect l="l" t="t" r="r" b="b"/>
            <a:pathLst>
              <a:path h="1214120">
                <a:moveTo>
                  <a:pt x="0" y="0"/>
                </a:moveTo>
                <a:lnTo>
                  <a:pt x="0" y="1213612"/>
                </a:lnTo>
              </a:path>
            </a:pathLst>
          </a:custGeom>
          <a:ln w="28955">
            <a:solidFill>
              <a:srgbClr val="E6B0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E6B0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9600" y="0"/>
            <a:ext cx="1295400" cy="6858000"/>
            <a:chOff x="609600" y="0"/>
            <a:chExt cx="1295400" cy="6858000"/>
          </a:xfrm>
        </p:grpSpPr>
        <p:sp>
          <p:nvSpPr>
            <p:cNvPr id="9" name="object 9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6B0AB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600" y="342900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60" y="1776"/>
                  </a:lnTo>
                  <a:lnTo>
                    <a:pt x="551986" y="7021"/>
                  </a:lnTo>
                  <a:lnTo>
                    <a:pt x="505702" y="15611"/>
                  </a:lnTo>
                  <a:lnTo>
                    <a:pt x="460633" y="27419"/>
                  </a:lnTo>
                  <a:lnTo>
                    <a:pt x="416905" y="42321"/>
                  </a:lnTo>
                  <a:lnTo>
                    <a:pt x="374643" y="60191"/>
                  </a:lnTo>
                  <a:lnTo>
                    <a:pt x="333972" y="80905"/>
                  </a:lnTo>
                  <a:lnTo>
                    <a:pt x="295017" y="104337"/>
                  </a:lnTo>
                  <a:lnTo>
                    <a:pt x="257904" y="130362"/>
                  </a:lnTo>
                  <a:lnTo>
                    <a:pt x="222758" y="158854"/>
                  </a:lnTo>
                  <a:lnTo>
                    <a:pt x="189704" y="189690"/>
                  </a:lnTo>
                  <a:lnTo>
                    <a:pt x="158867" y="222743"/>
                  </a:lnTo>
                  <a:lnTo>
                    <a:pt x="130373" y="257888"/>
                  </a:lnTo>
                  <a:lnTo>
                    <a:pt x="104346" y="295001"/>
                  </a:lnTo>
                  <a:lnTo>
                    <a:pt x="80913" y="333955"/>
                  </a:lnTo>
                  <a:lnTo>
                    <a:pt x="60197" y="374626"/>
                  </a:lnTo>
                  <a:lnTo>
                    <a:pt x="42325" y="416889"/>
                  </a:lnTo>
                  <a:lnTo>
                    <a:pt x="27422" y="460619"/>
                  </a:lnTo>
                  <a:lnTo>
                    <a:pt x="15612" y="505690"/>
                  </a:lnTo>
                  <a:lnTo>
                    <a:pt x="7022" y="551977"/>
                  </a:lnTo>
                  <a:lnTo>
                    <a:pt x="1776" y="599355"/>
                  </a:lnTo>
                  <a:lnTo>
                    <a:pt x="0" y="647700"/>
                  </a:lnTo>
                  <a:lnTo>
                    <a:pt x="1776" y="696044"/>
                  </a:lnTo>
                  <a:lnTo>
                    <a:pt x="7022" y="743422"/>
                  </a:lnTo>
                  <a:lnTo>
                    <a:pt x="15612" y="789709"/>
                  </a:lnTo>
                  <a:lnTo>
                    <a:pt x="27422" y="834780"/>
                  </a:lnTo>
                  <a:lnTo>
                    <a:pt x="42325" y="878510"/>
                  </a:lnTo>
                  <a:lnTo>
                    <a:pt x="60197" y="920773"/>
                  </a:lnTo>
                  <a:lnTo>
                    <a:pt x="80913" y="961444"/>
                  </a:lnTo>
                  <a:lnTo>
                    <a:pt x="104346" y="1000398"/>
                  </a:lnTo>
                  <a:lnTo>
                    <a:pt x="130373" y="1037511"/>
                  </a:lnTo>
                  <a:lnTo>
                    <a:pt x="158867" y="1072656"/>
                  </a:lnTo>
                  <a:lnTo>
                    <a:pt x="189704" y="1105709"/>
                  </a:lnTo>
                  <a:lnTo>
                    <a:pt x="222758" y="1136545"/>
                  </a:lnTo>
                  <a:lnTo>
                    <a:pt x="257904" y="1165037"/>
                  </a:lnTo>
                  <a:lnTo>
                    <a:pt x="295017" y="1191062"/>
                  </a:lnTo>
                  <a:lnTo>
                    <a:pt x="333972" y="1214494"/>
                  </a:lnTo>
                  <a:lnTo>
                    <a:pt x="374643" y="1235208"/>
                  </a:lnTo>
                  <a:lnTo>
                    <a:pt x="416905" y="1253078"/>
                  </a:lnTo>
                  <a:lnTo>
                    <a:pt x="460633" y="1267980"/>
                  </a:lnTo>
                  <a:lnTo>
                    <a:pt x="505702" y="1279788"/>
                  </a:lnTo>
                  <a:lnTo>
                    <a:pt x="551986" y="1288378"/>
                  </a:lnTo>
                  <a:lnTo>
                    <a:pt x="599360" y="1293623"/>
                  </a:lnTo>
                  <a:lnTo>
                    <a:pt x="647700" y="1295400"/>
                  </a:lnTo>
                  <a:lnTo>
                    <a:pt x="696044" y="1293623"/>
                  </a:lnTo>
                  <a:lnTo>
                    <a:pt x="743422" y="1288378"/>
                  </a:lnTo>
                  <a:lnTo>
                    <a:pt x="789709" y="1279788"/>
                  </a:lnTo>
                  <a:lnTo>
                    <a:pt x="834780" y="1267980"/>
                  </a:lnTo>
                  <a:lnTo>
                    <a:pt x="878510" y="1253078"/>
                  </a:lnTo>
                  <a:lnTo>
                    <a:pt x="920773" y="1235208"/>
                  </a:lnTo>
                  <a:lnTo>
                    <a:pt x="961444" y="1214494"/>
                  </a:lnTo>
                  <a:lnTo>
                    <a:pt x="1000398" y="1191062"/>
                  </a:lnTo>
                  <a:lnTo>
                    <a:pt x="1037511" y="1165037"/>
                  </a:lnTo>
                  <a:lnTo>
                    <a:pt x="1072656" y="1136545"/>
                  </a:lnTo>
                  <a:lnTo>
                    <a:pt x="1105709" y="1105709"/>
                  </a:lnTo>
                  <a:lnTo>
                    <a:pt x="1136545" y="1072656"/>
                  </a:lnTo>
                  <a:lnTo>
                    <a:pt x="1165037" y="1037511"/>
                  </a:lnTo>
                  <a:lnTo>
                    <a:pt x="1191062" y="1000398"/>
                  </a:lnTo>
                  <a:lnTo>
                    <a:pt x="1214494" y="961444"/>
                  </a:lnTo>
                  <a:lnTo>
                    <a:pt x="1235208" y="920773"/>
                  </a:lnTo>
                  <a:lnTo>
                    <a:pt x="1253078" y="878510"/>
                  </a:lnTo>
                  <a:lnTo>
                    <a:pt x="1267980" y="834780"/>
                  </a:lnTo>
                  <a:lnTo>
                    <a:pt x="1279788" y="789709"/>
                  </a:lnTo>
                  <a:lnTo>
                    <a:pt x="1288378" y="743422"/>
                  </a:lnTo>
                  <a:lnTo>
                    <a:pt x="1293623" y="696044"/>
                  </a:lnTo>
                  <a:lnTo>
                    <a:pt x="1295400" y="647700"/>
                  </a:lnTo>
                  <a:lnTo>
                    <a:pt x="1293623" y="599355"/>
                  </a:lnTo>
                  <a:lnTo>
                    <a:pt x="1288378" y="551977"/>
                  </a:lnTo>
                  <a:lnTo>
                    <a:pt x="1279788" y="505690"/>
                  </a:lnTo>
                  <a:lnTo>
                    <a:pt x="1267980" y="460619"/>
                  </a:lnTo>
                  <a:lnTo>
                    <a:pt x="1253078" y="416889"/>
                  </a:lnTo>
                  <a:lnTo>
                    <a:pt x="1235208" y="374626"/>
                  </a:lnTo>
                  <a:lnTo>
                    <a:pt x="1214494" y="333955"/>
                  </a:lnTo>
                  <a:lnTo>
                    <a:pt x="1191062" y="295001"/>
                  </a:lnTo>
                  <a:lnTo>
                    <a:pt x="1165037" y="257888"/>
                  </a:lnTo>
                  <a:lnTo>
                    <a:pt x="1136545" y="222743"/>
                  </a:lnTo>
                  <a:lnTo>
                    <a:pt x="1105709" y="189690"/>
                  </a:lnTo>
                  <a:lnTo>
                    <a:pt x="1072656" y="158854"/>
                  </a:lnTo>
                  <a:lnTo>
                    <a:pt x="1037511" y="130362"/>
                  </a:lnTo>
                  <a:lnTo>
                    <a:pt x="1000398" y="104337"/>
                  </a:lnTo>
                  <a:lnTo>
                    <a:pt x="961444" y="80905"/>
                  </a:lnTo>
                  <a:lnTo>
                    <a:pt x="920773" y="60191"/>
                  </a:lnTo>
                  <a:lnTo>
                    <a:pt x="878510" y="42321"/>
                  </a:lnTo>
                  <a:lnTo>
                    <a:pt x="834780" y="27419"/>
                  </a:lnTo>
                  <a:lnTo>
                    <a:pt x="789709" y="15611"/>
                  </a:lnTo>
                  <a:lnTo>
                    <a:pt x="743422" y="7021"/>
                  </a:lnTo>
                  <a:lnTo>
                    <a:pt x="696044" y="1776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309116" y="4866132"/>
            <a:ext cx="641985" cy="641985"/>
          </a:xfrm>
          <a:custGeom>
            <a:avLst/>
            <a:gdLst/>
            <a:ahLst/>
            <a:cxnLst/>
            <a:rect l="l" t="t" r="r" b="b"/>
            <a:pathLst>
              <a:path w="641985" h="641985">
                <a:moveTo>
                  <a:pt x="320802" y="0"/>
                </a:moveTo>
                <a:lnTo>
                  <a:pt x="273398" y="3478"/>
                </a:lnTo>
                <a:lnTo>
                  <a:pt x="228153" y="13583"/>
                </a:lnTo>
                <a:lnTo>
                  <a:pt x="185563" y="29817"/>
                </a:lnTo>
                <a:lnTo>
                  <a:pt x="146125" y="51685"/>
                </a:lnTo>
                <a:lnTo>
                  <a:pt x="110335" y="78690"/>
                </a:lnTo>
                <a:lnTo>
                  <a:pt x="78690" y="110335"/>
                </a:lnTo>
                <a:lnTo>
                  <a:pt x="51685" y="146125"/>
                </a:lnTo>
                <a:lnTo>
                  <a:pt x="29817" y="185563"/>
                </a:lnTo>
                <a:lnTo>
                  <a:pt x="13583" y="228153"/>
                </a:lnTo>
                <a:lnTo>
                  <a:pt x="3478" y="273398"/>
                </a:lnTo>
                <a:lnTo>
                  <a:pt x="0" y="320802"/>
                </a:lnTo>
                <a:lnTo>
                  <a:pt x="3478" y="368205"/>
                </a:lnTo>
                <a:lnTo>
                  <a:pt x="13583" y="413450"/>
                </a:lnTo>
                <a:lnTo>
                  <a:pt x="29817" y="456040"/>
                </a:lnTo>
                <a:lnTo>
                  <a:pt x="51685" y="495478"/>
                </a:lnTo>
                <a:lnTo>
                  <a:pt x="78690" y="531268"/>
                </a:lnTo>
                <a:lnTo>
                  <a:pt x="110335" y="562913"/>
                </a:lnTo>
                <a:lnTo>
                  <a:pt x="146125" y="589918"/>
                </a:lnTo>
                <a:lnTo>
                  <a:pt x="185563" y="611786"/>
                </a:lnTo>
                <a:lnTo>
                  <a:pt x="228153" y="628020"/>
                </a:lnTo>
                <a:lnTo>
                  <a:pt x="273398" y="638125"/>
                </a:lnTo>
                <a:lnTo>
                  <a:pt x="320802" y="641604"/>
                </a:lnTo>
                <a:lnTo>
                  <a:pt x="368205" y="638125"/>
                </a:lnTo>
                <a:lnTo>
                  <a:pt x="413450" y="628020"/>
                </a:lnTo>
                <a:lnTo>
                  <a:pt x="456040" y="611786"/>
                </a:lnTo>
                <a:lnTo>
                  <a:pt x="495478" y="589918"/>
                </a:lnTo>
                <a:lnTo>
                  <a:pt x="531268" y="562913"/>
                </a:lnTo>
                <a:lnTo>
                  <a:pt x="562913" y="531268"/>
                </a:lnTo>
                <a:lnTo>
                  <a:pt x="589918" y="495478"/>
                </a:lnTo>
                <a:lnTo>
                  <a:pt x="611786" y="456040"/>
                </a:lnTo>
                <a:lnTo>
                  <a:pt x="628020" y="413450"/>
                </a:lnTo>
                <a:lnTo>
                  <a:pt x="638125" y="368205"/>
                </a:lnTo>
                <a:lnTo>
                  <a:pt x="641604" y="320802"/>
                </a:lnTo>
                <a:lnTo>
                  <a:pt x="638125" y="273398"/>
                </a:lnTo>
                <a:lnTo>
                  <a:pt x="628020" y="228153"/>
                </a:lnTo>
                <a:lnTo>
                  <a:pt x="611786" y="185563"/>
                </a:lnTo>
                <a:lnTo>
                  <a:pt x="589918" y="146125"/>
                </a:lnTo>
                <a:lnTo>
                  <a:pt x="562913" y="110335"/>
                </a:lnTo>
                <a:lnTo>
                  <a:pt x="531268" y="78690"/>
                </a:lnTo>
                <a:lnTo>
                  <a:pt x="495478" y="51685"/>
                </a:lnTo>
                <a:lnTo>
                  <a:pt x="456040" y="29817"/>
                </a:lnTo>
                <a:lnTo>
                  <a:pt x="413450" y="13583"/>
                </a:lnTo>
                <a:lnTo>
                  <a:pt x="368205" y="3478"/>
                </a:lnTo>
                <a:lnTo>
                  <a:pt x="32080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5500115"/>
            <a:ext cx="137159" cy="13715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80" y="365760"/>
                </a:lnTo>
                <a:lnTo>
                  <a:pt x="231483" y="359224"/>
                </a:lnTo>
                <a:lnTo>
                  <a:pt x="275166" y="340783"/>
                </a:lnTo>
                <a:lnTo>
                  <a:pt x="312181" y="312181"/>
                </a:lnTo>
                <a:lnTo>
                  <a:pt x="340783" y="275166"/>
                </a:lnTo>
                <a:lnTo>
                  <a:pt x="359224" y="231483"/>
                </a:lnTo>
                <a:lnTo>
                  <a:pt x="365760" y="182880"/>
                </a:lnTo>
                <a:lnTo>
                  <a:pt x="359224" y="134276"/>
                </a:lnTo>
                <a:lnTo>
                  <a:pt x="340783" y="90593"/>
                </a:lnTo>
                <a:lnTo>
                  <a:pt x="312181" y="53578"/>
                </a:lnTo>
                <a:lnTo>
                  <a:pt x="275166" y="24976"/>
                </a:lnTo>
                <a:lnTo>
                  <a:pt x="231483" y="6535"/>
                </a:lnTo>
                <a:lnTo>
                  <a:pt x="18288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285875" y="1208024"/>
          <a:ext cx="7358380" cy="492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MO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LID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TRO</a:t>
                      </a:r>
                      <a:r>
                        <a:rPr sz="1600" b="1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GRU</a:t>
                      </a:r>
                      <a:r>
                        <a:rPr sz="1600" b="1" spc="-1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783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Verdana"/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b="1" spc="-85" dirty="0">
                          <a:latin typeface="Tahoma"/>
                          <a:cs typeface="Tahoma"/>
                        </a:rPr>
                        <a:t>Puestos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45" dirty="0">
                          <a:latin typeface="Tahoma"/>
                          <a:cs typeface="Tahoma"/>
                        </a:rPr>
                        <a:t>semejantes</a:t>
                      </a:r>
                      <a:r>
                        <a:rPr sz="16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3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categorías</a:t>
                      </a:r>
                      <a:r>
                        <a:rPr sz="16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35" dirty="0">
                          <a:latin typeface="Tahoma"/>
                          <a:cs typeface="Tahoma"/>
                        </a:rPr>
                        <a:t>equivalentes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Verdana"/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b="1" spc="-60" dirty="0">
                          <a:latin typeface="Tahoma"/>
                          <a:cs typeface="Tahoma"/>
                        </a:rPr>
                        <a:t>Indefinida</a:t>
                      </a:r>
                      <a:r>
                        <a:rPr sz="16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3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35" dirty="0">
                          <a:latin typeface="Tahoma"/>
                          <a:cs typeface="Tahoma"/>
                        </a:rPr>
                        <a:t>temporal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Verdana"/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b="1" spc="-60" dirty="0">
                          <a:latin typeface="Tahoma"/>
                          <a:cs typeface="Tahoma"/>
                        </a:rPr>
                        <a:t>Retribución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del</a:t>
                      </a:r>
                      <a:r>
                        <a:rPr sz="16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40" dirty="0">
                          <a:latin typeface="Tahoma"/>
                          <a:cs typeface="Tahoma"/>
                        </a:rPr>
                        <a:t>puesto</a:t>
                      </a:r>
                      <a:r>
                        <a:rPr sz="16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55" dirty="0">
                          <a:latin typeface="Tahoma"/>
                          <a:cs typeface="Tahoma"/>
                        </a:rPr>
                        <a:t>de</a:t>
                      </a:r>
                      <a:r>
                        <a:rPr sz="16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0" dirty="0">
                          <a:latin typeface="Tahoma"/>
                          <a:cs typeface="Tahoma"/>
                        </a:rPr>
                        <a:t>destino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MO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LID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FU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ER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GRU</a:t>
                      </a:r>
                      <a:r>
                        <a:rPr sz="1600" b="1" spc="-1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40"/>
                        </a:spcBef>
                        <a:buFont typeface="Verdana"/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b="1" spc="35" dirty="0">
                          <a:latin typeface="Tahoma"/>
                          <a:cs typeface="Tahoma"/>
                        </a:rPr>
                        <a:t>Causa</a:t>
                      </a:r>
                      <a:r>
                        <a:rPr sz="16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40" dirty="0">
                          <a:latin typeface="Tahoma"/>
                          <a:cs typeface="Tahoma"/>
                        </a:rPr>
                        <a:t>organizativa</a:t>
                      </a:r>
                      <a:r>
                        <a:rPr sz="1600" b="1" spc="30" dirty="0">
                          <a:latin typeface="Tahoma"/>
                          <a:cs typeface="Tahoma"/>
                        </a:rPr>
                        <a:t> o</a:t>
                      </a:r>
                      <a:r>
                        <a:rPr sz="16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20" dirty="0">
                          <a:latin typeface="Tahoma"/>
                          <a:cs typeface="Tahoma"/>
                        </a:rPr>
                        <a:t>técnica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Verdana"/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b="1" spc="-50" dirty="0">
                          <a:latin typeface="Tahoma"/>
                          <a:cs typeface="Tahoma"/>
                        </a:rPr>
                        <a:t>Tiempo</a:t>
                      </a:r>
                      <a:r>
                        <a:rPr sz="16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30" dirty="0">
                          <a:latin typeface="Tahoma"/>
                          <a:cs typeface="Tahoma"/>
                        </a:rPr>
                        <a:t>imprescindible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Verdana"/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b="1" spc="-20" dirty="0">
                          <a:latin typeface="Tahoma"/>
                          <a:cs typeface="Tahoma"/>
                        </a:rPr>
                        <a:t>Descendente:</a:t>
                      </a:r>
                      <a:r>
                        <a:rPr sz="16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conserva </a:t>
                      </a:r>
                      <a:r>
                        <a:rPr sz="1600" b="1" spc="-45" dirty="0">
                          <a:latin typeface="Tahoma"/>
                          <a:cs typeface="Tahoma"/>
                        </a:rPr>
                        <a:t>salario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Verdana"/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Ascendente:</a:t>
                      </a:r>
                      <a:r>
                        <a:rPr sz="16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5" dirty="0">
                          <a:latin typeface="Tahoma"/>
                          <a:cs typeface="Tahoma"/>
                        </a:rPr>
                        <a:t>aumenta</a:t>
                      </a:r>
                      <a:r>
                        <a:rPr sz="16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5" dirty="0">
                          <a:latin typeface="Tahoma"/>
                          <a:cs typeface="Tahoma"/>
                        </a:rPr>
                        <a:t>salario;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10" dirty="0">
                          <a:latin typeface="Tahoma"/>
                          <a:cs typeface="Tahoma"/>
                        </a:rPr>
                        <a:t>pide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5" dirty="0">
                          <a:latin typeface="Tahoma"/>
                          <a:cs typeface="Tahoma"/>
                        </a:rPr>
                        <a:t>ascenso: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25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1600" b="1" spc="-25" dirty="0">
                          <a:latin typeface="Tahoma"/>
                          <a:cs typeface="Tahoma"/>
                        </a:rPr>
                        <a:t> meses</a:t>
                      </a:r>
                      <a:r>
                        <a:rPr sz="16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16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2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15" dirty="0">
                          <a:latin typeface="Tahoma"/>
                          <a:cs typeface="Tahoma"/>
                        </a:rPr>
                        <a:t>año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2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95" dirty="0">
                          <a:latin typeface="Tahoma"/>
                          <a:cs typeface="Tahoma"/>
                        </a:rPr>
                        <a:t>MOVILIDAD</a:t>
                      </a:r>
                      <a:r>
                        <a:rPr sz="16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20" dirty="0">
                          <a:latin typeface="Tahoma"/>
                          <a:cs typeface="Tahoma"/>
                        </a:rPr>
                        <a:t>EXTRAORDINARIA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069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40"/>
                        </a:spcBef>
                        <a:buFont typeface="Verdana"/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b="1" spc="35" dirty="0">
                          <a:latin typeface="Tahoma"/>
                          <a:cs typeface="Tahoma"/>
                        </a:rPr>
                        <a:t>Cambio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65" dirty="0">
                          <a:latin typeface="Tahoma"/>
                          <a:cs typeface="Tahoma"/>
                        </a:rPr>
                        <a:t>definitivo</a:t>
                      </a:r>
                      <a:r>
                        <a:rPr sz="1600" b="1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0" dirty="0">
                          <a:latin typeface="Tahoma"/>
                          <a:cs typeface="Tahoma"/>
                        </a:rPr>
                        <a:t>fuera</a:t>
                      </a:r>
                      <a:r>
                        <a:rPr sz="16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del </a:t>
                      </a:r>
                      <a:r>
                        <a:rPr sz="1600" b="1" spc="-30" dirty="0">
                          <a:latin typeface="Tahoma"/>
                          <a:cs typeface="Tahoma"/>
                        </a:rPr>
                        <a:t>grupo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45" dirty="0">
                          <a:latin typeface="Tahoma"/>
                          <a:cs typeface="Tahoma"/>
                        </a:rPr>
                        <a:t>profesional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Verdana"/>
                        <a:buChar char="-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b="1" spc="-145" dirty="0">
                          <a:latin typeface="Tahoma"/>
                          <a:cs typeface="Tahoma"/>
                        </a:rPr>
                        <a:t>Es</a:t>
                      </a:r>
                      <a:r>
                        <a:rPr sz="1600" b="1" spc="-15" dirty="0">
                          <a:latin typeface="Tahoma"/>
                          <a:cs typeface="Tahoma"/>
                        </a:rPr>
                        <a:t> una 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modificación</a:t>
                      </a:r>
                      <a:r>
                        <a:rPr sz="1600" b="1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45" dirty="0">
                          <a:latin typeface="Tahoma"/>
                          <a:cs typeface="Tahoma"/>
                        </a:rPr>
                        <a:t>sustancial</a:t>
                      </a:r>
                      <a:r>
                        <a:rPr sz="16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55" dirty="0">
                          <a:latin typeface="Tahoma"/>
                          <a:cs typeface="Tahoma"/>
                        </a:rPr>
                        <a:t>de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45" dirty="0">
                          <a:latin typeface="Tahoma"/>
                          <a:cs typeface="Tahoma"/>
                        </a:rPr>
                        <a:t>las</a:t>
                      </a:r>
                      <a:r>
                        <a:rPr sz="16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5" dirty="0">
                          <a:latin typeface="Tahoma"/>
                          <a:cs typeface="Tahoma"/>
                        </a:rPr>
                        <a:t>condiciones</a:t>
                      </a:r>
                      <a:r>
                        <a:rPr sz="1600" b="1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55" dirty="0">
                          <a:latin typeface="Tahoma"/>
                          <a:cs typeface="Tahoma"/>
                        </a:rPr>
                        <a:t>de</a:t>
                      </a:r>
                      <a:r>
                        <a:rPr sz="16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40" dirty="0">
                          <a:latin typeface="Tahoma"/>
                          <a:cs typeface="Tahoma"/>
                        </a:rPr>
                        <a:t>trabajo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285875" y="5208651"/>
            <a:ext cx="0" cy="927100"/>
          </a:xfrm>
          <a:custGeom>
            <a:avLst/>
            <a:gdLst/>
            <a:ahLst/>
            <a:cxnLst/>
            <a:rect l="l" t="t" r="r" b="b"/>
            <a:pathLst>
              <a:path h="927100">
                <a:moveTo>
                  <a:pt x="0" y="0"/>
                </a:moveTo>
                <a:lnTo>
                  <a:pt x="0" y="9270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44001" y="5208651"/>
            <a:ext cx="0" cy="927100"/>
          </a:xfrm>
          <a:custGeom>
            <a:avLst/>
            <a:gdLst/>
            <a:ahLst/>
            <a:cxnLst/>
            <a:rect l="l" t="t" r="r" b="b"/>
            <a:pathLst>
              <a:path h="927100">
                <a:moveTo>
                  <a:pt x="0" y="0"/>
                </a:moveTo>
                <a:lnTo>
                  <a:pt x="0" y="9270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85875" y="1208024"/>
            <a:ext cx="0" cy="1405890"/>
          </a:xfrm>
          <a:custGeom>
            <a:avLst/>
            <a:gdLst/>
            <a:ahLst/>
            <a:cxnLst/>
            <a:rect l="l" t="t" r="r" b="b"/>
            <a:pathLst>
              <a:path h="1405889">
                <a:moveTo>
                  <a:pt x="0" y="0"/>
                </a:moveTo>
                <a:lnTo>
                  <a:pt x="0" y="140576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44001" y="1208024"/>
            <a:ext cx="0" cy="1405890"/>
          </a:xfrm>
          <a:custGeom>
            <a:avLst/>
            <a:gdLst/>
            <a:ahLst/>
            <a:cxnLst/>
            <a:rect l="l" t="t" r="r" b="b"/>
            <a:pathLst>
              <a:path h="1405889">
                <a:moveTo>
                  <a:pt x="0" y="0"/>
                </a:moveTo>
                <a:lnTo>
                  <a:pt x="0" y="140576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85875" y="3208273"/>
            <a:ext cx="0" cy="1414780"/>
          </a:xfrm>
          <a:custGeom>
            <a:avLst/>
            <a:gdLst/>
            <a:ahLst/>
            <a:cxnLst/>
            <a:rect l="l" t="t" r="r" b="b"/>
            <a:pathLst>
              <a:path h="1414779">
                <a:moveTo>
                  <a:pt x="0" y="0"/>
                </a:moveTo>
                <a:lnTo>
                  <a:pt x="0" y="14147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44001" y="3208273"/>
            <a:ext cx="0" cy="1414780"/>
          </a:xfrm>
          <a:custGeom>
            <a:avLst/>
            <a:gdLst/>
            <a:ahLst/>
            <a:cxnLst/>
            <a:rect l="l" t="t" r="r" b="b"/>
            <a:pathLst>
              <a:path h="1414779">
                <a:moveTo>
                  <a:pt x="0" y="0"/>
                </a:moveTo>
                <a:lnTo>
                  <a:pt x="0" y="14147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07678" y="4424171"/>
            <a:ext cx="34925" cy="2433955"/>
          </a:xfrm>
          <a:custGeom>
            <a:avLst/>
            <a:gdLst/>
            <a:ahLst/>
            <a:cxnLst/>
            <a:rect l="l" t="t" r="r" b="b"/>
            <a:pathLst>
              <a:path w="34925" h="2433954">
                <a:moveTo>
                  <a:pt x="0" y="2433825"/>
                </a:moveTo>
                <a:lnTo>
                  <a:pt x="34798" y="2433825"/>
                </a:lnTo>
                <a:lnTo>
                  <a:pt x="34798" y="0"/>
                </a:lnTo>
                <a:lnTo>
                  <a:pt x="0" y="0"/>
                </a:lnTo>
                <a:lnTo>
                  <a:pt x="0" y="2433825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07678" y="0"/>
            <a:ext cx="34925" cy="3500754"/>
          </a:xfrm>
          <a:custGeom>
            <a:avLst/>
            <a:gdLst/>
            <a:ahLst/>
            <a:cxnLst/>
            <a:rect l="l" t="t" r="r" b="b"/>
            <a:pathLst>
              <a:path w="34925" h="3500754">
                <a:moveTo>
                  <a:pt x="0" y="3500628"/>
                </a:moveTo>
                <a:lnTo>
                  <a:pt x="34798" y="3500628"/>
                </a:lnTo>
                <a:lnTo>
                  <a:pt x="34798" y="0"/>
                </a:lnTo>
                <a:lnTo>
                  <a:pt x="0" y="0"/>
                </a:lnTo>
                <a:lnTo>
                  <a:pt x="0" y="3500628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84564" y="4424171"/>
            <a:ext cx="12065" cy="2433955"/>
          </a:xfrm>
          <a:custGeom>
            <a:avLst/>
            <a:gdLst/>
            <a:ahLst/>
            <a:cxnLst/>
            <a:rect l="l" t="t" r="r" b="b"/>
            <a:pathLst>
              <a:path w="12065" h="2433954">
                <a:moveTo>
                  <a:pt x="0" y="2433825"/>
                </a:moveTo>
                <a:lnTo>
                  <a:pt x="11556" y="2433825"/>
                </a:lnTo>
                <a:lnTo>
                  <a:pt x="11556" y="0"/>
                </a:lnTo>
                <a:lnTo>
                  <a:pt x="0" y="0"/>
                </a:lnTo>
                <a:lnTo>
                  <a:pt x="0" y="2433825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4564" y="0"/>
            <a:ext cx="12065" cy="3500754"/>
          </a:xfrm>
          <a:custGeom>
            <a:avLst/>
            <a:gdLst/>
            <a:ahLst/>
            <a:cxnLst/>
            <a:rect l="l" t="t" r="r" b="b"/>
            <a:pathLst>
              <a:path w="12065" h="3500754">
                <a:moveTo>
                  <a:pt x="0" y="3500628"/>
                </a:moveTo>
                <a:lnTo>
                  <a:pt x="11556" y="3500628"/>
                </a:lnTo>
                <a:lnTo>
                  <a:pt x="11556" y="0"/>
                </a:lnTo>
                <a:lnTo>
                  <a:pt x="0" y="0"/>
                </a:lnTo>
                <a:lnTo>
                  <a:pt x="0" y="3500628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09600" y="0"/>
            <a:ext cx="5645150" cy="6858000"/>
            <a:chOff x="609600" y="0"/>
            <a:chExt cx="5645150" cy="6858000"/>
          </a:xfrm>
        </p:grpSpPr>
        <p:sp>
          <p:nvSpPr>
            <p:cNvPr id="7" name="object 7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6B0AB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600" y="3429000"/>
              <a:ext cx="1341120" cy="2078989"/>
            </a:xfrm>
            <a:custGeom>
              <a:avLst/>
              <a:gdLst/>
              <a:ahLst/>
              <a:cxnLst/>
              <a:rect l="l" t="t" r="r" b="b"/>
              <a:pathLst>
                <a:path w="1341120" h="2078989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120" h="2078989">
                  <a:moveTo>
                    <a:pt x="1341120" y="1757934"/>
                  </a:moveTo>
                  <a:lnTo>
                    <a:pt x="1337640" y="1710537"/>
                  </a:lnTo>
                  <a:lnTo>
                    <a:pt x="1327531" y="1665287"/>
                  </a:lnTo>
                  <a:lnTo>
                    <a:pt x="1311300" y="1622704"/>
                  </a:lnTo>
                  <a:lnTo>
                    <a:pt x="1289431" y="1583258"/>
                  </a:lnTo>
                  <a:lnTo>
                    <a:pt x="1262418" y="1547469"/>
                  </a:lnTo>
                  <a:lnTo>
                    <a:pt x="1230782" y="1515833"/>
                  </a:lnTo>
                  <a:lnTo>
                    <a:pt x="1194993" y="1488821"/>
                  </a:lnTo>
                  <a:lnTo>
                    <a:pt x="1155547" y="1466951"/>
                  </a:lnTo>
                  <a:lnTo>
                    <a:pt x="1112964" y="1450721"/>
                  </a:lnTo>
                  <a:lnTo>
                    <a:pt x="1067714" y="1440611"/>
                  </a:lnTo>
                  <a:lnTo>
                    <a:pt x="1020318" y="1437132"/>
                  </a:lnTo>
                  <a:lnTo>
                    <a:pt x="972908" y="1440611"/>
                  </a:lnTo>
                  <a:lnTo>
                    <a:pt x="927658" y="1450721"/>
                  </a:lnTo>
                  <a:lnTo>
                    <a:pt x="885075" y="1466951"/>
                  </a:lnTo>
                  <a:lnTo>
                    <a:pt x="845629" y="1488821"/>
                  </a:lnTo>
                  <a:lnTo>
                    <a:pt x="809840" y="1515833"/>
                  </a:lnTo>
                  <a:lnTo>
                    <a:pt x="778205" y="1547469"/>
                  </a:lnTo>
                  <a:lnTo>
                    <a:pt x="751192" y="1583258"/>
                  </a:lnTo>
                  <a:lnTo>
                    <a:pt x="729322" y="1622704"/>
                  </a:lnTo>
                  <a:lnTo>
                    <a:pt x="713092" y="1665287"/>
                  </a:lnTo>
                  <a:lnTo>
                    <a:pt x="702983" y="1710537"/>
                  </a:lnTo>
                  <a:lnTo>
                    <a:pt x="699516" y="1757934"/>
                  </a:lnTo>
                  <a:lnTo>
                    <a:pt x="702983" y="1805343"/>
                  </a:lnTo>
                  <a:lnTo>
                    <a:pt x="713092" y="1850593"/>
                  </a:lnTo>
                  <a:lnTo>
                    <a:pt x="729322" y="1893176"/>
                  </a:lnTo>
                  <a:lnTo>
                    <a:pt x="751192" y="1932622"/>
                  </a:lnTo>
                  <a:lnTo>
                    <a:pt x="778205" y="1968411"/>
                  </a:lnTo>
                  <a:lnTo>
                    <a:pt x="809840" y="2000046"/>
                  </a:lnTo>
                  <a:lnTo>
                    <a:pt x="845629" y="2027059"/>
                  </a:lnTo>
                  <a:lnTo>
                    <a:pt x="885075" y="2048929"/>
                  </a:lnTo>
                  <a:lnTo>
                    <a:pt x="927658" y="2065159"/>
                  </a:lnTo>
                  <a:lnTo>
                    <a:pt x="972908" y="2075268"/>
                  </a:lnTo>
                  <a:lnTo>
                    <a:pt x="1020318" y="2078736"/>
                  </a:lnTo>
                  <a:lnTo>
                    <a:pt x="1067714" y="2075268"/>
                  </a:lnTo>
                  <a:lnTo>
                    <a:pt x="1112964" y="2065159"/>
                  </a:lnTo>
                  <a:lnTo>
                    <a:pt x="1155547" y="2048929"/>
                  </a:lnTo>
                  <a:lnTo>
                    <a:pt x="1194993" y="2027059"/>
                  </a:lnTo>
                  <a:lnTo>
                    <a:pt x="1230782" y="2000046"/>
                  </a:lnTo>
                  <a:lnTo>
                    <a:pt x="1262418" y="1968411"/>
                  </a:lnTo>
                  <a:lnTo>
                    <a:pt x="1289431" y="1932622"/>
                  </a:lnTo>
                  <a:lnTo>
                    <a:pt x="1311300" y="1893176"/>
                  </a:lnTo>
                  <a:lnTo>
                    <a:pt x="1327531" y="1850593"/>
                  </a:lnTo>
                  <a:lnTo>
                    <a:pt x="1337640" y="1805343"/>
                  </a:lnTo>
                  <a:lnTo>
                    <a:pt x="1341120" y="1757934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183" y="5500115"/>
              <a:ext cx="137159" cy="1371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64195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9336" y="1580548"/>
              <a:ext cx="4395103" cy="2358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071116" y="1999488"/>
            <a:ext cx="6701155" cy="92392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b="1" spc="40" dirty="0">
                <a:latin typeface="Tahoma"/>
                <a:cs typeface="Tahoma"/>
              </a:rPr>
              <a:t>Cambio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centro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trabajo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37846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sz="1800" b="1" spc="20" dirty="0">
                <a:latin typeface="Tahoma"/>
                <a:cs typeface="Tahoma"/>
              </a:rPr>
              <a:t>que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5" dirty="0">
                <a:latin typeface="Tahoma"/>
                <a:cs typeface="Tahoma"/>
              </a:rPr>
              <a:t>conlleve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40" dirty="0">
                <a:latin typeface="Tahoma"/>
                <a:cs typeface="Tahoma"/>
              </a:rPr>
              <a:t>cambio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residencia</a:t>
            </a:r>
            <a:endParaRPr sz="1800">
              <a:latin typeface="Tahoma"/>
              <a:cs typeface="Tahoma"/>
            </a:endParaRPr>
          </a:p>
          <a:p>
            <a:pPr marL="378460" indent="-287020">
              <a:lnSpc>
                <a:spcPct val="100000"/>
              </a:lnSpc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sz="1800" b="1" spc="-20" dirty="0">
                <a:latin typeface="Tahoma"/>
                <a:cs typeface="Tahoma"/>
              </a:rPr>
              <a:t>motivado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por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5" dirty="0">
                <a:latin typeface="Tahoma"/>
                <a:cs typeface="Tahoma"/>
              </a:rPr>
              <a:t>causas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objetivas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40" dirty="0">
                <a:latin typeface="Tahoma"/>
                <a:cs typeface="Tahoma"/>
              </a:rPr>
              <a:t>(TOPE)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071116" y="1286255"/>
            <a:ext cx="4144010" cy="462280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2400" spc="-135" dirty="0"/>
              <a:t>MOVILIDAD</a:t>
            </a:r>
            <a:r>
              <a:rPr sz="2400" spc="-45" dirty="0"/>
              <a:t> </a:t>
            </a:r>
            <a:r>
              <a:rPr sz="2400" spc="-20" dirty="0"/>
              <a:t>GEOGRÁFICA</a:t>
            </a:r>
            <a:endParaRPr sz="2400"/>
          </a:p>
        </p:txBody>
      </p:sp>
      <p:grpSp>
        <p:nvGrpSpPr>
          <p:cNvPr id="14" name="object 14"/>
          <p:cNvGrpSpPr/>
          <p:nvPr/>
        </p:nvGrpSpPr>
        <p:grpSpPr>
          <a:xfrm>
            <a:off x="2438209" y="3495865"/>
            <a:ext cx="6710680" cy="933450"/>
            <a:chOff x="2438209" y="3495865"/>
            <a:chExt cx="6710680" cy="933450"/>
          </a:xfrm>
        </p:grpSpPr>
        <p:sp>
          <p:nvSpPr>
            <p:cNvPr id="15" name="object 15"/>
            <p:cNvSpPr/>
            <p:nvPr/>
          </p:nvSpPr>
          <p:spPr>
            <a:xfrm>
              <a:off x="2442972" y="3500628"/>
              <a:ext cx="6701155" cy="923925"/>
            </a:xfrm>
            <a:custGeom>
              <a:avLst/>
              <a:gdLst/>
              <a:ahLst/>
              <a:cxnLst/>
              <a:rect l="l" t="t" r="r" b="b"/>
              <a:pathLst>
                <a:path w="6701155" h="923925">
                  <a:moveTo>
                    <a:pt x="6701028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6701028" y="923544"/>
                  </a:lnTo>
                  <a:lnTo>
                    <a:pt x="670102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42972" y="3500628"/>
              <a:ext cx="6701155" cy="923925"/>
            </a:xfrm>
            <a:custGeom>
              <a:avLst/>
              <a:gdLst/>
              <a:ahLst/>
              <a:cxnLst/>
              <a:rect l="l" t="t" r="r" b="b"/>
              <a:pathLst>
                <a:path w="6701155" h="923925">
                  <a:moveTo>
                    <a:pt x="0" y="923544"/>
                  </a:moveTo>
                  <a:lnTo>
                    <a:pt x="6701028" y="923544"/>
                  </a:lnTo>
                  <a:lnTo>
                    <a:pt x="6701028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22601" y="3529710"/>
            <a:ext cx="33712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9720" algn="l"/>
              </a:tabLst>
            </a:pPr>
            <a:r>
              <a:rPr sz="1800" b="1" spc="-110" dirty="0">
                <a:latin typeface="Tahoma"/>
                <a:cs typeface="Tahoma"/>
              </a:rPr>
              <a:t>TRASLADO: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definitivo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ourier New"/>
              <a:buChar char="o"/>
            </a:pPr>
            <a:endParaRPr sz="17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99720" algn="l"/>
              </a:tabLst>
            </a:pPr>
            <a:r>
              <a:rPr sz="1800" b="1" spc="-135" dirty="0">
                <a:latin typeface="Tahoma"/>
                <a:cs typeface="Tahoma"/>
              </a:rPr>
              <a:t>DESPLAZAMIENTO</a:t>
            </a:r>
            <a:r>
              <a:rPr sz="1800" b="1" spc="-70" dirty="0">
                <a:latin typeface="Tahoma"/>
                <a:cs typeface="Tahoma"/>
              </a:rPr>
              <a:t>: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temporal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8128" y="3643884"/>
            <a:ext cx="2142744" cy="23804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87337" y="0"/>
            <a:ext cx="8312784" cy="6858000"/>
            <a:chOff x="487337" y="0"/>
            <a:chExt cx="8312784" cy="6858000"/>
          </a:xfrm>
        </p:grpSpPr>
        <p:sp>
          <p:nvSpPr>
            <p:cNvPr id="4" name="object 4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6B0AB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0037" y="714375"/>
              <a:ext cx="8286750" cy="579120"/>
            </a:xfrm>
            <a:custGeom>
              <a:avLst/>
              <a:gdLst/>
              <a:ahLst/>
              <a:cxnLst/>
              <a:rect l="l" t="t" r="r" b="b"/>
              <a:pathLst>
                <a:path w="8286750" h="579119">
                  <a:moveTo>
                    <a:pt x="8286750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8286750" y="579120"/>
                  </a:lnTo>
                  <a:lnTo>
                    <a:pt x="828675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037" y="1293444"/>
              <a:ext cx="8286750" cy="4914265"/>
            </a:xfrm>
            <a:custGeom>
              <a:avLst/>
              <a:gdLst/>
              <a:ahLst/>
              <a:cxnLst/>
              <a:rect l="l" t="t" r="r" b="b"/>
              <a:pathLst>
                <a:path w="8286750" h="4914265">
                  <a:moveTo>
                    <a:pt x="8286750" y="0"/>
                  </a:moveTo>
                  <a:lnTo>
                    <a:pt x="0" y="0"/>
                  </a:lnTo>
                  <a:lnTo>
                    <a:pt x="0" y="4914138"/>
                  </a:lnTo>
                  <a:lnTo>
                    <a:pt x="8286750" y="4914138"/>
                  </a:lnTo>
                  <a:lnTo>
                    <a:pt x="8286750" y="0"/>
                  </a:lnTo>
                  <a:close/>
                </a:path>
              </a:pathLst>
            </a:custGeom>
            <a:solidFill>
              <a:srgbClr val="EEC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3687" y="1274444"/>
              <a:ext cx="8300084" cy="38100"/>
            </a:xfrm>
            <a:custGeom>
              <a:avLst/>
              <a:gdLst/>
              <a:ahLst/>
              <a:cxnLst/>
              <a:rect l="l" t="t" r="r" b="b"/>
              <a:pathLst>
                <a:path w="8300084" h="38100">
                  <a:moveTo>
                    <a:pt x="0" y="38100"/>
                  </a:moveTo>
                  <a:lnTo>
                    <a:pt x="8299538" y="38100"/>
                  </a:lnTo>
                  <a:lnTo>
                    <a:pt x="8299538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3687" y="708025"/>
              <a:ext cx="8300084" cy="5506085"/>
            </a:xfrm>
            <a:custGeom>
              <a:avLst/>
              <a:gdLst/>
              <a:ahLst/>
              <a:cxnLst/>
              <a:rect l="l" t="t" r="r" b="b"/>
              <a:pathLst>
                <a:path w="8300084" h="5506085">
                  <a:moveTo>
                    <a:pt x="6350" y="0"/>
                  </a:moveTo>
                  <a:lnTo>
                    <a:pt x="6350" y="5505894"/>
                  </a:lnTo>
                </a:path>
                <a:path w="8300084" h="5506085">
                  <a:moveTo>
                    <a:pt x="8293188" y="0"/>
                  </a:moveTo>
                  <a:lnTo>
                    <a:pt x="8293188" y="5505894"/>
                  </a:lnTo>
                </a:path>
                <a:path w="8300084" h="5506085">
                  <a:moveTo>
                    <a:pt x="0" y="6350"/>
                  </a:moveTo>
                  <a:lnTo>
                    <a:pt x="8299538" y="6350"/>
                  </a:lnTo>
                </a:path>
                <a:path w="8300084" h="5506085">
                  <a:moveTo>
                    <a:pt x="0" y="5499544"/>
                  </a:moveTo>
                  <a:lnTo>
                    <a:pt x="8299538" y="549954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17467" y="740156"/>
            <a:ext cx="2052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TRASLADO</a:t>
            </a:r>
          </a:p>
        </p:txBody>
      </p:sp>
      <p:sp>
        <p:nvSpPr>
          <p:cNvPr id="10" name="object 10"/>
          <p:cNvSpPr/>
          <p:nvPr/>
        </p:nvSpPr>
        <p:spPr>
          <a:xfrm>
            <a:off x="877989" y="2404490"/>
            <a:ext cx="2757170" cy="1973580"/>
          </a:xfrm>
          <a:custGeom>
            <a:avLst/>
            <a:gdLst/>
            <a:ahLst/>
            <a:cxnLst/>
            <a:rect l="l" t="t" r="r" b="b"/>
            <a:pathLst>
              <a:path w="2757170" h="1973579">
                <a:moveTo>
                  <a:pt x="1293837" y="1100328"/>
                </a:moveTo>
                <a:lnTo>
                  <a:pt x="457161" y="1100328"/>
                </a:lnTo>
                <a:lnTo>
                  <a:pt x="457161" y="1120140"/>
                </a:lnTo>
                <a:lnTo>
                  <a:pt x="1293837" y="1120140"/>
                </a:lnTo>
                <a:lnTo>
                  <a:pt x="1293837" y="1100328"/>
                </a:lnTo>
                <a:close/>
              </a:path>
              <a:path w="2757170" h="1973579">
                <a:moveTo>
                  <a:pt x="1362417" y="826008"/>
                </a:moveTo>
                <a:lnTo>
                  <a:pt x="457161" y="826008"/>
                </a:lnTo>
                <a:lnTo>
                  <a:pt x="457161" y="845820"/>
                </a:lnTo>
                <a:lnTo>
                  <a:pt x="1362417" y="845820"/>
                </a:lnTo>
                <a:lnTo>
                  <a:pt x="1362417" y="826008"/>
                </a:lnTo>
                <a:close/>
              </a:path>
              <a:path w="2757170" h="1973579">
                <a:moveTo>
                  <a:pt x="1444713" y="1374648"/>
                </a:moveTo>
                <a:lnTo>
                  <a:pt x="457161" y="1374648"/>
                </a:lnTo>
                <a:lnTo>
                  <a:pt x="457161" y="1394460"/>
                </a:lnTo>
                <a:lnTo>
                  <a:pt x="1444713" y="1394460"/>
                </a:lnTo>
                <a:lnTo>
                  <a:pt x="1444713" y="1374648"/>
                </a:lnTo>
                <a:close/>
              </a:path>
              <a:path w="2757170" h="1973579">
                <a:moveTo>
                  <a:pt x="2734018" y="0"/>
                </a:moveTo>
                <a:lnTo>
                  <a:pt x="0" y="0"/>
                </a:lnTo>
                <a:lnTo>
                  <a:pt x="0" y="22860"/>
                </a:lnTo>
                <a:lnTo>
                  <a:pt x="2734018" y="22860"/>
                </a:lnTo>
                <a:lnTo>
                  <a:pt x="2734018" y="0"/>
                </a:lnTo>
                <a:close/>
              </a:path>
              <a:path w="2757170" h="1973579">
                <a:moveTo>
                  <a:pt x="2756878" y="1950720"/>
                </a:moveTo>
                <a:lnTo>
                  <a:pt x="0" y="1950720"/>
                </a:lnTo>
                <a:lnTo>
                  <a:pt x="0" y="1973580"/>
                </a:lnTo>
                <a:lnTo>
                  <a:pt x="2756878" y="1973580"/>
                </a:lnTo>
                <a:lnTo>
                  <a:pt x="2756878" y="1950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8916" y="1566164"/>
            <a:ext cx="7825105" cy="365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800" spc="-220" dirty="0">
                <a:latin typeface="Verdana"/>
                <a:cs typeface="Verdana"/>
              </a:rPr>
              <a:t>-	</a:t>
            </a:r>
            <a:r>
              <a:rPr sz="1800" b="1" spc="40" dirty="0">
                <a:latin typeface="Tahoma"/>
                <a:cs typeface="Tahoma"/>
              </a:rPr>
              <a:t>Cambio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85" dirty="0">
                <a:latin typeface="Tahoma"/>
                <a:cs typeface="Tahoma"/>
              </a:rPr>
              <a:t>DEFINITIVO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centro:</a:t>
            </a:r>
            <a:r>
              <a:rPr sz="1800" b="1" spc="-20" dirty="0">
                <a:latin typeface="Tahoma"/>
                <a:cs typeface="Tahoma"/>
              </a:rPr>
              <a:t> más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un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20" dirty="0">
                <a:latin typeface="Tahoma"/>
                <a:cs typeface="Tahoma"/>
              </a:rPr>
              <a:t>año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40" dirty="0">
                <a:latin typeface="Tahoma"/>
                <a:cs typeface="Tahoma"/>
              </a:rPr>
              <a:t>3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años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ts val="2400"/>
              </a:lnSpc>
            </a:pPr>
            <a:r>
              <a:rPr sz="2000" spc="5" dirty="0">
                <a:latin typeface="Wingdings"/>
                <a:cs typeface="Wingdings"/>
              </a:rPr>
              <a:t>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b="1" spc="-114" dirty="0">
                <a:latin typeface="Tahoma"/>
                <a:cs typeface="Tahoma"/>
              </a:rPr>
              <a:t>TRASLADO</a:t>
            </a:r>
            <a:r>
              <a:rPr sz="2000" b="1" spc="-80" dirty="0">
                <a:latin typeface="Tahoma"/>
                <a:cs typeface="Tahoma"/>
              </a:rPr>
              <a:t> </a:t>
            </a:r>
            <a:r>
              <a:rPr sz="2000" b="1" spc="-265" dirty="0">
                <a:latin typeface="Tahoma"/>
                <a:cs typeface="Tahoma"/>
              </a:rPr>
              <a:t>IND</a:t>
            </a:r>
            <a:r>
              <a:rPr sz="2000" b="1" spc="-185" dirty="0">
                <a:latin typeface="Tahoma"/>
                <a:cs typeface="Tahoma"/>
              </a:rPr>
              <a:t>I</a:t>
            </a:r>
            <a:r>
              <a:rPr sz="2000" b="1" spc="-114" dirty="0">
                <a:latin typeface="Tahoma"/>
                <a:cs typeface="Tahoma"/>
              </a:rPr>
              <a:t>VIDU</a:t>
            </a:r>
            <a:r>
              <a:rPr sz="2000" b="1" spc="-125" dirty="0">
                <a:latin typeface="Tahoma"/>
                <a:cs typeface="Tahoma"/>
              </a:rPr>
              <a:t>A</a:t>
            </a:r>
            <a:r>
              <a:rPr sz="2000" b="1" spc="-265" dirty="0"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25" dirty="0">
                <a:latin typeface="Tahoma"/>
                <a:cs typeface="Tahoma"/>
              </a:rPr>
              <a:t>Notificación </a:t>
            </a:r>
            <a:r>
              <a:rPr sz="1800" b="1" spc="-5" dirty="0">
                <a:latin typeface="Tahoma"/>
                <a:cs typeface="Tahoma"/>
              </a:rPr>
              <a:t>al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trabajador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50" dirty="0">
                <a:latin typeface="Tahoma"/>
                <a:cs typeface="Tahoma"/>
              </a:rPr>
              <a:t>con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30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días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antelación</a:t>
            </a:r>
            <a:endParaRPr sz="1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ahoma"/>
                <a:cs typeface="Tahoma"/>
              </a:rPr>
              <a:t>Opciones: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1800" b="1" spc="-5" dirty="0">
                <a:latin typeface="Tahoma"/>
                <a:cs typeface="Tahoma"/>
              </a:rPr>
              <a:t>Aceptar: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20" dirty="0">
                <a:latin typeface="Tahoma"/>
                <a:cs typeface="Tahoma"/>
              </a:rPr>
              <a:t>derecho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cubrir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gastos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traslado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incl.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familia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(Convenio)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1800" b="1" spc="-105" dirty="0">
                <a:latin typeface="Tahoma"/>
                <a:cs typeface="Tahoma"/>
              </a:rPr>
              <a:t>Recurrir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al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5" dirty="0">
                <a:latin typeface="Tahoma"/>
                <a:cs typeface="Tahoma"/>
              </a:rPr>
              <a:t>Juzgado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lo</a:t>
            </a:r>
            <a:r>
              <a:rPr sz="1800" b="1" spc="-20" dirty="0">
                <a:latin typeface="Tahoma"/>
                <a:cs typeface="Tahoma"/>
              </a:rPr>
              <a:t> Social </a:t>
            </a:r>
            <a:r>
              <a:rPr sz="1800" b="1" dirty="0">
                <a:latin typeface="Tahoma"/>
                <a:cs typeface="Tahoma"/>
              </a:rPr>
              <a:t>en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los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20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días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hábiles </a:t>
            </a:r>
            <a:r>
              <a:rPr sz="1800" b="1" spc="-65" dirty="0">
                <a:latin typeface="Tahoma"/>
                <a:cs typeface="Tahoma"/>
              </a:rPr>
              <a:t>siguientes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1800" b="1" spc="-120" dirty="0">
                <a:latin typeface="Tahoma"/>
                <a:cs typeface="Tahoma"/>
              </a:rPr>
              <a:t>Extingui</a:t>
            </a:r>
            <a:r>
              <a:rPr sz="1800" b="1" spc="-95" dirty="0">
                <a:latin typeface="Tahoma"/>
                <a:cs typeface="Tahoma"/>
              </a:rPr>
              <a:t>r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contrato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(</a:t>
            </a:r>
            <a:r>
              <a:rPr sz="1800" b="1" spc="-30" dirty="0">
                <a:latin typeface="Tahoma"/>
                <a:cs typeface="Tahoma"/>
              </a:rPr>
              <a:t>indemnización: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2</a:t>
            </a:r>
            <a:r>
              <a:rPr sz="1800" b="1" spc="-140" dirty="0">
                <a:latin typeface="Tahoma"/>
                <a:cs typeface="Tahoma"/>
              </a:rPr>
              <a:t>0</a:t>
            </a:r>
            <a:r>
              <a:rPr sz="1800" b="1" spc="-25" dirty="0">
                <a:latin typeface="Tahoma"/>
                <a:cs typeface="Tahoma"/>
              </a:rPr>
              <a:t> día</a:t>
            </a:r>
            <a:r>
              <a:rPr sz="1800" b="1" spc="-20" dirty="0">
                <a:latin typeface="Tahoma"/>
                <a:cs typeface="Tahoma"/>
              </a:rPr>
              <a:t>s</a:t>
            </a:r>
            <a:r>
              <a:rPr sz="1800" b="1" spc="-135" dirty="0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ts val="2400"/>
              </a:lnSpc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b="1" spc="-200" dirty="0">
                <a:latin typeface="Tahoma"/>
                <a:cs typeface="Tahoma"/>
              </a:rPr>
              <a:t>TRAS</a:t>
            </a:r>
            <a:r>
              <a:rPr sz="2000" b="1" spc="-30" dirty="0">
                <a:latin typeface="Tahoma"/>
                <a:cs typeface="Tahoma"/>
              </a:rPr>
              <a:t>LADO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b="1" spc="170" dirty="0">
                <a:latin typeface="Tahoma"/>
                <a:cs typeface="Tahoma"/>
              </a:rPr>
              <a:t>C</a:t>
            </a:r>
            <a:r>
              <a:rPr sz="2000" b="1" spc="185" dirty="0">
                <a:latin typeface="Tahoma"/>
                <a:cs typeface="Tahoma"/>
              </a:rPr>
              <a:t>O</a:t>
            </a:r>
            <a:r>
              <a:rPr sz="2000" b="1" spc="-75" dirty="0">
                <a:latin typeface="Tahoma"/>
                <a:cs typeface="Tahoma"/>
              </a:rPr>
              <a:t>LE</a:t>
            </a:r>
            <a:r>
              <a:rPr sz="2000" b="1" spc="-95" dirty="0">
                <a:latin typeface="Tahoma"/>
                <a:cs typeface="Tahoma"/>
              </a:rPr>
              <a:t>C</a:t>
            </a:r>
            <a:r>
              <a:rPr sz="2000" b="1" spc="-150" dirty="0">
                <a:latin typeface="Tahoma"/>
                <a:cs typeface="Tahoma"/>
              </a:rPr>
              <a:t>TIVO</a:t>
            </a:r>
            <a:endParaRPr sz="2000">
              <a:latin typeface="Tahoma"/>
              <a:cs typeface="Tahoma"/>
            </a:endParaRPr>
          </a:p>
          <a:p>
            <a:pPr marL="299085" indent="-287020">
              <a:lnSpc>
                <a:spcPts val="216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40" dirty="0">
                <a:latin typeface="Tahoma"/>
                <a:cs typeface="Tahoma"/>
              </a:rPr>
              <a:t>Número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importante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trabajadores: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aprox.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300" dirty="0">
                <a:latin typeface="Tahoma"/>
                <a:cs typeface="Tahoma"/>
              </a:rPr>
              <a:t>10%</a:t>
            </a:r>
            <a:r>
              <a:rPr sz="1800" b="1" spc="-245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(tabla)</a:t>
            </a:r>
            <a:endParaRPr sz="1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45" dirty="0">
                <a:latin typeface="Tahoma"/>
                <a:cs typeface="Tahoma"/>
              </a:rPr>
              <a:t>Periodo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consulta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55" dirty="0">
                <a:latin typeface="Tahoma"/>
                <a:cs typeface="Tahoma"/>
              </a:rPr>
              <a:t>con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los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representantes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1800" b="1" spc="-125" dirty="0">
                <a:latin typeface="Tahoma"/>
                <a:cs typeface="Tahoma"/>
              </a:rPr>
              <a:t>si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no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10" dirty="0">
                <a:latin typeface="Tahoma"/>
                <a:cs typeface="Tahoma"/>
              </a:rPr>
              <a:t>hay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acuerdo: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traslado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5" dirty="0">
                <a:latin typeface="Tahoma"/>
                <a:cs typeface="Tahoma"/>
              </a:rPr>
              <a:t>y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los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representantes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reclamarán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E6B0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31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11595" y="0"/>
                </a:moveTo>
                <a:lnTo>
                  <a:pt x="0" y="0"/>
                </a:lnTo>
                <a:lnTo>
                  <a:pt x="12" y="6858000"/>
                </a:lnTo>
                <a:lnTo>
                  <a:pt x="11595" y="6858000"/>
                </a:lnTo>
                <a:lnTo>
                  <a:pt x="11595" y="0"/>
                </a:lnTo>
                <a:close/>
              </a:path>
              <a:path w="58419" h="6858000">
                <a:moveTo>
                  <a:pt x="57924" y="0"/>
                </a:moveTo>
                <a:lnTo>
                  <a:pt x="23177" y="0"/>
                </a:lnTo>
                <a:lnTo>
                  <a:pt x="23177" y="6858000"/>
                </a:lnTo>
                <a:lnTo>
                  <a:pt x="57924" y="6858000"/>
                </a:lnTo>
                <a:lnTo>
                  <a:pt x="57924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6B0AB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9144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69163" y="204215"/>
            <a:ext cx="7554595" cy="5116195"/>
            <a:chOff x="169163" y="204215"/>
            <a:chExt cx="7554595" cy="511619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728" y="335279"/>
              <a:ext cx="7549910" cy="49651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63" y="204215"/>
              <a:ext cx="5733288" cy="51160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883" y="356615"/>
              <a:ext cx="7467600" cy="48737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14883" y="356615"/>
              <a:ext cx="7467600" cy="4874260"/>
            </a:xfrm>
            <a:custGeom>
              <a:avLst/>
              <a:gdLst/>
              <a:ahLst/>
              <a:cxnLst/>
              <a:rect l="l" t="t" r="r" b="b"/>
              <a:pathLst>
                <a:path w="7467600" h="4874260">
                  <a:moveTo>
                    <a:pt x="0" y="4873752"/>
                  </a:moveTo>
                  <a:lnTo>
                    <a:pt x="7467600" y="4873752"/>
                  </a:lnTo>
                  <a:lnTo>
                    <a:pt x="7467600" y="0"/>
                  </a:lnTo>
                  <a:lnTo>
                    <a:pt x="0" y="0"/>
                  </a:lnTo>
                  <a:lnTo>
                    <a:pt x="0" y="4873752"/>
                  </a:lnTo>
                  <a:close/>
                </a:path>
              </a:pathLst>
            </a:custGeom>
            <a:ln w="12192">
              <a:solidFill>
                <a:srgbClr val="7D6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492501" y="324434"/>
            <a:ext cx="291274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90" dirty="0">
                <a:solidFill>
                  <a:srgbClr val="FFFFFF"/>
                </a:solidFill>
              </a:rPr>
              <a:t>DESPLAZAMIENTO</a:t>
            </a:r>
            <a:endParaRPr sz="2700"/>
          </a:p>
        </p:txBody>
      </p:sp>
      <p:sp>
        <p:nvSpPr>
          <p:cNvPr id="14" name="object 14"/>
          <p:cNvSpPr txBox="1"/>
          <p:nvPr/>
        </p:nvSpPr>
        <p:spPr>
          <a:xfrm>
            <a:off x="293014" y="1147952"/>
            <a:ext cx="16002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30" dirty="0">
                <a:solidFill>
                  <a:srgbClr val="D24717"/>
                </a:solidFill>
                <a:latin typeface="Wingdings"/>
                <a:cs typeface="Wingdings"/>
              </a:rPr>
              <a:t>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714" y="1137894"/>
            <a:ext cx="4951730" cy="59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9400"/>
              </a:lnSpc>
              <a:spcBef>
                <a:spcPts val="100"/>
              </a:spcBef>
            </a:pPr>
            <a:r>
              <a:rPr sz="1700" b="1" spc="-30" dirty="0">
                <a:solidFill>
                  <a:srgbClr val="FFFFFF"/>
                </a:solidFill>
                <a:latin typeface="Tahoma"/>
                <a:cs typeface="Tahoma"/>
              </a:rPr>
              <a:t>Supone</a:t>
            </a:r>
            <a:r>
              <a:rPr sz="17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40" dirty="0">
                <a:solidFill>
                  <a:srgbClr val="FFFFFF"/>
                </a:solidFill>
                <a:latin typeface="Tahoma"/>
                <a:cs typeface="Tahoma"/>
              </a:rPr>
              <a:t>cambio</a:t>
            </a:r>
            <a:r>
              <a:rPr sz="17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6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7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-30" dirty="0">
                <a:solidFill>
                  <a:srgbClr val="FFFFFF"/>
                </a:solidFill>
                <a:latin typeface="Tahoma"/>
                <a:cs typeface="Tahoma"/>
              </a:rPr>
              <a:t>centro</a:t>
            </a:r>
            <a:r>
              <a:rPr sz="17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6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7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-40" dirty="0">
                <a:solidFill>
                  <a:srgbClr val="FFFFFF"/>
                </a:solidFill>
                <a:latin typeface="Tahoma"/>
                <a:cs typeface="Tahoma"/>
              </a:rPr>
              <a:t>trabajo</a:t>
            </a:r>
            <a:r>
              <a:rPr sz="17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-35" dirty="0">
                <a:solidFill>
                  <a:srgbClr val="FFFFFF"/>
                </a:solidFill>
                <a:latin typeface="Tahoma"/>
                <a:cs typeface="Tahoma"/>
              </a:rPr>
              <a:t>temporal </a:t>
            </a:r>
            <a:r>
              <a:rPr sz="1700" b="1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-5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700" b="1" spc="-10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700" b="1" spc="-25" dirty="0">
                <a:solidFill>
                  <a:srgbClr val="FFFFFF"/>
                </a:solidFill>
                <a:latin typeface="Tahoma"/>
                <a:cs typeface="Tahoma"/>
              </a:rPr>
              <a:t>eno</a:t>
            </a:r>
            <a:r>
              <a:rPr sz="1700" b="1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7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5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700" b="1" spc="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7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-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700" b="1" spc="-7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7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20" dirty="0">
                <a:solidFill>
                  <a:srgbClr val="FFFFFF"/>
                </a:solidFill>
                <a:latin typeface="Tahoma"/>
                <a:cs typeface="Tahoma"/>
              </a:rPr>
              <a:t>añ</a:t>
            </a:r>
            <a:r>
              <a:rPr sz="17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7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700" b="1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7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-13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7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-40" dirty="0">
                <a:solidFill>
                  <a:srgbClr val="FFFFFF"/>
                </a:solidFill>
                <a:latin typeface="Tahoma"/>
                <a:cs typeface="Tahoma"/>
              </a:rPr>
              <a:t>años)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014" y="2282189"/>
            <a:ext cx="16002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30" dirty="0">
                <a:solidFill>
                  <a:srgbClr val="D24717"/>
                </a:solidFill>
                <a:latin typeface="Wingdings"/>
                <a:cs typeface="Wingdings"/>
              </a:rPr>
              <a:t>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7334" y="2272131"/>
            <a:ext cx="4813935" cy="592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700" b="1" spc="-55" dirty="0">
                <a:solidFill>
                  <a:srgbClr val="FFFFFF"/>
                </a:solidFill>
                <a:latin typeface="Tahoma"/>
                <a:cs typeface="Tahoma"/>
              </a:rPr>
              <a:t>Preaviso </a:t>
            </a:r>
            <a:r>
              <a:rPr sz="1700" b="1" spc="50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7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-5" dirty="0">
                <a:solidFill>
                  <a:srgbClr val="FFFFFF"/>
                </a:solidFill>
                <a:latin typeface="Tahoma"/>
                <a:cs typeface="Tahoma"/>
              </a:rPr>
              <a:t>antelación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b="1" spc="-5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700" b="1" spc="-10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700" b="1" spc="-15" dirty="0">
                <a:solidFill>
                  <a:srgbClr val="FFFFFF"/>
                </a:solidFill>
                <a:latin typeface="Tahoma"/>
                <a:cs typeface="Tahoma"/>
              </a:rPr>
              <a:t>á</a:t>
            </a:r>
            <a:r>
              <a:rPr sz="1700" b="1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7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6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7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-13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7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10" dirty="0">
                <a:solidFill>
                  <a:srgbClr val="FFFFFF"/>
                </a:solidFill>
                <a:latin typeface="Tahoma"/>
                <a:cs typeface="Tahoma"/>
              </a:rPr>
              <a:t>dí</a:t>
            </a:r>
            <a:r>
              <a:rPr sz="1700" b="1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700" b="1" spc="-1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7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25" dirty="0">
                <a:solidFill>
                  <a:srgbClr val="FFFFFF"/>
                </a:solidFill>
                <a:latin typeface="Tahoma"/>
                <a:cs typeface="Tahoma"/>
              </a:rPr>
              <a:t>há</a:t>
            </a:r>
            <a:r>
              <a:rPr sz="1700" b="1" spc="3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700" b="1" spc="-65" dirty="0">
                <a:solidFill>
                  <a:srgbClr val="FFFFFF"/>
                </a:solidFill>
                <a:latin typeface="Tahoma"/>
                <a:cs typeface="Tahoma"/>
              </a:rPr>
              <a:t>iles</a:t>
            </a:r>
            <a:r>
              <a:rPr sz="17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-114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7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700" b="1" spc="-25" dirty="0">
                <a:solidFill>
                  <a:srgbClr val="FFFFFF"/>
                </a:solidFill>
                <a:latin typeface="Tahoma"/>
                <a:cs typeface="Tahoma"/>
              </a:rPr>
              <a:t>s </a:t>
            </a:r>
            <a:r>
              <a:rPr sz="1700" b="1" spc="-3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700" b="1" spc="-15" dirty="0">
                <a:solidFill>
                  <a:srgbClr val="FFFFFF"/>
                </a:solidFill>
                <a:latin typeface="Tahoma"/>
                <a:cs typeface="Tahoma"/>
              </a:rPr>
              <a:t>ayo</a:t>
            </a:r>
            <a:r>
              <a:rPr sz="1700" b="1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7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10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7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-13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7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b="1" spc="-2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700" b="1" spc="-30" dirty="0">
                <a:solidFill>
                  <a:srgbClr val="FFFFFF"/>
                </a:solidFill>
                <a:latin typeface="Tahoma"/>
                <a:cs typeface="Tahoma"/>
              </a:rPr>
              <a:t>ese</a:t>
            </a:r>
            <a:r>
              <a:rPr sz="1700" b="1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700" b="1" spc="-12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014" y="3415741"/>
            <a:ext cx="16065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10" dirty="0">
                <a:solidFill>
                  <a:srgbClr val="D24717"/>
                </a:solidFill>
                <a:latin typeface="Wingdings"/>
                <a:cs typeface="Wingdings"/>
              </a:rPr>
              <a:t>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7334" y="3430015"/>
            <a:ext cx="104330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20" dirty="0">
                <a:solidFill>
                  <a:srgbClr val="FFFFFF"/>
                </a:solidFill>
                <a:latin typeface="Tahoma"/>
                <a:cs typeface="Tahoma"/>
              </a:rPr>
              <a:t>Opciones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3374" y="3971035"/>
            <a:ext cx="5160010" cy="1183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indent="-274955">
              <a:lnSpc>
                <a:spcPts val="1864"/>
              </a:lnSpc>
              <a:spcBef>
                <a:spcPts val="95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312420" algn="l"/>
                <a:tab pos="313055" algn="l"/>
              </a:tabLst>
            </a:pPr>
            <a:r>
              <a:rPr sz="1600" b="1" spc="10" dirty="0">
                <a:solidFill>
                  <a:srgbClr val="FFFFFF"/>
                </a:solidFill>
                <a:latin typeface="Tahoma"/>
                <a:cs typeface="Tahoma"/>
              </a:rPr>
              <a:t>Aceptar</a:t>
            </a:r>
            <a:endParaRPr sz="1600">
              <a:latin typeface="Tahoma"/>
              <a:cs typeface="Tahoma"/>
            </a:endParaRPr>
          </a:p>
          <a:p>
            <a:pPr marL="312420" indent="-274955">
              <a:lnSpc>
                <a:spcPts val="1864"/>
              </a:lnSpc>
              <a:buClr>
                <a:srgbClr val="D24717"/>
              </a:buClr>
              <a:buSzPct val="78125"/>
              <a:buFont typeface="Segoe UI Symbol"/>
              <a:buChar char="⚫"/>
              <a:tabLst>
                <a:tab pos="312420" algn="l"/>
                <a:tab pos="313055" algn="l"/>
              </a:tabLst>
            </a:pPr>
            <a:r>
              <a:rPr sz="1600" b="1" spc="-80" dirty="0">
                <a:solidFill>
                  <a:srgbClr val="FFFFFF"/>
                </a:solidFill>
                <a:latin typeface="Tahoma"/>
                <a:cs typeface="Tahoma"/>
              </a:rPr>
              <a:t>Recur</a:t>
            </a:r>
            <a:r>
              <a:rPr sz="1600" b="1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b="1" spc="-1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b="1" spc="-1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b="1" spc="-35" dirty="0">
                <a:solidFill>
                  <a:srgbClr val="FFFFFF"/>
                </a:solidFill>
                <a:latin typeface="Tahoma"/>
                <a:cs typeface="Tahoma"/>
              </a:rPr>
              <a:t>lo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 e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3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600" b="1" spc="-12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Tahoma"/>
                <a:cs typeface="Tahoma"/>
              </a:rPr>
              <a:t>dí</a:t>
            </a:r>
            <a:r>
              <a:rPr sz="1600" b="1" spc="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b="1" spc="-1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Tahoma"/>
                <a:cs typeface="Tahoma"/>
              </a:rPr>
              <a:t>há</a:t>
            </a:r>
            <a:r>
              <a:rPr sz="1600" b="1" spc="-50" dirty="0">
                <a:solidFill>
                  <a:srgbClr val="FFFFFF"/>
                </a:solidFill>
                <a:latin typeface="Tahoma"/>
                <a:cs typeface="Tahoma"/>
              </a:rPr>
              <a:t>biles</a:t>
            </a:r>
            <a:endParaRPr sz="1600">
              <a:latin typeface="Tahoma"/>
              <a:cs typeface="Tahoma"/>
            </a:endParaRPr>
          </a:p>
          <a:p>
            <a:pPr marL="312420" indent="-274955">
              <a:lnSpc>
                <a:spcPts val="1920"/>
              </a:lnSpc>
              <a:spcBef>
                <a:spcPts val="105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312420" algn="l"/>
                <a:tab pos="313055" algn="l"/>
              </a:tabLst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Derecho</a:t>
            </a:r>
            <a:r>
              <a:rPr sz="16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9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  <a:p>
            <a:pPr marL="586740" lvl="1" indent="-183515">
              <a:lnSpc>
                <a:spcPts val="1680"/>
              </a:lnSpc>
              <a:buClr>
                <a:srgbClr val="B93D12"/>
              </a:buClr>
              <a:buSzPct val="60714"/>
              <a:buFont typeface="Wingdings"/>
              <a:buChar char=""/>
              <a:tabLst>
                <a:tab pos="587375" algn="l"/>
              </a:tabLst>
            </a:pPr>
            <a:r>
              <a:rPr sz="1400" b="1" spc="-10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í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10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mi</a:t>
            </a:r>
            <a:r>
              <a:rPr sz="140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120" dirty="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sz="1400" b="1" spc="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ses</a:t>
            </a:r>
            <a:endParaRPr sz="1400">
              <a:latin typeface="Tahoma"/>
              <a:cs typeface="Tahoma"/>
            </a:endParaRPr>
          </a:p>
          <a:p>
            <a:pPr marL="586740" lvl="1" indent="-183515">
              <a:lnSpc>
                <a:spcPct val="100000"/>
              </a:lnSpc>
              <a:spcBef>
                <a:spcPts val="5"/>
              </a:spcBef>
              <a:buClr>
                <a:srgbClr val="B93D12"/>
              </a:buClr>
              <a:buSzPct val="60714"/>
              <a:buFont typeface="Wingdings"/>
              <a:buChar char=""/>
              <a:tabLst>
                <a:tab pos="587375" algn="l"/>
              </a:tabLst>
            </a:pPr>
            <a:r>
              <a:rPr sz="1400" b="1" spc="20" dirty="0">
                <a:solidFill>
                  <a:srgbClr val="FFFFFF"/>
                </a:solidFill>
                <a:latin typeface="Tahoma"/>
                <a:cs typeface="Tahoma"/>
              </a:rPr>
              <a:t>abono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gastos</a:t>
            </a:r>
            <a:r>
              <a:rPr sz="14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 viaje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 dietas</a:t>
            </a:r>
            <a:r>
              <a:rPr sz="1400" b="1" spc="-20" dirty="0">
                <a:solidFill>
                  <a:srgbClr val="FFFFFF"/>
                </a:solidFill>
                <a:latin typeface="Tahoma"/>
                <a:cs typeface="Tahoma"/>
              </a:rPr>
              <a:t> (Convenio)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71458" y="5873597"/>
            <a:ext cx="125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0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00115" y="3214116"/>
            <a:ext cx="3441191" cy="21442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4" name="object 4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6B0AB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3429000"/>
              <a:ext cx="1341120" cy="2078989"/>
            </a:xfrm>
            <a:custGeom>
              <a:avLst/>
              <a:gdLst/>
              <a:ahLst/>
              <a:cxnLst/>
              <a:rect l="l" t="t" r="r" b="b"/>
              <a:pathLst>
                <a:path w="1341120" h="2078989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120" h="2078989">
                  <a:moveTo>
                    <a:pt x="1341120" y="1757934"/>
                  </a:moveTo>
                  <a:lnTo>
                    <a:pt x="1337640" y="1710537"/>
                  </a:lnTo>
                  <a:lnTo>
                    <a:pt x="1327531" y="1665287"/>
                  </a:lnTo>
                  <a:lnTo>
                    <a:pt x="1311300" y="1622704"/>
                  </a:lnTo>
                  <a:lnTo>
                    <a:pt x="1289431" y="1583258"/>
                  </a:lnTo>
                  <a:lnTo>
                    <a:pt x="1262418" y="1547469"/>
                  </a:lnTo>
                  <a:lnTo>
                    <a:pt x="1230782" y="1515833"/>
                  </a:lnTo>
                  <a:lnTo>
                    <a:pt x="1194993" y="1488821"/>
                  </a:lnTo>
                  <a:lnTo>
                    <a:pt x="1155547" y="1466951"/>
                  </a:lnTo>
                  <a:lnTo>
                    <a:pt x="1112964" y="1450721"/>
                  </a:lnTo>
                  <a:lnTo>
                    <a:pt x="1067714" y="1440611"/>
                  </a:lnTo>
                  <a:lnTo>
                    <a:pt x="1020318" y="1437132"/>
                  </a:lnTo>
                  <a:lnTo>
                    <a:pt x="972908" y="1440611"/>
                  </a:lnTo>
                  <a:lnTo>
                    <a:pt x="927658" y="1450721"/>
                  </a:lnTo>
                  <a:lnTo>
                    <a:pt x="885075" y="1466951"/>
                  </a:lnTo>
                  <a:lnTo>
                    <a:pt x="845629" y="1488821"/>
                  </a:lnTo>
                  <a:lnTo>
                    <a:pt x="809840" y="1515833"/>
                  </a:lnTo>
                  <a:lnTo>
                    <a:pt x="778205" y="1547469"/>
                  </a:lnTo>
                  <a:lnTo>
                    <a:pt x="751192" y="1583258"/>
                  </a:lnTo>
                  <a:lnTo>
                    <a:pt x="729322" y="1622704"/>
                  </a:lnTo>
                  <a:lnTo>
                    <a:pt x="713092" y="1665287"/>
                  </a:lnTo>
                  <a:lnTo>
                    <a:pt x="702983" y="1710537"/>
                  </a:lnTo>
                  <a:lnTo>
                    <a:pt x="699516" y="1757934"/>
                  </a:lnTo>
                  <a:lnTo>
                    <a:pt x="702983" y="1805343"/>
                  </a:lnTo>
                  <a:lnTo>
                    <a:pt x="713092" y="1850593"/>
                  </a:lnTo>
                  <a:lnTo>
                    <a:pt x="729322" y="1893176"/>
                  </a:lnTo>
                  <a:lnTo>
                    <a:pt x="751192" y="1932622"/>
                  </a:lnTo>
                  <a:lnTo>
                    <a:pt x="778205" y="1968411"/>
                  </a:lnTo>
                  <a:lnTo>
                    <a:pt x="809840" y="2000046"/>
                  </a:lnTo>
                  <a:lnTo>
                    <a:pt x="845629" y="2027059"/>
                  </a:lnTo>
                  <a:lnTo>
                    <a:pt x="885075" y="2048929"/>
                  </a:lnTo>
                  <a:lnTo>
                    <a:pt x="927658" y="2065159"/>
                  </a:lnTo>
                  <a:lnTo>
                    <a:pt x="972908" y="2075268"/>
                  </a:lnTo>
                  <a:lnTo>
                    <a:pt x="1020318" y="2078736"/>
                  </a:lnTo>
                  <a:lnTo>
                    <a:pt x="1067714" y="2075268"/>
                  </a:lnTo>
                  <a:lnTo>
                    <a:pt x="1112964" y="2065159"/>
                  </a:lnTo>
                  <a:lnTo>
                    <a:pt x="1155547" y="2048929"/>
                  </a:lnTo>
                  <a:lnTo>
                    <a:pt x="1194993" y="2027059"/>
                  </a:lnTo>
                  <a:lnTo>
                    <a:pt x="1230782" y="2000046"/>
                  </a:lnTo>
                  <a:lnTo>
                    <a:pt x="1262418" y="1968411"/>
                  </a:lnTo>
                  <a:lnTo>
                    <a:pt x="1289431" y="1932622"/>
                  </a:lnTo>
                  <a:lnTo>
                    <a:pt x="1311300" y="1893176"/>
                  </a:lnTo>
                  <a:lnTo>
                    <a:pt x="1327531" y="1850593"/>
                  </a:lnTo>
                  <a:lnTo>
                    <a:pt x="1337640" y="1805343"/>
                  </a:lnTo>
                  <a:lnTo>
                    <a:pt x="1341120" y="1757934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183" y="5500115"/>
              <a:ext cx="137159" cy="1371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64195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565397" y="5319521"/>
            <a:ext cx="5328285" cy="1365885"/>
          </a:xfrm>
          <a:custGeom>
            <a:avLst/>
            <a:gdLst/>
            <a:ahLst/>
            <a:cxnLst/>
            <a:rect l="l" t="t" r="r" b="b"/>
            <a:pathLst>
              <a:path w="5328284" h="1365884">
                <a:moveTo>
                  <a:pt x="0" y="136524"/>
                </a:moveTo>
                <a:lnTo>
                  <a:pt x="6956" y="93358"/>
                </a:lnTo>
                <a:lnTo>
                  <a:pt x="26330" y="55878"/>
                </a:lnTo>
                <a:lnTo>
                  <a:pt x="55878" y="26330"/>
                </a:lnTo>
                <a:lnTo>
                  <a:pt x="93358" y="6956"/>
                </a:lnTo>
                <a:lnTo>
                  <a:pt x="136525" y="0"/>
                </a:lnTo>
                <a:lnTo>
                  <a:pt x="5191379" y="0"/>
                </a:lnTo>
                <a:lnTo>
                  <a:pt x="5234545" y="6956"/>
                </a:lnTo>
                <a:lnTo>
                  <a:pt x="5272025" y="26330"/>
                </a:lnTo>
                <a:lnTo>
                  <a:pt x="5301573" y="55878"/>
                </a:lnTo>
                <a:lnTo>
                  <a:pt x="5320947" y="93358"/>
                </a:lnTo>
                <a:lnTo>
                  <a:pt x="5327904" y="136524"/>
                </a:lnTo>
                <a:lnTo>
                  <a:pt x="5327904" y="1228953"/>
                </a:lnTo>
                <a:lnTo>
                  <a:pt x="5320947" y="1272113"/>
                </a:lnTo>
                <a:lnTo>
                  <a:pt x="5301573" y="1309597"/>
                </a:lnTo>
                <a:lnTo>
                  <a:pt x="5272025" y="1339157"/>
                </a:lnTo>
                <a:lnTo>
                  <a:pt x="5234545" y="1358542"/>
                </a:lnTo>
                <a:lnTo>
                  <a:pt x="5191379" y="1365503"/>
                </a:lnTo>
                <a:lnTo>
                  <a:pt x="136525" y="1365503"/>
                </a:lnTo>
                <a:lnTo>
                  <a:pt x="93358" y="1358542"/>
                </a:lnTo>
                <a:lnTo>
                  <a:pt x="55878" y="1339157"/>
                </a:lnTo>
                <a:lnTo>
                  <a:pt x="26330" y="1309597"/>
                </a:lnTo>
                <a:lnTo>
                  <a:pt x="6956" y="1272113"/>
                </a:lnTo>
                <a:lnTo>
                  <a:pt x="0" y="1228953"/>
                </a:lnTo>
                <a:lnTo>
                  <a:pt x="0" y="136524"/>
                </a:lnTo>
                <a:close/>
              </a:path>
            </a:pathLst>
          </a:custGeom>
          <a:ln w="25907">
            <a:solidFill>
              <a:srgbClr val="BE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16051" y="438912"/>
            <a:ext cx="7823200" cy="817244"/>
            <a:chOff x="416051" y="438912"/>
            <a:chExt cx="7823200" cy="817244"/>
          </a:xfrm>
        </p:grpSpPr>
        <p:sp>
          <p:nvSpPr>
            <p:cNvPr id="10" name="object 10"/>
            <p:cNvSpPr/>
            <p:nvPr/>
          </p:nvSpPr>
          <p:spPr>
            <a:xfrm>
              <a:off x="429005" y="451866"/>
              <a:ext cx="7797165" cy="791210"/>
            </a:xfrm>
            <a:custGeom>
              <a:avLst/>
              <a:gdLst/>
              <a:ahLst/>
              <a:cxnLst/>
              <a:rect l="l" t="t" r="r" b="b"/>
              <a:pathLst>
                <a:path w="7797165" h="791210">
                  <a:moveTo>
                    <a:pt x="7664958" y="0"/>
                  </a:moveTo>
                  <a:lnTo>
                    <a:pt x="131825" y="0"/>
                  </a:lnTo>
                  <a:lnTo>
                    <a:pt x="90157" y="6723"/>
                  </a:lnTo>
                  <a:lnTo>
                    <a:pt x="53969" y="25444"/>
                  </a:lnTo>
                  <a:lnTo>
                    <a:pt x="25433" y="53986"/>
                  </a:lnTo>
                  <a:lnTo>
                    <a:pt x="6720" y="90172"/>
                  </a:lnTo>
                  <a:lnTo>
                    <a:pt x="0" y="131825"/>
                  </a:lnTo>
                  <a:lnTo>
                    <a:pt x="0" y="659130"/>
                  </a:lnTo>
                  <a:lnTo>
                    <a:pt x="6720" y="700783"/>
                  </a:lnTo>
                  <a:lnTo>
                    <a:pt x="25433" y="736969"/>
                  </a:lnTo>
                  <a:lnTo>
                    <a:pt x="53969" y="765511"/>
                  </a:lnTo>
                  <a:lnTo>
                    <a:pt x="90157" y="784232"/>
                  </a:lnTo>
                  <a:lnTo>
                    <a:pt x="131825" y="790956"/>
                  </a:lnTo>
                  <a:lnTo>
                    <a:pt x="7664958" y="790956"/>
                  </a:lnTo>
                  <a:lnTo>
                    <a:pt x="7706611" y="784232"/>
                  </a:lnTo>
                  <a:lnTo>
                    <a:pt x="7742797" y="765511"/>
                  </a:lnTo>
                  <a:lnTo>
                    <a:pt x="7771339" y="736969"/>
                  </a:lnTo>
                  <a:lnTo>
                    <a:pt x="7790060" y="700783"/>
                  </a:lnTo>
                  <a:lnTo>
                    <a:pt x="7796784" y="659130"/>
                  </a:lnTo>
                  <a:lnTo>
                    <a:pt x="7796784" y="131825"/>
                  </a:lnTo>
                  <a:lnTo>
                    <a:pt x="7790060" y="90172"/>
                  </a:lnTo>
                  <a:lnTo>
                    <a:pt x="7771339" y="53986"/>
                  </a:lnTo>
                  <a:lnTo>
                    <a:pt x="7742797" y="25444"/>
                  </a:lnTo>
                  <a:lnTo>
                    <a:pt x="7706611" y="6723"/>
                  </a:lnTo>
                  <a:lnTo>
                    <a:pt x="766495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005" y="451866"/>
              <a:ext cx="7797165" cy="791210"/>
            </a:xfrm>
            <a:custGeom>
              <a:avLst/>
              <a:gdLst/>
              <a:ahLst/>
              <a:cxnLst/>
              <a:rect l="l" t="t" r="r" b="b"/>
              <a:pathLst>
                <a:path w="7797165" h="791210">
                  <a:moveTo>
                    <a:pt x="0" y="131825"/>
                  </a:moveTo>
                  <a:lnTo>
                    <a:pt x="6720" y="90172"/>
                  </a:lnTo>
                  <a:lnTo>
                    <a:pt x="25433" y="53986"/>
                  </a:lnTo>
                  <a:lnTo>
                    <a:pt x="53969" y="25444"/>
                  </a:lnTo>
                  <a:lnTo>
                    <a:pt x="90157" y="6723"/>
                  </a:lnTo>
                  <a:lnTo>
                    <a:pt x="131825" y="0"/>
                  </a:lnTo>
                  <a:lnTo>
                    <a:pt x="7664958" y="0"/>
                  </a:lnTo>
                  <a:lnTo>
                    <a:pt x="7706611" y="6723"/>
                  </a:lnTo>
                  <a:lnTo>
                    <a:pt x="7742797" y="25444"/>
                  </a:lnTo>
                  <a:lnTo>
                    <a:pt x="7771339" y="53986"/>
                  </a:lnTo>
                  <a:lnTo>
                    <a:pt x="7790060" y="90172"/>
                  </a:lnTo>
                  <a:lnTo>
                    <a:pt x="7796784" y="131825"/>
                  </a:lnTo>
                  <a:lnTo>
                    <a:pt x="7796784" y="659130"/>
                  </a:lnTo>
                  <a:lnTo>
                    <a:pt x="7790060" y="700783"/>
                  </a:lnTo>
                  <a:lnTo>
                    <a:pt x="7771339" y="736969"/>
                  </a:lnTo>
                  <a:lnTo>
                    <a:pt x="7742797" y="765511"/>
                  </a:lnTo>
                  <a:lnTo>
                    <a:pt x="7706611" y="784232"/>
                  </a:lnTo>
                  <a:lnTo>
                    <a:pt x="7664958" y="790956"/>
                  </a:lnTo>
                  <a:lnTo>
                    <a:pt x="131825" y="790956"/>
                  </a:lnTo>
                  <a:lnTo>
                    <a:pt x="90157" y="784232"/>
                  </a:lnTo>
                  <a:lnTo>
                    <a:pt x="53969" y="765511"/>
                  </a:lnTo>
                  <a:lnTo>
                    <a:pt x="25433" y="736969"/>
                  </a:lnTo>
                  <a:lnTo>
                    <a:pt x="6720" y="700783"/>
                  </a:lnTo>
                  <a:lnTo>
                    <a:pt x="0" y="659130"/>
                  </a:lnTo>
                  <a:lnTo>
                    <a:pt x="0" y="131825"/>
                  </a:lnTo>
                  <a:close/>
                </a:path>
              </a:pathLst>
            </a:custGeom>
            <a:ln w="25907">
              <a:solidFill>
                <a:srgbClr val="7B6B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49781" y="401192"/>
            <a:ext cx="6153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0" dirty="0"/>
              <a:t>MODIFICACIÓN</a:t>
            </a:r>
            <a:r>
              <a:rPr sz="2800" spc="25" dirty="0"/>
              <a:t> </a:t>
            </a:r>
            <a:r>
              <a:rPr sz="2800" spc="-265" dirty="0"/>
              <a:t>SUST</a:t>
            </a:r>
            <a:r>
              <a:rPr sz="2800" spc="-285" dirty="0"/>
              <a:t>A</a:t>
            </a:r>
            <a:r>
              <a:rPr sz="2800" spc="-50" dirty="0"/>
              <a:t>NCI</a:t>
            </a:r>
            <a:r>
              <a:rPr sz="2800" spc="-70" dirty="0"/>
              <a:t>A</a:t>
            </a:r>
            <a:r>
              <a:rPr sz="2800" spc="-375" dirty="0"/>
              <a:t>L</a:t>
            </a:r>
            <a:r>
              <a:rPr sz="2800" spc="10" dirty="0"/>
              <a:t> </a:t>
            </a:r>
            <a:r>
              <a:rPr sz="2800" spc="-245" dirty="0"/>
              <a:t>D</a:t>
            </a:r>
            <a:r>
              <a:rPr sz="2800" spc="-195" dirty="0"/>
              <a:t>E</a:t>
            </a:r>
            <a:r>
              <a:rPr sz="2800" spc="-40" dirty="0"/>
              <a:t> </a:t>
            </a:r>
            <a:r>
              <a:rPr sz="2800" spc="-370" dirty="0"/>
              <a:t>L</a:t>
            </a:r>
            <a:r>
              <a:rPr sz="2800" spc="-85" dirty="0"/>
              <a:t>AS</a:t>
            </a:r>
            <a:endParaRPr sz="2800"/>
          </a:p>
        </p:txBody>
      </p:sp>
      <p:sp>
        <p:nvSpPr>
          <p:cNvPr id="13" name="object 13"/>
          <p:cNvSpPr txBox="1"/>
          <p:nvPr/>
        </p:nvSpPr>
        <p:spPr>
          <a:xfrm>
            <a:off x="1970658" y="827912"/>
            <a:ext cx="4711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229" dirty="0">
                <a:latin typeface="Tahoma"/>
                <a:cs typeface="Tahoma"/>
              </a:rPr>
              <a:t>C</a:t>
            </a:r>
            <a:r>
              <a:rPr sz="2800" b="1" spc="270" dirty="0">
                <a:latin typeface="Tahoma"/>
                <a:cs typeface="Tahoma"/>
              </a:rPr>
              <a:t>O</a:t>
            </a:r>
            <a:r>
              <a:rPr sz="2800" b="1" spc="-315" dirty="0">
                <a:latin typeface="Tahoma"/>
                <a:cs typeface="Tahoma"/>
              </a:rPr>
              <a:t>ND</a:t>
            </a:r>
            <a:r>
              <a:rPr sz="2800" b="1" spc="-210" dirty="0">
                <a:latin typeface="Tahoma"/>
                <a:cs typeface="Tahoma"/>
              </a:rPr>
              <a:t>I</a:t>
            </a:r>
            <a:r>
              <a:rPr sz="2800" b="1" spc="-125" dirty="0">
                <a:latin typeface="Tahoma"/>
                <a:cs typeface="Tahoma"/>
              </a:rPr>
              <a:t>CIONES</a:t>
            </a:r>
            <a:r>
              <a:rPr sz="2800" b="1" dirty="0">
                <a:latin typeface="Tahoma"/>
                <a:cs typeface="Tahoma"/>
              </a:rPr>
              <a:t> </a:t>
            </a:r>
            <a:r>
              <a:rPr sz="2800" b="1" spc="-245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40" dirty="0">
                <a:latin typeface="Tahoma"/>
                <a:cs typeface="Tahoma"/>
              </a:rPr>
              <a:t> </a:t>
            </a:r>
            <a:r>
              <a:rPr sz="2800" b="1" spc="-120" dirty="0">
                <a:latin typeface="Tahoma"/>
                <a:cs typeface="Tahoma"/>
              </a:rPr>
              <a:t>TRABAJO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8204" y="2162555"/>
            <a:ext cx="344805" cy="212090"/>
            <a:chOff x="108204" y="2162555"/>
            <a:chExt cx="344805" cy="212090"/>
          </a:xfrm>
        </p:grpSpPr>
        <p:sp>
          <p:nvSpPr>
            <p:cNvPr id="15" name="object 15"/>
            <p:cNvSpPr/>
            <p:nvPr/>
          </p:nvSpPr>
          <p:spPr>
            <a:xfrm>
              <a:off x="121158" y="2175509"/>
              <a:ext cx="318770" cy="186055"/>
            </a:xfrm>
            <a:custGeom>
              <a:avLst/>
              <a:gdLst/>
              <a:ahLst/>
              <a:cxnLst/>
              <a:rect l="l" t="t" r="r" b="b"/>
              <a:pathLst>
                <a:path w="318770" h="186055">
                  <a:moveTo>
                    <a:pt x="225552" y="0"/>
                  </a:moveTo>
                  <a:lnTo>
                    <a:pt x="225552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225552" y="139445"/>
                  </a:lnTo>
                  <a:lnTo>
                    <a:pt x="225552" y="185927"/>
                  </a:lnTo>
                  <a:lnTo>
                    <a:pt x="318516" y="92963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C6BA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158" y="2175509"/>
              <a:ext cx="318770" cy="186055"/>
            </a:xfrm>
            <a:custGeom>
              <a:avLst/>
              <a:gdLst/>
              <a:ahLst/>
              <a:cxnLst/>
              <a:rect l="l" t="t" r="r" b="b"/>
              <a:pathLst>
                <a:path w="318770" h="186055">
                  <a:moveTo>
                    <a:pt x="0" y="46481"/>
                  </a:moveTo>
                  <a:lnTo>
                    <a:pt x="225552" y="46481"/>
                  </a:lnTo>
                  <a:lnTo>
                    <a:pt x="225552" y="0"/>
                  </a:lnTo>
                  <a:lnTo>
                    <a:pt x="318516" y="92963"/>
                  </a:lnTo>
                  <a:lnTo>
                    <a:pt x="225552" y="185927"/>
                  </a:lnTo>
                  <a:lnTo>
                    <a:pt x="225552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B6B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50520" y="1699260"/>
            <a:ext cx="7874634" cy="399415"/>
          </a:xfrm>
          <a:custGeom>
            <a:avLst/>
            <a:gdLst/>
            <a:ahLst/>
            <a:cxnLst/>
            <a:rect l="l" t="t" r="r" b="b"/>
            <a:pathLst>
              <a:path w="7874634" h="399414">
                <a:moveTo>
                  <a:pt x="0" y="399288"/>
                </a:moveTo>
                <a:lnTo>
                  <a:pt x="7874508" y="399288"/>
                </a:lnTo>
                <a:lnTo>
                  <a:pt x="7874508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9143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9564" y="1727962"/>
            <a:ext cx="6476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latin typeface="Verdana"/>
                <a:cs typeface="Verdana"/>
              </a:rPr>
              <a:t>La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empresa</a:t>
            </a:r>
            <a:r>
              <a:rPr sz="1600" spc="325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puede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modificar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80" dirty="0">
                <a:latin typeface="Verdana"/>
                <a:cs typeface="Verdana"/>
              </a:rPr>
              <a:t>justificar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2000" b="1" spc="-35" dirty="0">
                <a:latin typeface="Tahoma"/>
                <a:cs typeface="Tahoma"/>
              </a:rPr>
              <a:t>CAUSAS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OBJETIVAS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72155" y="4658867"/>
            <a:ext cx="5615940" cy="36893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800" b="1" spc="-114" dirty="0">
                <a:latin typeface="Tahoma"/>
                <a:cs typeface="Tahoma"/>
              </a:rPr>
              <a:t>Notif</a:t>
            </a:r>
            <a:r>
              <a:rPr sz="1800" b="1" spc="-75" dirty="0">
                <a:latin typeface="Tahoma"/>
                <a:cs typeface="Tahoma"/>
              </a:rPr>
              <a:t>i</a:t>
            </a:r>
            <a:r>
              <a:rPr sz="1800" b="1" spc="35" dirty="0">
                <a:latin typeface="Tahoma"/>
                <a:cs typeface="Tahoma"/>
              </a:rPr>
              <a:t>ca</a:t>
            </a:r>
            <a:r>
              <a:rPr sz="1800" b="1" spc="30" dirty="0">
                <a:latin typeface="Tahoma"/>
                <a:cs typeface="Tahoma"/>
              </a:rPr>
              <a:t>r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190" dirty="0">
                <a:latin typeface="Tahoma"/>
                <a:cs typeface="Tahoma"/>
              </a:rPr>
              <a:t>c</a:t>
            </a:r>
            <a:r>
              <a:rPr sz="1800" b="1" spc="-20" dirty="0">
                <a:latin typeface="Tahoma"/>
                <a:cs typeface="Tahoma"/>
              </a:rPr>
              <a:t>o</a:t>
            </a:r>
            <a:r>
              <a:rPr sz="1800" b="1" spc="-15" dirty="0">
                <a:latin typeface="Tahoma"/>
                <a:cs typeface="Tahoma"/>
              </a:rPr>
              <a:t>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1</a:t>
            </a:r>
            <a:r>
              <a:rPr sz="1800" b="1" spc="-140" dirty="0">
                <a:latin typeface="Tahoma"/>
                <a:cs typeface="Tahoma"/>
              </a:rPr>
              <a:t>5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d</a:t>
            </a:r>
            <a:r>
              <a:rPr sz="1800" b="1" spc="-30" dirty="0">
                <a:latin typeface="Tahoma"/>
                <a:cs typeface="Tahoma"/>
              </a:rPr>
              <a:t>í</a:t>
            </a:r>
            <a:r>
              <a:rPr sz="1800" b="1" spc="-20" dirty="0">
                <a:latin typeface="Tahoma"/>
                <a:cs typeface="Tahoma"/>
              </a:rPr>
              <a:t>a</a:t>
            </a:r>
            <a:r>
              <a:rPr sz="1800" b="1" spc="-10" dirty="0">
                <a:latin typeface="Tahoma"/>
                <a:cs typeface="Tahoma"/>
              </a:rPr>
              <a:t>s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65" dirty="0">
                <a:latin typeface="Tahoma"/>
                <a:cs typeface="Tahoma"/>
              </a:rPr>
              <a:t>de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ant</a:t>
            </a:r>
            <a:r>
              <a:rPr sz="1800" b="1" spc="-35" dirty="0">
                <a:latin typeface="Tahoma"/>
                <a:cs typeface="Tahoma"/>
              </a:rPr>
              <a:t>e</a:t>
            </a:r>
            <a:r>
              <a:rPr sz="1800" b="1" spc="25" dirty="0">
                <a:latin typeface="Tahoma"/>
                <a:cs typeface="Tahoma"/>
              </a:rPr>
              <a:t>laci</a:t>
            </a:r>
            <a:r>
              <a:rPr sz="1800" b="1" spc="30" dirty="0">
                <a:latin typeface="Tahoma"/>
                <a:cs typeface="Tahoma"/>
              </a:rPr>
              <a:t>ó</a:t>
            </a:r>
            <a:r>
              <a:rPr sz="1800" b="1" spc="-75" dirty="0"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33978" y="5383479"/>
            <a:ext cx="5166360" cy="1261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Verdana"/>
                <a:cs typeface="Verdana"/>
              </a:rPr>
              <a:t>Requiere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peri</a:t>
            </a:r>
            <a:r>
              <a:rPr sz="2000" spc="-30" dirty="0">
                <a:latin typeface="Verdana"/>
                <a:cs typeface="Verdana"/>
              </a:rPr>
              <a:t>o</a:t>
            </a:r>
            <a:r>
              <a:rPr sz="2000" spc="114" dirty="0">
                <a:latin typeface="Verdana"/>
                <a:cs typeface="Verdana"/>
              </a:rPr>
              <a:t>d</a:t>
            </a:r>
            <a:r>
              <a:rPr sz="2000" spc="95" dirty="0">
                <a:latin typeface="Verdana"/>
                <a:cs typeface="Verdana"/>
              </a:rPr>
              <a:t>o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de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160" dirty="0">
                <a:latin typeface="Verdana"/>
                <a:cs typeface="Verdana"/>
              </a:rPr>
              <a:t>c</a:t>
            </a:r>
            <a:r>
              <a:rPr sz="2000" spc="180" dirty="0">
                <a:latin typeface="Verdana"/>
                <a:cs typeface="Verdana"/>
              </a:rPr>
              <a:t>o</a:t>
            </a:r>
            <a:r>
              <a:rPr sz="2000" spc="-145" dirty="0">
                <a:latin typeface="Verdana"/>
                <a:cs typeface="Verdana"/>
              </a:rPr>
              <a:t>nsu</a:t>
            </a:r>
            <a:r>
              <a:rPr sz="2000" spc="-60" dirty="0">
                <a:latin typeface="Verdana"/>
                <a:cs typeface="Verdana"/>
              </a:rPr>
              <a:t>l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165" dirty="0">
                <a:latin typeface="Verdana"/>
                <a:cs typeface="Verdana"/>
              </a:rPr>
              <a:t>a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d</a:t>
            </a:r>
            <a:r>
              <a:rPr sz="2000" spc="110" dirty="0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  <a:p>
            <a:pPr marL="299085">
              <a:lnSpc>
                <a:spcPts val="2280"/>
              </a:lnSpc>
            </a:pPr>
            <a:r>
              <a:rPr sz="2000" spc="-40" dirty="0">
                <a:latin typeface="Verdana"/>
                <a:cs typeface="Verdana"/>
              </a:rPr>
              <a:t>máximo</a:t>
            </a:r>
            <a:r>
              <a:rPr sz="2000" spc="-170" dirty="0">
                <a:latin typeface="Verdana"/>
                <a:cs typeface="Verdana"/>
              </a:rPr>
              <a:t> 1</a:t>
            </a:r>
            <a:r>
              <a:rPr sz="2000" spc="-165" dirty="0">
                <a:latin typeface="Verdana"/>
                <a:cs typeface="Verdana"/>
              </a:rPr>
              <a:t>5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días</a:t>
            </a:r>
            <a:endParaRPr sz="2000">
              <a:latin typeface="Verdana"/>
              <a:cs typeface="Verdana"/>
            </a:endParaRPr>
          </a:p>
          <a:p>
            <a:pPr marL="299085" marR="5080" indent="-287020">
              <a:lnSpc>
                <a:spcPts val="2160"/>
              </a:lnSpc>
              <a:spcBef>
                <a:spcPts val="86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375" dirty="0">
                <a:latin typeface="Verdana"/>
                <a:cs typeface="Verdana"/>
              </a:rPr>
              <a:t>S</a:t>
            </a:r>
            <a:r>
              <a:rPr sz="2000" spc="-150" dirty="0">
                <a:latin typeface="Verdana"/>
                <a:cs typeface="Verdana"/>
              </a:rPr>
              <a:t>i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no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h</a:t>
            </a:r>
            <a:r>
              <a:rPr sz="2000" spc="20" dirty="0">
                <a:latin typeface="Verdana"/>
                <a:cs typeface="Verdana"/>
              </a:rPr>
              <a:t>a</a:t>
            </a:r>
            <a:r>
              <a:rPr sz="2000" spc="25" dirty="0">
                <a:latin typeface="Verdana"/>
                <a:cs typeface="Verdana"/>
              </a:rPr>
              <a:t>y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acu</a:t>
            </a:r>
            <a:r>
              <a:rPr sz="2000" spc="120" dirty="0">
                <a:latin typeface="Verdana"/>
                <a:cs typeface="Verdana"/>
              </a:rPr>
              <a:t>e</a:t>
            </a:r>
            <a:r>
              <a:rPr sz="2000" spc="-55" dirty="0">
                <a:latin typeface="Verdana"/>
                <a:cs typeface="Verdana"/>
              </a:rPr>
              <a:t>r</a:t>
            </a:r>
            <a:r>
              <a:rPr sz="2000" spc="-85" dirty="0">
                <a:latin typeface="Verdana"/>
                <a:cs typeface="Verdana"/>
              </a:rPr>
              <a:t>d</a:t>
            </a:r>
            <a:r>
              <a:rPr sz="2000" spc="-40" dirty="0">
                <a:latin typeface="Verdana"/>
                <a:cs typeface="Verdana"/>
              </a:rPr>
              <a:t>o,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en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65" dirty="0">
                <a:latin typeface="Verdana"/>
                <a:cs typeface="Verdana"/>
              </a:rPr>
              <a:t>7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días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s</a:t>
            </a:r>
            <a:r>
              <a:rPr sz="2000" spc="-85" dirty="0">
                <a:latin typeface="Verdana"/>
                <a:cs typeface="Verdana"/>
              </a:rPr>
              <a:t>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ej</a:t>
            </a:r>
            <a:r>
              <a:rPr sz="2000" spc="100" dirty="0">
                <a:latin typeface="Verdana"/>
                <a:cs typeface="Verdana"/>
              </a:rPr>
              <a:t>ec</a:t>
            </a:r>
            <a:r>
              <a:rPr sz="2000" spc="120" dirty="0">
                <a:latin typeface="Verdana"/>
                <a:cs typeface="Verdana"/>
              </a:rPr>
              <a:t>u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120" dirty="0">
                <a:latin typeface="Verdana"/>
                <a:cs typeface="Verdana"/>
              </a:rPr>
              <a:t>a  </a:t>
            </a:r>
            <a:r>
              <a:rPr sz="2000" spc="-110" dirty="0">
                <a:latin typeface="Verdana"/>
                <a:cs typeface="Verdana"/>
              </a:rPr>
              <a:t>y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-85" dirty="0">
                <a:latin typeface="Verdana"/>
                <a:cs typeface="Verdana"/>
              </a:rPr>
              <a:t>os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265" dirty="0">
                <a:latin typeface="Verdana"/>
                <a:cs typeface="Verdana"/>
              </a:rPr>
              <a:t>r</a:t>
            </a:r>
            <a:r>
              <a:rPr sz="2000" spc="114" dirty="0">
                <a:latin typeface="Verdana"/>
                <a:cs typeface="Verdana"/>
              </a:rPr>
              <a:t>ep</a:t>
            </a:r>
            <a:r>
              <a:rPr sz="2000" spc="-75" dirty="0">
                <a:latin typeface="Verdana"/>
                <a:cs typeface="Verdana"/>
              </a:rPr>
              <a:t>res</a:t>
            </a:r>
            <a:r>
              <a:rPr sz="2000" spc="-80" dirty="0">
                <a:latin typeface="Verdana"/>
                <a:cs typeface="Verdana"/>
              </a:rPr>
              <a:t>e</a:t>
            </a:r>
            <a:r>
              <a:rPr sz="2000" spc="-5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ta</a:t>
            </a:r>
            <a:r>
              <a:rPr sz="2000" spc="-5" dirty="0">
                <a:latin typeface="Verdana"/>
                <a:cs typeface="Verdana"/>
              </a:rPr>
              <a:t>n</a:t>
            </a:r>
            <a:r>
              <a:rPr sz="2000" spc="-90" dirty="0">
                <a:latin typeface="Verdana"/>
                <a:cs typeface="Verdana"/>
              </a:rPr>
              <a:t>tes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rec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15" dirty="0">
                <a:latin typeface="Verdana"/>
                <a:cs typeface="Verdana"/>
              </a:rPr>
              <a:t>amarán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2587" y="5306567"/>
            <a:ext cx="3389629" cy="1042669"/>
            <a:chOff x="132587" y="5306567"/>
            <a:chExt cx="3389629" cy="1042669"/>
          </a:xfrm>
        </p:grpSpPr>
        <p:sp>
          <p:nvSpPr>
            <p:cNvPr id="22" name="object 22"/>
            <p:cNvSpPr/>
            <p:nvPr/>
          </p:nvSpPr>
          <p:spPr>
            <a:xfrm>
              <a:off x="145541" y="5319521"/>
              <a:ext cx="3363595" cy="1016635"/>
            </a:xfrm>
            <a:custGeom>
              <a:avLst/>
              <a:gdLst/>
              <a:ahLst/>
              <a:cxnLst/>
              <a:rect l="l" t="t" r="r" b="b"/>
              <a:pathLst>
                <a:path w="3363595" h="1016635">
                  <a:moveTo>
                    <a:pt x="3261868" y="0"/>
                  </a:moveTo>
                  <a:lnTo>
                    <a:pt x="101650" y="0"/>
                  </a:lnTo>
                  <a:lnTo>
                    <a:pt x="62086" y="7981"/>
                  </a:lnTo>
                  <a:lnTo>
                    <a:pt x="29775" y="29749"/>
                  </a:lnTo>
                  <a:lnTo>
                    <a:pt x="7989" y="62043"/>
                  </a:lnTo>
                  <a:lnTo>
                    <a:pt x="0" y="101599"/>
                  </a:lnTo>
                  <a:lnTo>
                    <a:pt x="0" y="914857"/>
                  </a:lnTo>
                  <a:lnTo>
                    <a:pt x="7989" y="954421"/>
                  </a:lnTo>
                  <a:lnTo>
                    <a:pt x="29775" y="986732"/>
                  </a:lnTo>
                  <a:lnTo>
                    <a:pt x="62086" y="1008518"/>
                  </a:lnTo>
                  <a:lnTo>
                    <a:pt x="101650" y="1016507"/>
                  </a:lnTo>
                  <a:lnTo>
                    <a:pt x="3261868" y="1016507"/>
                  </a:lnTo>
                  <a:lnTo>
                    <a:pt x="3301424" y="1008518"/>
                  </a:lnTo>
                  <a:lnTo>
                    <a:pt x="3333718" y="986732"/>
                  </a:lnTo>
                  <a:lnTo>
                    <a:pt x="3355486" y="954421"/>
                  </a:lnTo>
                  <a:lnTo>
                    <a:pt x="3363468" y="914857"/>
                  </a:lnTo>
                  <a:lnTo>
                    <a:pt x="3363468" y="101599"/>
                  </a:lnTo>
                  <a:lnTo>
                    <a:pt x="3355486" y="62043"/>
                  </a:lnTo>
                  <a:lnTo>
                    <a:pt x="3333718" y="29749"/>
                  </a:lnTo>
                  <a:lnTo>
                    <a:pt x="3301424" y="7981"/>
                  </a:lnTo>
                  <a:lnTo>
                    <a:pt x="3261868" y="0"/>
                  </a:lnTo>
                  <a:close/>
                </a:path>
              </a:pathLst>
            </a:custGeom>
            <a:solidFill>
              <a:srgbClr val="A6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5541" y="5319521"/>
              <a:ext cx="3363595" cy="1016635"/>
            </a:xfrm>
            <a:custGeom>
              <a:avLst/>
              <a:gdLst/>
              <a:ahLst/>
              <a:cxnLst/>
              <a:rect l="l" t="t" r="r" b="b"/>
              <a:pathLst>
                <a:path w="3363595" h="1016635">
                  <a:moveTo>
                    <a:pt x="0" y="101599"/>
                  </a:moveTo>
                  <a:lnTo>
                    <a:pt x="7989" y="62043"/>
                  </a:lnTo>
                  <a:lnTo>
                    <a:pt x="29775" y="29749"/>
                  </a:lnTo>
                  <a:lnTo>
                    <a:pt x="62086" y="7981"/>
                  </a:lnTo>
                  <a:lnTo>
                    <a:pt x="101650" y="0"/>
                  </a:lnTo>
                  <a:lnTo>
                    <a:pt x="3261868" y="0"/>
                  </a:lnTo>
                  <a:lnTo>
                    <a:pt x="3301424" y="7981"/>
                  </a:lnTo>
                  <a:lnTo>
                    <a:pt x="3333718" y="29749"/>
                  </a:lnTo>
                  <a:lnTo>
                    <a:pt x="3355486" y="62043"/>
                  </a:lnTo>
                  <a:lnTo>
                    <a:pt x="3363468" y="101599"/>
                  </a:lnTo>
                  <a:lnTo>
                    <a:pt x="3363468" y="914857"/>
                  </a:lnTo>
                  <a:lnTo>
                    <a:pt x="3355486" y="954421"/>
                  </a:lnTo>
                  <a:lnTo>
                    <a:pt x="3333718" y="986732"/>
                  </a:lnTo>
                  <a:lnTo>
                    <a:pt x="3301424" y="1008518"/>
                  </a:lnTo>
                  <a:lnTo>
                    <a:pt x="3261868" y="1016507"/>
                  </a:lnTo>
                  <a:lnTo>
                    <a:pt x="101650" y="1016507"/>
                  </a:lnTo>
                  <a:lnTo>
                    <a:pt x="62086" y="1008518"/>
                  </a:lnTo>
                  <a:lnTo>
                    <a:pt x="29775" y="986732"/>
                  </a:lnTo>
                  <a:lnTo>
                    <a:pt x="7989" y="954421"/>
                  </a:lnTo>
                  <a:lnTo>
                    <a:pt x="0" y="914857"/>
                  </a:lnTo>
                  <a:lnTo>
                    <a:pt x="0" y="101599"/>
                  </a:lnTo>
                  <a:close/>
                </a:path>
              </a:pathLst>
            </a:custGeom>
            <a:ln w="25908">
              <a:solidFill>
                <a:srgbClr val="BE40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99896" y="5506008"/>
            <a:ext cx="1971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Tahoma"/>
                <a:cs typeface="Tahoma"/>
              </a:rPr>
              <a:t>MODIFIC</a:t>
            </a:r>
            <a:r>
              <a:rPr sz="2000" b="1" spc="-75" dirty="0">
                <a:latin typeface="Tahoma"/>
                <a:cs typeface="Tahoma"/>
              </a:rPr>
              <a:t>A</a:t>
            </a:r>
            <a:r>
              <a:rPr sz="2000" b="1" spc="-25" dirty="0">
                <a:latin typeface="Tahoma"/>
                <a:cs typeface="Tahoma"/>
              </a:rPr>
              <a:t>CIÓN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72997" y="5780023"/>
            <a:ext cx="1424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70" dirty="0">
                <a:latin typeface="Tahoma"/>
                <a:cs typeface="Tahoma"/>
              </a:rPr>
              <a:t>C</a:t>
            </a:r>
            <a:r>
              <a:rPr sz="2000" b="1" spc="190" dirty="0">
                <a:latin typeface="Tahoma"/>
                <a:cs typeface="Tahoma"/>
              </a:rPr>
              <a:t>O</a:t>
            </a:r>
            <a:r>
              <a:rPr sz="2000" b="1" spc="-275" dirty="0">
                <a:latin typeface="Tahoma"/>
                <a:cs typeface="Tahoma"/>
              </a:rPr>
              <a:t>L</a:t>
            </a:r>
            <a:r>
              <a:rPr sz="2000" b="1" spc="-114" dirty="0">
                <a:latin typeface="Tahoma"/>
                <a:cs typeface="Tahoma"/>
              </a:rPr>
              <a:t>EC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80" dirty="0">
                <a:latin typeface="Tahoma"/>
                <a:cs typeface="Tahoma"/>
              </a:rPr>
              <a:t>IVA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65397" y="2643377"/>
            <a:ext cx="5328285" cy="2016760"/>
          </a:xfrm>
          <a:custGeom>
            <a:avLst/>
            <a:gdLst/>
            <a:ahLst/>
            <a:cxnLst/>
            <a:rect l="l" t="t" r="r" b="b"/>
            <a:pathLst>
              <a:path w="5328284" h="2016760">
                <a:moveTo>
                  <a:pt x="0" y="201675"/>
                </a:moveTo>
                <a:lnTo>
                  <a:pt x="5326" y="155434"/>
                </a:lnTo>
                <a:lnTo>
                  <a:pt x="20499" y="112985"/>
                </a:lnTo>
                <a:lnTo>
                  <a:pt x="44307" y="75539"/>
                </a:lnTo>
                <a:lnTo>
                  <a:pt x="75539" y="44307"/>
                </a:lnTo>
                <a:lnTo>
                  <a:pt x="112985" y="20499"/>
                </a:lnTo>
                <a:lnTo>
                  <a:pt x="155434" y="5326"/>
                </a:lnTo>
                <a:lnTo>
                  <a:pt x="201675" y="0"/>
                </a:lnTo>
                <a:lnTo>
                  <a:pt x="5126228" y="0"/>
                </a:lnTo>
                <a:lnTo>
                  <a:pt x="5172469" y="5326"/>
                </a:lnTo>
                <a:lnTo>
                  <a:pt x="5214918" y="20499"/>
                </a:lnTo>
                <a:lnTo>
                  <a:pt x="5252364" y="44307"/>
                </a:lnTo>
                <a:lnTo>
                  <a:pt x="5283596" y="75539"/>
                </a:lnTo>
                <a:lnTo>
                  <a:pt x="5307404" y="112985"/>
                </a:lnTo>
                <a:lnTo>
                  <a:pt x="5322577" y="155434"/>
                </a:lnTo>
                <a:lnTo>
                  <a:pt x="5327904" y="201675"/>
                </a:lnTo>
                <a:lnTo>
                  <a:pt x="5327904" y="1814576"/>
                </a:lnTo>
                <a:lnTo>
                  <a:pt x="5322577" y="1860817"/>
                </a:lnTo>
                <a:lnTo>
                  <a:pt x="5307404" y="1903266"/>
                </a:lnTo>
                <a:lnTo>
                  <a:pt x="5283596" y="1940712"/>
                </a:lnTo>
                <a:lnTo>
                  <a:pt x="5252364" y="1971944"/>
                </a:lnTo>
                <a:lnTo>
                  <a:pt x="5214918" y="1995752"/>
                </a:lnTo>
                <a:lnTo>
                  <a:pt x="5172469" y="2010925"/>
                </a:lnTo>
                <a:lnTo>
                  <a:pt x="5126228" y="2016252"/>
                </a:lnTo>
                <a:lnTo>
                  <a:pt x="201675" y="2016252"/>
                </a:lnTo>
                <a:lnTo>
                  <a:pt x="155434" y="2010925"/>
                </a:lnTo>
                <a:lnTo>
                  <a:pt x="112985" y="1995752"/>
                </a:lnTo>
                <a:lnTo>
                  <a:pt x="75539" y="1971944"/>
                </a:lnTo>
                <a:lnTo>
                  <a:pt x="44307" y="1940712"/>
                </a:lnTo>
                <a:lnTo>
                  <a:pt x="20499" y="1903266"/>
                </a:lnTo>
                <a:lnTo>
                  <a:pt x="5326" y="1860817"/>
                </a:lnTo>
                <a:lnTo>
                  <a:pt x="0" y="1814576"/>
                </a:lnTo>
                <a:lnTo>
                  <a:pt x="0" y="201675"/>
                </a:lnTo>
                <a:close/>
              </a:path>
            </a:pathLst>
          </a:custGeom>
          <a:ln w="25908">
            <a:solidFill>
              <a:srgbClr val="BE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86936" y="2680817"/>
            <a:ext cx="5022850" cy="18243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55" dirty="0">
                <a:latin typeface="Verdana"/>
                <a:cs typeface="Verdana"/>
              </a:rPr>
              <a:t>Aceptar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95" dirty="0">
                <a:latin typeface="Verdana"/>
                <a:cs typeface="Verdana"/>
              </a:rPr>
              <a:t>Recurrir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en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70" dirty="0">
                <a:latin typeface="Verdana"/>
                <a:cs typeface="Verdana"/>
              </a:rPr>
              <a:t>2</a:t>
            </a:r>
            <a:r>
              <a:rPr sz="2000" spc="-165" dirty="0">
                <a:latin typeface="Verdana"/>
                <a:cs typeface="Verdana"/>
              </a:rPr>
              <a:t>0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días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hábil</a:t>
            </a:r>
            <a:r>
              <a:rPr sz="2000" spc="15" dirty="0">
                <a:latin typeface="Verdana"/>
                <a:cs typeface="Verdana"/>
              </a:rPr>
              <a:t>e</a:t>
            </a:r>
            <a:r>
              <a:rPr sz="2000" spc="-265" dirty="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204" dirty="0">
                <a:latin typeface="Verdana"/>
                <a:cs typeface="Verdana"/>
              </a:rPr>
              <a:t>Ex</a:t>
            </a:r>
            <a:r>
              <a:rPr sz="2000" spc="-114" dirty="0">
                <a:latin typeface="Verdana"/>
                <a:cs typeface="Verdana"/>
              </a:rPr>
              <a:t>t</a:t>
            </a:r>
            <a:r>
              <a:rPr sz="2000" spc="-35" dirty="0">
                <a:latin typeface="Verdana"/>
                <a:cs typeface="Verdana"/>
              </a:rPr>
              <a:t>in</a:t>
            </a:r>
            <a:r>
              <a:rPr sz="2000" spc="-50" dirty="0">
                <a:latin typeface="Verdana"/>
                <a:cs typeface="Verdana"/>
              </a:rPr>
              <a:t>g</a:t>
            </a:r>
            <a:r>
              <a:rPr sz="2000" spc="-150" dirty="0">
                <a:latin typeface="Verdana"/>
                <a:cs typeface="Verdana"/>
              </a:rPr>
              <a:t>uir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100" dirty="0">
                <a:latin typeface="Verdana"/>
                <a:cs typeface="Verdana"/>
              </a:rPr>
              <a:t>con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60" dirty="0">
                <a:latin typeface="Verdana"/>
                <a:cs typeface="Verdana"/>
              </a:rPr>
              <a:t>2</a:t>
            </a:r>
            <a:r>
              <a:rPr sz="2000" spc="-165" dirty="0">
                <a:latin typeface="Verdana"/>
                <a:cs typeface="Verdana"/>
              </a:rPr>
              <a:t>0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días/año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ts val="228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145" dirty="0">
                <a:latin typeface="Verdana"/>
                <a:cs typeface="Verdana"/>
              </a:rPr>
              <a:t>M</a:t>
            </a:r>
            <a:r>
              <a:rPr sz="2000" spc="65" dirty="0">
                <a:latin typeface="Verdana"/>
                <a:cs typeface="Verdana"/>
              </a:rPr>
              <a:t>enoscabo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d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45" dirty="0">
                <a:latin typeface="Verdana"/>
                <a:cs typeface="Verdana"/>
              </a:rPr>
              <a:t>g</a:t>
            </a:r>
            <a:r>
              <a:rPr sz="2000" spc="-20" dirty="0">
                <a:latin typeface="Verdana"/>
                <a:cs typeface="Verdana"/>
              </a:rPr>
              <a:t>ni</a:t>
            </a:r>
            <a:r>
              <a:rPr sz="2000" spc="-40" dirty="0">
                <a:latin typeface="Verdana"/>
                <a:cs typeface="Verdana"/>
              </a:rPr>
              <a:t>d</a:t>
            </a:r>
            <a:r>
              <a:rPr sz="2000" spc="140" dirty="0">
                <a:latin typeface="Verdana"/>
                <a:cs typeface="Verdana"/>
              </a:rPr>
              <a:t>ad</a:t>
            </a:r>
            <a:r>
              <a:rPr sz="2000" spc="-355" dirty="0">
                <a:latin typeface="Verdana"/>
                <a:cs typeface="Verdana"/>
              </a:rPr>
              <a:t>: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pu</a:t>
            </a:r>
            <a:r>
              <a:rPr sz="2000" spc="65" dirty="0">
                <a:latin typeface="Verdana"/>
                <a:cs typeface="Verdana"/>
              </a:rPr>
              <a:t>e</a:t>
            </a:r>
            <a:r>
              <a:rPr sz="2000" spc="114" dirty="0">
                <a:latin typeface="Verdana"/>
                <a:cs typeface="Verdana"/>
              </a:rPr>
              <a:t>d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solic</a:t>
            </a:r>
            <a:r>
              <a:rPr sz="2000" spc="-55" dirty="0">
                <a:latin typeface="Verdana"/>
                <a:cs typeface="Verdana"/>
              </a:rPr>
              <a:t>i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-50" dirty="0">
                <a:latin typeface="Verdana"/>
                <a:cs typeface="Verdana"/>
              </a:rPr>
              <a:t>ar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2280"/>
              </a:lnSpc>
            </a:pPr>
            <a:r>
              <a:rPr sz="2000" spc="-85" dirty="0">
                <a:latin typeface="Verdana"/>
                <a:cs typeface="Verdana"/>
              </a:rPr>
              <a:t>ex</a:t>
            </a:r>
            <a:r>
              <a:rPr sz="2000" spc="-40" dirty="0">
                <a:latin typeface="Verdana"/>
                <a:cs typeface="Verdana"/>
              </a:rPr>
              <a:t>t</a:t>
            </a:r>
            <a:r>
              <a:rPr sz="2000" spc="-30" dirty="0">
                <a:latin typeface="Verdana"/>
                <a:cs typeface="Verdana"/>
              </a:rPr>
              <a:t>inc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25" dirty="0">
                <a:latin typeface="Verdana"/>
                <a:cs typeface="Verdana"/>
              </a:rPr>
              <a:t>ón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215" dirty="0">
                <a:latin typeface="Verdana"/>
                <a:cs typeface="Verdana"/>
              </a:rPr>
              <a:t>(</a:t>
            </a:r>
            <a:r>
              <a:rPr sz="2000" spc="-25" dirty="0">
                <a:latin typeface="Verdana"/>
                <a:cs typeface="Verdana"/>
              </a:rPr>
              <a:t>in</a:t>
            </a:r>
            <a:r>
              <a:rPr sz="2000" spc="-40" dirty="0">
                <a:latin typeface="Verdana"/>
                <a:cs typeface="Verdana"/>
              </a:rPr>
              <a:t>d</a:t>
            </a:r>
            <a:r>
              <a:rPr sz="2000" spc="15" dirty="0">
                <a:latin typeface="Verdana"/>
                <a:cs typeface="Verdana"/>
              </a:rPr>
              <a:t>e</a:t>
            </a:r>
            <a:r>
              <a:rPr sz="2000" spc="30" dirty="0">
                <a:latin typeface="Verdana"/>
                <a:cs typeface="Verdana"/>
              </a:rPr>
              <a:t>m</a:t>
            </a:r>
            <a:r>
              <a:rPr sz="2000" spc="-25" dirty="0">
                <a:latin typeface="Verdana"/>
                <a:cs typeface="Verdana"/>
              </a:rPr>
              <a:t>nizaci</a:t>
            </a:r>
            <a:r>
              <a:rPr sz="2000" spc="25" dirty="0">
                <a:latin typeface="Verdana"/>
                <a:cs typeface="Verdana"/>
              </a:rPr>
              <a:t>ón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170" dirty="0">
                <a:latin typeface="Verdana"/>
                <a:cs typeface="Verdana"/>
              </a:rPr>
              <a:t>3</a:t>
            </a:r>
            <a:r>
              <a:rPr sz="2000" spc="-165" dirty="0">
                <a:latin typeface="Verdana"/>
                <a:cs typeface="Verdana"/>
              </a:rPr>
              <a:t>3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días)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2587" y="2630423"/>
            <a:ext cx="3389629" cy="1466215"/>
            <a:chOff x="132587" y="2630423"/>
            <a:chExt cx="3389629" cy="1466215"/>
          </a:xfrm>
        </p:grpSpPr>
        <p:sp>
          <p:nvSpPr>
            <p:cNvPr id="29" name="object 29"/>
            <p:cNvSpPr/>
            <p:nvPr/>
          </p:nvSpPr>
          <p:spPr>
            <a:xfrm>
              <a:off x="145541" y="2643377"/>
              <a:ext cx="3363595" cy="1440180"/>
            </a:xfrm>
            <a:custGeom>
              <a:avLst/>
              <a:gdLst/>
              <a:ahLst/>
              <a:cxnLst/>
              <a:rect l="l" t="t" r="r" b="b"/>
              <a:pathLst>
                <a:path w="3363595" h="1440179">
                  <a:moveTo>
                    <a:pt x="3219449" y="0"/>
                  </a:moveTo>
                  <a:lnTo>
                    <a:pt x="144018" y="0"/>
                  </a:lnTo>
                  <a:lnTo>
                    <a:pt x="98496" y="7345"/>
                  </a:lnTo>
                  <a:lnTo>
                    <a:pt x="58962" y="27797"/>
                  </a:lnTo>
                  <a:lnTo>
                    <a:pt x="27786" y="58978"/>
                  </a:lnTo>
                  <a:lnTo>
                    <a:pt x="7342" y="98511"/>
                  </a:lnTo>
                  <a:lnTo>
                    <a:pt x="0" y="144018"/>
                  </a:lnTo>
                  <a:lnTo>
                    <a:pt x="0" y="1296162"/>
                  </a:lnTo>
                  <a:lnTo>
                    <a:pt x="7342" y="1341668"/>
                  </a:lnTo>
                  <a:lnTo>
                    <a:pt x="27786" y="1381201"/>
                  </a:lnTo>
                  <a:lnTo>
                    <a:pt x="58962" y="1412382"/>
                  </a:lnTo>
                  <a:lnTo>
                    <a:pt x="98496" y="1432834"/>
                  </a:lnTo>
                  <a:lnTo>
                    <a:pt x="144018" y="1440180"/>
                  </a:lnTo>
                  <a:lnTo>
                    <a:pt x="3219449" y="1440180"/>
                  </a:lnTo>
                  <a:lnTo>
                    <a:pt x="3264956" y="1432834"/>
                  </a:lnTo>
                  <a:lnTo>
                    <a:pt x="3304489" y="1412382"/>
                  </a:lnTo>
                  <a:lnTo>
                    <a:pt x="3335670" y="1381201"/>
                  </a:lnTo>
                  <a:lnTo>
                    <a:pt x="3356122" y="1341668"/>
                  </a:lnTo>
                  <a:lnTo>
                    <a:pt x="3363468" y="1296162"/>
                  </a:lnTo>
                  <a:lnTo>
                    <a:pt x="3363468" y="144018"/>
                  </a:lnTo>
                  <a:lnTo>
                    <a:pt x="3356122" y="98511"/>
                  </a:lnTo>
                  <a:lnTo>
                    <a:pt x="3335670" y="58978"/>
                  </a:lnTo>
                  <a:lnTo>
                    <a:pt x="3304489" y="27797"/>
                  </a:lnTo>
                  <a:lnTo>
                    <a:pt x="3264956" y="7345"/>
                  </a:lnTo>
                  <a:lnTo>
                    <a:pt x="3219449" y="0"/>
                  </a:lnTo>
                  <a:close/>
                </a:path>
              </a:pathLst>
            </a:custGeom>
            <a:solidFill>
              <a:srgbClr val="A6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5541" y="2643377"/>
              <a:ext cx="3363595" cy="1440180"/>
            </a:xfrm>
            <a:custGeom>
              <a:avLst/>
              <a:gdLst/>
              <a:ahLst/>
              <a:cxnLst/>
              <a:rect l="l" t="t" r="r" b="b"/>
              <a:pathLst>
                <a:path w="3363595" h="1440179">
                  <a:moveTo>
                    <a:pt x="0" y="144018"/>
                  </a:moveTo>
                  <a:lnTo>
                    <a:pt x="7342" y="98511"/>
                  </a:lnTo>
                  <a:lnTo>
                    <a:pt x="27786" y="58978"/>
                  </a:lnTo>
                  <a:lnTo>
                    <a:pt x="58962" y="27797"/>
                  </a:lnTo>
                  <a:lnTo>
                    <a:pt x="98496" y="7345"/>
                  </a:lnTo>
                  <a:lnTo>
                    <a:pt x="144018" y="0"/>
                  </a:lnTo>
                  <a:lnTo>
                    <a:pt x="3219449" y="0"/>
                  </a:lnTo>
                  <a:lnTo>
                    <a:pt x="3264956" y="7345"/>
                  </a:lnTo>
                  <a:lnTo>
                    <a:pt x="3304489" y="27797"/>
                  </a:lnTo>
                  <a:lnTo>
                    <a:pt x="3335670" y="58978"/>
                  </a:lnTo>
                  <a:lnTo>
                    <a:pt x="3356122" y="98511"/>
                  </a:lnTo>
                  <a:lnTo>
                    <a:pt x="3363468" y="144018"/>
                  </a:lnTo>
                  <a:lnTo>
                    <a:pt x="3363468" y="1296162"/>
                  </a:lnTo>
                  <a:lnTo>
                    <a:pt x="3356122" y="1341668"/>
                  </a:lnTo>
                  <a:lnTo>
                    <a:pt x="3335670" y="1381201"/>
                  </a:lnTo>
                  <a:lnTo>
                    <a:pt x="3304489" y="1412382"/>
                  </a:lnTo>
                  <a:lnTo>
                    <a:pt x="3264956" y="1432834"/>
                  </a:lnTo>
                  <a:lnTo>
                    <a:pt x="3219449" y="1440180"/>
                  </a:lnTo>
                  <a:lnTo>
                    <a:pt x="144018" y="1440180"/>
                  </a:lnTo>
                  <a:lnTo>
                    <a:pt x="98496" y="1432834"/>
                  </a:lnTo>
                  <a:lnTo>
                    <a:pt x="58962" y="1412382"/>
                  </a:lnTo>
                  <a:lnTo>
                    <a:pt x="27786" y="1381201"/>
                  </a:lnTo>
                  <a:lnTo>
                    <a:pt x="7342" y="1341668"/>
                  </a:lnTo>
                  <a:lnTo>
                    <a:pt x="0" y="1296162"/>
                  </a:lnTo>
                  <a:lnTo>
                    <a:pt x="0" y="144018"/>
                  </a:lnTo>
                  <a:close/>
                </a:path>
              </a:pathLst>
            </a:custGeom>
            <a:ln w="25908">
              <a:solidFill>
                <a:srgbClr val="BE40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09040" y="3041395"/>
            <a:ext cx="1969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65" dirty="0">
                <a:latin typeface="Tahoma"/>
                <a:cs typeface="Tahoma"/>
              </a:rPr>
              <a:t>MODIFICACIÓN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80312" y="3315715"/>
            <a:ext cx="1426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85" dirty="0">
                <a:latin typeface="Tahoma"/>
                <a:cs typeface="Tahoma"/>
              </a:rPr>
              <a:t>INDIVIDUAL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1948</Words>
  <Application>Microsoft Office PowerPoint</Application>
  <PresentationFormat>Presentación en pantalla (4:3)</PresentationFormat>
  <Paragraphs>298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Arial MT</vt:lpstr>
      <vt:lpstr>Calibri</vt:lpstr>
      <vt:lpstr>Courier New</vt:lpstr>
      <vt:lpstr>Segoe UI Symbol</vt:lpstr>
      <vt:lpstr>Tahoma</vt:lpstr>
      <vt:lpstr>Times New Roman</vt:lpstr>
      <vt:lpstr>Verdana</vt:lpstr>
      <vt:lpstr>Wingdings</vt:lpstr>
      <vt:lpstr>Office Theme</vt:lpstr>
      <vt:lpstr>Presentación de PowerPoint</vt:lpstr>
      <vt:lpstr>CONTENIDOS</vt:lpstr>
      <vt:lpstr>1. Modificación del contrato</vt:lpstr>
      <vt:lpstr>1. Modificación del contrato</vt:lpstr>
      <vt:lpstr>Presentación de PowerPoint</vt:lpstr>
      <vt:lpstr>MOVILIDAD GEOGRÁFICA</vt:lpstr>
      <vt:lpstr>TRASLADO</vt:lpstr>
      <vt:lpstr>DESPLAZAMIENTO</vt:lpstr>
      <vt:lpstr>MODIFICACIÓN SUSTANCIAL DE LAS</vt:lpstr>
      <vt:lpstr>6 CONDICIONES</vt:lpstr>
      <vt:lpstr>2. La suspensión del contrato</vt:lpstr>
      <vt:lpstr>NACIMIENTO Y CUIDADO DE MENOR</vt:lpstr>
      <vt:lpstr>LAS EXCEDENCIAS</vt:lpstr>
      <vt:lpstr>LAS EXCEDENCIAS</vt:lpstr>
      <vt:lpstr>3. LA EXTINCIÓN DEL CONTRATO</vt:lpstr>
      <vt:lpstr>3. La Extinción del contrato</vt:lpstr>
      <vt:lpstr>3. La extinción del contrato</vt:lpstr>
      <vt:lpstr>3. La extinción del contrato</vt:lpstr>
      <vt:lpstr>3. La extinción del contrato</vt:lpstr>
      <vt:lpstr>3. La extinción del contrato</vt:lpstr>
      <vt:lpstr>3. La extinción del contrato</vt:lpstr>
      <vt:lpstr>3. La extinción del contrato</vt:lpstr>
      <vt:lpstr>3. La extinción del contrato</vt:lpstr>
      <vt:lpstr>3. La extinción del contrato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Diego Millán Miranda Fernández</cp:lastModifiedBy>
  <cp:revision>1</cp:revision>
  <dcterms:created xsi:type="dcterms:W3CDTF">2022-10-03T17:50:06Z</dcterms:created>
  <dcterms:modified xsi:type="dcterms:W3CDTF">2022-10-04T08:14:17Z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2022-10-03T00:00:00Z</vt:filetime>
  </property>
</Properties>
</file>