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09131" y="1170432"/>
            <a:ext cx="3134995" cy="3134995"/>
          </a:xfrm>
          <a:custGeom>
            <a:avLst/>
            <a:gdLst/>
            <a:ahLst/>
            <a:cxnLst/>
            <a:rect l="l" t="t" r="r" b="b"/>
            <a:pathLst>
              <a:path w="3134995" h="3134995">
                <a:moveTo>
                  <a:pt x="3134741" y="0"/>
                </a:moveTo>
                <a:lnTo>
                  <a:pt x="0" y="313474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34255" y="1353820"/>
            <a:ext cx="4810125" cy="4810125"/>
          </a:xfrm>
          <a:custGeom>
            <a:avLst/>
            <a:gdLst/>
            <a:ahLst/>
            <a:cxnLst/>
            <a:rect l="l" t="t" r="r" b="b"/>
            <a:pathLst>
              <a:path w="4810125" h="4810125">
                <a:moveTo>
                  <a:pt x="4809744" y="0"/>
                </a:moveTo>
                <a:lnTo>
                  <a:pt x="0" y="48097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25795" y="1469136"/>
            <a:ext cx="3912235" cy="3912235"/>
          </a:xfrm>
          <a:custGeom>
            <a:avLst/>
            <a:gdLst/>
            <a:ahLst/>
            <a:cxnLst/>
            <a:rect l="l" t="t" r="r" b="b"/>
            <a:pathLst>
              <a:path w="3912234" h="3912235">
                <a:moveTo>
                  <a:pt x="3912107" y="0"/>
                </a:moveTo>
                <a:lnTo>
                  <a:pt x="0" y="391210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05805" y="1308354"/>
            <a:ext cx="3839845" cy="3839845"/>
          </a:xfrm>
          <a:custGeom>
            <a:avLst/>
            <a:gdLst/>
            <a:ahLst/>
            <a:cxnLst/>
            <a:rect l="l" t="t" r="r" b="b"/>
            <a:pathLst>
              <a:path w="3839845" h="3839845">
                <a:moveTo>
                  <a:pt x="3839464" y="0"/>
                </a:moveTo>
                <a:lnTo>
                  <a:pt x="0" y="3839464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08141" y="1771650"/>
            <a:ext cx="3430904" cy="3430904"/>
          </a:xfrm>
          <a:custGeom>
            <a:avLst/>
            <a:gdLst/>
            <a:ahLst/>
            <a:cxnLst/>
            <a:rect l="l" t="t" r="r" b="b"/>
            <a:pathLst>
              <a:path w="3430904" h="3430904">
                <a:moveTo>
                  <a:pt x="3430524" y="0"/>
                </a:moveTo>
                <a:lnTo>
                  <a:pt x="0" y="3430524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22" y="105917"/>
            <a:ext cx="89443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074547"/>
            <a:ext cx="8195259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.jp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664208"/>
            <a:ext cx="7237476" cy="38298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1200" y="2593022"/>
            <a:ext cx="44564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55" dirty="0">
                <a:solidFill>
                  <a:srgbClr val="A40D82"/>
                </a:solidFill>
                <a:latin typeface="Verdana"/>
                <a:cs typeface="Verdana"/>
              </a:rPr>
              <a:t>E</a:t>
            </a:r>
            <a:r>
              <a:rPr sz="5400" spc="-484" dirty="0">
                <a:solidFill>
                  <a:srgbClr val="A40D82"/>
                </a:solidFill>
                <a:latin typeface="Verdana"/>
                <a:cs typeface="Verdana"/>
              </a:rPr>
              <a:t>L</a:t>
            </a:r>
            <a:r>
              <a:rPr sz="5400" spc="-390" dirty="0">
                <a:solidFill>
                  <a:srgbClr val="A40D82"/>
                </a:solidFill>
                <a:latin typeface="Verdana"/>
                <a:cs typeface="Verdana"/>
              </a:rPr>
              <a:t> </a:t>
            </a:r>
            <a:r>
              <a:rPr sz="5400" spc="-130" dirty="0">
                <a:solidFill>
                  <a:srgbClr val="A40D82"/>
                </a:solidFill>
                <a:latin typeface="Verdana"/>
                <a:cs typeface="Verdana"/>
              </a:rPr>
              <a:t>DERECHO  </a:t>
            </a:r>
            <a:r>
              <a:rPr sz="5400" spc="-425" dirty="0">
                <a:solidFill>
                  <a:srgbClr val="A40D82"/>
                </a:solidFill>
                <a:latin typeface="Verdana"/>
                <a:cs typeface="Verdana"/>
              </a:rPr>
              <a:t>DE</a:t>
            </a:r>
            <a:r>
              <a:rPr sz="5400" spc="-335" dirty="0">
                <a:solidFill>
                  <a:srgbClr val="A40D82"/>
                </a:solidFill>
                <a:latin typeface="Verdana"/>
                <a:cs typeface="Verdana"/>
              </a:rPr>
              <a:t>L</a:t>
            </a:r>
            <a:r>
              <a:rPr sz="5400" spc="-405" dirty="0">
                <a:solidFill>
                  <a:srgbClr val="A40D82"/>
                </a:solidFill>
                <a:latin typeface="Verdana"/>
                <a:cs typeface="Verdana"/>
              </a:rPr>
              <a:t> </a:t>
            </a:r>
            <a:r>
              <a:rPr sz="5400" spc="-130" dirty="0">
                <a:solidFill>
                  <a:srgbClr val="A40D82"/>
                </a:solidFill>
                <a:latin typeface="Verdana"/>
                <a:cs typeface="Verdana"/>
              </a:rPr>
              <a:t>TRABAJO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D87E2E1-B7C2-149D-5891-B5A17F28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894" y="208534"/>
            <a:ext cx="8740140" cy="5962015"/>
            <a:chOff x="421894" y="208534"/>
            <a:chExt cx="8740140" cy="5962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1384" y="428243"/>
              <a:ext cx="2642616" cy="24292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244" y="214884"/>
              <a:ext cx="6969759" cy="847725"/>
            </a:xfrm>
            <a:custGeom>
              <a:avLst/>
              <a:gdLst/>
              <a:ahLst/>
              <a:cxnLst/>
              <a:rect l="l" t="t" r="r" b="b"/>
              <a:pathLst>
                <a:path w="6969759" h="847725">
                  <a:moveTo>
                    <a:pt x="6828028" y="0"/>
                  </a:moveTo>
                  <a:lnTo>
                    <a:pt x="141224" y="0"/>
                  </a:lnTo>
                  <a:lnTo>
                    <a:pt x="96588" y="7201"/>
                  </a:lnTo>
                  <a:lnTo>
                    <a:pt x="57821" y="27253"/>
                  </a:lnTo>
                  <a:lnTo>
                    <a:pt x="27249" y="57826"/>
                  </a:lnTo>
                  <a:lnTo>
                    <a:pt x="7200" y="96593"/>
                  </a:lnTo>
                  <a:lnTo>
                    <a:pt x="0" y="141224"/>
                  </a:lnTo>
                  <a:lnTo>
                    <a:pt x="0" y="706120"/>
                  </a:lnTo>
                  <a:lnTo>
                    <a:pt x="7200" y="750750"/>
                  </a:lnTo>
                  <a:lnTo>
                    <a:pt x="27249" y="789517"/>
                  </a:lnTo>
                  <a:lnTo>
                    <a:pt x="57821" y="820090"/>
                  </a:lnTo>
                  <a:lnTo>
                    <a:pt x="96588" y="840142"/>
                  </a:lnTo>
                  <a:lnTo>
                    <a:pt x="141224" y="847344"/>
                  </a:lnTo>
                  <a:lnTo>
                    <a:pt x="6828028" y="847344"/>
                  </a:lnTo>
                  <a:lnTo>
                    <a:pt x="6872658" y="840142"/>
                  </a:lnTo>
                  <a:lnTo>
                    <a:pt x="6911425" y="820090"/>
                  </a:lnTo>
                  <a:lnTo>
                    <a:pt x="6941998" y="789517"/>
                  </a:lnTo>
                  <a:lnTo>
                    <a:pt x="6962050" y="750750"/>
                  </a:lnTo>
                  <a:lnTo>
                    <a:pt x="6969252" y="706120"/>
                  </a:lnTo>
                  <a:lnTo>
                    <a:pt x="6969252" y="141224"/>
                  </a:lnTo>
                  <a:lnTo>
                    <a:pt x="6962050" y="96593"/>
                  </a:lnTo>
                  <a:lnTo>
                    <a:pt x="6941998" y="57826"/>
                  </a:lnTo>
                  <a:lnTo>
                    <a:pt x="6911425" y="27253"/>
                  </a:lnTo>
                  <a:lnTo>
                    <a:pt x="6872658" y="7201"/>
                  </a:lnTo>
                  <a:lnTo>
                    <a:pt x="6828028" y="0"/>
                  </a:lnTo>
                  <a:close/>
                </a:path>
              </a:pathLst>
            </a:custGeom>
            <a:solidFill>
              <a:srgbClr val="ACE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8244" y="214884"/>
              <a:ext cx="6969759" cy="847725"/>
            </a:xfrm>
            <a:custGeom>
              <a:avLst/>
              <a:gdLst/>
              <a:ahLst/>
              <a:cxnLst/>
              <a:rect l="l" t="t" r="r" b="b"/>
              <a:pathLst>
                <a:path w="6969759" h="847725">
                  <a:moveTo>
                    <a:pt x="0" y="141224"/>
                  </a:moveTo>
                  <a:lnTo>
                    <a:pt x="7200" y="96593"/>
                  </a:lnTo>
                  <a:lnTo>
                    <a:pt x="27249" y="57826"/>
                  </a:lnTo>
                  <a:lnTo>
                    <a:pt x="57821" y="27253"/>
                  </a:lnTo>
                  <a:lnTo>
                    <a:pt x="96588" y="7201"/>
                  </a:lnTo>
                  <a:lnTo>
                    <a:pt x="141224" y="0"/>
                  </a:lnTo>
                  <a:lnTo>
                    <a:pt x="6828028" y="0"/>
                  </a:lnTo>
                  <a:lnTo>
                    <a:pt x="6872658" y="7201"/>
                  </a:lnTo>
                  <a:lnTo>
                    <a:pt x="6911425" y="27253"/>
                  </a:lnTo>
                  <a:lnTo>
                    <a:pt x="6941998" y="57826"/>
                  </a:lnTo>
                  <a:lnTo>
                    <a:pt x="6962050" y="96593"/>
                  </a:lnTo>
                  <a:lnTo>
                    <a:pt x="6969252" y="141224"/>
                  </a:lnTo>
                  <a:lnTo>
                    <a:pt x="6969252" y="706120"/>
                  </a:lnTo>
                  <a:lnTo>
                    <a:pt x="6962050" y="750750"/>
                  </a:lnTo>
                  <a:lnTo>
                    <a:pt x="6941998" y="789517"/>
                  </a:lnTo>
                  <a:lnTo>
                    <a:pt x="6911425" y="820090"/>
                  </a:lnTo>
                  <a:lnTo>
                    <a:pt x="6872658" y="840142"/>
                  </a:lnTo>
                  <a:lnTo>
                    <a:pt x="6828028" y="847344"/>
                  </a:lnTo>
                  <a:lnTo>
                    <a:pt x="141224" y="847344"/>
                  </a:lnTo>
                  <a:lnTo>
                    <a:pt x="96588" y="840142"/>
                  </a:lnTo>
                  <a:lnTo>
                    <a:pt x="57821" y="820090"/>
                  </a:lnTo>
                  <a:lnTo>
                    <a:pt x="27249" y="789517"/>
                  </a:lnTo>
                  <a:lnTo>
                    <a:pt x="7200" y="750750"/>
                  </a:lnTo>
                  <a:lnTo>
                    <a:pt x="0" y="706120"/>
                  </a:lnTo>
                  <a:lnTo>
                    <a:pt x="0" y="141224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2070" y="406399"/>
            <a:ext cx="5577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Relaciones</a:t>
            </a:r>
            <a:r>
              <a:rPr sz="2800" spc="-40" dirty="0"/>
              <a:t> </a:t>
            </a:r>
            <a:r>
              <a:rPr sz="2800" spc="-35" dirty="0"/>
              <a:t>laborales</a:t>
            </a:r>
            <a:r>
              <a:rPr sz="2800" spc="-20" dirty="0"/>
              <a:t> </a:t>
            </a:r>
            <a:r>
              <a:rPr sz="2800" spc="10" dirty="0"/>
              <a:t>especiales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21868" y="1178941"/>
            <a:ext cx="5818505" cy="445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9055">
              <a:lnSpc>
                <a:spcPct val="1172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FF"/>
                </a:solidFill>
                <a:latin typeface="Tahoma"/>
                <a:cs typeface="Tahoma"/>
              </a:rPr>
              <a:t>Artistas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espectáculos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públicos </a:t>
            </a:r>
            <a:r>
              <a:rPr sz="2400" b="1" spc="-6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Deportistas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profesionales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Representantes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comercio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Abogados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despachos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profesionales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Médicos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residentes </a:t>
            </a:r>
            <a:r>
              <a:rPr sz="2400" b="1" spc="-235" dirty="0">
                <a:solidFill>
                  <a:srgbClr val="FFFFFF"/>
                </a:solidFill>
                <a:latin typeface="Tahoma"/>
                <a:cs typeface="Tahoma"/>
              </a:rPr>
              <a:t>(MIR)</a:t>
            </a:r>
            <a:endParaRPr sz="2400">
              <a:latin typeface="Tahoma"/>
              <a:cs typeface="Tahoma"/>
            </a:endParaRPr>
          </a:p>
          <a:p>
            <a:pPr marL="12700" marR="267335">
              <a:lnSpc>
                <a:spcPct val="117200"/>
              </a:lnSpc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Menores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centros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internamiento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Penados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cárceles</a:t>
            </a:r>
            <a:endParaRPr sz="2400">
              <a:latin typeface="Tahoma"/>
              <a:cs typeface="Tahoma"/>
            </a:endParaRPr>
          </a:p>
          <a:p>
            <a:pPr marL="12700" marR="3486785">
              <a:lnSpc>
                <a:spcPct val="117300"/>
              </a:lnSpc>
              <a:spcBef>
                <a:spcPts val="560"/>
              </a:spcBef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Discapacitados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Directivos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Familiar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72255" y="3072383"/>
            <a:ext cx="5572125" cy="3785870"/>
            <a:chOff x="3572255" y="3072383"/>
            <a:chExt cx="5572125" cy="37858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4500372"/>
              <a:ext cx="2642616" cy="23576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6" y="3072383"/>
              <a:ext cx="2500883" cy="2618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65976" y="3890771"/>
            <a:ext cx="2486025" cy="2667635"/>
            <a:chOff x="6665976" y="3890771"/>
            <a:chExt cx="2486025" cy="2667635"/>
          </a:xfrm>
        </p:grpSpPr>
        <p:sp>
          <p:nvSpPr>
            <p:cNvPr id="4" name="object 4"/>
            <p:cNvSpPr/>
            <p:nvPr/>
          </p:nvSpPr>
          <p:spPr>
            <a:xfrm>
              <a:off x="6670548" y="3895343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288" y="245110"/>
            <a:ext cx="806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FFFFFF"/>
                </a:solidFill>
              </a:rPr>
              <a:t>NORMAS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175" dirty="0">
                <a:solidFill>
                  <a:srgbClr val="FFFFFF"/>
                </a:solidFill>
              </a:rPr>
              <a:t>DERECH</a:t>
            </a:r>
            <a:r>
              <a:rPr spc="-190" dirty="0">
                <a:solidFill>
                  <a:srgbClr val="FFFFFF"/>
                </a:solidFill>
              </a:rPr>
              <a:t>O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409" dirty="0">
                <a:solidFill>
                  <a:srgbClr val="FFFFFF"/>
                </a:solidFill>
              </a:rPr>
              <a:t>DE</a:t>
            </a:r>
            <a:r>
              <a:rPr spc="-340" dirty="0">
                <a:solidFill>
                  <a:srgbClr val="FFFFFF"/>
                </a:solidFill>
              </a:rPr>
              <a:t>L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TRABAJO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62052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092F49"/>
                </a:solidFill>
                <a:latin typeface="Verdana"/>
                <a:cs typeface="Verdana"/>
              </a:rPr>
              <a:t>M.B.E.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4857" y="5757164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092F49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06424"/>
            <a:ext cx="5807963" cy="5751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547" y="1066800"/>
            <a:ext cx="8968105" cy="5192395"/>
            <a:chOff x="193547" y="1066800"/>
            <a:chExt cx="8968105" cy="5192395"/>
          </a:xfrm>
        </p:grpSpPr>
        <p:sp>
          <p:nvSpPr>
            <p:cNvPr id="3" name="object 3"/>
            <p:cNvSpPr/>
            <p:nvPr/>
          </p:nvSpPr>
          <p:spPr>
            <a:xfrm>
              <a:off x="284987" y="1143000"/>
              <a:ext cx="5430520" cy="411480"/>
            </a:xfrm>
            <a:custGeom>
              <a:avLst/>
              <a:gdLst/>
              <a:ahLst/>
              <a:cxnLst/>
              <a:rect l="l" t="t" r="r" b="b"/>
              <a:pathLst>
                <a:path w="5430520" h="411480">
                  <a:moveTo>
                    <a:pt x="5361432" y="0"/>
                  </a:moveTo>
                  <a:lnTo>
                    <a:pt x="68579" y="0"/>
                  </a:lnTo>
                  <a:lnTo>
                    <a:pt x="41887" y="5393"/>
                  </a:lnTo>
                  <a:lnTo>
                    <a:pt x="20088" y="20097"/>
                  </a:lnTo>
                  <a:lnTo>
                    <a:pt x="5389" y="41898"/>
                  </a:lnTo>
                  <a:lnTo>
                    <a:pt x="0" y="68579"/>
                  </a:lnTo>
                  <a:lnTo>
                    <a:pt x="0" y="342900"/>
                  </a:lnTo>
                  <a:lnTo>
                    <a:pt x="5389" y="369581"/>
                  </a:lnTo>
                  <a:lnTo>
                    <a:pt x="20088" y="391382"/>
                  </a:lnTo>
                  <a:lnTo>
                    <a:pt x="41887" y="406086"/>
                  </a:lnTo>
                  <a:lnTo>
                    <a:pt x="68579" y="411479"/>
                  </a:lnTo>
                  <a:lnTo>
                    <a:pt x="5361432" y="411479"/>
                  </a:lnTo>
                  <a:lnTo>
                    <a:pt x="5388113" y="406086"/>
                  </a:lnTo>
                  <a:lnTo>
                    <a:pt x="5409914" y="391382"/>
                  </a:lnTo>
                  <a:lnTo>
                    <a:pt x="5424618" y="369581"/>
                  </a:lnTo>
                  <a:lnTo>
                    <a:pt x="5430012" y="342900"/>
                  </a:lnTo>
                  <a:lnTo>
                    <a:pt x="5430012" y="68579"/>
                  </a:lnTo>
                  <a:lnTo>
                    <a:pt x="5424618" y="41898"/>
                  </a:lnTo>
                  <a:lnTo>
                    <a:pt x="5409914" y="20097"/>
                  </a:lnTo>
                  <a:lnTo>
                    <a:pt x="5388113" y="5393"/>
                  </a:lnTo>
                  <a:lnTo>
                    <a:pt x="53614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" y="1143000"/>
              <a:ext cx="5430520" cy="411480"/>
            </a:xfrm>
            <a:custGeom>
              <a:avLst/>
              <a:gdLst/>
              <a:ahLst/>
              <a:cxnLst/>
              <a:rect l="l" t="t" r="r" b="b"/>
              <a:pathLst>
                <a:path w="5430520" h="411480">
                  <a:moveTo>
                    <a:pt x="0" y="68579"/>
                  </a:moveTo>
                  <a:lnTo>
                    <a:pt x="5389" y="41898"/>
                  </a:lnTo>
                  <a:lnTo>
                    <a:pt x="20088" y="20097"/>
                  </a:lnTo>
                  <a:lnTo>
                    <a:pt x="41887" y="5393"/>
                  </a:lnTo>
                  <a:lnTo>
                    <a:pt x="68579" y="0"/>
                  </a:lnTo>
                  <a:lnTo>
                    <a:pt x="5361432" y="0"/>
                  </a:lnTo>
                  <a:lnTo>
                    <a:pt x="5388113" y="5393"/>
                  </a:lnTo>
                  <a:lnTo>
                    <a:pt x="5409914" y="20097"/>
                  </a:lnTo>
                  <a:lnTo>
                    <a:pt x="5424618" y="41898"/>
                  </a:lnTo>
                  <a:lnTo>
                    <a:pt x="5430012" y="68579"/>
                  </a:lnTo>
                  <a:lnTo>
                    <a:pt x="5430012" y="342900"/>
                  </a:lnTo>
                  <a:lnTo>
                    <a:pt x="5424618" y="369581"/>
                  </a:lnTo>
                  <a:lnTo>
                    <a:pt x="5409914" y="391382"/>
                  </a:lnTo>
                  <a:lnTo>
                    <a:pt x="5388113" y="406086"/>
                  </a:lnTo>
                  <a:lnTo>
                    <a:pt x="5361432" y="411479"/>
                  </a:lnTo>
                  <a:lnTo>
                    <a:pt x="68579" y="411479"/>
                  </a:lnTo>
                  <a:lnTo>
                    <a:pt x="41887" y="406086"/>
                  </a:lnTo>
                  <a:lnTo>
                    <a:pt x="20088" y="391382"/>
                  </a:lnTo>
                  <a:lnTo>
                    <a:pt x="5389" y="369581"/>
                  </a:lnTo>
                  <a:lnTo>
                    <a:pt x="0" y="342900"/>
                  </a:lnTo>
                  <a:lnTo>
                    <a:pt x="0" y="68579"/>
                  </a:lnTo>
                  <a:close/>
                </a:path>
              </a:pathLst>
            </a:custGeom>
            <a:ln w="12191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63" y="1066800"/>
              <a:ext cx="1886712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2" y="1066800"/>
              <a:ext cx="1905000" cy="6797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2795" y="2010155"/>
              <a:ext cx="5058410" cy="422275"/>
            </a:xfrm>
            <a:custGeom>
              <a:avLst/>
              <a:gdLst/>
              <a:ahLst/>
              <a:cxnLst/>
              <a:rect l="l" t="t" r="r" b="b"/>
              <a:pathLst>
                <a:path w="5058410" h="422275">
                  <a:moveTo>
                    <a:pt x="4987798" y="0"/>
                  </a:moveTo>
                  <a:lnTo>
                    <a:pt x="70357" y="0"/>
                  </a:lnTo>
                  <a:lnTo>
                    <a:pt x="42969" y="5528"/>
                  </a:lnTo>
                  <a:lnTo>
                    <a:pt x="20605" y="20605"/>
                  </a:lnTo>
                  <a:lnTo>
                    <a:pt x="5528" y="42969"/>
                  </a:lnTo>
                  <a:lnTo>
                    <a:pt x="0" y="70358"/>
                  </a:lnTo>
                  <a:lnTo>
                    <a:pt x="0" y="351790"/>
                  </a:lnTo>
                  <a:lnTo>
                    <a:pt x="5528" y="379178"/>
                  </a:lnTo>
                  <a:lnTo>
                    <a:pt x="20605" y="401542"/>
                  </a:lnTo>
                  <a:lnTo>
                    <a:pt x="42969" y="416619"/>
                  </a:lnTo>
                  <a:lnTo>
                    <a:pt x="70357" y="422148"/>
                  </a:lnTo>
                  <a:lnTo>
                    <a:pt x="4987798" y="422148"/>
                  </a:lnTo>
                  <a:lnTo>
                    <a:pt x="5015186" y="416619"/>
                  </a:lnTo>
                  <a:lnTo>
                    <a:pt x="5037550" y="401542"/>
                  </a:lnTo>
                  <a:lnTo>
                    <a:pt x="5052627" y="379178"/>
                  </a:lnTo>
                  <a:lnTo>
                    <a:pt x="5058156" y="351790"/>
                  </a:lnTo>
                  <a:lnTo>
                    <a:pt x="5058156" y="70358"/>
                  </a:lnTo>
                  <a:lnTo>
                    <a:pt x="5052627" y="42969"/>
                  </a:lnTo>
                  <a:lnTo>
                    <a:pt x="5037550" y="20605"/>
                  </a:lnTo>
                  <a:lnTo>
                    <a:pt x="5015186" y="5528"/>
                  </a:lnTo>
                  <a:lnTo>
                    <a:pt x="49877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5" y="2010155"/>
              <a:ext cx="5058410" cy="422275"/>
            </a:xfrm>
            <a:custGeom>
              <a:avLst/>
              <a:gdLst/>
              <a:ahLst/>
              <a:cxnLst/>
              <a:rect l="l" t="t" r="r" b="b"/>
              <a:pathLst>
                <a:path w="5058410" h="422275">
                  <a:moveTo>
                    <a:pt x="0" y="70358"/>
                  </a:moveTo>
                  <a:lnTo>
                    <a:pt x="5528" y="42969"/>
                  </a:lnTo>
                  <a:lnTo>
                    <a:pt x="20605" y="20605"/>
                  </a:lnTo>
                  <a:lnTo>
                    <a:pt x="42969" y="5528"/>
                  </a:lnTo>
                  <a:lnTo>
                    <a:pt x="70357" y="0"/>
                  </a:lnTo>
                  <a:lnTo>
                    <a:pt x="4987798" y="0"/>
                  </a:lnTo>
                  <a:lnTo>
                    <a:pt x="5015186" y="5528"/>
                  </a:lnTo>
                  <a:lnTo>
                    <a:pt x="5037550" y="20605"/>
                  </a:lnTo>
                  <a:lnTo>
                    <a:pt x="5052627" y="42969"/>
                  </a:lnTo>
                  <a:lnTo>
                    <a:pt x="5058156" y="70358"/>
                  </a:lnTo>
                  <a:lnTo>
                    <a:pt x="5058156" y="351790"/>
                  </a:lnTo>
                  <a:lnTo>
                    <a:pt x="5052627" y="379178"/>
                  </a:lnTo>
                  <a:lnTo>
                    <a:pt x="5037550" y="401542"/>
                  </a:lnTo>
                  <a:lnTo>
                    <a:pt x="5015186" y="416619"/>
                  </a:lnTo>
                  <a:lnTo>
                    <a:pt x="4987798" y="422148"/>
                  </a:lnTo>
                  <a:lnTo>
                    <a:pt x="70357" y="422148"/>
                  </a:lnTo>
                  <a:lnTo>
                    <a:pt x="42969" y="416619"/>
                  </a:lnTo>
                  <a:lnTo>
                    <a:pt x="20605" y="401542"/>
                  </a:lnTo>
                  <a:lnTo>
                    <a:pt x="5528" y="379178"/>
                  </a:lnTo>
                  <a:lnTo>
                    <a:pt x="0" y="351790"/>
                  </a:lnTo>
                  <a:lnTo>
                    <a:pt x="0" y="70358"/>
                  </a:lnTo>
                  <a:close/>
                </a:path>
              </a:pathLst>
            </a:custGeom>
            <a:ln w="12192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71" y="1940052"/>
              <a:ext cx="1496567" cy="679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256" y="1940052"/>
              <a:ext cx="1508759" cy="6797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2795" y="2983992"/>
              <a:ext cx="5384800" cy="393700"/>
            </a:xfrm>
            <a:custGeom>
              <a:avLst/>
              <a:gdLst/>
              <a:ahLst/>
              <a:cxnLst/>
              <a:rect l="l" t="t" r="r" b="b"/>
              <a:pathLst>
                <a:path w="5384800" h="393700">
                  <a:moveTo>
                    <a:pt x="5318759" y="0"/>
                  </a:moveTo>
                  <a:lnTo>
                    <a:pt x="65532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0" y="327660"/>
                  </a:lnTo>
                  <a:lnTo>
                    <a:pt x="5149" y="353169"/>
                  </a:lnTo>
                  <a:lnTo>
                    <a:pt x="19192" y="373999"/>
                  </a:lnTo>
                  <a:lnTo>
                    <a:pt x="40022" y="388042"/>
                  </a:lnTo>
                  <a:lnTo>
                    <a:pt x="65532" y="393192"/>
                  </a:lnTo>
                  <a:lnTo>
                    <a:pt x="5318759" y="393192"/>
                  </a:lnTo>
                  <a:lnTo>
                    <a:pt x="5344269" y="388042"/>
                  </a:lnTo>
                  <a:lnTo>
                    <a:pt x="5365099" y="373999"/>
                  </a:lnTo>
                  <a:lnTo>
                    <a:pt x="5379142" y="353169"/>
                  </a:lnTo>
                  <a:lnTo>
                    <a:pt x="5384292" y="327660"/>
                  </a:lnTo>
                  <a:lnTo>
                    <a:pt x="5384292" y="65532"/>
                  </a:lnTo>
                  <a:lnTo>
                    <a:pt x="5379142" y="40022"/>
                  </a:lnTo>
                  <a:lnTo>
                    <a:pt x="5365099" y="19192"/>
                  </a:lnTo>
                  <a:lnTo>
                    <a:pt x="5344269" y="5149"/>
                  </a:lnTo>
                  <a:lnTo>
                    <a:pt x="531875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5" y="2983992"/>
              <a:ext cx="5384800" cy="393700"/>
            </a:xfrm>
            <a:custGeom>
              <a:avLst/>
              <a:gdLst/>
              <a:ahLst/>
              <a:cxnLst/>
              <a:rect l="l" t="t" r="r" b="b"/>
              <a:pathLst>
                <a:path w="5384800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2" y="0"/>
                  </a:lnTo>
                  <a:lnTo>
                    <a:pt x="5318759" y="0"/>
                  </a:lnTo>
                  <a:lnTo>
                    <a:pt x="5344269" y="5149"/>
                  </a:lnTo>
                  <a:lnTo>
                    <a:pt x="5365099" y="19192"/>
                  </a:lnTo>
                  <a:lnTo>
                    <a:pt x="5379142" y="40022"/>
                  </a:lnTo>
                  <a:lnTo>
                    <a:pt x="5384292" y="65532"/>
                  </a:lnTo>
                  <a:lnTo>
                    <a:pt x="5384292" y="327660"/>
                  </a:lnTo>
                  <a:lnTo>
                    <a:pt x="5379142" y="353169"/>
                  </a:lnTo>
                  <a:lnTo>
                    <a:pt x="5365099" y="373999"/>
                  </a:lnTo>
                  <a:lnTo>
                    <a:pt x="5344269" y="388042"/>
                  </a:lnTo>
                  <a:lnTo>
                    <a:pt x="5318759" y="393192"/>
                  </a:lnTo>
                  <a:lnTo>
                    <a:pt x="65532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47" y="2898648"/>
              <a:ext cx="2028444" cy="679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6608" y="2898648"/>
              <a:ext cx="2842260" cy="6797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4319" y="3802379"/>
              <a:ext cx="5500370" cy="428625"/>
            </a:xfrm>
            <a:custGeom>
              <a:avLst/>
              <a:gdLst/>
              <a:ahLst/>
              <a:cxnLst/>
              <a:rect l="l" t="t" r="r" b="b"/>
              <a:pathLst>
                <a:path w="5500370" h="428625">
                  <a:moveTo>
                    <a:pt x="5428742" y="0"/>
                  </a:moveTo>
                  <a:lnTo>
                    <a:pt x="71373" y="0"/>
                  </a:lnTo>
                  <a:lnTo>
                    <a:pt x="43591" y="5615"/>
                  </a:lnTo>
                  <a:lnTo>
                    <a:pt x="20904" y="20923"/>
                  </a:lnTo>
                  <a:lnTo>
                    <a:pt x="5608" y="43612"/>
                  </a:lnTo>
                  <a:lnTo>
                    <a:pt x="0" y="71374"/>
                  </a:lnTo>
                  <a:lnTo>
                    <a:pt x="0" y="356870"/>
                  </a:lnTo>
                  <a:lnTo>
                    <a:pt x="5608" y="384631"/>
                  </a:lnTo>
                  <a:lnTo>
                    <a:pt x="20904" y="407320"/>
                  </a:lnTo>
                  <a:lnTo>
                    <a:pt x="43591" y="422628"/>
                  </a:lnTo>
                  <a:lnTo>
                    <a:pt x="71373" y="428244"/>
                  </a:lnTo>
                  <a:lnTo>
                    <a:pt x="5428742" y="428244"/>
                  </a:lnTo>
                  <a:lnTo>
                    <a:pt x="5456503" y="422628"/>
                  </a:lnTo>
                  <a:lnTo>
                    <a:pt x="5479192" y="407320"/>
                  </a:lnTo>
                  <a:lnTo>
                    <a:pt x="5494500" y="384631"/>
                  </a:lnTo>
                  <a:lnTo>
                    <a:pt x="5500116" y="356870"/>
                  </a:lnTo>
                  <a:lnTo>
                    <a:pt x="5500116" y="71374"/>
                  </a:lnTo>
                  <a:lnTo>
                    <a:pt x="5494500" y="43612"/>
                  </a:lnTo>
                  <a:lnTo>
                    <a:pt x="5479192" y="20923"/>
                  </a:lnTo>
                  <a:lnTo>
                    <a:pt x="5456503" y="5615"/>
                  </a:lnTo>
                  <a:lnTo>
                    <a:pt x="54287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319" y="3802379"/>
              <a:ext cx="5500370" cy="428625"/>
            </a:xfrm>
            <a:custGeom>
              <a:avLst/>
              <a:gdLst/>
              <a:ahLst/>
              <a:cxnLst/>
              <a:rect l="l" t="t" r="r" b="b"/>
              <a:pathLst>
                <a:path w="5500370" h="428625">
                  <a:moveTo>
                    <a:pt x="0" y="71374"/>
                  </a:moveTo>
                  <a:lnTo>
                    <a:pt x="5608" y="43612"/>
                  </a:lnTo>
                  <a:lnTo>
                    <a:pt x="20904" y="20923"/>
                  </a:lnTo>
                  <a:lnTo>
                    <a:pt x="43591" y="5615"/>
                  </a:lnTo>
                  <a:lnTo>
                    <a:pt x="71373" y="0"/>
                  </a:lnTo>
                  <a:lnTo>
                    <a:pt x="5428742" y="0"/>
                  </a:lnTo>
                  <a:lnTo>
                    <a:pt x="5456503" y="5615"/>
                  </a:lnTo>
                  <a:lnTo>
                    <a:pt x="5479192" y="20923"/>
                  </a:lnTo>
                  <a:lnTo>
                    <a:pt x="5494500" y="43612"/>
                  </a:lnTo>
                  <a:lnTo>
                    <a:pt x="5500116" y="71374"/>
                  </a:lnTo>
                  <a:lnTo>
                    <a:pt x="5500116" y="356870"/>
                  </a:lnTo>
                  <a:lnTo>
                    <a:pt x="5494500" y="384631"/>
                  </a:lnTo>
                  <a:lnTo>
                    <a:pt x="5479192" y="407320"/>
                  </a:lnTo>
                  <a:lnTo>
                    <a:pt x="5456503" y="422628"/>
                  </a:lnTo>
                  <a:lnTo>
                    <a:pt x="5428742" y="428244"/>
                  </a:lnTo>
                  <a:lnTo>
                    <a:pt x="71373" y="428244"/>
                  </a:lnTo>
                  <a:lnTo>
                    <a:pt x="43591" y="422628"/>
                  </a:lnTo>
                  <a:lnTo>
                    <a:pt x="20904" y="407320"/>
                  </a:lnTo>
                  <a:lnTo>
                    <a:pt x="5608" y="384631"/>
                  </a:lnTo>
                  <a:lnTo>
                    <a:pt x="0" y="356870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071" y="3735323"/>
              <a:ext cx="1496567" cy="6797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6256" y="3735323"/>
              <a:ext cx="2531364" cy="6797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4987" y="4789932"/>
              <a:ext cx="5541645" cy="390525"/>
            </a:xfrm>
            <a:custGeom>
              <a:avLst/>
              <a:gdLst/>
              <a:ahLst/>
              <a:cxnLst/>
              <a:rect l="l" t="t" r="r" b="b"/>
              <a:pathLst>
                <a:path w="5541645" h="390525">
                  <a:moveTo>
                    <a:pt x="5476240" y="0"/>
                  </a:moveTo>
                  <a:lnTo>
                    <a:pt x="65023" y="0"/>
                  </a:lnTo>
                  <a:lnTo>
                    <a:pt x="39712" y="5105"/>
                  </a:lnTo>
                  <a:lnTo>
                    <a:pt x="19043" y="19034"/>
                  </a:lnTo>
                  <a:lnTo>
                    <a:pt x="5109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9" y="350442"/>
                  </a:lnTo>
                  <a:lnTo>
                    <a:pt x="19043" y="371109"/>
                  </a:lnTo>
                  <a:lnTo>
                    <a:pt x="39712" y="385038"/>
                  </a:lnTo>
                  <a:lnTo>
                    <a:pt x="65023" y="390144"/>
                  </a:lnTo>
                  <a:lnTo>
                    <a:pt x="5476240" y="390144"/>
                  </a:lnTo>
                  <a:lnTo>
                    <a:pt x="5501562" y="385038"/>
                  </a:lnTo>
                  <a:lnTo>
                    <a:pt x="5522229" y="371109"/>
                  </a:lnTo>
                  <a:lnTo>
                    <a:pt x="5536158" y="350442"/>
                  </a:lnTo>
                  <a:lnTo>
                    <a:pt x="5541264" y="325120"/>
                  </a:lnTo>
                  <a:lnTo>
                    <a:pt x="5541264" y="65024"/>
                  </a:lnTo>
                  <a:lnTo>
                    <a:pt x="5536158" y="39701"/>
                  </a:lnTo>
                  <a:lnTo>
                    <a:pt x="5522229" y="19034"/>
                  </a:lnTo>
                  <a:lnTo>
                    <a:pt x="5501562" y="5105"/>
                  </a:lnTo>
                  <a:lnTo>
                    <a:pt x="54762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4987" y="4789932"/>
              <a:ext cx="5541645" cy="390525"/>
            </a:xfrm>
            <a:custGeom>
              <a:avLst/>
              <a:gdLst/>
              <a:ahLst/>
              <a:cxnLst/>
              <a:rect l="l" t="t" r="r" b="b"/>
              <a:pathLst>
                <a:path w="5541645" h="390525">
                  <a:moveTo>
                    <a:pt x="0" y="65024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3" y="0"/>
                  </a:lnTo>
                  <a:lnTo>
                    <a:pt x="5476240" y="0"/>
                  </a:lnTo>
                  <a:lnTo>
                    <a:pt x="5501562" y="5105"/>
                  </a:lnTo>
                  <a:lnTo>
                    <a:pt x="5522229" y="19034"/>
                  </a:lnTo>
                  <a:lnTo>
                    <a:pt x="5536158" y="39701"/>
                  </a:lnTo>
                  <a:lnTo>
                    <a:pt x="5541264" y="65024"/>
                  </a:lnTo>
                  <a:lnTo>
                    <a:pt x="5541264" y="325120"/>
                  </a:lnTo>
                  <a:lnTo>
                    <a:pt x="5536158" y="350442"/>
                  </a:lnTo>
                  <a:lnTo>
                    <a:pt x="5522229" y="371109"/>
                  </a:lnTo>
                  <a:lnTo>
                    <a:pt x="5501562" y="385038"/>
                  </a:lnTo>
                  <a:lnTo>
                    <a:pt x="5476240" y="390144"/>
                  </a:lnTo>
                  <a:lnTo>
                    <a:pt x="65023" y="390144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12191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39" y="4703064"/>
              <a:ext cx="3008376" cy="6797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8731" y="4703064"/>
              <a:ext cx="2284475" cy="6797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2795" y="5646420"/>
              <a:ext cx="5215255" cy="429895"/>
            </a:xfrm>
            <a:custGeom>
              <a:avLst/>
              <a:gdLst/>
              <a:ahLst/>
              <a:cxnLst/>
              <a:rect l="l" t="t" r="r" b="b"/>
              <a:pathLst>
                <a:path w="5215255" h="429895">
                  <a:moveTo>
                    <a:pt x="5143500" y="0"/>
                  </a:moveTo>
                  <a:lnTo>
                    <a:pt x="71628" y="0"/>
                  </a:lnTo>
                  <a:lnTo>
                    <a:pt x="43746" y="5628"/>
                  </a:lnTo>
                  <a:lnTo>
                    <a:pt x="20978" y="20978"/>
                  </a:lnTo>
                  <a:lnTo>
                    <a:pt x="5628" y="43746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28" y="386021"/>
                  </a:lnTo>
                  <a:lnTo>
                    <a:pt x="20978" y="408789"/>
                  </a:lnTo>
                  <a:lnTo>
                    <a:pt x="43746" y="424139"/>
                  </a:lnTo>
                  <a:lnTo>
                    <a:pt x="71628" y="429767"/>
                  </a:lnTo>
                  <a:lnTo>
                    <a:pt x="5143500" y="429767"/>
                  </a:lnTo>
                  <a:lnTo>
                    <a:pt x="5171354" y="424139"/>
                  </a:lnTo>
                  <a:lnTo>
                    <a:pt x="5194125" y="408789"/>
                  </a:lnTo>
                  <a:lnTo>
                    <a:pt x="5209490" y="386021"/>
                  </a:lnTo>
                  <a:lnTo>
                    <a:pt x="5215128" y="358139"/>
                  </a:lnTo>
                  <a:lnTo>
                    <a:pt x="5215128" y="71627"/>
                  </a:lnTo>
                  <a:lnTo>
                    <a:pt x="5209490" y="43746"/>
                  </a:lnTo>
                  <a:lnTo>
                    <a:pt x="5194125" y="20978"/>
                  </a:lnTo>
                  <a:lnTo>
                    <a:pt x="5171354" y="5628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795" y="5646420"/>
              <a:ext cx="5215255" cy="429895"/>
            </a:xfrm>
            <a:custGeom>
              <a:avLst/>
              <a:gdLst/>
              <a:ahLst/>
              <a:cxnLst/>
              <a:rect l="l" t="t" r="r" b="b"/>
              <a:pathLst>
                <a:path w="5215255" h="429895">
                  <a:moveTo>
                    <a:pt x="0" y="71627"/>
                  </a:moveTo>
                  <a:lnTo>
                    <a:pt x="5628" y="43746"/>
                  </a:lnTo>
                  <a:lnTo>
                    <a:pt x="20978" y="20978"/>
                  </a:lnTo>
                  <a:lnTo>
                    <a:pt x="43746" y="5628"/>
                  </a:lnTo>
                  <a:lnTo>
                    <a:pt x="71628" y="0"/>
                  </a:lnTo>
                  <a:lnTo>
                    <a:pt x="5143500" y="0"/>
                  </a:lnTo>
                  <a:lnTo>
                    <a:pt x="5171354" y="5628"/>
                  </a:lnTo>
                  <a:lnTo>
                    <a:pt x="5194125" y="20978"/>
                  </a:lnTo>
                  <a:lnTo>
                    <a:pt x="5209490" y="43746"/>
                  </a:lnTo>
                  <a:lnTo>
                    <a:pt x="5215128" y="71627"/>
                  </a:lnTo>
                  <a:lnTo>
                    <a:pt x="5215128" y="358139"/>
                  </a:lnTo>
                  <a:lnTo>
                    <a:pt x="5209490" y="386021"/>
                  </a:lnTo>
                  <a:lnTo>
                    <a:pt x="5194125" y="408789"/>
                  </a:lnTo>
                  <a:lnTo>
                    <a:pt x="5171354" y="424139"/>
                  </a:lnTo>
                  <a:lnTo>
                    <a:pt x="5143500" y="429767"/>
                  </a:lnTo>
                  <a:lnTo>
                    <a:pt x="71628" y="429767"/>
                  </a:lnTo>
                  <a:lnTo>
                    <a:pt x="43746" y="424139"/>
                  </a:lnTo>
                  <a:lnTo>
                    <a:pt x="20978" y="408789"/>
                  </a:lnTo>
                  <a:lnTo>
                    <a:pt x="5628" y="386021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192">
              <a:solidFill>
                <a:srgbClr val="0E70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5071" y="5579364"/>
              <a:ext cx="1831848" cy="679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536" y="5579364"/>
              <a:ext cx="2388108" cy="679704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4884" y="214884"/>
            <a:ext cx="8714740" cy="584200"/>
          </a:xfrm>
          <a:prstGeom prst="rect">
            <a:avLst/>
          </a:prstGeom>
          <a:solidFill>
            <a:srgbClr val="4AE7C7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3200" spc="-375" dirty="0"/>
              <a:t>P</a:t>
            </a:r>
            <a:r>
              <a:rPr sz="3200" spc="-405" dirty="0"/>
              <a:t>R</a:t>
            </a:r>
            <a:r>
              <a:rPr sz="3200" spc="-290" dirty="0"/>
              <a:t>I</a:t>
            </a:r>
            <a:r>
              <a:rPr sz="3200" spc="-455" dirty="0"/>
              <a:t>N</a:t>
            </a:r>
            <a:r>
              <a:rPr sz="3200" spc="-190" dirty="0"/>
              <a:t>CI</a:t>
            </a:r>
            <a:r>
              <a:rPr sz="3200" spc="-215" dirty="0"/>
              <a:t>P</a:t>
            </a:r>
            <a:r>
              <a:rPr sz="3200" spc="-265" dirty="0"/>
              <a:t>IOS</a:t>
            </a:r>
            <a:r>
              <a:rPr sz="3200" spc="-65" dirty="0"/>
              <a:t> </a:t>
            </a:r>
            <a:r>
              <a:rPr sz="3200" spc="-275" dirty="0"/>
              <a:t>D</a:t>
            </a:r>
            <a:r>
              <a:rPr sz="3200" spc="-220" dirty="0"/>
              <a:t>E</a:t>
            </a:r>
            <a:r>
              <a:rPr sz="3200" spc="-45" dirty="0"/>
              <a:t> </a:t>
            </a:r>
            <a:r>
              <a:rPr sz="3200" spc="-70" dirty="0"/>
              <a:t>A</a:t>
            </a:r>
            <a:r>
              <a:rPr sz="3200" spc="-55" dirty="0"/>
              <a:t>P</a:t>
            </a:r>
            <a:r>
              <a:rPr sz="3200" spc="-90" dirty="0"/>
              <a:t>LICACIÓN</a:t>
            </a:r>
            <a:r>
              <a:rPr sz="3200" spc="-60" dirty="0"/>
              <a:t> </a:t>
            </a:r>
            <a:r>
              <a:rPr sz="3200" spc="-275" dirty="0"/>
              <a:t>D</a:t>
            </a:r>
            <a:r>
              <a:rPr sz="3200" spc="-220" dirty="0"/>
              <a:t>E</a:t>
            </a:r>
            <a:r>
              <a:rPr sz="3200" spc="-45" dirty="0"/>
              <a:t> </a:t>
            </a:r>
            <a:r>
              <a:rPr sz="3200" spc="-204" dirty="0"/>
              <a:t>LAS</a:t>
            </a:r>
            <a:r>
              <a:rPr sz="3200" spc="-40" dirty="0"/>
              <a:t> </a:t>
            </a:r>
            <a:r>
              <a:rPr sz="3200" spc="-250" dirty="0"/>
              <a:t>FUE</a:t>
            </a:r>
            <a:r>
              <a:rPr sz="3200" spc="-290" dirty="0"/>
              <a:t>N</a:t>
            </a:r>
            <a:r>
              <a:rPr sz="3200" spc="-430" dirty="0"/>
              <a:t>TES</a:t>
            </a:r>
            <a:endParaRPr sz="3200"/>
          </a:p>
        </p:txBody>
      </p:sp>
      <p:sp>
        <p:nvSpPr>
          <p:cNvPr id="28" name="object 28"/>
          <p:cNvSpPr txBox="1"/>
          <p:nvPr/>
        </p:nvSpPr>
        <p:spPr>
          <a:xfrm>
            <a:off x="370433" y="1147317"/>
            <a:ext cx="7449184" cy="534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Jerarquía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normativa</a:t>
            </a:r>
            <a:endParaRPr sz="2400">
              <a:latin typeface="Tahoma"/>
              <a:cs typeface="Tahoma"/>
            </a:endParaRPr>
          </a:p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ahoma"/>
                <a:cs typeface="Tahoma"/>
              </a:rPr>
              <a:t>Normas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superiores</a:t>
            </a:r>
            <a:r>
              <a:rPr sz="2400" b="1" spc="-55" dirty="0">
                <a:latin typeface="Tahoma"/>
                <a:cs typeface="Tahoma"/>
              </a:rPr>
              <a:t> por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35" dirty="0">
                <a:latin typeface="Tahoma"/>
                <a:cs typeface="Tahoma"/>
              </a:rPr>
              <a:t>encima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inferiores</a:t>
            </a:r>
            <a:endParaRPr sz="240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  <a:spcBef>
                <a:spcPts val="1010"/>
              </a:spcBef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Norma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mínima</a:t>
            </a:r>
            <a:endParaRPr sz="2400">
              <a:latin typeface="Tahoma"/>
              <a:cs typeface="Tahoma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2400" spc="-110" dirty="0">
                <a:latin typeface="Wingdings"/>
                <a:cs typeface="Wingdings"/>
              </a:rPr>
              <a:t></a:t>
            </a:r>
            <a:r>
              <a:rPr sz="2400" b="1" spc="-110" dirty="0">
                <a:latin typeface="Tahoma"/>
                <a:cs typeface="Tahoma"/>
              </a:rPr>
              <a:t>Los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mínimos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las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inferiores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los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pueden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mejorar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Condición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más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beneficiosa</a:t>
            </a:r>
            <a:endParaRPr sz="2400">
              <a:latin typeface="Tahoma"/>
              <a:cs typeface="Tahoma"/>
            </a:endParaRPr>
          </a:p>
          <a:p>
            <a:pPr marL="14922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b="1" spc="-260" dirty="0">
                <a:latin typeface="Tahoma"/>
                <a:cs typeface="Tahoma"/>
              </a:rPr>
              <a:t>E</a:t>
            </a:r>
            <a:r>
              <a:rPr sz="2400" b="1" spc="-125" dirty="0">
                <a:latin typeface="Tahoma"/>
                <a:cs typeface="Tahoma"/>
              </a:rPr>
              <a:t>l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contrat</a:t>
            </a:r>
            <a:r>
              <a:rPr sz="2400" b="1" spc="-60" dirty="0">
                <a:latin typeface="Tahoma"/>
                <a:cs typeface="Tahoma"/>
              </a:rPr>
              <a:t>o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50" dirty="0">
                <a:latin typeface="Tahoma"/>
                <a:cs typeface="Tahoma"/>
              </a:rPr>
              <a:t>puede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mejora</a:t>
            </a:r>
            <a:r>
              <a:rPr sz="2400" b="1" spc="-55" dirty="0">
                <a:latin typeface="Tahoma"/>
                <a:cs typeface="Tahoma"/>
              </a:rPr>
              <a:t>r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45" dirty="0">
                <a:latin typeface="Tahoma"/>
                <a:cs typeface="Tahoma"/>
              </a:rPr>
              <a:t>Estatut</a:t>
            </a:r>
            <a:r>
              <a:rPr sz="2400" b="1" spc="-165" dirty="0">
                <a:latin typeface="Tahoma"/>
                <a:cs typeface="Tahoma"/>
              </a:rPr>
              <a:t>o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55" dirty="0">
                <a:latin typeface="Tahoma"/>
                <a:cs typeface="Tahoma"/>
              </a:rPr>
              <a:t>o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Conv</a:t>
            </a:r>
            <a:r>
              <a:rPr sz="2400" b="1" spc="45" dirty="0">
                <a:latin typeface="Tahoma"/>
                <a:cs typeface="Tahoma"/>
              </a:rPr>
              <a:t>e</a:t>
            </a:r>
            <a:r>
              <a:rPr sz="2400" b="1" spc="-70" dirty="0">
                <a:latin typeface="Tahoma"/>
                <a:cs typeface="Tahoma"/>
              </a:rPr>
              <a:t>nio</a:t>
            </a:r>
            <a:endParaRPr sz="24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530"/>
              </a:spcBef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Norma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más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favorable</a:t>
            </a:r>
            <a:endParaRPr sz="2400">
              <a:latin typeface="Tahoma"/>
              <a:cs typeface="Tahoma"/>
            </a:endParaRPr>
          </a:p>
          <a:p>
            <a:pPr marL="149225">
              <a:lnSpc>
                <a:spcPct val="100000"/>
              </a:lnSpc>
              <a:spcBef>
                <a:spcPts val="46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ahoma"/>
                <a:cs typeface="Tahoma"/>
              </a:rPr>
              <a:t>Mismo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rango: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se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50" dirty="0">
                <a:latin typeface="Tahoma"/>
                <a:cs typeface="Tahoma"/>
              </a:rPr>
              <a:t>aplica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la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más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beneficiosa</a:t>
            </a:r>
            <a:endParaRPr sz="24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400"/>
              </a:spcBef>
            </a:pP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Irrenunciabilidad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derechos</a:t>
            </a:r>
            <a:endParaRPr sz="2400">
              <a:latin typeface="Tahoma"/>
              <a:cs typeface="Tahoma"/>
            </a:endParaRPr>
          </a:p>
          <a:p>
            <a:pPr marL="220979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ahoma"/>
                <a:cs typeface="Tahoma"/>
              </a:rPr>
              <a:t>No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se </a:t>
            </a:r>
            <a:r>
              <a:rPr sz="2400" b="1" spc="50" dirty="0">
                <a:latin typeface="Tahoma"/>
                <a:cs typeface="Tahoma"/>
              </a:rPr>
              <a:t>puede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pactar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renunciar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145" dirty="0">
                <a:latin typeface="Tahoma"/>
                <a:cs typeface="Tahoma"/>
              </a:rPr>
              <a:t>a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55" dirty="0">
                <a:latin typeface="Tahoma"/>
                <a:cs typeface="Tahoma"/>
              </a:rPr>
              <a:t>sus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derechos</a:t>
            </a:r>
            <a:endParaRPr sz="2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985"/>
              </a:spcBef>
            </a:pPr>
            <a:r>
              <a:rPr sz="2400" b="1" spc="-260" dirty="0">
                <a:solidFill>
                  <a:srgbClr val="FFFFFF"/>
                </a:solidFill>
                <a:latin typeface="Verdana"/>
                <a:cs typeface="Verdana"/>
              </a:rPr>
              <a:t>“in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dubi</a:t>
            </a:r>
            <a:r>
              <a:rPr sz="2400" b="1" spc="-1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Verdana"/>
                <a:cs typeface="Verdana"/>
              </a:rPr>
              <a:t>operario”</a:t>
            </a:r>
            <a:endParaRPr sz="2400">
              <a:latin typeface="Verdana"/>
              <a:cs typeface="Verdana"/>
            </a:endParaRPr>
          </a:p>
          <a:p>
            <a:pPr marL="220979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ahoma"/>
                <a:cs typeface="Tahoma"/>
              </a:rPr>
              <a:t>E</a:t>
            </a:r>
            <a:r>
              <a:rPr sz="2400" b="1" spc="-170" dirty="0">
                <a:latin typeface="Tahoma"/>
                <a:cs typeface="Tahoma"/>
              </a:rPr>
              <a:t>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65" dirty="0">
                <a:latin typeface="Tahoma"/>
                <a:cs typeface="Tahoma"/>
              </a:rPr>
              <a:t>cas</a:t>
            </a:r>
            <a:r>
              <a:rPr sz="2400" b="1" spc="80" dirty="0">
                <a:latin typeface="Tahoma"/>
                <a:cs typeface="Tahoma"/>
              </a:rPr>
              <a:t>o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</a:t>
            </a:r>
            <a:r>
              <a:rPr sz="2400" b="1" spc="85" dirty="0">
                <a:latin typeface="Tahoma"/>
                <a:cs typeface="Tahoma"/>
              </a:rPr>
              <a:t>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duda</a:t>
            </a:r>
            <a:r>
              <a:rPr sz="2400" b="1" spc="10" dirty="0">
                <a:latin typeface="Tahoma"/>
                <a:cs typeface="Tahoma"/>
              </a:rPr>
              <a:t>,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145" dirty="0">
                <a:latin typeface="Tahoma"/>
                <a:cs typeface="Tahoma"/>
              </a:rPr>
              <a:t>a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favor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del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45" dirty="0">
                <a:latin typeface="Tahoma"/>
                <a:cs typeface="Tahoma"/>
              </a:rPr>
              <a:t>trabajador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47853"/>
            <a:ext cx="798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>
                <a:solidFill>
                  <a:srgbClr val="FFFFFF"/>
                </a:solidFill>
              </a:rPr>
              <a:t>4</a:t>
            </a:r>
            <a:r>
              <a:rPr spc="-145" dirty="0">
                <a:solidFill>
                  <a:srgbClr val="FFFFFF"/>
                </a:solidFill>
              </a:rPr>
              <a:t>.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Derecho</a:t>
            </a:r>
            <a:r>
              <a:rPr spc="-30" dirty="0">
                <a:solidFill>
                  <a:srgbClr val="FFFFFF"/>
                </a:solidFill>
              </a:rPr>
              <a:t>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15" dirty="0">
                <a:solidFill>
                  <a:srgbClr val="FFFFFF"/>
                </a:solidFill>
              </a:rPr>
              <a:t>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debere</a:t>
            </a:r>
            <a:r>
              <a:rPr dirty="0">
                <a:solidFill>
                  <a:srgbClr val="FFFFFF"/>
                </a:solidFill>
              </a:rPr>
              <a:t>s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l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60" dirty="0">
                <a:solidFill>
                  <a:srgbClr val="FFFFFF"/>
                </a:solidFill>
              </a:rPr>
              <a:t>borales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1208024"/>
          <a:ext cx="9163050" cy="451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026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Derechos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colectivos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Derechos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individuales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Deberes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laborales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12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Sindicación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Huelga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Convenios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7825" marR="111760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spc="10" dirty="0">
                          <a:latin typeface="Verdana"/>
                          <a:cs typeface="Verdana"/>
                        </a:rPr>
                        <a:t>Conflicto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iv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spc="-35" dirty="0">
                          <a:latin typeface="Verdana"/>
                          <a:cs typeface="Verdana"/>
                        </a:rPr>
                        <a:t>Reunión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7825" marR="486409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Par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empresa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ón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Oc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ón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iv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35" dirty="0">
                          <a:latin typeface="Verdana"/>
                          <a:cs typeface="Verdana"/>
                        </a:rPr>
                        <a:t>Ascensos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cud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á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marR="725170" indent="-37909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ur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 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stud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os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s)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marR="159448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 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discriminación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dad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Descanso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Remuneración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7909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15" dirty="0">
                          <a:latin typeface="Verdana"/>
                          <a:cs typeface="Verdana"/>
                        </a:rPr>
                        <a:t>Actuar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buena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fe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jo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Verdana"/>
                          <a:cs typeface="Verdana"/>
                        </a:rPr>
                        <a:t>productividad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marR="718820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comp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desleal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marR="1300480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de 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prevención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9095" marR="60007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Cump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órd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ruc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empresario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24178" y="5813247"/>
            <a:ext cx="620903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Tahoma"/>
                <a:cs typeface="Tahoma"/>
              </a:rPr>
              <a:t>En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65" dirty="0">
                <a:latin typeface="Tahoma"/>
                <a:cs typeface="Tahoma"/>
              </a:rPr>
              <a:t>caso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incumplimiento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deberes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1905" algn="ctr">
              <a:lnSpc>
                <a:spcPct val="100000"/>
              </a:lnSpc>
              <a:spcBef>
                <a:spcPts val="10"/>
              </a:spcBef>
            </a:pPr>
            <a:r>
              <a:rPr sz="2400" b="1" spc="-10" dirty="0">
                <a:latin typeface="Tahoma"/>
                <a:cs typeface="Tahoma"/>
              </a:rPr>
              <a:t>sanción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55" dirty="0">
                <a:latin typeface="Tahoma"/>
                <a:cs typeface="Tahoma"/>
              </a:rPr>
              <a:t>o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despido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3175" y="0"/>
            <a:ext cx="6097905" cy="4298950"/>
            <a:chOff x="1273175" y="0"/>
            <a:chExt cx="6097905" cy="4298950"/>
          </a:xfrm>
        </p:grpSpPr>
        <p:sp>
          <p:nvSpPr>
            <p:cNvPr id="3" name="object 3"/>
            <p:cNvSpPr/>
            <p:nvPr/>
          </p:nvSpPr>
          <p:spPr>
            <a:xfrm>
              <a:off x="1285875" y="0"/>
              <a:ext cx="6072505" cy="830580"/>
            </a:xfrm>
            <a:custGeom>
              <a:avLst/>
              <a:gdLst/>
              <a:ahLst/>
              <a:cxnLst/>
              <a:rect l="l" t="t" r="r" b="b"/>
              <a:pathLst>
                <a:path w="6072505" h="830580">
                  <a:moveTo>
                    <a:pt x="6072251" y="0"/>
                  </a:moveTo>
                  <a:lnTo>
                    <a:pt x="0" y="0"/>
                  </a:lnTo>
                  <a:lnTo>
                    <a:pt x="0" y="830465"/>
                  </a:lnTo>
                  <a:lnTo>
                    <a:pt x="6072251" y="830465"/>
                  </a:lnTo>
                  <a:lnTo>
                    <a:pt x="6072251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5875" y="830452"/>
              <a:ext cx="6072505" cy="3456304"/>
            </a:xfrm>
            <a:custGeom>
              <a:avLst/>
              <a:gdLst/>
              <a:ahLst/>
              <a:cxnLst/>
              <a:rect l="l" t="t" r="r" b="b"/>
              <a:pathLst>
                <a:path w="6072505" h="3456304">
                  <a:moveTo>
                    <a:pt x="6072251" y="0"/>
                  </a:moveTo>
                  <a:lnTo>
                    <a:pt x="0" y="0"/>
                  </a:lnTo>
                  <a:lnTo>
                    <a:pt x="0" y="3455797"/>
                  </a:lnTo>
                  <a:lnTo>
                    <a:pt x="6072251" y="3455797"/>
                  </a:lnTo>
                  <a:lnTo>
                    <a:pt x="6072251" y="0"/>
                  </a:lnTo>
                  <a:close/>
                </a:path>
              </a:pathLst>
            </a:custGeom>
            <a:solidFill>
              <a:srgbClr val="CCC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525" y="0"/>
              <a:ext cx="6085205" cy="4292600"/>
            </a:xfrm>
            <a:custGeom>
              <a:avLst/>
              <a:gdLst/>
              <a:ahLst/>
              <a:cxnLst/>
              <a:rect l="l" t="t" r="r" b="b"/>
              <a:pathLst>
                <a:path w="6085205" h="4292600">
                  <a:moveTo>
                    <a:pt x="6084951" y="0"/>
                  </a:moveTo>
                  <a:lnTo>
                    <a:pt x="6072251" y="0"/>
                  </a:lnTo>
                  <a:lnTo>
                    <a:pt x="6072251" y="811403"/>
                  </a:lnTo>
                  <a:lnTo>
                    <a:pt x="12700" y="811403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811403"/>
                  </a:lnTo>
                  <a:lnTo>
                    <a:pt x="0" y="849503"/>
                  </a:lnTo>
                  <a:lnTo>
                    <a:pt x="0" y="4292600"/>
                  </a:lnTo>
                  <a:lnTo>
                    <a:pt x="12700" y="4292600"/>
                  </a:lnTo>
                  <a:lnTo>
                    <a:pt x="12700" y="849503"/>
                  </a:lnTo>
                  <a:lnTo>
                    <a:pt x="6072251" y="849503"/>
                  </a:lnTo>
                  <a:lnTo>
                    <a:pt x="6072251" y="4292600"/>
                  </a:lnTo>
                  <a:lnTo>
                    <a:pt x="6084951" y="4292600"/>
                  </a:lnTo>
                  <a:lnTo>
                    <a:pt x="6084951" y="849503"/>
                  </a:lnTo>
                  <a:lnTo>
                    <a:pt x="6084951" y="811403"/>
                  </a:lnTo>
                  <a:lnTo>
                    <a:pt x="6084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9525" y="0"/>
              <a:ext cx="6085205" cy="0"/>
            </a:xfrm>
            <a:custGeom>
              <a:avLst/>
              <a:gdLst/>
              <a:ahLst/>
              <a:cxnLst/>
              <a:rect l="l" t="t" r="r" b="b"/>
              <a:pathLst>
                <a:path w="6085205">
                  <a:moveTo>
                    <a:pt x="0" y="0"/>
                  </a:moveTo>
                  <a:lnTo>
                    <a:pt x="608495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9525" y="4286250"/>
              <a:ext cx="6085205" cy="0"/>
            </a:xfrm>
            <a:custGeom>
              <a:avLst/>
              <a:gdLst/>
              <a:ahLst/>
              <a:cxnLst/>
              <a:rect l="l" t="t" r="r" b="b"/>
              <a:pathLst>
                <a:path w="6085205">
                  <a:moveTo>
                    <a:pt x="0" y="0"/>
                  </a:moveTo>
                  <a:lnTo>
                    <a:pt x="608495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0430" y="120777"/>
            <a:ext cx="530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FFFFFF"/>
                </a:solidFill>
              </a:rPr>
              <a:t>DERECHO</a:t>
            </a:r>
            <a:r>
              <a:rPr sz="3600" spc="-170" dirty="0">
                <a:solidFill>
                  <a:srgbClr val="FFFFFF"/>
                </a:solidFill>
              </a:rPr>
              <a:t>S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125" dirty="0">
                <a:solidFill>
                  <a:srgbClr val="FFFFFF"/>
                </a:solidFill>
              </a:rPr>
              <a:t>COLECTIVOS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364741" y="856234"/>
            <a:ext cx="453961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" dirty="0">
                <a:latin typeface="Verdana"/>
                <a:cs typeface="Verdana"/>
              </a:rPr>
              <a:t>Sindicación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dirty="0">
                <a:latin typeface="Verdana"/>
                <a:cs typeface="Verdana"/>
              </a:rPr>
              <a:t>Huelga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5" dirty="0">
                <a:latin typeface="Verdana"/>
                <a:cs typeface="Verdana"/>
              </a:rPr>
              <a:t>Convenios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20" dirty="0">
                <a:latin typeface="Verdana"/>
                <a:cs typeface="Verdana"/>
              </a:rPr>
              <a:t>Conflicto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colectivo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5" dirty="0">
                <a:latin typeface="Verdana"/>
                <a:cs typeface="Verdana"/>
              </a:rPr>
              <a:t>Reunión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20" dirty="0">
                <a:latin typeface="Verdana"/>
                <a:cs typeface="Verdana"/>
              </a:rPr>
              <a:t>Part</a:t>
            </a:r>
            <a:r>
              <a:rPr sz="2800" spc="-55" dirty="0">
                <a:latin typeface="Verdana"/>
                <a:cs typeface="Verdana"/>
              </a:rPr>
              <a:t>i</a:t>
            </a:r>
            <a:r>
              <a:rPr sz="2800" spc="90" dirty="0">
                <a:latin typeface="Verdana"/>
                <a:cs typeface="Verdana"/>
              </a:rPr>
              <a:t>c</a:t>
            </a:r>
            <a:r>
              <a:rPr sz="2800" spc="60" dirty="0">
                <a:latin typeface="Verdana"/>
                <a:cs typeface="Verdana"/>
              </a:rPr>
              <a:t>i</a:t>
            </a:r>
            <a:r>
              <a:rPr sz="2800" spc="5" dirty="0">
                <a:latin typeface="Verdana"/>
                <a:cs typeface="Verdana"/>
              </a:rPr>
              <a:t>par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en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0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empre</a:t>
            </a:r>
            <a:r>
              <a:rPr sz="2800" spc="-70" dirty="0">
                <a:latin typeface="Verdana"/>
                <a:cs typeface="Verdana"/>
              </a:rPr>
              <a:t>s</a:t>
            </a:r>
            <a:r>
              <a:rPr sz="2800" spc="225" dirty="0"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428998"/>
            <a:ext cx="9144000" cy="3429000"/>
            <a:chOff x="0" y="3428998"/>
            <a:chExt cx="9144000" cy="3429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615" y="3428998"/>
              <a:ext cx="4215384" cy="3429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10583"/>
              <a:ext cx="3928872" cy="2947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841" y="319913"/>
            <a:ext cx="8378825" cy="4673600"/>
            <a:chOff x="382841" y="319913"/>
            <a:chExt cx="8378825" cy="4673600"/>
          </a:xfrm>
        </p:grpSpPr>
        <p:sp>
          <p:nvSpPr>
            <p:cNvPr id="3" name="object 3"/>
            <p:cNvSpPr/>
            <p:nvPr/>
          </p:nvSpPr>
          <p:spPr>
            <a:xfrm>
              <a:off x="395541" y="332638"/>
              <a:ext cx="8353425" cy="716280"/>
            </a:xfrm>
            <a:custGeom>
              <a:avLst/>
              <a:gdLst/>
              <a:ahLst/>
              <a:cxnLst/>
              <a:rect l="l" t="t" r="r" b="b"/>
              <a:pathLst>
                <a:path w="8353425" h="716280">
                  <a:moveTo>
                    <a:pt x="8352917" y="0"/>
                  </a:moveTo>
                  <a:lnTo>
                    <a:pt x="0" y="0"/>
                  </a:lnTo>
                  <a:lnTo>
                    <a:pt x="0" y="716000"/>
                  </a:lnTo>
                  <a:lnTo>
                    <a:pt x="8352917" y="716000"/>
                  </a:lnTo>
                  <a:lnTo>
                    <a:pt x="8352917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541" y="1048639"/>
              <a:ext cx="8353425" cy="3931920"/>
            </a:xfrm>
            <a:custGeom>
              <a:avLst/>
              <a:gdLst/>
              <a:ahLst/>
              <a:cxnLst/>
              <a:rect l="l" t="t" r="r" b="b"/>
              <a:pathLst>
                <a:path w="8353425" h="3931920">
                  <a:moveTo>
                    <a:pt x="8352917" y="0"/>
                  </a:moveTo>
                  <a:lnTo>
                    <a:pt x="0" y="0"/>
                  </a:lnTo>
                  <a:lnTo>
                    <a:pt x="0" y="3931920"/>
                  </a:lnTo>
                  <a:lnTo>
                    <a:pt x="8352917" y="3931920"/>
                  </a:lnTo>
                  <a:lnTo>
                    <a:pt x="8352917" y="0"/>
                  </a:lnTo>
                  <a:close/>
                </a:path>
              </a:pathLst>
            </a:custGeom>
            <a:solidFill>
              <a:srgbClr val="CCC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191" y="1029589"/>
              <a:ext cx="8366125" cy="38100"/>
            </a:xfrm>
            <a:custGeom>
              <a:avLst/>
              <a:gdLst/>
              <a:ahLst/>
              <a:cxnLst/>
              <a:rect l="l" t="t" r="r" b="b"/>
              <a:pathLst>
                <a:path w="8366125" h="38100">
                  <a:moveTo>
                    <a:pt x="0" y="38100"/>
                  </a:moveTo>
                  <a:lnTo>
                    <a:pt x="8365680" y="38100"/>
                  </a:lnTo>
                  <a:lnTo>
                    <a:pt x="836568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191" y="326263"/>
              <a:ext cx="8366125" cy="4660900"/>
            </a:xfrm>
            <a:custGeom>
              <a:avLst/>
              <a:gdLst/>
              <a:ahLst/>
              <a:cxnLst/>
              <a:rect l="l" t="t" r="r" b="b"/>
              <a:pathLst>
                <a:path w="8366125" h="4660900">
                  <a:moveTo>
                    <a:pt x="6350" y="0"/>
                  </a:moveTo>
                  <a:lnTo>
                    <a:pt x="6350" y="4660645"/>
                  </a:lnTo>
                </a:path>
                <a:path w="8366125" h="4660900">
                  <a:moveTo>
                    <a:pt x="8359330" y="0"/>
                  </a:moveTo>
                  <a:lnTo>
                    <a:pt x="8359330" y="4660645"/>
                  </a:lnTo>
                </a:path>
                <a:path w="8366125" h="4660900">
                  <a:moveTo>
                    <a:pt x="0" y="6350"/>
                  </a:moveTo>
                  <a:lnTo>
                    <a:pt x="8365680" y="6350"/>
                  </a:lnTo>
                </a:path>
                <a:path w="8366125" h="4660900">
                  <a:moveTo>
                    <a:pt x="0" y="4654295"/>
                  </a:moveTo>
                  <a:lnTo>
                    <a:pt x="8365680" y="46542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3720" y="396366"/>
            <a:ext cx="549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FFFFFF"/>
                </a:solidFill>
              </a:rPr>
              <a:t>DERECHO</a:t>
            </a:r>
            <a:r>
              <a:rPr sz="3600" spc="-170" dirty="0">
                <a:solidFill>
                  <a:srgbClr val="FFFFFF"/>
                </a:solidFill>
              </a:rPr>
              <a:t>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335" dirty="0">
                <a:solidFill>
                  <a:srgbClr val="FFFFFF"/>
                </a:solidFill>
              </a:rPr>
              <a:t>INDIVIDUALES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74370" y="1074547"/>
            <a:ext cx="730377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95" dirty="0">
                <a:latin typeface="Verdana"/>
                <a:cs typeface="Verdana"/>
              </a:rPr>
              <a:t>Eleg</a:t>
            </a:r>
            <a:r>
              <a:rPr sz="2800" spc="-35" dirty="0">
                <a:latin typeface="Verdana"/>
                <a:cs typeface="Verdana"/>
              </a:rPr>
              <a:t>i</a:t>
            </a:r>
            <a:r>
              <a:rPr sz="2800" spc="-355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turno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traba</a:t>
            </a:r>
            <a:r>
              <a:rPr sz="2800" spc="-20" dirty="0">
                <a:latin typeface="Verdana"/>
                <a:cs typeface="Verdana"/>
              </a:rPr>
              <a:t>j</a:t>
            </a:r>
            <a:r>
              <a:rPr sz="2800" spc="-65" dirty="0">
                <a:latin typeface="Verdana"/>
                <a:cs typeface="Verdana"/>
              </a:rPr>
              <a:t>o</a:t>
            </a:r>
            <a:r>
              <a:rPr sz="2800" spc="-40" dirty="0">
                <a:latin typeface="Verdana"/>
                <a:cs typeface="Verdana"/>
              </a:rPr>
              <a:t>(</a:t>
            </a:r>
            <a:r>
              <a:rPr sz="2800" spc="-120" dirty="0">
                <a:latin typeface="Verdana"/>
                <a:cs typeface="Verdana"/>
              </a:rPr>
              <a:t>es</a:t>
            </a:r>
            <a:r>
              <a:rPr sz="2800" spc="-20" dirty="0">
                <a:latin typeface="Verdana"/>
                <a:cs typeface="Verdana"/>
              </a:rPr>
              <a:t>tud</a:t>
            </a:r>
            <a:r>
              <a:rPr sz="2800" spc="-200" dirty="0">
                <a:latin typeface="Verdana"/>
                <a:cs typeface="Verdana"/>
              </a:rPr>
              <a:t>i</a:t>
            </a:r>
            <a:r>
              <a:rPr sz="2800" spc="-125" dirty="0">
                <a:latin typeface="Verdana"/>
                <a:cs typeface="Verdana"/>
              </a:rPr>
              <a:t>os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of</a:t>
            </a:r>
            <a:r>
              <a:rPr sz="2800" spc="-35" dirty="0">
                <a:latin typeface="Verdana"/>
                <a:cs typeface="Verdana"/>
              </a:rPr>
              <a:t>i</a:t>
            </a:r>
            <a:r>
              <a:rPr sz="2800" spc="90" dirty="0">
                <a:latin typeface="Verdana"/>
                <a:cs typeface="Verdana"/>
              </a:rPr>
              <a:t>c</a:t>
            </a:r>
            <a:r>
              <a:rPr sz="2800" spc="60" dirty="0">
                <a:latin typeface="Verdana"/>
                <a:cs typeface="Verdana"/>
              </a:rPr>
              <a:t>i</a:t>
            </a:r>
            <a:r>
              <a:rPr sz="2800" spc="-95" dirty="0">
                <a:latin typeface="Verdana"/>
                <a:cs typeface="Verdana"/>
              </a:rPr>
              <a:t>ales)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55" dirty="0">
                <a:latin typeface="Verdana"/>
                <a:cs typeface="Verdana"/>
              </a:rPr>
              <a:t>Ig</a:t>
            </a:r>
            <a:r>
              <a:rPr sz="2800" spc="-180" dirty="0">
                <a:latin typeface="Verdana"/>
                <a:cs typeface="Verdana"/>
              </a:rPr>
              <a:t>u</a:t>
            </a:r>
            <a:r>
              <a:rPr sz="2800" spc="105" dirty="0">
                <a:latin typeface="Verdana"/>
                <a:cs typeface="Verdana"/>
              </a:rPr>
              <a:t>alda</a:t>
            </a:r>
            <a:r>
              <a:rPr sz="2800" spc="135" dirty="0">
                <a:latin typeface="Verdana"/>
                <a:cs typeface="Verdana"/>
              </a:rPr>
              <a:t>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y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no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d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170" dirty="0">
                <a:latin typeface="Verdana"/>
                <a:cs typeface="Verdana"/>
              </a:rPr>
              <a:t>scr</a:t>
            </a:r>
            <a:r>
              <a:rPr sz="2800" spc="-85" dirty="0">
                <a:latin typeface="Verdana"/>
                <a:cs typeface="Verdana"/>
              </a:rPr>
              <a:t>i</a:t>
            </a:r>
            <a:r>
              <a:rPr sz="2800" spc="-245" dirty="0">
                <a:latin typeface="Verdana"/>
                <a:cs typeface="Verdana"/>
              </a:rPr>
              <a:t>m</a:t>
            </a:r>
            <a:r>
              <a:rPr sz="2800" spc="-65" dirty="0">
                <a:latin typeface="Verdana"/>
                <a:cs typeface="Verdana"/>
              </a:rPr>
              <a:t>i</a:t>
            </a:r>
            <a:r>
              <a:rPr sz="2800" spc="85" dirty="0">
                <a:latin typeface="Verdana"/>
                <a:cs typeface="Verdana"/>
              </a:rPr>
              <a:t>nac</a:t>
            </a:r>
            <a:r>
              <a:rPr sz="2800" spc="50" dirty="0">
                <a:latin typeface="Verdana"/>
                <a:cs typeface="Verdana"/>
              </a:rPr>
              <a:t>i</a:t>
            </a:r>
            <a:r>
              <a:rPr sz="2800" spc="30" dirty="0">
                <a:latin typeface="Verdana"/>
                <a:cs typeface="Verdana"/>
              </a:rPr>
              <a:t>ón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95" dirty="0">
                <a:latin typeface="Verdana"/>
                <a:cs typeface="Verdana"/>
              </a:rPr>
              <a:t>Eleg</a:t>
            </a:r>
            <a:r>
              <a:rPr sz="2800" spc="-35" dirty="0">
                <a:latin typeface="Verdana"/>
                <a:cs typeface="Verdana"/>
              </a:rPr>
              <a:t>i</a:t>
            </a:r>
            <a:r>
              <a:rPr sz="2800" spc="-355" dirty="0">
                <a:latin typeface="Verdana"/>
                <a:cs typeface="Verdana"/>
              </a:rPr>
              <a:t>r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profes</a:t>
            </a:r>
            <a:r>
              <a:rPr sz="2800" spc="-45" dirty="0">
                <a:latin typeface="Verdana"/>
                <a:cs typeface="Verdana"/>
              </a:rPr>
              <a:t>i</a:t>
            </a:r>
            <a:r>
              <a:rPr sz="2800" spc="30" dirty="0">
                <a:latin typeface="Verdana"/>
                <a:cs typeface="Verdana"/>
              </a:rPr>
              <a:t>ón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120" dirty="0">
                <a:latin typeface="Verdana"/>
                <a:cs typeface="Verdana"/>
              </a:rPr>
              <a:t>Ocupación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efectiva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85" dirty="0">
                <a:latin typeface="Verdana"/>
                <a:cs typeface="Verdana"/>
              </a:rPr>
              <a:t>Acud</a:t>
            </a:r>
            <a:r>
              <a:rPr sz="2800" spc="55" dirty="0">
                <a:latin typeface="Verdana"/>
                <a:cs typeface="Verdana"/>
              </a:rPr>
              <a:t>i</a:t>
            </a:r>
            <a:r>
              <a:rPr sz="2800" spc="-355" dirty="0">
                <a:latin typeface="Verdana"/>
                <a:cs typeface="Verdana"/>
              </a:rPr>
              <a:t>r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exámenes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280" dirty="0">
                <a:latin typeface="Verdana"/>
                <a:cs typeface="Verdana"/>
              </a:rPr>
              <a:t>Int</a:t>
            </a:r>
            <a:r>
              <a:rPr sz="2800" spc="-145" dirty="0">
                <a:latin typeface="Verdana"/>
                <a:cs typeface="Verdana"/>
              </a:rPr>
              <a:t>i</a:t>
            </a:r>
            <a:r>
              <a:rPr sz="2800" spc="-245" dirty="0">
                <a:latin typeface="Verdana"/>
                <a:cs typeface="Verdana"/>
              </a:rPr>
              <a:t>m</a:t>
            </a:r>
            <a:r>
              <a:rPr sz="2800" spc="-55" dirty="0">
                <a:latin typeface="Verdana"/>
                <a:cs typeface="Verdana"/>
              </a:rPr>
              <a:t>i</a:t>
            </a:r>
            <a:r>
              <a:rPr sz="2800" spc="180" dirty="0">
                <a:latin typeface="Verdana"/>
                <a:cs typeface="Verdana"/>
              </a:rPr>
              <a:t>da</a:t>
            </a:r>
            <a:r>
              <a:rPr sz="2800" spc="190" dirty="0">
                <a:latin typeface="Verdana"/>
                <a:cs typeface="Verdana"/>
              </a:rPr>
              <a:t>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y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175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i</a:t>
            </a:r>
            <a:r>
              <a:rPr sz="2800" spc="-60" dirty="0">
                <a:latin typeface="Verdana"/>
                <a:cs typeface="Verdana"/>
              </a:rPr>
              <a:t>gn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spc="185" dirty="0">
                <a:latin typeface="Verdana"/>
                <a:cs typeface="Verdana"/>
              </a:rPr>
              <a:t>dad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0" dirty="0">
                <a:latin typeface="Verdana"/>
                <a:cs typeface="Verdana"/>
              </a:rPr>
              <a:t>Descanso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5" dirty="0">
                <a:latin typeface="Verdana"/>
                <a:cs typeface="Verdana"/>
              </a:rPr>
              <a:t>Remuneración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5" dirty="0">
                <a:latin typeface="Verdana"/>
                <a:cs typeface="Verdana"/>
              </a:rPr>
              <a:t>Ascensos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4651" y="3253740"/>
            <a:ext cx="8319770" cy="3604260"/>
            <a:chOff x="644651" y="3253740"/>
            <a:chExt cx="8319770" cy="36042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3292" y="3253740"/>
              <a:ext cx="3960875" cy="3453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4998720"/>
              <a:ext cx="3927348" cy="1859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832" y="247904"/>
            <a:ext cx="8378825" cy="4178300"/>
            <a:chOff x="310832" y="247904"/>
            <a:chExt cx="8378825" cy="4178300"/>
          </a:xfrm>
        </p:grpSpPr>
        <p:sp>
          <p:nvSpPr>
            <p:cNvPr id="3" name="object 3"/>
            <p:cNvSpPr/>
            <p:nvPr/>
          </p:nvSpPr>
          <p:spPr>
            <a:xfrm>
              <a:off x="323532" y="260604"/>
              <a:ext cx="8353425" cy="701040"/>
            </a:xfrm>
            <a:custGeom>
              <a:avLst/>
              <a:gdLst/>
              <a:ahLst/>
              <a:cxnLst/>
              <a:rect l="l" t="t" r="r" b="b"/>
              <a:pathLst>
                <a:path w="8353425" h="701040">
                  <a:moveTo>
                    <a:pt x="8352917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8352917" y="701040"/>
                  </a:lnTo>
                  <a:lnTo>
                    <a:pt x="8352917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532" y="961644"/>
              <a:ext cx="8353425" cy="3451860"/>
            </a:xfrm>
            <a:custGeom>
              <a:avLst/>
              <a:gdLst/>
              <a:ahLst/>
              <a:cxnLst/>
              <a:rect l="l" t="t" r="r" b="b"/>
              <a:pathLst>
                <a:path w="8353425" h="3451860">
                  <a:moveTo>
                    <a:pt x="8352917" y="0"/>
                  </a:moveTo>
                  <a:lnTo>
                    <a:pt x="0" y="0"/>
                  </a:lnTo>
                  <a:lnTo>
                    <a:pt x="0" y="3451479"/>
                  </a:lnTo>
                  <a:lnTo>
                    <a:pt x="8352917" y="3451479"/>
                  </a:lnTo>
                  <a:lnTo>
                    <a:pt x="8352917" y="0"/>
                  </a:lnTo>
                  <a:close/>
                </a:path>
              </a:pathLst>
            </a:custGeom>
            <a:solidFill>
              <a:srgbClr val="CCC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182" y="942594"/>
              <a:ext cx="8366125" cy="38100"/>
            </a:xfrm>
            <a:custGeom>
              <a:avLst/>
              <a:gdLst/>
              <a:ahLst/>
              <a:cxnLst/>
              <a:rect l="l" t="t" r="r" b="b"/>
              <a:pathLst>
                <a:path w="8366125" h="38100">
                  <a:moveTo>
                    <a:pt x="0" y="38100"/>
                  </a:moveTo>
                  <a:lnTo>
                    <a:pt x="8365680" y="38100"/>
                  </a:lnTo>
                  <a:lnTo>
                    <a:pt x="836568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182" y="254254"/>
              <a:ext cx="8366125" cy="4165600"/>
            </a:xfrm>
            <a:custGeom>
              <a:avLst/>
              <a:gdLst/>
              <a:ahLst/>
              <a:cxnLst/>
              <a:rect l="l" t="t" r="r" b="b"/>
              <a:pathLst>
                <a:path w="8366125" h="4165600">
                  <a:moveTo>
                    <a:pt x="6350" y="0"/>
                  </a:moveTo>
                  <a:lnTo>
                    <a:pt x="6350" y="4165219"/>
                  </a:lnTo>
                </a:path>
                <a:path w="8366125" h="4165600">
                  <a:moveTo>
                    <a:pt x="8359330" y="0"/>
                  </a:moveTo>
                  <a:lnTo>
                    <a:pt x="8359330" y="4165219"/>
                  </a:lnTo>
                </a:path>
                <a:path w="8366125" h="4165600">
                  <a:moveTo>
                    <a:pt x="0" y="6350"/>
                  </a:moveTo>
                  <a:lnTo>
                    <a:pt x="8365680" y="6350"/>
                  </a:lnTo>
                </a:path>
                <a:path w="8366125" h="4165600">
                  <a:moveTo>
                    <a:pt x="0" y="4158869"/>
                  </a:moveTo>
                  <a:lnTo>
                    <a:pt x="8365680" y="415886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5970" y="284734"/>
            <a:ext cx="490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>
                <a:solidFill>
                  <a:srgbClr val="FFFFFF"/>
                </a:solidFill>
              </a:rPr>
              <a:t>DEBERE</a:t>
            </a:r>
            <a:r>
              <a:rPr spc="-390" dirty="0">
                <a:solidFill>
                  <a:srgbClr val="FFFFFF"/>
                </a:solidFill>
              </a:rPr>
              <a:t>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245" dirty="0">
                <a:solidFill>
                  <a:srgbClr val="FFFFFF"/>
                </a:solidFill>
              </a:rPr>
              <a:t>LABORALES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437" y="985469"/>
            <a:ext cx="758380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30" dirty="0">
                <a:latin typeface="Verdana"/>
                <a:cs typeface="Verdana"/>
              </a:rPr>
              <a:t>Actuar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85" dirty="0">
                <a:latin typeface="Verdana"/>
                <a:cs typeface="Verdana"/>
              </a:rPr>
              <a:t>de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buena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fe</a:t>
            </a:r>
            <a:endParaRPr sz="3200">
              <a:latin typeface="Verdana"/>
              <a:cs typeface="Verdana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30" dirty="0">
                <a:latin typeface="Verdana"/>
                <a:cs typeface="Verdana"/>
              </a:rPr>
              <a:t>Actuar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160" dirty="0">
                <a:latin typeface="Verdana"/>
                <a:cs typeface="Verdana"/>
              </a:rPr>
              <a:t>con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diligencia</a:t>
            </a:r>
            <a:endParaRPr sz="3200">
              <a:latin typeface="Verdana"/>
              <a:cs typeface="Verdana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Verdana"/>
                <a:cs typeface="Verdana"/>
              </a:rPr>
              <a:t>Mejora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185" dirty="0">
                <a:latin typeface="Verdana"/>
                <a:cs typeface="Verdana"/>
              </a:rPr>
              <a:t>de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la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productividad</a:t>
            </a:r>
            <a:endParaRPr sz="3200">
              <a:latin typeface="Verdana"/>
              <a:cs typeface="Verdana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65" dirty="0">
                <a:latin typeface="Verdana"/>
                <a:cs typeface="Verdana"/>
              </a:rPr>
              <a:t>No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120" dirty="0">
                <a:latin typeface="Verdana"/>
                <a:cs typeface="Verdana"/>
              </a:rPr>
              <a:t>co</a:t>
            </a:r>
            <a:r>
              <a:rPr sz="3200" spc="190" dirty="0">
                <a:latin typeface="Verdana"/>
                <a:cs typeface="Verdana"/>
              </a:rPr>
              <a:t>m</a:t>
            </a:r>
            <a:r>
              <a:rPr sz="3200" spc="85" dirty="0">
                <a:latin typeface="Verdana"/>
                <a:cs typeface="Verdana"/>
              </a:rPr>
              <a:t>petenci</a:t>
            </a:r>
            <a:r>
              <a:rPr sz="3200" spc="105" dirty="0">
                <a:latin typeface="Verdana"/>
                <a:cs typeface="Verdana"/>
              </a:rPr>
              <a:t>a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desleal</a:t>
            </a:r>
            <a:endParaRPr sz="3200">
              <a:latin typeface="Verdana"/>
              <a:cs typeface="Verdana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60" dirty="0">
                <a:latin typeface="Verdana"/>
                <a:cs typeface="Verdana"/>
              </a:rPr>
              <a:t>Medidas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85" dirty="0">
                <a:latin typeface="Verdana"/>
                <a:cs typeface="Verdana"/>
              </a:rPr>
              <a:t>d</a:t>
            </a:r>
            <a:r>
              <a:rPr sz="3200" spc="180" dirty="0">
                <a:latin typeface="Verdana"/>
                <a:cs typeface="Verdana"/>
              </a:rPr>
              <a:t>e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preven</a:t>
            </a:r>
            <a:r>
              <a:rPr sz="3200" spc="50" dirty="0">
                <a:latin typeface="Verdana"/>
                <a:cs typeface="Verdana"/>
              </a:rPr>
              <a:t>c</a:t>
            </a:r>
            <a:r>
              <a:rPr sz="3200" spc="-60" dirty="0">
                <a:latin typeface="Verdana"/>
                <a:cs typeface="Verdana"/>
              </a:rPr>
              <a:t>ión</a:t>
            </a:r>
            <a:endParaRPr sz="3200">
              <a:latin typeface="Verdana"/>
              <a:cs typeface="Verdana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80" dirty="0">
                <a:latin typeface="Verdana"/>
                <a:cs typeface="Verdana"/>
              </a:rPr>
              <a:t>Cumplir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instrucciones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del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empresario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7868" y="908303"/>
            <a:ext cx="8676640" cy="5949950"/>
            <a:chOff x="467868" y="908303"/>
            <a:chExt cx="8676640" cy="59499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0215" y="908303"/>
              <a:ext cx="2843784" cy="2368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27" y="4084318"/>
              <a:ext cx="3677412" cy="26502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4221480"/>
              <a:ext cx="4355591" cy="2636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06" y="216865"/>
            <a:ext cx="8585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solidFill>
                  <a:srgbClr val="FFFFFF"/>
                </a:solidFill>
              </a:rPr>
              <a:t>5.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365" dirty="0">
                <a:solidFill>
                  <a:srgbClr val="FFFFFF"/>
                </a:solidFill>
              </a:rPr>
              <a:t>EL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210" dirty="0">
                <a:solidFill>
                  <a:srgbClr val="FFFFFF"/>
                </a:solidFill>
              </a:rPr>
              <a:t>PODER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-245" dirty="0">
                <a:solidFill>
                  <a:srgbClr val="FFFFFF"/>
                </a:solidFill>
              </a:rPr>
              <a:t>DE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60" dirty="0">
                <a:solidFill>
                  <a:srgbClr val="FFFFFF"/>
                </a:solidFill>
              </a:rPr>
              <a:t>DIRECCIÓN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160" dirty="0">
                <a:solidFill>
                  <a:srgbClr val="FFFFFF"/>
                </a:solidFill>
              </a:rPr>
              <a:t>Y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290" dirty="0">
                <a:solidFill>
                  <a:srgbClr val="FFFFFF"/>
                </a:solidFill>
              </a:rPr>
              <a:t>DISCIPLINARIO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211323" y="1591055"/>
            <a:ext cx="4726305" cy="3926204"/>
            <a:chOff x="2211323" y="1591055"/>
            <a:chExt cx="4726305" cy="3926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7" y="1766315"/>
              <a:ext cx="1874520" cy="1668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3" y="3355848"/>
              <a:ext cx="2203704" cy="2145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927" y="3360420"/>
              <a:ext cx="2531364" cy="2156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316" y="1591055"/>
              <a:ext cx="2884932" cy="17724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607" y="2776727"/>
              <a:ext cx="3179064" cy="15605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03803" y="3111754"/>
            <a:ext cx="2091055" cy="8451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198120">
              <a:lnSpc>
                <a:spcPts val="3100"/>
              </a:lnSpc>
              <a:spcBef>
                <a:spcPts val="415"/>
              </a:spcBef>
            </a:pPr>
            <a:r>
              <a:rPr sz="2800" b="1" spc="-190" dirty="0">
                <a:latin typeface="Tahoma"/>
                <a:cs typeface="Tahoma"/>
              </a:rPr>
              <a:t>PODE</a:t>
            </a:r>
            <a:r>
              <a:rPr sz="2800" b="1" spc="-195" dirty="0">
                <a:latin typeface="Tahoma"/>
                <a:cs typeface="Tahoma"/>
              </a:rPr>
              <a:t>R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160" dirty="0">
                <a:latin typeface="Tahoma"/>
                <a:cs typeface="Tahoma"/>
              </a:rPr>
              <a:t>DE  </a:t>
            </a:r>
            <a:r>
              <a:rPr sz="2800" b="1" spc="-130" dirty="0">
                <a:latin typeface="Tahoma"/>
                <a:cs typeface="Tahoma"/>
              </a:rPr>
              <a:t>VIGILANCIA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4244" y="1089660"/>
            <a:ext cx="2673096" cy="14843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28898" y="1415034"/>
            <a:ext cx="1845310" cy="8045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-2540" algn="ctr">
              <a:lnSpc>
                <a:spcPct val="91900"/>
              </a:lnSpc>
              <a:spcBef>
                <a:spcPts val="275"/>
              </a:spcBef>
            </a:pPr>
            <a:r>
              <a:rPr sz="1800" b="1" spc="-105" dirty="0">
                <a:latin typeface="Tahoma"/>
                <a:cs typeface="Tahoma"/>
              </a:rPr>
              <a:t>Registros 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personales </a:t>
            </a:r>
            <a:r>
              <a:rPr sz="1800" b="1" spc="5" dirty="0">
                <a:latin typeface="Tahoma"/>
                <a:cs typeface="Tahoma"/>
              </a:rPr>
              <a:t>y 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sobre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sus</a:t>
            </a:r>
            <a:r>
              <a:rPr sz="1800" b="1" spc="-25" dirty="0">
                <a:latin typeface="Tahoma"/>
                <a:cs typeface="Tahoma"/>
              </a:rPr>
              <a:t> bienes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54040" y="2622804"/>
            <a:ext cx="2375916" cy="15209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54597" y="3092958"/>
            <a:ext cx="1574800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005" marR="5080" indent="-281940">
              <a:lnSpc>
                <a:spcPts val="1980"/>
              </a:lnSpc>
              <a:spcBef>
                <a:spcPts val="315"/>
              </a:spcBef>
            </a:pPr>
            <a:r>
              <a:rPr sz="1800" b="1" spc="-5" dirty="0">
                <a:latin typeface="Tahoma"/>
                <a:cs typeface="Tahoma"/>
              </a:rPr>
              <a:t>Vigilancia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por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cámaras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6644" y="4389120"/>
            <a:ext cx="3060192" cy="209397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53180" y="4893945"/>
            <a:ext cx="2086610" cy="10560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-635" algn="ctr">
              <a:lnSpc>
                <a:spcPct val="91900"/>
              </a:lnSpc>
              <a:spcBef>
                <a:spcPts val="275"/>
              </a:spcBef>
            </a:pPr>
            <a:r>
              <a:rPr sz="1800" b="1" spc="-5" dirty="0">
                <a:latin typeface="Tahoma"/>
                <a:cs typeface="Tahoma"/>
              </a:rPr>
              <a:t>Vigilancia </a:t>
            </a:r>
            <a:r>
              <a:rPr sz="1800" b="1" dirty="0">
                <a:latin typeface="Tahoma"/>
                <a:cs typeface="Tahoma"/>
              </a:rPr>
              <a:t>del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correo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electrónico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 </a:t>
            </a:r>
            <a:r>
              <a:rPr sz="1800" b="1" spc="-60" dirty="0">
                <a:latin typeface="Tahoma"/>
                <a:cs typeface="Tahoma"/>
              </a:rPr>
              <a:t>uso </a:t>
            </a:r>
            <a:r>
              <a:rPr sz="1800" b="1" spc="60" dirty="0">
                <a:latin typeface="Tahoma"/>
                <a:cs typeface="Tahoma"/>
              </a:rPr>
              <a:t>de </a:t>
            </a:r>
            <a:r>
              <a:rPr sz="1800" b="1" spc="6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ordenadores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2332" y="2497835"/>
            <a:ext cx="2289047" cy="17602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25269" y="2960954"/>
            <a:ext cx="1502410" cy="805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275"/>
              </a:spcBef>
            </a:pPr>
            <a:r>
              <a:rPr sz="1800" b="1" spc="-5" dirty="0">
                <a:latin typeface="Tahoma"/>
                <a:cs typeface="Tahoma"/>
              </a:rPr>
              <a:t>Vigilancia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su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situación  </a:t>
            </a:r>
            <a:r>
              <a:rPr sz="1800" b="1" spc="-60" dirty="0">
                <a:latin typeface="Tahoma"/>
                <a:cs typeface="Tahoma"/>
              </a:rPr>
              <a:t>sanitaria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6870" y="1137666"/>
            <a:ext cx="3708400" cy="1076325"/>
          </a:xfrm>
          <a:custGeom>
            <a:avLst/>
            <a:gdLst/>
            <a:ahLst/>
            <a:cxnLst/>
            <a:rect l="l" t="t" r="r" b="b"/>
            <a:pathLst>
              <a:path w="3708400" h="1076325">
                <a:moveTo>
                  <a:pt x="0" y="1075943"/>
                </a:moveTo>
                <a:lnTo>
                  <a:pt x="3707891" y="1075943"/>
                </a:lnTo>
                <a:lnTo>
                  <a:pt x="3707891" y="0"/>
                </a:lnTo>
                <a:lnTo>
                  <a:pt x="0" y="0"/>
                </a:lnTo>
                <a:lnTo>
                  <a:pt x="0" y="1075943"/>
                </a:lnTo>
                <a:close/>
              </a:path>
            </a:pathLst>
          </a:custGeom>
          <a:ln w="25908">
            <a:solidFill>
              <a:srgbClr val="76DB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15736" y="1165098"/>
            <a:ext cx="347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Seguridad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sospecha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robo</a:t>
            </a:r>
            <a:endParaRPr sz="16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Presencia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representación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rab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ajadore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ro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trabajador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62878" y="4214621"/>
            <a:ext cx="2881630" cy="830580"/>
          </a:xfrm>
          <a:custGeom>
            <a:avLst/>
            <a:gdLst/>
            <a:ahLst/>
            <a:cxnLst/>
            <a:rect l="l" t="t" r="r" b="b"/>
            <a:pathLst>
              <a:path w="2881629" h="830579">
                <a:moveTo>
                  <a:pt x="0" y="830579"/>
                </a:moveTo>
                <a:lnTo>
                  <a:pt x="2881122" y="830579"/>
                </a:lnTo>
              </a:path>
              <a:path w="2881629" h="830579">
                <a:moveTo>
                  <a:pt x="2881122" y="0"/>
                </a:moveTo>
                <a:lnTo>
                  <a:pt x="0" y="0"/>
                </a:lnTo>
                <a:lnTo>
                  <a:pt x="0" y="830579"/>
                </a:lnTo>
              </a:path>
            </a:pathLst>
          </a:custGeom>
          <a:ln w="25908">
            <a:solidFill>
              <a:srgbClr val="76DB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41109" y="4242892"/>
            <a:ext cx="275272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rabajo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spro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aud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nformar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xi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ncia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581" y="5692902"/>
            <a:ext cx="3116580" cy="830580"/>
          </a:xfrm>
          <a:prstGeom prst="rect">
            <a:avLst/>
          </a:prstGeom>
          <a:ln w="25908">
            <a:solidFill>
              <a:srgbClr val="76DBF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ndic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aros</a:t>
            </a:r>
            <a:endParaRPr sz="1600">
              <a:latin typeface="Verdana"/>
              <a:cs typeface="Verdan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Prese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cia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394" y="1680210"/>
            <a:ext cx="2505710" cy="830580"/>
          </a:xfrm>
          <a:prstGeom prst="rect">
            <a:avLst/>
          </a:prstGeom>
          <a:ln w="25908">
            <a:solidFill>
              <a:srgbClr val="76DBF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7190" marR="450850" indent="-2870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Baj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oral 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anci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por  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rsonal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dico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4847" y="732147"/>
            <a:ext cx="8376920" cy="4947285"/>
            <a:chOff x="694847" y="732147"/>
            <a:chExt cx="8376920" cy="4947285"/>
          </a:xfrm>
        </p:grpSpPr>
        <p:sp>
          <p:nvSpPr>
            <p:cNvPr id="25" name="object 25"/>
            <p:cNvSpPr/>
            <p:nvPr/>
          </p:nvSpPr>
          <p:spPr>
            <a:xfrm>
              <a:off x="4798694" y="748664"/>
              <a:ext cx="718820" cy="510540"/>
            </a:xfrm>
            <a:custGeom>
              <a:avLst/>
              <a:gdLst/>
              <a:ahLst/>
              <a:cxnLst/>
              <a:rect l="l" t="t" r="r" b="b"/>
              <a:pathLst>
                <a:path w="718820" h="510540">
                  <a:moveTo>
                    <a:pt x="718312" y="0"/>
                  </a:moveTo>
                  <a:lnTo>
                    <a:pt x="662140" y="3293"/>
                  </a:lnTo>
                  <a:lnTo>
                    <a:pt x="607040" y="9771"/>
                  </a:lnTo>
                  <a:lnTo>
                    <a:pt x="553229" y="19300"/>
                  </a:lnTo>
                  <a:lnTo>
                    <a:pt x="500922" y="31752"/>
                  </a:lnTo>
                  <a:lnTo>
                    <a:pt x="450338" y="46994"/>
                  </a:lnTo>
                  <a:lnTo>
                    <a:pt x="401693" y="64895"/>
                  </a:lnTo>
                  <a:lnTo>
                    <a:pt x="355204" y="85326"/>
                  </a:lnTo>
                  <a:lnTo>
                    <a:pt x="311088" y="108155"/>
                  </a:lnTo>
                  <a:lnTo>
                    <a:pt x="269563" y="133250"/>
                  </a:lnTo>
                  <a:lnTo>
                    <a:pt x="230844" y="160482"/>
                  </a:lnTo>
                  <a:lnTo>
                    <a:pt x="195150" y="189719"/>
                  </a:lnTo>
                  <a:lnTo>
                    <a:pt x="162697" y="220831"/>
                  </a:lnTo>
                  <a:lnTo>
                    <a:pt x="133702" y="253686"/>
                  </a:lnTo>
                  <a:lnTo>
                    <a:pt x="108382" y="288153"/>
                  </a:lnTo>
                  <a:lnTo>
                    <a:pt x="86953" y="324103"/>
                  </a:lnTo>
                  <a:lnTo>
                    <a:pt x="69634" y="361403"/>
                  </a:lnTo>
                  <a:lnTo>
                    <a:pt x="56641" y="399923"/>
                  </a:lnTo>
                  <a:lnTo>
                    <a:pt x="0" y="405002"/>
                  </a:lnTo>
                  <a:lnTo>
                    <a:pt x="102615" y="510032"/>
                  </a:lnTo>
                  <a:lnTo>
                    <a:pt x="226567" y="384683"/>
                  </a:lnTo>
                  <a:lnTo>
                    <a:pt x="169925" y="389763"/>
                  </a:lnTo>
                  <a:lnTo>
                    <a:pt x="182708" y="351811"/>
                  </a:lnTo>
                  <a:lnTo>
                    <a:pt x="199740" y="314962"/>
                  </a:lnTo>
                  <a:lnTo>
                    <a:pt x="220825" y="279355"/>
                  </a:lnTo>
                  <a:lnTo>
                    <a:pt x="245766" y="245130"/>
                  </a:lnTo>
                  <a:lnTo>
                    <a:pt x="274367" y="212428"/>
                  </a:lnTo>
                  <a:lnTo>
                    <a:pt x="306429" y="181389"/>
                  </a:lnTo>
                  <a:lnTo>
                    <a:pt x="341757" y="152153"/>
                  </a:lnTo>
                  <a:lnTo>
                    <a:pt x="380154" y="124860"/>
                  </a:lnTo>
                  <a:lnTo>
                    <a:pt x="421422" y="99651"/>
                  </a:lnTo>
                  <a:lnTo>
                    <a:pt x="465365" y="76665"/>
                  </a:lnTo>
                  <a:lnTo>
                    <a:pt x="511786" y="56043"/>
                  </a:lnTo>
                  <a:lnTo>
                    <a:pt x="560488" y="37926"/>
                  </a:lnTo>
                  <a:lnTo>
                    <a:pt x="611274" y="22452"/>
                  </a:lnTo>
                  <a:lnTo>
                    <a:pt x="663948" y="9764"/>
                  </a:lnTo>
                  <a:lnTo>
                    <a:pt x="71831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60111" y="738497"/>
              <a:ext cx="810260" cy="408305"/>
            </a:xfrm>
            <a:custGeom>
              <a:avLst/>
              <a:gdLst/>
              <a:ahLst/>
              <a:cxnLst/>
              <a:rect l="l" t="t" r="r" b="b"/>
              <a:pathLst>
                <a:path w="810260" h="408305">
                  <a:moveTo>
                    <a:pt x="225745" y="0"/>
                  </a:moveTo>
                  <a:lnTo>
                    <a:pt x="170039" y="40"/>
                  </a:lnTo>
                  <a:lnTo>
                    <a:pt x="113284" y="3436"/>
                  </a:lnTo>
                  <a:lnTo>
                    <a:pt x="0" y="13469"/>
                  </a:lnTo>
                  <a:lnTo>
                    <a:pt x="56755" y="10091"/>
                  </a:lnTo>
                  <a:lnTo>
                    <a:pt x="112461" y="10065"/>
                  </a:lnTo>
                  <a:lnTo>
                    <a:pt x="166909" y="13273"/>
                  </a:lnTo>
                  <a:lnTo>
                    <a:pt x="219890" y="19597"/>
                  </a:lnTo>
                  <a:lnTo>
                    <a:pt x="271196" y="28919"/>
                  </a:lnTo>
                  <a:lnTo>
                    <a:pt x="320616" y="41120"/>
                  </a:lnTo>
                  <a:lnTo>
                    <a:pt x="367942" y="56083"/>
                  </a:lnTo>
                  <a:lnTo>
                    <a:pt x="412966" y="73689"/>
                  </a:lnTo>
                  <a:lnTo>
                    <a:pt x="455477" y="93821"/>
                  </a:lnTo>
                  <a:lnTo>
                    <a:pt x="495268" y="116361"/>
                  </a:lnTo>
                  <a:lnTo>
                    <a:pt x="532129" y="141189"/>
                  </a:lnTo>
                  <a:lnTo>
                    <a:pt x="565851" y="168189"/>
                  </a:lnTo>
                  <a:lnTo>
                    <a:pt x="596225" y="197241"/>
                  </a:lnTo>
                  <a:lnTo>
                    <a:pt x="623043" y="228229"/>
                  </a:lnTo>
                  <a:lnTo>
                    <a:pt x="646095" y="261033"/>
                  </a:lnTo>
                  <a:lnTo>
                    <a:pt x="665173" y="295537"/>
                  </a:lnTo>
                  <a:lnTo>
                    <a:pt x="680067" y="331620"/>
                  </a:lnTo>
                  <a:lnTo>
                    <a:pt x="690568" y="369167"/>
                  </a:lnTo>
                  <a:lnTo>
                    <a:pt x="696467" y="408058"/>
                  </a:lnTo>
                  <a:lnTo>
                    <a:pt x="809751" y="397898"/>
                  </a:lnTo>
                  <a:lnTo>
                    <a:pt x="803852" y="359025"/>
                  </a:lnTo>
                  <a:lnTo>
                    <a:pt x="793351" y="321493"/>
                  </a:lnTo>
                  <a:lnTo>
                    <a:pt x="778457" y="285420"/>
                  </a:lnTo>
                  <a:lnTo>
                    <a:pt x="759379" y="250925"/>
                  </a:lnTo>
                  <a:lnTo>
                    <a:pt x="736327" y="218126"/>
                  </a:lnTo>
                  <a:lnTo>
                    <a:pt x="709509" y="187142"/>
                  </a:lnTo>
                  <a:lnTo>
                    <a:pt x="679135" y="158091"/>
                  </a:lnTo>
                  <a:lnTo>
                    <a:pt x="645413" y="131092"/>
                  </a:lnTo>
                  <a:lnTo>
                    <a:pt x="608552" y="106264"/>
                  </a:lnTo>
                  <a:lnTo>
                    <a:pt x="568761" y="83725"/>
                  </a:lnTo>
                  <a:lnTo>
                    <a:pt x="526250" y="63593"/>
                  </a:lnTo>
                  <a:lnTo>
                    <a:pt x="481226" y="45988"/>
                  </a:lnTo>
                  <a:lnTo>
                    <a:pt x="433900" y="31027"/>
                  </a:lnTo>
                  <a:lnTo>
                    <a:pt x="384480" y="18829"/>
                  </a:lnTo>
                  <a:lnTo>
                    <a:pt x="333174" y="9513"/>
                  </a:lnTo>
                  <a:lnTo>
                    <a:pt x="280193" y="3197"/>
                  </a:lnTo>
                  <a:lnTo>
                    <a:pt x="225745" y="0"/>
                  </a:lnTo>
                  <a:close/>
                </a:path>
              </a:pathLst>
            </a:custGeom>
            <a:solidFill>
              <a:srgbClr val="042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8694" y="738497"/>
              <a:ext cx="1471295" cy="520700"/>
            </a:xfrm>
            <a:custGeom>
              <a:avLst/>
              <a:gdLst/>
              <a:ahLst/>
              <a:cxnLst/>
              <a:rect l="l" t="t" r="r" b="b"/>
              <a:pathLst>
                <a:path w="1471295" h="520700">
                  <a:moveTo>
                    <a:pt x="718312" y="10167"/>
                  </a:moveTo>
                  <a:lnTo>
                    <a:pt x="663948" y="19931"/>
                  </a:lnTo>
                  <a:lnTo>
                    <a:pt x="611274" y="32620"/>
                  </a:lnTo>
                  <a:lnTo>
                    <a:pt x="560488" y="48093"/>
                  </a:lnTo>
                  <a:lnTo>
                    <a:pt x="511786" y="66211"/>
                  </a:lnTo>
                  <a:lnTo>
                    <a:pt x="465365" y="86832"/>
                  </a:lnTo>
                  <a:lnTo>
                    <a:pt x="421422" y="109818"/>
                  </a:lnTo>
                  <a:lnTo>
                    <a:pt x="380154" y="135027"/>
                  </a:lnTo>
                  <a:lnTo>
                    <a:pt x="341757" y="162320"/>
                  </a:lnTo>
                  <a:lnTo>
                    <a:pt x="306429" y="191556"/>
                  </a:lnTo>
                  <a:lnTo>
                    <a:pt x="274367" y="222595"/>
                  </a:lnTo>
                  <a:lnTo>
                    <a:pt x="245766" y="255297"/>
                  </a:lnTo>
                  <a:lnTo>
                    <a:pt x="220825" y="289522"/>
                  </a:lnTo>
                  <a:lnTo>
                    <a:pt x="199740" y="325129"/>
                  </a:lnTo>
                  <a:lnTo>
                    <a:pt x="182708" y="361978"/>
                  </a:lnTo>
                  <a:lnTo>
                    <a:pt x="169925" y="399930"/>
                  </a:lnTo>
                  <a:lnTo>
                    <a:pt x="226567" y="394850"/>
                  </a:lnTo>
                  <a:lnTo>
                    <a:pt x="102615" y="520199"/>
                  </a:lnTo>
                  <a:lnTo>
                    <a:pt x="0" y="415170"/>
                  </a:lnTo>
                  <a:lnTo>
                    <a:pt x="56641" y="410090"/>
                  </a:lnTo>
                  <a:lnTo>
                    <a:pt x="69524" y="371857"/>
                  </a:lnTo>
                  <a:lnTo>
                    <a:pt x="86696" y="334785"/>
                  </a:lnTo>
                  <a:lnTo>
                    <a:pt x="107951" y="299007"/>
                  </a:lnTo>
                  <a:lnTo>
                    <a:pt x="133082" y="264661"/>
                  </a:lnTo>
                  <a:lnTo>
                    <a:pt x="161880" y="231881"/>
                  </a:lnTo>
                  <a:lnTo>
                    <a:pt x="194139" y="200802"/>
                  </a:lnTo>
                  <a:lnTo>
                    <a:pt x="229650" y="171562"/>
                  </a:lnTo>
                  <a:lnTo>
                    <a:pt x="268208" y="144295"/>
                  </a:lnTo>
                  <a:lnTo>
                    <a:pt x="309603" y="119136"/>
                  </a:lnTo>
                  <a:lnTo>
                    <a:pt x="353629" y="96222"/>
                  </a:lnTo>
                  <a:lnTo>
                    <a:pt x="400079" y="75689"/>
                  </a:lnTo>
                  <a:lnTo>
                    <a:pt x="448744" y="57671"/>
                  </a:lnTo>
                  <a:lnTo>
                    <a:pt x="499418" y="42304"/>
                  </a:lnTo>
                  <a:lnTo>
                    <a:pt x="551893" y="29724"/>
                  </a:lnTo>
                  <a:lnTo>
                    <a:pt x="605961" y="20067"/>
                  </a:lnTo>
                  <a:lnTo>
                    <a:pt x="661415" y="13469"/>
                  </a:lnTo>
                  <a:lnTo>
                    <a:pt x="774700" y="3436"/>
                  </a:lnTo>
                  <a:lnTo>
                    <a:pt x="831455" y="40"/>
                  </a:lnTo>
                  <a:lnTo>
                    <a:pt x="887161" y="0"/>
                  </a:lnTo>
                  <a:lnTo>
                    <a:pt x="941609" y="3197"/>
                  </a:lnTo>
                  <a:lnTo>
                    <a:pt x="994590" y="9513"/>
                  </a:lnTo>
                  <a:lnTo>
                    <a:pt x="1045896" y="18829"/>
                  </a:lnTo>
                  <a:lnTo>
                    <a:pt x="1095316" y="31027"/>
                  </a:lnTo>
                  <a:lnTo>
                    <a:pt x="1142642" y="45988"/>
                  </a:lnTo>
                  <a:lnTo>
                    <a:pt x="1187666" y="63593"/>
                  </a:lnTo>
                  <a:lnTo>
                    <a:pt x="1230177" y="83725"/>
                  </a:lnTo>
                  <a:lnTo>
                    <a:pt x="1269968" y="106264"/>
                  </a:lnTo>
                  <a:lnTo>
                    <a:pt x="1306829" y="131092"/>
                  </a:lnTo>
                  <a:lnTo>
                    <a:pt x="1340551" y="158091"/>
                  </a:lnTo>
                  <a:lnTo>
                    <a:pt x="1370925" y="187142"/>
                  </a:lnTo>
                  <a:lnTo>
                    <a:pt x="1397743" y="218126"/>
                  </a:lnTo>
                  <a:lnTo>
                    <a:pt x="1420795" y="250925"/>
                  </a:lnTo>
                  <a:lnTo>
                    <a:pt x="1439873" y="285420"/>
                  </a:lnTo>
                  <a:lnTo>
                    <a:pt x="1454767" y="321493"/>
                  </a:lnTo>
                  <a:lnTo>
                    <a:pt x="1465268" y="359025"/>
                  </a:lnTo>
                  <a:lnTo>
                    <a:pt x="1471167" y="397898"/>
                  </a:lnTo>
                  <a:lnTo>
                    <a:pt x="1357883" y="408058"/>
                  </a:lnTo>
                  <a:lnTo>
                    <a:pt x="1351984" y="369167"/>
                  </a:lnTo>
                  <a:lnTo>
                    <a:pt x="1341483" y="331620"/>
                  </a:lnTo>
                  <a:lnTo>
                    <a:pt x="1326589" y="295537"/>
                  </a:lnTo>
                  <a:lnTo>
                    <a:pt x="1307511" y="261033"/>
                  </a:lnTo>
                  <a:lnTo>
                    <a:pt x="1284459" y="228229"/>
                  </a:lnTo>
                  <a:lnTo>
                    <a:pt x="1257641" y="197241"/>
                  </a:lnTo>
                  <a:lnTo>
                    <a:pt x="1227267" y="168189"/>
                  </a:lnTo>
                  <a:lnTo>
                    <a:pt x="1193545" y="141189"/>
                  </a:lnTo>
                  <a:lnTo>
                    <a:pt x="1156684" y="116361"/>
                  </a:lnTo>
                  <a:lnTo>
                    <a:pt x="1116893" y="93821"/>
                  </a:lnTo>
                  <a:lnTo>
                    <a:pt x="1074382" y="73689"/>
                  </a:lnTo>
                  <a:lnTo>
                    <a:pt x="1029358" y="56083"/>
                  </a:lnTo>
                  <a:lnTo>
                    <a:pt x="982032" y="41120"/>
                  </a:lnTo>
                  <a:lnTo>
                    <a:pt x="932612" y="28919"/>
                  </a:lnTo>
                  <a:lnTo>
                    <a:pt x="881306" y="19597"/>
                  </a:lnTo>
                  <a:lnTo>
                    <a:pt x="828325" y="13273"/>
                  </a:lnTo>
                  <a:lnTo>
                    <a:pt x="773877" y="10065"/>
                  </a:lnTo>
                  <a:lnTo>
                    <a:pt x="718171" y="10091"/>
                  </a:lnTo>
                  <a:lnTo>
                    <a:pt x="661415" y="13469"/>
                  </a:lnTo>
                </a:path>
              </a:pathLst>
            </a:custGeom>
            <a:ln w="12700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3201" y="3217928"/>
              <a:ext cx="759460" cy="228600"/>
            </a:xfrm>
            <a:custGeom>
              <a:avLst/>
              <a:gdLst/>
              <a:ahLst/>
              <a:cxnLst/>
              <a:rect l="l" t="t" r="r" b="b"/>
              <a:pathLst>
                <a:path w="759459" h="228600">
                  <a:moveTo>
                    <a:pt x="363700" y="0"/>
                  </a:moveTo>
                  <a:lnTo>
                    <a:pt x="318033" y="1703"/>
                  </a:lnTo>
                  <a:lnTo>
                    <a:pt x="272250" y="7314"/>
                  </a:lnTo>
                  <a:lnTo>
                    <a:pt x="226602" y="16877"/>
                  </a:lnTo>
                  <a:lnTo>
                    <a:pt x="181338" y="30436"/>
                  </a:lnTo>
                  <a:lnTo>
                    <a:pt x="136709" y="48036"/>
                  </a:lnTo>
                  <a:lnTo>
                    <a:pt x="92964" y="69720"/>
                  </a:lnTo>
                  <a:lnTo>
                    <a:pt x="42418" y="22222"/>
                  </a:lnTo>
                  <a:lnTo>
                    <a:pt x="0" y="228470"/>
                  </a:lnTo>
                  <a:lnTo>
                    <a:pt x="244348" y="212341"/>
                  </a:lnTo>
                  <a:lnTo>
                    <a:pt x="193928" y="164843"/>
                  </a:lnTo>
                  <a:lnTo>
                    <a:pt x="240463" y="141920"/>
                  </a:lnTo>
                  <a:lnTo>
                    <a:pt x="288161" y="123562"/>
                  </a:lnTo>
                  <a:lnTo>
                    <a:pt x="336704" y="109755"/>
                  </a:lnTo>
                  <a:lnTo>
                    <a:pt x="385774" y="100487"/>
                  </a:lnTo>
                  <a:lnTo>
                    <a:pt x="435051" y="95745"/>
                  </a:lnTo>
                  <a:lnTo>
                    <a:pt x="484219" y="95517"/>
                  </a:lnTo>
                  <a:lnTo>
                    <a:pt x="532957" y="99789"/>
                  </a:lnTo>
                  <a:lnTo>
                    <a:pt x="580949" y="108549"/>
                  </a:lnTo>
                  <a:lnTo>
                    <a:pt x="627876" y="121784"/>
                  </a:lnTo>
                  <a:lnTo>
                    <a:pt x="673418" y="139481"/>
                  </a:lnTo>
                  <a:lnTo>
                    <a:pt x="717259" y="161628"/>
                  </a:lnTo>
                  <a:lnTo>
                    <a:pt x="759078" y="188211"/>
                  </a:lnTo>
                  <a:lnTo>
                    <a:pt x="728304" y="153259"/>
                  </a:lnTo>
                  <a:lnTo>
                    <a:pt x="694915" y="121774"/>
                  </a:lnTo>
                  <a:lnTo>
                    <a:pt x="659163" y="93800"/>
                  </a:lnTo>
                  <a:lnTo>
                    <a:pt x="621297" y="69381"/>
                  </a:lnTo>
                  <a:lnTo>
                    <a:pt x="581567" y="48562"/>
                  </a:lnTo>
                  <a:lnTo>
                    <a:pt x="540223" y="31386"/>
                  </a:lnTo>
                  <a:lnTo>
                    <a:pt x="497514" y="17898"/>
                  </a:lnTo>
                  <a:lnTo>
                    <a:pt x="453691" y="8141"/>
                  </a:lnTo>
                  <a:lnTo>
                    <a:pt x="409003" y="2160"/>
                  </a:lnTo>
                  <a:lnTo>
                    <a:pt x="36370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05164" y="3355086"/>
              <a:ext cx="260350" cy="859155"/>
            </a:xfrm>
            <a:custGeom>
              <a:avLst/>
              <a:gdLst/>
              <a:ahLst/>
              <a:cxnLst/>
              <a:rect l="l" t="t" r="r" b="b"/>
              <a:pathLst>
                <a:path w="260350" h="859154">
                  <a:moveTo>
                    <a:pt x="0" y="0"/>
                  </a:moveTo>
                  <a:lnTo>
                    <a:pt x="33253" y="34426"/>
                  </a:lnTo>
                  <a:lnTo>
                    <a:pt x="62614" y="71231"/>
                  </a:lnTo>
                  <a:lnTo>
                    <a:pt x="88081" y="110145"/>
                  </a:lnTo>
                  <a:lnTo>
                    <a:pt x="109653" y="150899"/>
                  </a:lnTo>
                  <a:lnTo>
                    <a:pt x="127330" y="193224"/>
                  </a:lnTo>
                  <a:lnTo>
                    <a:pt x="141111" y="236850"/>
                  </a:lnTo>
                  <a:lnTo>
                    <a:pt x="150994" y="281507"/>
                  </a:lnTo>
                  <a:lnTo>
                    <a:pt x="156980" y="326927"/>
                  </a:lnTo>
                  <a:lnTo>
                    <a:pt x="159067" y="372840"/>
                  </a:lnTo>
                  <a:lnTo>
                    <a:pt x="157255" y="418976"/>
                  </a:lnTo>
                  <a:lnTo>
                    <a:pt x="151542" y="465066"/>
                  </a:lnTo>
                  <a:lnTo>
                    <a:pt x="141929" y="510841"/>
                  </a:lnTo>
                  <a:lnTo>
                    <a:pt x="128414" y="556030"/>
                  </a:lnTo>
                  <a:lnTo>
                    <a:pt x="110996" y="600366"/>
                  </a:lnTo>
                  <a:lnTo>
                    <a:pt x="89676" y="643578"/>
                  </a:lnTo>
                  <a:lnTo>
                    <a:pt x="64451" y="685397"/>
                  </a:lnTo>
                  <a:lnTo>
                    <a:pt x="35321" y="725553"/>
                  </a:lnTo>
                  <a:lnTo>
                    <a:pt x="2285" y="763777"/>
                  </a:lnTo>
                  <a:lnTo>
                    <a:pt x="103250" y="858774"/>
                  </a:lnTo>
                  <a:lnTo>
                    <a:pt x="136286" y="820549"/>
                  </a:lnTo>
                  <a:lnTo>
                    <a:pt x="165416" y="780393"/>
                  </a:lnTo>
                  <a:lnTo>
                    <a:pt x="190641" y="738574"/>
                  </a:lnTo>
                  <a:lnTo>
                    <a:pt x="211961" y="695362"/>
                  </a:lnTo>
                  <a:lnTo>
                    <a:pt x="229379" y="651026"/>
                  </a:lnTo>
                  <a:lnTo>
                    <a:pt x="242894" y="605837"/>
                  </a:lnTo>
                  <a:lnTo>
                    <a:pt x="252507" y="560062"/>
                  </a:lnTo>
                  <a:lnTo>
                    <a:pt x="258220" y="513972"/>
                  </a:lnTo>
                  <a:lnTo>
                    <a:pt x="260032" y="467836"/>
                  </a:lnTo>
                  <a:lnTo>
                    <a:pt x="257945" y="421923"/>
                  </a:lnTo>
                  <a:lnTo>
                    <a:pt x="251959" y="376503"/>
                  </a:lnTo>
                  <a:lnTo>
                    <a:pt x="242076" y="331846"/>
                  </a:lnTo>
                  <a:lnTo>
                    <a:pt x="228295" y="288220"/>
                  </a:lnTo>
                  <a:lnTo>
                    <a:pt x="210618" y="245895"/>
                  </a:lnTo>
                  <a:lnTo>
                    <a:pt x="189046" y="205141"/>
                  </a:lnTo>
                  <a:lnTo>
                    <a:pt x="163579" y="166227"/>
                  </a:lnTo>
                  <a:lnTo>
                    <a:pt x="134218" y="129422"/>
                  </a:lnTo>
                  <a:lnTo>
                    <a:pt x="100964" y="94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3201" y="3218059"/>
              <a:ext cx="972185" cy="996315"/>
            </a:xfrm>
            <a:custGeom>
              <a:avLst/>
              <a:gdLst/>
              <a:ahLst/>
              <a:cxnLst/>
              <a:rect l="l" t="t" r="r" b="b"/>
              <a:pathLst>
                <a:path w="972184" h="996314">
                  <a:moveTo>
                    <a:pt x="759078" y="188080"/>
                  </a:moveTo>
                  <a:lnTo>
                    <a:pt x="717259" y="161497"/>
                  </a:lnTo>
                  <a:lnTo>
                    <a:pt x="673418" y="139350"/>
                  </a:lnTo>
                  <a:lnTo>
                    <a:pt x="627876" y="121653"/>
                  </a:lnTo>
                  <a:lnTo>
                    <a:pt x="580949" y="108418"/>
                  </a:lnTo>
                  <a:lnTo>
                    <a:pt x="532957" y="99658"/>
                  </a:lnTo>
                  <a:lnTo>
                    <a:pt x="484219" y="95386"/>
                  </a:lnTo>
                  <a:lnTo>
                    <a:pt x="435051" y="95614"/>
                  </a:lnTo>
                  <a:lnTo>
                    <a:pt x="385774" y="100356"/>
                  </a:lnTo>
                  <a:lnTo>
                    <a:pt x="336704" y="109624"/>
                  </a:lnTo>
                  <a:lnTo>
                    <a:pt x="288161" y="123431"/>
                  </a:lnTo>
                  <a:lnTo>
                    <a:pt x="240463" y="141789"/>
                  </a:lnTo>
                  <a:lnTo>
                    <a:pt x="193928" y="164712"/>
                  </a:lnTo>
                  <a:lnTo>
                    <a:pt x="244348" y="212210"/>
                  </a:lnTo>
                  <a:lnTo>
                    <a:pt x="0" y="228339"/>
                  </a:lnTo>
                  <a:lnTo>
                    <a:pt x="42418" y="22091"/>
                  </a:lnTo>
                  <a:lnTo>
                    <a:pt x="92964" y="69589"/>
                  </a:lnTo>
                  <a:lnTo>
                    <a:pt x="137842" y="47407"/>
                  </a:lnTo>
                  <a:lnTo>
                    <a:pt x="183736" y="29498"/>
                  </a:lnTo>
                  <a:lnTo>
                    <a:pt x="230365" y="15832"/>
                  </a:lnTo>
                  <a:lnTo>
                    <a:pt x="277451" y="6381"/>
                  </a:lnTo>
                  <a:lnTo>
                    <a:pt x="324714" y="1113"/>
                  </a:lnTo>
                  <a:lnTo>
                    <a:pt x="371875" y="0"/>
                  </a:lnTo>
                  <a:lnTo>
                    <a:pt x="418655" y="3009"/>
                  </a:lnTo>
                  <a:lnTo>
                    <a:pt x="464774" y="10113"/>
                  </a:lnTo>
                  <a:lnTo>
                    <a:pt x="509952" y="21281"/>
                  </a:lnTo>
                  <a:lnTo>
                    <a:pt x="553911" y="36482"/>
                  </a:lnTo>
                  <a:lnTo>
                    <a:pt x="596370" y="55687"/>
                  </a:lnTo>
                  <a:lnTo>
                    <a:pt x="637051" y="78867"/>
                  </a:lnTo>
                  <a:lnTo>
                    <a:pt x="675675" y="105989"/>
                  </a:lnTo>
                  <a:lnTo>
                    <a:pt x="711962" y="137026"/>
                  </a:lnTo>
                  <a:lnTo>
                    <a:pt x="812926" y="232022"/>
                  </a:lnTo>
                  <a:lnTo>
                    <a:pt x="846180" y="266448"/>
                  </a:lnTo>
                  <a:lnTo>
                    <a:pt x="875541" y="303253"/>
                  </a:lnTo>
                  <a:lnTo>
                    <a:pt x="901008" y="342168"/>
                  </a:lnTo>
                  <a:lnTo>
                    <a:pt x="922580" y="382922"/>
                  </a:lnTo>
                  <a:lnTo>
                    <a:pt x="940257" y="425247"/>
                  </a:lnTo>
                  <a:lnTo>
                    <a:pt x="954038" y="468873"/>
                  </a:lnTo>
                  <a:lnTo>
                    <a:pt x="963921" y="513530"/>
                  </a:lnTo>
                  <a:lnTo>
                    <a:pt x="969907" y="558950"/>
                  </a:lnTo>
                  <a:lnTo>
                    <a:pt x="971994" y="604862"/>
                  </a:lnTo>
                  <a:lnTo>
                    <a:pt x="970182" y="650999"/>
                  </a:lnTo>
                  <a:lnTo>
                    <a:pt x="964469" y="697089"/>
                  </a:lnTo>
                  <a:lnTo>
                    <a:pt x="954856" y="742863"/>
                  </a:lnTo>
                  <a:lnTo>
                    <a:pt x="941341" y="788053"/>
                  </a:lnTo>
                  <a:lnTo>
                    <a:pt x="923923" y="832389"/>
                  </a:lnTo>
                  <a:lnTo>
                    <a:pt x="902603" y="875601"/>
                  </a:lnTo>
                  <a:lnTo>
                    <a:pt x="877378" y="917419"/>
                  </a:lnTo>
                  <a:lnTo>
                    <a:pt x="848248" y="957576"/>
                  </a:lnTo>
                  <a:lnTo>
                    <a:pt x="815213" y="995800"/>
                  </a:lnTo>
                  <a:lnTo>
                    <a:pt x="714248" y="900804"/>
                  </a:lnTo>
                  <a:lnTo>
                    <a:pt x="747283" y="862580"/>
                  </a:lnTo>
                  <a:lnTo>
                    <a:pt x="776413" y="822423"/>
                  </a:lnTo>
                  <a:lnTo>
                    <a:pt x="801638" y="780605"/>
                  </a:lnTo>
                  <a:lnTo>
                    <a:pt x="822958" y="737393"/>
                  </a:lnTo>
                  <a:lnTo>
                    <a:pt x="840376" y="693057"/>
                  </a:lnTo>
                  <a:lnTo>
                    <a:pt x="853891" y="647867"/>
                  </a:lnTo>
                  <a:lnTo>
                    <a:pt x="863504" y="602093"/>
                  </a:lnTo>
                  <a:lnTo>
                    <a:pt x="869217" y="556003"/>
                  </a:lnTo>
                  <a:lnTo>
                    <a:pt x="871029" y="509866"/>
                  </a:lnTo>
                  <a:lnTo>
                    <a:pt x="868942" y="463954"/>
                  </a:lnTo>
                  <a:lnTo>
                    <a:pt x="862956" y="418534"/>
                  </a:lnTo>
                  <a:lnTo>
                    <a:pt x="853073" y="373877"/>
                  </a:lnTo>
                  <a:lnTo>
                    <a:pt x="839292" y="330251"/>
                  </a:lnTo>
                  <a:lnTo>
                    <a:pt x="821615" y="287926"/>
                  </a:lnTo>
                  <a:lnTo>
                    <a:pt x="800043" y="247172"/>
                  </a:lnTo>
                  <a:lnTo>
                    <a:pt x="774576" y="208257"/>
                  </a:lnTo>
                  <a:lnTo>
                    <a:pt x="745215" y="171452"/>
                  </a:lnTo>
                  <a:lnTo>
                    <a:pt x="711962" y="137026"/>
                  </a:lnTo>
                </a:path>
              </a:pathLst>
            </a:custGeom>
            <a:ln w="12700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19757" y="5110734"/>
              <a:ext cx="382905" cy="562610"/>
            </a:xfrm>
            <a:custGeom>
              <a:avLst/>
              <a:gdLst/>
              <a:ahLst/>
              <a:cxnLst/>
              <a:rect l="l" t="t" r="r" b="b"/>
              <a:pathLst>
                <a:path w="382905" h="562610">
                  <a:moveTo>
                    <a:pt x="382524" y="0"/>
                  </a:moveTo>
                  <a:lnTo>
                    <a:pt x="331574" y="33886"/>
                  </a:lnTo>
                  <a:lnTo>
                    <a:pt x="283698" y="70006"/>
                  </a:lnTo>
                  <a:lnTo>
                    <a:pt x="239144" y="107995"/>
                  </a:lnTo>
                  <a:lnTo>
                    <a:pt x="198163" y="147489"/>
                  </a:lnTo>
                  <a:lnTo>
                    <a:pt x="161004" y="188124"/>
                  </a:lnTo>
                  <a:lnTo>
                    <a:pt x="127919" y="229536"/>
                  </a:lnTo>
                  <a:lnTo>
                    <a:pt x="99157" y="271361"/>
                  </a:lnTo>
                  <a:lnTo>
                    <a:pt x="74967" y="313235"/>
                  </a:lnTo>
                  <a:lnTo>
                    <a:pt x="55601" y="354795"/>
                  </a:lnTo>
                  <a:lnTo>
                    <a:pt x="41308" y="395675"/>
                  </a:lnTo>
                  <a:lnTo>
                    <a:pt x="32338" y="435513"/>
                  </a:lnTo>
                  <a:lnTo>
                    <a:pt x="28942" y="473943"/>
                  </a:lnTo>
                  <a:lnTo>
                    <a:pt x="31368" y="510603"/>
                  </a:lnTo>
                  <a:lnTo>
                    <a:pt x="0" y="531799"/>
                  </a:lnTo>
                  <a:lnTo>
                    <a:pt x="90424" y="562038"/>
                  </a:lnTo>
                  <a:lnTo>
                    <a:pt x="125475" y="447040"/>
                  </a:lnTo>
                  <a:lnTo>
                    <a:pt x="94106" y="468249"/>
                  </a:lnTo>
                  <a:lnTo>
                    <a:pt x="91661" y="432681"/>
                  </a:lnTo>
                  <a:lnTo>
                    <a:pt x="103096" y="356616"/>
                  </a:lnTo>
                  <a:lnTo>
                    <a:pt x="116557" y="316794"/>
                  </a:lnTo>
                  <a:lnTo>
                    <a:pt x="134903" y="276232"/>
                  </a:lnTo>
                  <a:lnTo>
                    <a:pt x="157924" y="235267"/>
                  </a:lnTo>
                  <a:lnTo>
                    <a:pt x="185411" y="194239"/>
                  </a:lnTo>
                  <a:lnTo>
                    <a:pt x="217155" y="153486"/>
                  </a:lnTo>
                  <a:lnTo>
                    <a:pt x="252948" y="113347"/>
                  </a:lnTo>
                  <a:lnTo>
                    <a:pt x="292579" y="74160"/>
                  </a:lnTo>
                  <a:lnTo>
                    <a:pt x="335841" y="36265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0531" y="4940053"/>
              <a:ext cx="694055" cy="191770"/>
            </a:xfrm>
            <a:custGeom>
              <a:avLst/>
              <a:gdLst/>
              <a:ahLst/>
              <a:cxnLst/>
              <a:rect l="l" t="t" r="r" b="b"/>
              <a:pathLst>
                <a:path w="694055" h="191770">
                  <a:moveTo>
                    <a:pt x="504438" y="0"/>
                  </a:moveTo>
                  <a:lnTo>
                    <a:pt x="461133" y="244"/>
                  </a:lnTo>
                  <a:lnTo>
                    <a:pt x="415486" y="4650"/>
                  </a:lnTo>
                  <a:lnTo>
                    <a:pt x="367883" y="13178"/>
                  </a:lnTo>
                  <a:lnTo>
                    <a:pt x="318708" y="25792"/>
                  </a:lnTo>
                  <a:lnTo>
                    <a:pt x="268347" y="42455"/>
                  </a:lnTo>
                  <a:lnTo>
                    <a:pt x="217185" y="63128"/>
                  </a:lnTo>
                  <a:lnTo>
                    <a:pt x="165606" y="87774"/>
                  </a:lnTo>
                  <a:lnTo>
                    <a:pt x="113995" y="116356"/>
                  </a:lnTo>
                  <a:lnTo>
                    <a:pt x="62737" y="148836"/>
                  </a:lnTo>
                  <a:lnTo>
                    <a:pt x="0" y="191254"/>
                  </a:lnTo>
                  <a:lnTo>
                    <a:pt x="51257" y="158752"/>
                  </a:lnTo>
                  <a:lnTo>
                    <a:pt x="102868" y="130154"/>
                  </a:lnTo>
                  <a:lnTo>
                    <a:pt x="154448" y="105497"/>
                  </a:lnTo>
                  <a:lnTo>
                    <a:pt x="205612" y="84818"/>
                  </a:lnTo>
                  <a:lnTo>
                    <a:pt x="255975" y="68154"/>
                  </a:lnTo>
                  <a:lnTo>
                    <a:pt x="305153" y="55541"/>
                  </a:lnTo>
                  <a:lnTo>
                    <a:pt x="352761" y="47017"/>
                  </a:lnTo>
                  <a:lnTo>
                    <a:pt x="398414" y="42618"/>
                  </a:lnTo>
                  <a:lnTo>
                    <a:pt x="441728" y="42381"/>
                  </a:lnTo>
                  <a:lnTo>
                    <a:pt x="482317" y="46343"/>
                  </a:lnTo>
                  <a:lnTo>
                    <a:pt x="519798" y="54540"/>
                  </a:lnTo>
                  <a:lnTo>
                    <a:pt x="583893" y="83789"/>
                  </a:lnTo>
                  <a:lnTo>
                    <a:pt x="630936" y="130421"/>
                  </a:lnTo>
                  <a:lnTo>
                    <a:pt x="693546" y="88003"/>
                  </a:lnTo>
                  <a:lnTo>
                    <a:pt x="646548" y="41377"/>
                  </a:lnTo>
                  <a:lnTo>
                    <a:pt x="582486" y="12142"/>
                  </a:lnTo>
                  <a:lnTo>
                    <a:pt x="545018" y="3953"/>
                  </a:lnTo>
                  <a:lnTo>
                    <a:pt x="504438" y="0"/>
                  </a:lnTo>
                  <a:close/>
                </a:path>
              </a:pathLst>
            </a:custGeom>
            <a:solidFill>
              <a:srgbClr val="042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19757" y="4940053"/>
              <a:ext cx="1044575" cy="732790"/>
            </a:xfrm>
            <a:custGeom>
              <a:avLst/>
              <a:gdLst/>
              <a:ahLst/>
              <a:cxnLst/>
              <a:rect l="l" t="t" r="r" b="b"/>
              <a:pathLst>
                <a:path w="1044575" h="732789">
                  <a:moveTo>
                    <a:pt x="382524" y="170680"/>
                  </a:moveTo>
                  <a:lnTo>
                    <a:pt x="335841" y="206946"/>
                  </a:lnTo>
                  <a:lnTo>
                    <a:pt x="292579" y="244841"/>
                  </a:lnTo>
                  <a:lnTo>
                    <a:pt x="252948" y="284028"/>
                  </a:lnTo>
                  <a:lnTo>
                    <a:pt x="217155" y="324167"/>
                  </a:lnTo>
                  <a:lnTo>
                    <a:pt x="185411" y="364920"/>
                  </a:lnTo>
                  <a:lnTo>
                    <a:pt x="157924" y="405948"/>
                  </a:lnTo>
                  <a:lnTo>
                    <a:pt x="134903" y="446912"/>
                  </a:lnTo>
                  <a:lnTo>
                    <a:pt x="116557" y="487475"/>
                  </a:lnTo>
                  <a:lnTo>
                    <a:pt x="103096" y="527296"/>
                  </a:lnTo>
                  <a:lnTo>
                    <a:pt x="94727" y="566038"/>
                  </a:lnTo>
                  <a:lnTo>
                    <a:pt x="91661" y="603362"/>
                  </a:lnTo>
                  <a:lnTo>
                    <a:pt x="94106" y="638929"/>
                  </a:lnTo>
                  <a:lnTo>
                    <a:pt x="125475" y="617720"/>
                  </a:lnTo>
                  <a:lnTo>
                    <a:pt x="90424" y="732719"/>
                  </a:lnTo>
                  <a:lnTo>
                    <a:pt x="0" y="702480"/>
                  </a:lnTo>
                  <a:lnTo>
                    <a:pt x="31368" y="681284"/>
                  </a:lnTo>
                  <a:lnTo>
                    <a:pt x="28906" y="646579"/>
                  </a:lnTo>
                  <a:lnTo>
                    <a:pt x="39544" y="572545"/>
                  </a:lnTo>
                  <a:lnTo>
                    <a:pt x="52235" y="533841"/>
                  </a:lnTo>
                  <a:lnTo>
                    <a:pt x="69568" y="494431"/>
                  </a:lnTo>
                  <a:lnTo>
                    <a:pt x="91337" y="454626"/>
                  </a:lnTo>
                  <a:lnTo>
                    <a:pt x="117339" y="414740"/>
                  </a:lnTo>
                  <a:lnTo>
                    <a:pt x="147369" y="375087"/>
                  </a:lnTo>
                  <a:lnTo>
                    <a:pt x="181222" y="335978"/>
                  </a:lnTo>
                  <a:lnTo>
                    <a:pt x="218694" y="297727"/>
                  </a:lnTo>
                  <a:lnTo>
                    <a:pt x="259579" y="260648"/>
                  </a:lnTo>
                  <a:lnTo>
                    <a:pt x="303674" y="225053"/>
                  </a:lnTo>
                  <a:lnTo>
                    <a:pt x="350774" y="191254"/>
                  </a:lnTo>
                  <a:lnTo>
                    <a:pt x="413512" y="148836"/>
                  </a:lnTo>
                  <a:lnTo>
                    <a:pt x="464769" y="116356"/>
                  </a:lnTo>
                  <a:lnTo>
                    <a:pt x="516380" y="87774"/>
                  </a:lnTo>
                  <a:lnTo>
                    <a:pt x="567959" y="63128"/>
                  </a:lnTo>
                  <a:lnTo>
                    <a:pt x="619121" y="42455"/>
                  </a:lnTo>
                  <a:lnTo>
                    <a:pt x="669482" y="25792"/>
                  </a:lnTo>
                  <a:lnTo>
                    <a:pt x="718657" y="13178"/>
                  </a:lnTo>
                  <a:lnTo>
                    <a:pt x="766260" y="4650"/>
                  </a:lnTo>
                  <a:lnTo>
                    <a:pt x="811907" y="244"/>
                  </a:lnTo>
                  <a:lnTo>
                    <a:pt x="855212" y="0"/>
                  </a:lnTo>
                  <a:lnTo>
                    <a:pt x="895792" y="3953"/>
                  </a:lnTo>
                  <a:lnTo>
                    <a:pt x="933260" y="12142"/>
                  </a:lnTo>
                  <a:lnTo>
                    <a:pt x="997322" y="41377"/>
                  </a:lnTo>
                  <a:lnTo>
                    <a:pt x="1044320" y="88003"/>
                  </a:lnTo>
                  <a:lnTo>
                    <a:pt x="981710" y="130421"/>
                  </a:lnTo>
                  <a:lnTo>
                    <a:pt x="960512" y="104914"/>
                  </a:lnTo>
                  <a:lnTo>
                    <a:pt x="934667" y="83789"/>
                  </a:lnTo>
                  <a:lnTo>
                    <a:pt x="904559" y="67010"/>
                  </a:lnTo>
                  <a:lnTo>
                    <a:pt x="870572" y="54540"/>
                  </a:lnTo>
                  <a:lnTo>
                    <a:pt x="833091" y="46343"/>
                  </a:lnTo>
                  <a:lnTo>
                    <a:pt x="792502" y="42381"/>
                  </a:lnTo>
                  <a:lnTo>
                    <a:pt x="749188" y="42618"/>
                  </a:lnTo>
                  <a:lnTo>
                    <a:pt x="703535" y="47017"/>
                  </a:lnTo>
                  <a:lnTo>
                    <a:pt x="655927" y="55541"/>
                  </a:lnTo>
                  <a:lnTo>
                    <a:pt x="606749" y="68154"/>
                  </a:lnTo>
                  <a:lnTo>
                    <a:pt x="556386" y="84818"/>
                  </a:lnTo>
                  <a:lnTo>
                    <a:pt x="505222" y="105497"/>
                  </a:lnTo>
                  <a:lnTo>
                    <a:pt x="453642" y="130154"/>
                  </a:lnTo>
                  <a:lnTo>
                    <a:pt x="402031" y="158752"/>
                  </a:lnTo>
                  <a:lnTo>
                    <a:pt x="350774" y="191254"/>
                  </a:lnTo>
                </a:path>
              </a:pathLst>
            </a:custGeom>
            <a:ln w="12700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632" y="2945891"/>
              <a:ext cx="375920" cy="197485"/>
            </a:xfrm>
            <a:custGeom>
              <a:avLst/>
              <a:gdLst/>
              <a:ahLst/>
              <a:cxnLst/>
              <a:rect l="l" t="t" r="r" b="b"/>
              <a:pathLst>
                <a:path w="375919" h="197485">
                  <a:moveTo>
                    <a:pt x="0" y="0"/>
                  </a:moveTo>
                  <a:lnTo>
                    <a:pt x="14090" y="39638"/>
                  </a:lnTo>
                  <a:lnTo>
                    <a:pt x="35334" y="74807"/>
                  </a:lnTo>
                  <a:lnTo>
                    <a:pt x="62955" y="105113"/>
                  </a:lnTo>
                  <a:lnTo>
                    <a:pt x="96174" y="130160"/>
                  </a:lnTo>
                  <a:lnTo>
                    <a:pt x="134212" y="149554"/>
                  </a:lnTo>
                  <a:lnTo>
                    <a:pt x="176291" y="162898"/>
                  </a:lnTo>
                  <a:lnTo>
                    <a:pt x="221631" y="169799"/>
                  </a:lnTo>
                  <a:lnTo>
                    <a:pt x="269456" y="169860"/>
                  </a:lnTo>
                  <a:lnTo>
                    <a:pt x="318985" y="162687"/>
                  </a:lnTo>
                  <a:lnTo>
                    <a:pt x="334581" y="197104"/>
                  </a:lnTo>
                  <a:lnTo>
                    <a:pt x="375627" y="104140"/>
                  </a:lnTo>
                  <a:lnTo>
                    <a:pt x="272186" y="59182"/>
                  </a:lnTo>
                  <a:lnTo>
                    <a:pt x="287794" y="93725"/>
                  </a:lnTo>
                  <a:lnTo>
                    <a:pt x="237973" y="100897"/>
                  </a:lnTo>
                  <a:lnTo>
                    <a:pt x="189544" y="100726"/>
                  </a:lnTo>
                  <a:lnTo>
                    <a:pt x="143414" y="93506"/>
                  </a:lnTo>
                  <a:lnTo>
                    <a:pt x="100489" y="79530"/>
                  </a:lnTo>
                  <a:lnTo>
                    <a:pt x="61674" y="59091"/>
                  </a:lnTo>
                  <a:lnTo>
                    <a:pt x="27875" y="32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197" y="2560574"/>
              <a:ext cx="222885" cy="421640"/>
            </a:xfrm>
            <a:custGeom>
              <a:avLst/>
              <a:gdLst/>
              <a:ahLst/>
              <a:cxnLst/>
              <a:rect l="l" t="t" r="r" b="b"/>
              <a:pathLst>
                <a:path w="222884" h="421639">
                  <a:moveTo>
                    <a:pt x="191651" y="0"/>
                  </a:moveTo>
                  <a:lnTo>
                    <a:pt x="143711" y="26071"/>
                  </a:lnTo>
                  <a:lnTo>
                    <a:pt x="101811" y="57732"/>
                  </a:lnTo>
                  <a:lnTo>
                    <a:pt x="66439" y="93989"/>
                  </a:lnTo>
                  <a:lnTo>
                    <a:pt x="38083" y="133845"/>
                  </a:lnTo>
                  <a:lnTo>
                    <a:pt x="17232" y="176307"/>
                  </a:lnTo>
                  <a:lnTo>
                    <a:pt x="4375" y="220377"/>
                  </a:lnTo>
                  <a:lnTo>
                    <a:pt x="0" y="265063"/>
                  </a:lnTo>
                  <a:lnTo>
                    <a:pt x="4596" y="309368"/>
                  </a:lnTo>
                  <a:lnTo>
                    <a:pt x="18651" y="352298"/>
                  </a:lnTo>
                  <a:lnTo>
                    <a:pt x="49842" y="421259"/>
                  </a:lnTo>
                  <a:lnTo>
                    <a:pt x="35790" y="378367"/>
                  </a:lnTo>
                  <a:lnTo>
                    <a:pt x="31197" y="334090"/>
                  </a:lnTo>
                  <a:lnTo>
                    <a:pt x="35574" y="289423"/>
                  </a:lnTo>
                  <a:lnTo>
                    <a:pt x="48432" y="245362"/>
                  </a:lnTo>
                  <a:lnTo>
                    <a:pt x="69283" y="202900"/>
                  </a:lnTo>
                  <a:lnTo>
                    <a:pt x="97639" y="163035"/>
                  </a:lnTo>
                  <a:lnTo>
                    <a:pt x="133009" y="126759"/>
                  </a:lnTo>
                  <a:lnTo>
                    <a:pt x="174906" y="95070"/>
                  </a:lnTo>
                  <a:lnTo>
                    <a:pt x="222842" y="68961"/>
                  </a:lnTo>
                  <a:lnTo>
                    <a:pt x="191651" y="0"/>
                  </a:lnTo>
                  <a:close/>
                </a:path>
              </a:pathLst>
            </a:custGeom>
            <a:solidFill>
              <a:srgbClr val="042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197" y="2560574"/>
              <a:ext cx="413384" cy="582930"/>
            </a:xfrm>
            <a:custGeom>
              <a:avLst/>
              <a:gdLst/>
              <a:ahLst/>
              <a:cxnLst/>
              <a:rect l="l" t="t" r="r" b="b"/>
              <a:pathLst>
                <a:path w="413384" h="582930">
                  <a:moveTo>
                    <a:pt x="37434" y="385317"/>
                  </a:moveTo>
                  <a:lnTo>
                    <a:pt x="65310" y="417801"/>
                  </a:lnTo>
                  <a:lnTo>
                    <a:pt x="99109" y="444409"/>
                  </a:lnTo>
                  <a:lnTo>
                    <a:pt x="137924" y="464848"/>
                  </a:lnTo>
                  <a:lnTo>
                    <a:pt x="180849" y="478824"/>
                  </a:lnTo>
                  <a:lnTo>
                    <a:pt x="226979" y="486044"/>
                  </a:lnTo>
                  <a:lnTo>
                    <a:pt x="275408" y="486215"/>
                  </a:lnTo>
                  <a:lnTo>
                    <a:pt x="325229" y="479043"/>
                  </a:lnTo>
                  <a:lnTo>
                    <a:pt x="309621" y="444500"/>
                  </a:lnTo>
                  <a:lnTo>
                    <a:pt x="413062" y="489458"/>
                  </a:lnTo>
                  <a:lnTo>
                    <a:pt x="372016" y="582422"/>
                  </a:lnTo>
                  <a:lnTo>
                    <a:pt x="356420" y="548004"/>
                  </a:lnTo>
                  <a:lnTo>
                    <a:pt x="306827" y="555164"/>
                  </a:lnTo>
                  <a:lnTo>
                    <a:pt x="258774" y="555061"/>
                  </a:lnTo>
                  <a:lnTo>
                    <a:pt x="213100" y="548040"/>
                  </a:lnTo>
                  <a:lnTo>
                    <a:pt x="170646" y="534447"/>
                  </a:lnTo>
                  <a:lnTo>
                    <a:pt x="132253" y="514627"/>
                  </a:lnTo>
                  <a:lnTo>
                    <a:pt x="98761" y="488926"/>
                  </a:lnTo>
                  <a:lnTo>
                    <a:pt x="71011" y="457688"/>
                  </a:lnTo>
                  <a:lnTo>
                    <a:pt x="49842" y="421259"/>
                  </a:lnTo>
                  <a:lnTo>
                    <a:pt x="18651" y="352298"/>
                  </a:lnTo>
                  <a:lnTo>
                    <a:pt x="4596" y="309368"/>
                  </a:lnTo>
                  <a:lnTo>
                    <a:pt x="0" y="265063"/>
                  </a:lnTo>
                  <a:lnTo>
                    <a:pt x="4375" y="220377"/>
                  </a:lnTo>
                  <a:lnTo>
                    <a:pt x="17232" y="176307"/>
                  </a:lnTo>
                  <a:lnTo>
                    <a:pt x="38083" y="133845"/>
                  </a:lnTo>
                  <a:lnTo>
                    <a:pt x="66439" y="93989"/>
                  </a:lnTo>
                  <a:lnTo>
                    <a:pt x="101811" y="57732"/>
                  </a:lnTo>
                  <a:lnTo>
                    <a:pt x="143711" y="26071"/>
                  </a:lnTo>
                  <a:lnTo>
                    <a:pt x="191651" y="0"/>
                  </a:lnTo>
                  <a:lnTo>
                    <a:pt x="222842" y="68961"/>
                  </a:lnTo>
                  <a:lnTo>
                    <a:pt x="174906" y="95070"/>
                  </a:lnTo>
                  <a:lnTo>
                    <a:pt x="133009" y="126759"/>
                  </a:lnTo>
                  <a:lnTo>
                    <a:pt x="97639" y="163035"/>
                  </a:lnTo>
                  <a:lnTo>
                    <a:pt x="69283" y="202900"/>
                  </a:lnTo>
                  <a:lnTo>
                    <a:pt x="48432" y="245362"/>
                  </a:lnTo>
                  <a:lnTo>
                    <a:pt x="35574" y="289423"/>
                  </a:lnTo>
                  <a:lnTo>
                    <a:pt x="31197" y="334090"/>
                  </a:lnTo>
                  <a:lnTo>
                    <a:pt x="35790" y="378367"/>
                  </a:lnTo>
                  <a:lnTo>
                    <a:pt x="49842" y="421259"/>
                  </a:lnTo>
                </a:path>
              </a:pathLst>
            </a:custGeom>
            <a:ln w="12700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672" y="1164082"/>
            <a:ext cx="8738235" cy="5006340"/>
            <a:chOff x="423672" y="1164082"/>
            <a:chExt cx="8738235" cy="5006340"/>
          </a:xfrm>
        </p:grpSpPr>
        <p:sp>
          <p:nvSpPr>
            <p:cNvPr id="3" name="object 3"/>
            <p:cNvSpPr/>
            <p:nvPr/>
          </p:nvSpPr>
          <p:spPr>
            <a:xfrm>
              <a:off x="6009131" y="1170432"/>
              <a:ext cx="3134995" cy="3134995"/>
            </a:xfrm>
            <a:custGeom>
              <a:avLst/>
              <a:gdLst/>
              <a:ahLst/>
              <a:cxnLst/>
              <a:rect l="l" t="t" r="r" b="b"/>
              <a:pathLst>
                <a:path w="3134995" h="3134995">
                  <a:moveTo>
                    <a:pt x="3134741" y="0"/>
                  </a:moveTo>
                  <a:lnTo>
                    <a:pt x="0" y="313474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34256" y="1353820"/>
              <a:ext cx="4810125" cy="4810125"/>
            </a:xfrm>
            <a:custGeom>
              <a:avLst/>
              <a:gdLst/>
              <a:ahLst/>
              <a:cxnLst/>
              <a:rect l="l" t="t" r="r" b="b"/>
              <a:pathLst>
                <a:path w="4810125" h="4810125">
                  <a:moveTo>
                    <a:pt x="4809744" y="0"/>
                  </a:moveTo>
                  <a:lnTo>
                    <a:pt x="0" y="48097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5795" y="1469136"/>
              <a:ext cx="3912235" cy="3912235"/>
            </a:xfrm>
            <a:custGeom>
              <a:avLst/>
              <a:gdLst/>
              <a:ahLst/>
              <a:cxnLst/>
              <a:rect l="l" t="t" r="r" b="b"/>
              <a:pathLst>
                <a:path w="3912234" h="3912235">
                  <a:moveTo>
                    <a:pt x="3912107" y="0"/>
                  </a:moveTo>
                  <a:lnTo>
                    <a:pt x="0" y="39121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05806" y="1308354"/>
              <a:ext cx="3839845" cy="3839845"/>
            </a:xfrm>
            <a:custGeom>
              <a:avLst/>
              <a:gdLst/>
              <a:ahLst/>
              <a:cxnLst/>
              <a:rect l="l" t="t" r="r" b="b"/>
              <a:pathLst>
                <a:path w="3839845" h="3839845">
                  <a:moveTo>
                    <a:pt x="3839464" y="0"/>
                  </a:moveTo>
                  <a:lnTo>
                    <a:pt x="0" y="383946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8142" y="1771650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3052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2" y="4233672"/>
              <a:ext cx="8720455" cy="832485"/>
            </a:xfrm>
            <a:custGeom>
              <a:avLst/>
              <a:gdLst/>
              <a:ahLst/>
              <a:cxnLst/>
              <a:rect l="l" t="t" r="r" b="b"/>
              <a:pathLst>
                <a:path w="8720455" h="832485">
                  <a:moveTo>
                    <a:pt x="0" y="832103"/>
                  </a:moveTo>
                  <a:lnTo>
                    <a:pt x="8720327" y="832103"/>
                  </a:lnTo>
                  <a:lnTo>
                    <a:pt x="8720327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solidFill>
              <a:srgbClr val="E87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3326" y="4627879"/>
            <a:ext cx="3408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faltas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prescriben: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908" y="798093"/>
            <a:ext cx="47872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-1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400" i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195" dirty="0">
                <a:solidFill>
                  <a:srgbClr val="FFFFFF"/>
                </a:solidFill>
                <a:latin typeface="Verdana"/>
                <a:cs typeface="Verdana"/>
              </a:rPr>
              <a:t>empres</a:t>
            </a:r>
            <a:r>
              <a:rPr sz="2400" b="1" i="1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90" dirty="0">
                <a:solidFill>
                  <a:srgbClr val="FFFFFF"/>
                </a:solidFill>
                <a:latin typeface="Verdana"/>
                <a:cs typeface="Verdana"/>
              </a:rPr>
              <a:t>pued</a:t>
            </a:r>
            <a:r>
              <a:rPr sz="2400" i="1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145" dirty="0">
                <a:solidFill>
                  <a:srgbClr val="FFFFFF"/>
                </a:solidFill>
                <a:latin typeface="Verdana"/>
                <a:cs typeface="Verdana"/>
              </a:rPr>
              <a:t>sanci</a:t>
            </a:r>
            <a:r>
              <a:rPr sz="2400" b="1" i="1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i="1" spc="-27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b="1" i="1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700" y="481583"/>
            <a:ext cx="3749040" cy="1077595"/>
          </a:xfrm>
          <a:prstGeom prst="rect">
            <a:avLst/>
          </a:prstGeom>
          <a:solidFill>
            <a:srgbClr val="6F2F9F"/>
          </a:solidFill>
          <a:ln w="9144">
            <a:solidFill>
              <a:srgbClr val="76DBF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540" algn="ctr">
              <a:lnSpc>
                <a:spcPts val="3354"/>
              </a:lnSpc>
              <a:spcBef>
                <a:spcPts val="305"/>
              </a:spcBef>
            </a:pPr>
            <a:r>
              <a:rPr sz="2800" b="1" spc="-190" dirty="0">
                <a:latin typeface="Tahoma"/>
                <a:cs typeface="Tahoma"/>
              </a:rPr>
              <a:t>PODER</a:t>
            </a:r>
            <a:endParaRPr sz="2800">
              <a:latin typeface="Tahoma"/>
              <a:cs typeface="Tahoma"/>
            </a:endParaRPr>
          </a:p>
          <a:p>
            <a:pPr marL="2540" algn="ctr">
              <a:lnSpc>
                <a:spcPts val="4315"/>
              </a:lnSpc>
            </a:pPr>
            <a:r>
              <a:rPr sz="3600" b="1" spc="-325" dirty="0">
                <a:latin typeface="Tahoma"/>
                <a:cs typeface="Tahoma"/>
              </a:rPr>
              <a:t>DISCIPLINARIO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9376" y="4792979"/>
            <a:ext cx="5130165" cy="1717675"/>
            <a:chOff x="3389376" y="4792979"/>
            <a:chExt cx="5130165" cy="17176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376" y="5978651"/>
              <a:ext cx="5129783" cy="5318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67556" y="4797551"/>
              <a:ext cx="4371340" cy="1630680"/>
            </a:xfrm>
            <a:custGeom>
              <a:avLst/>
              <a:gdLst/>
              <a:ahLst/>
              <a:cxnLst/>
              <a:rect l="l" t="t" r="r" b="b"/>
              <a:pathLst>
                <a:path w="4371340" h="1630679">
                  <a:moveTo>
                    <a:pt x="4370832" y="0"/>
                  </a:moveTo>
                  <a:lnTo>
                    <a:pt x="0" y="0"/>
                  </a:lnTo>
                  <a:lnTo>
                    <a:pt x="0" y="1630680"/>
                  </a:lnTo>
                  <a:lnTo>
                    <a:pt x="4370832" y="1630680"/>
                  </a:lnTo>
                  <a:lnTo>
                    <a:pt x="437083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67556" y="4797551"/>
              <a:ext cx="4371340" cy="1630680"/>
            </a:xfrm>
            <a:custGeom>
              <a:avLst/>
              <a:gdLst/>
              <a:ahLst/>
              <a:cxnLst/>
              <a:rect l="l" t="t" r="r" b="b"/>
              <a:pathLst>
                <a:path w="4371340" h="1630679">
                  <a:moveTo>
                    <a:pt x="0" y="1630680"/>
                  </a:moveTo>
                  <a:lnTo>
                    <a:pt x="4370832" y="1630680"/>
                  </a:lnTo>
                  <a:lnTo>
                    <a:pt x="4370832" y="0"/>
                  </a:lnTo>
                  <a:lnTo>
                    <a:pt x="0" y="0"/>
                  </a:lnTo>
                  <a:lnTo>
                    <a:pt x="0" y="1630680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04765" y="4823840"/>
            <a:ext cx="270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FFFFFF"/>
                </a:solidFill>
                <a:latin typeface="Tahoma"/>
                <a:cs typeface="Tahoma"/>
              </a:rPr>
              <a:t>Fal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lev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b="1" spc="-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ahoma"/>
                <a:cs typeface="Tahoma"/>
              </a:rPr>
              <a:t>días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4765" y="5128641"/>
            <a:ext cx="3504565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FFFFFF"/>
                </a:solidFill>
                <a:latin typeface="Tahoma"/>
                <a:cs typeface="Tahoma"/>
              </a:rPr>
              <a:t>Fal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gr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b="1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00" b="1" spc="-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Tahoma"/>
                <a:cs typeface="Tahoma"/>
              </a:rPr>
              <a:t>día</a:t>
            </a:r>
            <a:r>
              <a:rPr sz="2000" b="1" spc="-11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000" b="1" spc="-114" dirty="0">
                <a:solidFill>
                  <a:srgbClr val="FFFFFF"/>
                </a:solidFill>
                <a:latin typeface="Tahoma"/>
                <a:cs typeface="Tahoma"/>
              </a:rPr>
              <a:t>Fal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 muy 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ave</a:t>
            </a:r>
            <a:r>
              <a:rPr sz="20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2000" b="1" spc="-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Tahoma"/>
                <a:cs typeface="Tahoma"/>
              </a:rPr>
              <a:t>día</a:t>
            </a:r>
            <a:r>
              <a:rPr sz="2000" b="1" spc="-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6</a:t>
            </a:r>
            <a:r>
              <a:rPr sz="20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mes</a:t>
            </a:r>
            <a:r>
              <a:rPr sz="2000" b="1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</a:t>
            </a:r>
            <a:r>
              <a:rPr sz="2000" b="1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2000" b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de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2000" b="1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</a:t>
            </a:r>
            <a:r>
              <a:rPr sz="2000" b="1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</a:t>
            </a:r>
            <a:r>
              <a:rPr sz="20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l</a:t>
            </a:r>
            <a:r>
              <a:rPr sz="2000" b="1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</a:t>
            </a:r>
            <a:r>
              <a:rPr sz="20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com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</a:t>
            </a:r>
            <a:r>
              <a:rPr sz="2000" b="1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20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</a:t>
            </a:r>
            <a:r>
              <a:rPr sz="2000" b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ó</a:t>
            </a:r>
            <a:r>
              <a:rPr sz="2000" b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326" y="1588973"/>
            <a:ext cx="8379459" cy="306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05"/>
              </a:spcBef>
            </a:pPr>
            <a:r>
              <a:rPr sz="2400" b="1" spc="-15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convenios</a:t>
            </a:r>
            <a:r>
              <a:rPr sz="3200" b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colectivos</a:t>
            </a:r>
            <a:r>
              <a:rPr sz="32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establecen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845185" indent="-343535">
              <a:lnSpc>
                <a:spcPct val="100000"/>
              </a:lnSpc>
              <a:spcBef>
                <a:spcPts val="2905"/>
              </a:spcBef>
              <a:buFont typeface="Arial MT"/>
              <a:buChar char="•"/>
              <a:tabLst>
                <a:tab pos="845185" algn="l"/>
                <a:tab pos="845819" algn="l"/>
              </a:tabLst>
            </a:pP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conductas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pueden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sancionadas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845185" indent="-343535">
              <a:lnSpc>
                <a:spcPct val="100000"/>
              </a:lnSpc>
              <a:buFont typeface="Arial MT"/>
              <a:buChar char="•"/>
              <a:tabLst>
                <a:tab pos="845185" algn="l"/>
                <a:tab pos="845819" algn="l"/>
              </a:tabLst>
            </a:pP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tipo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sanción</a:t>
            </a:r>
            <a:endParaRPr sz="2400">
              <a:latin typeface="Tahoma"/>
              <a:cs typeface="Tahoma"/>
            </a:endParaRPr>
          </a:p>
          <a:p>
            <a:pPr marL="930910">
              <a:lnSpc>
                <a:spcPct val="100000"/>
              </a:lnSpc>
              <a:spcBef>
                <a:spcPts val="215"/>
              </a:spcBef>
            </a:pPr>
            <a:r>
              <a:rPr sz="2200" i="1" spc="15" dirty="0">
                <a:solidFill>
                  <a:srgbClr val="FFFFFF"/>
                </a:solidFill>
                <a:latin typeface="Verdana"/>
                <a:cs typeface="Verdana"/>
              </a:rPr>
              <a:t>(nunca</a:t>
            </a:r>
            <a:r>
              <a:rPr sz="22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35" dirty="0">
                <a:solidFill>
                  <a:srgbClr val="FFFFFF"/>
                </a:solidFill>
                <a:latin typeface="Verdana"/>
                <a:cs typeface="Verdana"/>
              </a:rPr>
              <a:t>reducción</a:t>
            </a:r>
            <a:r>
              <a:rPr sz="2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25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sz="2200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-55" dirty="0">
                <a:solidFill>
                  <a:srgbClr val="FFFFFF"/>
                </a:solidFill>
                <a:latin typeface="Verdana"/>
                <a:cs typeface="Verdana"/>
              </a:rPr>
              <a:t>sueldo,</a:t>
            </a:r>
            <a:r>
              <a:rPr sz="2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45" dirty="0">
                <a:solidFill>
                  <a:srgbClr val="FFFFFF"/>
                </a:solidFill>
                <a:latin typeface="Verdana"/>
                <a:cs typeface="Verdana"/>
              </a:rPr>
              <a:t>vacaciones</a:t>
            </a:r>
            <a:r>
              <a:rPr sz="2200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Verdana"/>
                <a:cs typeface="Verdana"/>
              </a:rPr>
              <a:t>descanso)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trabajadores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podrán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reclamar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ante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Juzgado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79364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7189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6</a:t>
            </a:r>
            <a:r>
              <a:rPr spc="-150" dirty="0"/>
              <a:t>.</a:t>
            </a:r>
            <a:r>
              <a:rPr spc="-50" dirty="0"/>
              <a:t> </a:t>
            </a:r>
            <a:r>
              <a:rPr spc="-240" dirty="0"/>
              <a:t>LOS</a:t>
            </a:r>
            <a:r>
              <a:rPr spc="-45" dirty="0"/>
              <a:t> </a:t>
            </a:r>
            <a:r>
              <a:rPr spc="-415" dirty="0"/>
              <a:t>TRIBUN</a:t>
            </a:r>
            <a:r>
              <a:rPr spc="-445" dirty="0"/>
              <a:t>A</a:t>
            </a:r>
            <a:r>
              <a:rPr spc="-459" dirty="0"/>
              <a:t>LES</a:t>
            </a:r>
            <a:r>
              <a:rPr spc="-10" dirty="0"/>
              <a:t> </a:t>
            </a:r>
            <a:r>
              <a:rPr spc="-245" dirty="0"/>
              <a:t>LABORALES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5591" y="6042659"/>
            <a:ext cx="418211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1800" b="1" spc="-35" dirty="0">
                <a:latin typeface="Tahoma"/>
                <a:cs typeface="Tahoma"/>
              </a:rPr>
              <a:t>Conflictos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dentro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provincia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776" y="1341119"/>
            <a:ext cx="5600700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800" b="1" spc="-55" dirty="0">
                <a:latin typeface="Tahoma"/>
                <a:cs typeface="Tahoma"/>
              </a:rPr>
              <a:t>Unifica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doctrina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tribunales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inferiores</a:t>
            </a:r>
            <a:endParaRPr sz="1800">
              <a:latin typeface="Tahoma"/>
              <a:cs typeface="Tahoma"/>
            </a:endParaRPr>
          </a:p>
          <a:p>
            <a:pPr marL="3790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800" b="1" spc="-65" dirty="0">
                <a:latin typeface="Tahoma"/>
                <a:cs typeface="Tahoma"/>
              </a:rPr>
              <a:t>Recursos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contra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resoluciones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TSJCA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772" y="3223260"/>
            <a:ext cx="418211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b="1" spc="-35" dirty="0">
                <a:latin typeface="Tahoma"/>
                <a:cs typeface="Tahoma"/>
              </a:rPr>
              <a:t>Conflictos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que</a:t>
            </a:r>
            <a:r>
              <a:rPr sz="1800" b="1" spc="-50" dirty="0">
                <a:latin typeface="Tahoma"/>
                <a:cs typeface="Tahoma"/>
              </a:rPr>
              <a:t> traspasen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50" dirty="0">
                <a:latin typeface="Tahoma"/>
                <a:cs typeface="Tahoma"/>
              </a:rPr>
              <a:t>CCAA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6264" y="4181855"/>
            <a:ext cx="5405755" cy="1201420"/>
          </a:xfrm>
          <a:custGeom>
            <a:avLst/>
            <a:gdLst/>
            <a:ahLst/>
            <a:cxnLst/>
            <a:rect l="l" t="t" r="r" b="b"/>
            <a:pathLst>
              <a:path w="5405755" h="1201420">
                <a:moveTo>
                  <a:pt x="5405628" y="0"/>
                </a:moveTo>
                <a:lnTo>
                  <a:pt x="0" y="0"/>
                </a:lnTo>
                <a:lnTo>
                  <a:pt x="0" y="1200912"/>
                </a:lnTo>
                <a:lnTo>
                  <a:pt x="5405628" y="1200912"/>
                </a:lnTo>
                <a:lnTo>
                  <a:pt x="54056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5003" y="4211192"/>
            <a:ext cx="5126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35" dirty="0">
                <a:latin typeface="Tahoma"/>
                <a:cs typeface="Tahoma"/>
              </a:rPr>
              <a:t>Conflictos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dentro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150" dirty="0">
                <a:latin typeface="Tahoma"/>
                <a:cs typeface="Tahoma"/>
              </a:rPr>
              <a:t>CCAA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spc="-45" dirty="0">
                <a:latin typeface="Tahoma"/>
                <a:cs typeface="Tahoma"/>
              </a:rPr>
              <a:t>Materias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sindicales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ahoma"/>
                <a:cs typeface="Tahoma"/>
              </a:rPr>
              <a:t>Reclamaciones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04" dirty="0">
                <a:latin typeface="Tahoma"/>
                <a:cs typeface="Tahoma"/>
              </a:rPr>
              <a:t>ERE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65" dirty="0">
                <a:latin typeface="Tahoma"/>
                <a:cs typeface="Tahoma"/>
              </a:rPr>
              <a:t>Recursos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contra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resoluciones</a:t>
            </a:r>
            <a:r>
              <a:rPr sz="1800" b="1" spc="-50" dirty="0">
                <a:latin typeface="Tahoma"/>
                <a:cs typeface="Tahoma"/>
              </a:rPr>
              <a:t> J.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lo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Social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76444" y="3890771"/>
            <a:ext cx="4075429" cy="2967355"/>
            <a:chOff x="5076444" y="3890771"/>
            <a:chExt cx="4075429" cy="2967355"/>
          </a:xfrm>
        </p:grpSpPr>
        <p:sp>
          <p:nvSpPr>
            <p:cNvPr id="4" name="object 4"/>
            <p:cNvSpPr/>
            <p:nvPr/>
          </p:nvSpPr>
          <p:spPr>
            <a:xfrm>
              <a:off x="6670547" y="3895343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6444" y="4488179"/>
              <a:ext cx="4067555" cy="236981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6369" y="655701"/>
            <a:ext cx="2621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0" dirty="0">
                <a:solidFill>
                  <a:srgbClr val="FFFFFF"/>
                </a:solidFill>
              </a:rPr>
              <a:t>CONTENIDOS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59968" y="1205069"/>
            <a:ext cx="6746875" cy="391795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5" dirty="0">
                <a:latin typeface="Tahoma"/>
                <a:cs typeface="Tahoma"/>
                <a:hlinkClick r:id="rId4" action="ppaction://hlinksldjump"/>
              </a:rPr>
              <a:t>Historia</a:t>
            </a:r>
            <a:r>
              <a:rPr sz="2800" b="1" spc="-4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2800" b="1" spc="10" dirty="0">
                <a:latin typeface="Tahoma"/>
                <a:cs typeface="Tahoma"/>
                <a:hlinkClick r:id="rId4" action="ppaction://hlinksldjump"/>
              </a:rPr>
              <a:t>del</a:t>
            </a:r>
            <a:r>
              <a:rPr sz="2800" b="1" spc="-4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2800" b="1" dirty="0">
                <a:latin typeface="Tahoma"/>
                <a:cs typeface="Tahoma"/>
                <a:hlinkClick r:id="rId4" action="ppaction://hlinksldjump"/>
              </a:rPr>
              <a:t>Derecho</a:t>
            </a:r>
            <a:r>
              <a:rPr sz="2800" b="1" spc="-6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2800" b="1" spc="10" dirty="0">
                <a:latin typeface="Tahoma"/>
                <a:cs typeface="Tahoma"/>
                <a:hlinkClick r:id="rId4" action="ppaction://hlinksldjump"/>
              </a:rPr>
              <a:t>del</a:t>
            </a:r>
            <a:r>
              <a:rPr sz="2800" b="1" spc="-5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2800" b="1" spc="-100" dirty="0">
                <a:latin typeface="Tahoma"/>
                <a:cs typeface="Tahoma"/>
                <a:hlinkClick r:id="rId4" action="ppaction://hlinksldjump"/>
              </a:rPr>
              <a:t>Trabajo</a:t>
            </a:r>
            <a:endParaRPr sz="2800">
              <a:latin typeface="Tahoma"/>
              <a:cs typeface="Tahoma"/>
            </a:endParaRPr>
          </a:p>
          <a:p>
            <a:pPr marL="546735" indent="-499745">
              <a:lnSpc>
                <a:spcPct val="100000"/>
              </a:lnSpc>
              <a:spcBef>
                <a:spcPts val="1795"/>
              </a:spcBef>
              <a:buAutoNum type="arabicPeriod"/>
              <a:tabLst>
                <a:tab pos="546735" algn="l"/>
                <a:tab pos="547370" algn="l"/>
              </a:tabLst>
            </a:pPr>
            <a:r>
              <a:rPr sz="2800" b="1" spc="-105" dirty="0">
                <a:latin typeface="Tahoma"/>
                <a:cs typeface="Tahoma"/>
                <a:hlinkClick r:id="rId5" action="ppaction://hlinksldjump"/>
              </a:rPr>
              <a:t>La</a:t>
            </a:r>
            <a:r>
              <a:rPr sz="2800" b="1" spc="-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2800" b="1" spc="-15" dirty="0">
                <a:latin typeface="Tahoma"/>
                <a:cs typeface="Tahoma"/>
                <a:hlinkClick r:id="rId5" action="ppaction://hlinksldjump"/>
              </a:rPr>
              <a:t>relación</a:t>
            </a:r>
            <a:r>
              <a:rPr sz="2800" b="1" spc="-50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2800" b="1" spc="-30" dirty="0">
                <a:latin typeface="Tahoma"/>
                <a:cs typeface="Tahoma"/>
                <a:hlinkClick r:id="rId5" action="ppaction://hlinksldjump"/>
              </a:rPr>
              <a:t>laboral</a:t>
            </a:r>
            <a:endParaRPr sz="2800">
              <a:latin typeface="Tahoma"/>
              <a:cs typeface="Tahoma"/>
            </a:endParaRPr>
          </a:p>
          <a:p>
            <a:pPr marL="546735" indent="-499745">
              <a:lnSpc>
                <a:spcPct val="100000"/>
              </a:lnSpc>
              <a:spcBef>
                <a:spcPts val="1745"/>
              </a:spcBef>
              <a:buAutoNum type="arabicPeriod"/>
              <a:tabLst>
                <a:tab pos="546735" algn="l"/>
                <a:tab pos="547370" algn="l"/>
              </a:tabLst>
            </a:pPr>
            <a:r>
              <a:rPr sz="2800" b="1" spc="-114" dirty="0">
                <a:latin typeface="Tahoma"/>
                <a:cs typeface="Tahoma"/>
                <a:hlinkClick r:id="rId6" action="ppaction://hlinksldjump"/>
              </a:rPr>
              <a:t>Fuentes</a:t>
            </a:r>
            <a:r>
              <a:rPr sz="2800" b="1" spc="-4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2800" b="1" spc="5" dirty="0">
                <a:latin typeface="Tahoma"/>
                <a:cs typeface="Tahoma"/>
                <a:hlinkClick r:id="rId6" action="ppaction://hlinksldjump"/>
              </a:rPr>
              <a:t>del</a:t>
            </a:r>
            <a:r>
              <a:rPr sz="2800" b="1" spc="-3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2800" b="1" dirty="0">
                <a:latin typeface="Tahoma"/>
                <a:cs typeface="Tahoma"/>
                <a:hlinkClick r:id="rId6" action="ppaction://hlinksldjump"/>
              </a:rPr>
              <a:t>Derecho</a:t>
            </a:r>
            <a:r>
              <a:rPr sz="2800" b="1" spc="-3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2800" b="1" spc="5" dirty="0">
                <a:latin typeface="Tahoma"/>
                <a:cs typeface="Tahoma"/>
                <a:hlinkClick r:id="rId6" action="ppaction://hlinksldjump"/>
              </a:rPr>
              <a:t>del</a:t>
            </a:r>
            <a:r>
              <a:rPr sz="2800" b="1" spc="-3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2800" b="1" spc="-100" dirty="0">
                <a:latin typeface="Tahoma"/>
                <a:cs typeface="Tahoma"/>
                <a:hlinkClick r:id="rId6" action="ppaction://hlinksldjump"/>
              </a:rPr>
              <a:t>Trabajo</a:t>
            </a:r>
            <a:endParaRPr sz="2800">
              <a:latin typeface="Tahoma"/>
              <a:cs typeface="Tahoma"/>
            </a:endParaRPr>
          </a:p>
          <a:p>
            <a:pPr marL="542925" indent="-497840">
              <a:lnSpc>
                <a:spcPct val="100000"/>
              </a:lnSpc>
              <a:spcBef>
                <a:spcPts val="1745"/>
              </a:spcBef>
              <a:buAutoNum type="arabicPeriod"/>
              <a:tabLst>
                <a:tab pos="542925" algn="l"/>
                <a:tab pos="543560" algn="l"/>
              </a:tabLst>
            </a:pPr>
            <a:r>
              <a:rPr sz="2800" b="1" spc="-30" dirty="0">
                <a:latin typeface="Tahoma"/>
                <a:cs typeface="Tahoma"/>
                <a:hlinkClick r:id="rId7" action="ppaction://hlinksldjump"/>
              </a:rPr>
              <a:t>Derechos</a:t>
            </a:r>
            <a:r>
              <a:rPr sz="2800" b="1" spc="-4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2800" b="1" spc="10" dirty="0">
                <a:latin typeface="Tahoma"/>
                <a:cs typeface="Tahoma"/>
                <a:hlinkClick r:id="rId7" action="ppaction://hlinksldjump"/>
              </a:rPr>
              <a:t>y</a:t>
            </a:r>
            <a:r>
              <a:rPr sz="2800" b="1" spc="-5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2800" b="1" spc="-5" dirty="0">
                <a:latin typeface="Tahoma"/>
                <a:cs typeface="Tahoma"/>
                <a:hlinkClick r:id="rId7" action="ppaction://hlinksldjump"/>
              </a:rPr>
              <a:t>deberes</a:t>
            </a:r>
            <a:r>
              <a:rPr sz="2800" b="1" spc="-30" dirty="0">
                <a:latin typeface="Tahoma"/>
                <a:cs typeface="Tahoma"/>
                <a:hlinkClick r:id="rId7" action="ppaction://hlinksldjump"/>
              </a:rPr>
              <a:t> laborales</a:t>
            </a:r>
            <a:endParaRPr sz="2800">
              <a:latin typeface="Tahoma"/>
              <a:cs typeface="Tahoma"/>
            </a:endParaRPr>
          </a:p>
          <a:p>
            <a:pPr marL="542925" indent="-497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542925" algn="l"/>
                <a:tab pos="543560" algn="l"/>
              </a:tabLst>
            </a:pPr>
            <a:r>
              <a:rPr sz="2800" b="1" spc="-305" dirty="0">
                <a:latin typeface="Tahoma"/>
                <a:cs typeface="Tahoma"/>
                <a:hlinkClick r:id="rId8" action="ppaction://hlinksldjump"/>
              </a:rPr>
              <a:t>E</a:t>
            </a:r>
            <a:r>
              <a:rPr sz="2800" b="1" spc="-150" dirty="0">
                <a:latin typeface="Tahoma"/>
                <a:cs typeface="Tahoma"/>
                <a:hlinkClick r:id="rId8" action="ppaction://hlinksldjump"/>
              </a:rPr>
              <a:t>l</a:t>
            </a:r>
            <a:r>
              <a:rPr sz="2800" b="1" spc="-4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2800" b="1" dirty="0">
                <a:latin typeface="Tahoma"/>
                <a:cs typeface="Tahoma"/>
                <a:hlinkClick r:id="rId8" action="ppaction://hlinksldjump"/>
              </a:rPr>
              <a:t>pode</a:t>
            </a:r>
            <a:r>
              <a:rPr sz="2800" b="1" spc="5" dirty="0">
                <a:latin typeface="Tahoma"/>
                <a:cs typeface="Tahoma"/>
                <a:hlinkClick r:id="rId8" action="ppaction://hlinksldjump"/>
              </a:rPr>
              <a:t>r</a:t>
            </a:r>
            <a:r>
              <a:rPr sz="2800" b="1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2800" b="1" spc="105" dirty="0">
                <a:latin typeface="Tahoma"/>
                <a:cs typeface="Tahoma"/>
                <a:hlinkClick r:id="rId8" action="ppaction://hlinksldjump"/>
              </a:rPr>
              <a:t>d</a:t>
            </a:r>
            <a:r>
              <a:rPr sz="2800" b="1" spc="100" dirty="0">
                <a:latin typeface="Tahoma"/>
                <a:cs typeface="Tahoma"/>
                <a:hlinkClick r:id="rId8" action="ppaction://hlinksldjump"/>
              </a:rPr>
              <a:t>e</a:t>
            </a:r>
            <a:r>
              <a:rPr sz="2800" b="1" spc="-4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2800" b="1" spc="50" dirty="0">
                <a:latin typeface="Tahoma"/>
                <a:cs typeface="Tahoma"/>
                <a:hlinkClick r:id="rId8" action="ppaction://hlinksldjump"/>
              </a:rPr>
              <a:t>direcc</a:t>
            </a:r>
            <a:r>
              <a:rPr sz="2800" b="1" spc="-75" dirty="0">
                <a:latin typeface="Tahoma"/>
                <a:cs typeface="Tahoma"/>
                <a:hlinkClick r:id="rId8" action="ppaction://hlinksldjump"/>
              </a:rPr>
              <a:t>ión</a:t>
            </a:r>
            <a:r>
              <a:rPr sz="2800" b="1" spc="-15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2800" b="1" spc="10" dirty="0">
                <a:latin typeface="Tahoma"/>
                <a:cs typeface="Tahoma"/>
                <a:hlinkClick r:id="rId8" action="ppaction://hlinksldjump"/>
              </a:rPr>
              <a:t>y</a:t>
            </a:r>
            <a:r>
              <a:rPr sz="2800" b="1" spc="-4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2800" b="1" spc="90" dirty="0">
                <a:latin typeface="Tahoma"/>
                <a:cs typeface="Tahoma"/>
                <a:hlinkClick r:id="rId8" action="ppaction://hlinksldjump"/>
              </a:rPr>
              <a:t>d</a:t>
            </a:r>
            <a:r>
              <a:rPr sz="2800" b="1" spc="-60" dirty="0">
                <a:latin typeface="Tahoma"/>
                <a:cs typeface="Tahoma"/>
                <a:hlinkClick r:id="rId8" action="ppaction://hlinksldjump"/>
              </a:rPr>
              <a:t>iscip</a:t>
            </a:r>
            <a:r>
              <a:rPr sz="2800" b="1" spc="-35" dirty="0">
                <a:latin typeface="Tahoma"/>
                <a:cs typeface="Tahoma"/>
                <a:hlinkClick r:id="rId8" action="ppaction://hlinksldjump"/>
              </a:rPr>
              <a:t>l</a:t>
            </a:r>
            <a:r>
              <a:rPr sz="2800" b="1" spc="-114" dirty="0">
                <a:latin typeface="Tahoma"/>
                <a:cs typeface="Tahoma"/>
                <a:hlinkClick r:id="rId8" action="ppaction://hlinksldjump"/>
              </a:rPr>
              <a:t>ina</a:t>
            </a:r>
            <a:r>
              <a:rPr sz="2800" b="1" spc="-95" dirty="0">
                <a:latin typeface="Tahoma"/>
                <a:cs typeface="Tahoma"/>
                <a:hlinkClick r:id="rId8" action="ppaction://hlinksldjump"/>
              </a:rPr>
              <a:t>r</a:t>
            </a:r>
            <a:r>
              <a:rPr sz="2800" b="1" spc="-60" dirty="0">
                <a:latin typeface="Tahoma"/>
                <a:cs typeface="Tahoma"/>
                <a:hlinkClick r:id="rId8" action="ppaction://hlinksldjump"/>
              </a:rPr>
              <a:t>io</a:t>
            </a:r>
            <a:endParaRPr sz="2800">
              <a:latin typeface="Tahoma"/>
              <a:cs typeface="Tahoma"/>
            </a:endParaRPr>
          </a:p>
          <a:p>
            <a:pPr marL="542925" indent="-497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542925" algn="l"/>
                <a:tab pos="543560" algn="l"/>
              </a:tabLst>
            </a:pPr>
            <a:r>
              <a:rPr sz="2800" b="1" spc="-175" dirty="0">
                <a:latin typeface="Tahoma"/>
                <a:cs typeface="Tahoma"/>
                <a:hlinkClick r:id="rId9" action="ppaction://hlinksldjump"/>
              </a:rPr>
              <a:t>Los</a:t>
            </a:r>
            <a:r>
              <a:rPr sz="2800" b="1" spc="-25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2800" b="1" spc="-160" dirty="0">
                <a:latin typeface="Tahoma"/>
                <a:cs typeface="Tahoma"/>
                <a:hlinkClick r:id="rId9" action="ppaction://hlinksldjump"/>
              </a:rPr>
              <a:t>tri</a:t>
            </a:r>
            <a:r>
              <a:rPr sz="2800" b="1" spc="-260" dirty="0">
                <a:latin typeface="Tahoma"/>
                <a:cs typeface="Tahoma"/>
                <a:hlinkClick r:id="rId9" action="ppaction://hlinksldjump"/>
              </a:rPr>
              <a:t>b</a:t>
            </a:r>
            <a:r>
              <a:rPr sz="2800" b="1" spc="-75" dirty="0">
                <a:latin typeface="Tahoma"/>
                <a:cs typeface="Tahoma"/>
                <a:hlinkClick r:id="rId9" action="ppaction://hlinksldjump"/>
              </a:rPr>
              <a:t>una</a:t>
            </a:r>
            <a:r>
              <a:rPr sz="2800" b="1" spc="-30" dirty="0">
                <a:latin typeface="Tahoma"/>
                <a:cs typeface="Tahoma"/>
                <a:hlinkClick r:id="rId9" action="ppaction://hlinksldjump"/>
              </a:rPr>
              <a:t>l</a:t>
            </a:r>
            <a:r>
              <a:rPr sz="2800" b="1" spc="-50" dirty="0">
                <a:latin typeface="Tahoma"/>
                <a:cs typeface="Tahoma"/>
                <a:hlinkClick r:id="rId9" action="ppaction://hlinksldjump"/>
              </a:rPr>
              <a:t>e</a:t>
            </a:r>
            <a:r>
              <a:rPr sz="2800" b="1" spc="-40" dirty="0">
                <a:latin typeface="Tahoma"/>
                <a:cs typeface="Tahoma"/>
                <a:hlinkClick r:id="rId9" action="ppaction://hlinksldjump"/>
              </a:rPr>
              <a:t>s labo</a:t>
            </a:r>
            <a:r>
              <a:rPr sz="2800" b="1" spc="-30" dirty="0">
                <a:latin typeface="Tahoma"/>
                <a:cs typeface="Tahoma"/>
                <a:hlinkClick r:id="rId9" action="ppaction://hlinksldjump"/>
              </a:rPr>
              <a:t>rales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48383" y="3537203"/>
            <a:ext cx="7603490" cy="3321050"/>
            <a:chOff x="1548383" y="3537203"/>
            <a:chExt cx="7603490" cy="3321050"/>
          </a:xfrm>
        </p:grpSpPr>
        <p:sp>
          <p:nvSpPr>
            <p:cNvPr id="4" name="object 4"/>
            <p:cNvSpPr/>
            <p:nvPr/>
          </p:nvSpPr>
          <p:spPr>
            <a:xfrm>
              <a:off x="6670548" y="3895343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5437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383" y="3537203"/>
              <a:ext cx="6149340" cy="332079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718819"/>
            <a:ext cx="7311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6</a:t>
            </a:r>
            <a:r>
              <a:rPr spc="-150" dirty="0"/>
              <a:t>.</a:t>
            </a:r>
            <a:r>
              <a:rPr spc="-50" dirty="0"/>
              <a:t> </a:t>
            </a:r>
            <a:r>
              <a:rPr spc="-240" dirty="0"/>
              <a:t>LOS</a:t>
            </a:r>
            <a:r>
              <a:rPr spc="-40" dirty="0"/>
              <a:t> </a:t>
            </a:r>
            <a:r>
              <a:rPr spc="-430" dirty="0"/>
              <a:t>TRIBUNALES</a:t>
            </a:r>
            <a:r>
              <a:rPr spc="-20" dirty="0"/>
              <a:t> </a:t>
            </a:r>
            <a:r>
              <a:rPr spc="-245" dirty="0"/>
              <a:t>LABORALES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6576" y="2088261"/>
            <a:ext cx="76746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-355" dirty="0">
                <a:latin typeface="Tahoma"/>
                <a:cs typeface="Tahoma"/>
              </a:rPr>
              <a:t>TRIBU</a:t>
            </a:r>
            <a:r>
              <a:rPr sz="2800" b="1" spc="-434" dirty="0">
                <a:latin typeface="Tahoma"/>
                <a:cs typeface="Tahoma"/>
              </a:rPr>
              <a:t>N</a:t>
            </a:r>
            <a:r>
              <a:rPr sz="2800" b="1" spc="-114" dirty="0">
                <a:latin typeface="Tahoma"/>
                <a:cs typeface="Tahoma"/>
              </a:rPr>
              <a:t>AL</a:t>
            </a:r>
            <a:r>
              <a:rPr sz="2800" b="1" spc="5" dirty="0">
                <a:latin typeface="Tahoma"/>
                <a:cs typeface="Tahoma"/>
              </a:rPr>
              <a:t> </a:t>
            </a:r>
            <a:r>
              <a:rPr sz="2800" b="1" spc="-165" dirty="0">
                <a:latin typeface="Tahoma"/>
                <a:cs typeface="Tahoma"/>
              </a:rPr>
              <a:t>CONSTITUCIONAL: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2800" b="1" spc="-70" dirty="0">
                <a:latin typeface="Tahoma"/>
                <a:cs typeface="Tahoma"/>
              </a:rPr>
              <a:t>Materias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30" dirty="0">
                <a:latin typeface="Tahoma"/>
                <a:cs typeface="Tahoma"/>
              </a:rPr>
              <a:t>laborales </a:t>
            </a:r>
            <a:r>
              <a:rPr sz="2800" b="1" spc="30" dirty="0">
                <a:latin typeface="Tahoma"/>
                <a:cs typeface="Tahoma"/>
              </a:rPr>
              <a:t>que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incluye</a:t>
            </a:r>
            <a:r>
              <a:rPr sz="2800" b="1" spc="-6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la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b="1" spc="20" dirty="0">
                <a:latin typeface="Tahoma"/>
                <a:cs typeface="Tahoma"/>
              </a:rPr>
              <a:t>CE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225" dirty="0">
                <a:latin typeface="Tahoma"/>
                <a:cs typeface="Tahoma"/>
              </a:rPr>
              <a:t>1978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19" y="131063"/>
            <a:ext cx="7024370" cy="1315720"/>
            <a:chOff x="922019" y="131063"/>
            <a:chExt cx="7024370" cy="1315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019" y="131063"/>
              <a:ext cx="2686811" cy="1315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1" y="131063"/>
              <a:ext cx="2389632" cy="1315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4" y="131063"/>
              <a:ext cx="3502152" cy="1315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7492" y="298195"/>
            <a:ext cx="62718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0" dirty="0">
                <a:solidFill>
                  <a:srgbClr val="C00000"/>
                </a:solidFill>
              </a:rPr>
              <a:t>Busc</a:t>
            </a:r>
            <a:r>
              <a:rPr sz="4700" spc="-45" dirty="0">
                <a:solidFill>
                  <a:srgbClr val="C00000"/>
                </a:solidFill>
              </a:rPr>
              <a:t>a</a:t>
            </a:r>
            <a:r>
              <a:rPr sz="4700" spc="-75" dirty="0">
                <a:solidFill>
                  <a:srgbClr val="C00000"/>
                </a:solidFill>
              </a:rPr>
              <a:t> </a:t>
            </a:r>
            <a:r>
              <a:rPr sz="4700" spc="10" dirty="0">
                <a:solidFill>
                  <a:srgbClr val="C00000"/>
                </a:solidFill>
              </a:rPr>
              <a:t>e</a:t>
            </a:r>
            <a:r>
              <a:rPr sz="4700" spc="15" dirty="0">
                <a:solidFill>
                  <a:srgbClr val="C00000"/>
                </a:solidFill>
              </a:rPr>
              <a:t>n</a:t>
            </a:r>
            <a:r>
              <a:rPr sz="4700" spc="-65" dirty="0">
                <a:solidFill>
                  <a:srgbClr val="C00000"/>
                </a:solidFill>
              </a:rPr>
              <a:t> </a:t>
            </a:r>
            <a:r>
              <a:rPr sz="4700" spc="-535" dirty="0">
                <a:solidFill>
                  <a:srgbClr val="C00000"/>
                </a:solidFill>
              </a:rPr>
              <a:t>t</a:t>
            </a:r>
            <a:r>
              <a:rPr sz="4700" spc="-190" dirty="0">
                <a:solidFill>
                  <a:srgbClr val="C00000"/>
                </a:solidFill>
              </a:rPr>
              <a:t>u</a:t>
            </a:r>
            <a:r>
              <a:rPr sz="4700" spc="-75" dirty="0">
                <a:solidFill>
                  <a:srgbClr val="C00000"/>
                </a:solidFill>
              </a:rPr>
              <a:t> </a:t>
            </a:r>
            <a:r>
              <a:rPr sz="4700" spc="20" dirty="0">
                <a:solidFill>
                  <a:srgbClr val="C00000"/>
                </a:solidFill>
              </a:rPr>
              <a:t>convenio</a:t>
            </a:r>
            <a:endParaRPr sz="4700"/>
          </a:p>
        </p:txBody>
      </p:sp>
      <p:sp>
        <p:nvSpPr>
          <p:cNvPr id="7" name="object 7"/>
          <p:cNvSpPr txBox="1"/>
          <p:nvPr/>
        </p:nvSpPr>
        <p:spPr>
          <a:xfrm>
            <a:off x="588060" y="1800224"/>
            <a:ext cx="6414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40" dirty="0">
                <a:latin typeface="Tahoma"/>
                <a:cs typeface="Tahoma"/>
              </a:rPr>
              <a:t>¿Qué </a:t>
            </a:r>
            <a:r>
              <a:rPr sz="2800" b="1" spc="-20" dirty="0">
                <a:latin typeface="Tahoma"/>
                <a:cs typeface="Tahoma"/>
              </a:rPr>
              <a:t>sanciones </a:t>
            </a:r>
            <a:r>
              <a:rPr sz="2800" b="1" spc="-75" dirty="0">
                <a:latin typeface="Tahoma"/>
                <a:cs typeface="Tahoma"/>
              </a:rPr>
              <a:t>están </a:t>
            </a:r>
            <a:r>
              <a:rPr sz="2800" b="1" spc="-105" dirty="0">
                <a:latin typeface="Tahoma"/>
                <a:cs typeface="Tahoma"/>
              </a:rPr>
              <a:t>previstas </a:t>
            </a:r>
            <a:r>
              <a:rPr sz="2800" b="1" dirty="0">
                <a:latin typeface="Tahoma"/>
                <a:cs typeface="Tahoma"/>
              </a:rPr>
              <a:t>en </a:t>
            </a:r>
            <a:r>
              <a:rPr sz="2800" b="1" spc="-220" dirty="0">
                <a:latin typeface="Tahoma"/>
                <a:cs typeface="Tahoma"/>
              </a:rPr>
              <a:t>tu </a:t>
            </a:r>
            <a:r>
              <a:rPr sz="2800" b="1" spc="-810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convenio</a:t>
            </a:r>
            <a:r>
              <a:rPr sz="2800" b="1" spc="-45" dirty="0">
                <a:latin typeface="Tahoma"/>
                <a:cs typeface="Tahoma"/>
              </a:rPr>
              <a:t> según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el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90" dirty="0">
                <a:latin typeface="Tahoma"/>
                <a:cs typeface="Tahoma"/>
              </a:rPr>
              <a:t>tipo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105" dirty="0">
                <a:latin typeface="Tahoma"/>
                <a:cs typeface="Tahoma"/>
              </a:rPr>
              <a:t>de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80" dirty="0">
                <a:latin typeface="Tahoma"/>
                <a:cs typeface="Tahoma"/>
              </a:rPr>
              <a:t>falta?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060" y="3934459"/>
            <a:ext cx="73272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40" dirty="0">
                <a:latin typeface="Tahoma"/>
                <a:cs typeface="Tahoma"/>
              </a:rPr>
              <a:t>¿Qué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15" dirty="0">
                <a:latin typeface="Tahoma"/>
                <a:cs typeface="Tahoma"/>
              </a:rPr>
              <a:t>indica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respecto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165" dirty="0">
                <a:latin typeface="Tahoma"/>
                <a:cs typeface="Tahoma"/>
              </a:rPr>
              <a:t>a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la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prescripción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100" dirty="0">
                <a:latin typeface="Tahoma"/>
                <a:cs typeface="Tahoma"/>
              </a:rPr>
              <a:t>de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-100" dirty="0">
                <a:latin typeface="Tahoma"/>
                <a:cs typeface="Tahoma"/>
              </a:rPr>
              <a:t>faltas?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546097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"/>
              <a:tabLst>
                <a:tab pos="299720" algn="l"/>
              </a:tabLst>
            </a:pP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Edad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ahoma"/>
                <a:cs typeface="Tahoma"/>
              </a:rPr>
              <a:t>Media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30855"/>
            <a:ext cx="498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Revolució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Tahoma"/>
                <a:cs typeface="Tahoma"/>
              </a:rPr>
              <a:t>Industrial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75" dirty="0">
                <a:solidFill>
                  <a:srgbClr val="FFFFFF"/>
                </a:solidFill>
                <a:latin typeface="Tahoma"/>
                <a:cs typeface="Tahoma"/>
              </a:rPr>
              <a:t>(XVII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70" dirty="0">
                <a:solidFill>
                  <a:srgbClr val="FFFFFF"/>
                </a:solidFill>
                <a:latin typeface="Tahoma"/>
                <a:cs typeface="Tahoma"/>
              </a:rPr>
              <a:t>XI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400" b="1" spc="-18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5" y="16891"/>
            <a:ext cx="78225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85" dirty="0">
                <a:solidFill>
                  <a:srgbClr val="FFFFFF"/>
                </a:solidFill>
              </a:rPr>
              <a:t>1</a:t>
            </a:r>
            <a:r>
              <a:rPr sz="3700" spc="-135" dirty="0">
                <a:solidFill>
                  <a:srgbClr val="FFFFFF"/>
                </a:solidFill>
              </a:rPr>
              <a:t>.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200" dirty="0">
                <a:solidFill>
                  <a:srgbClr val="FFFFFF"/>
                </a:solidFill>
              </a:rPr>
              <a:t>Histori</a:t>
            </a:r>
            <a:r>
              <a:rPr sz="3700" spc="-245" dirty="0">
                <a:solidFill>
                  <a:srgbClr val="FFFFFF"/>
                </a:solidFill>
              </a:rPr>
              <a:t>a</a:t>
            </a:r>
            <a:r>
              <a:rPr sz="3700" spc="-55" dirty="0">
                <a:solidFill>
                  <a:srgbClr val="FFFFFF"/>
                </a:solidFill>
              </a:rPr>
              <a:t> </a:t>
            </a:r>
            <a:r>
              <a:rPr sz="3700" spc="15" dirty="0">
                <a:solidFill>
                  <a:srgbClr val="FFFFFF"/>
                </a:solidFill>
              </a:rPr>
              <a:t>de</a:t>
            </a:r>
            <a:r>
              <a:rPr sz="3700" spc="5" dirty="0">
                <a:solidFill>
                  <a:srgbClr val="FFFFFF"/>
                </a:solidFill>
              </a:rPr>
              <a:t>l</a:t>
            </a:r>
            <a:r>
              <a:rPr sz="3700" spc="-5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Derech</a:t>
            </a:r>
            <a:r>
              <a:rPr sz="3700" spc="5" dirty="0">
                <a:solidFill>
                  <a:srgbClr val="FFFFFF"/>
                </a:solidFill>
              </a:rPr>
              <a:t>o</a:t>
            </a:r>
            <a:r>
              <a:rPr sz="3700" spc="-55" dirty="0">
                <a:solidFill>
                  <a:srgbClr val="FFFFFF"/>
                </a:solidFill>
              </a:rPr>
              <a:t> </a:t>
            </a:r>
            <a:r>
              <a:rPr sz="3700" spc="15" dirty="0">
                <a:solidFill>
                  <a:srgbClr val="FFFFFF"/>
                </a:solidFill>
              </a:rPr>
              <a:t>de</a:t>
            </a:r>
            <a:r>
              <a:rPr sz="3700" spc="5" dirty="0">
                <a:solidFill>
                  <a:srgbClr val="FFFFFF"/>
                </a:solidFill>
              </a:rPr>
              <a:t>l</a:t>
            </a:r>
            <a:r>
              <a:rPr sz="3700" spc="-55" dirty="0">
                <a:solidFill>
                  <a:srgbClr val="FFFFFF"/>
                </a:solidFill>
              </a:rPr>
              <a:t> </a:t>
            </a:r>
            <a:r>
              <a:rPr sz="3700" spc="-130" dirty="0">
                <a:solidFill>
                  <a:srgbClr val="FFFFFF"/>
                </a:solidFill>
              </a:rPr>
              <a:t>Trabajo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2722245" y="1527428"/>
            <a:ext cx="415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ahoma"/>
                <a:cs typeface="Tahoma"/>
              </a:rPr>
              <a:t>Siervos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obligados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145" dirty="0">
                <a:latin typeface="Tahoma"/>
                <a:cs typeface="Tahoma"/>
              </a:rPr>
              <a:t>a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trabajar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3557727"/>
            <a:ext cx="502856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Presión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movimiento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obrero</a:t>
            </a:r>
            <a:endParaRPr sz="2400">
              <a:latin typeface="Tahoma"/>
              <a:cs typeface="Tahoma"/>
            </a:endParaRPr>
          </a:p>
          <a:p>
            <a:pPr marL="798830" lvl="1" indent="-287020">
              <a:lnSpc>
                <a:spcPct val="100000"/>
              </a:lnSpc>
              <a:spcBef>
                <a:spcPts val="2515"/>
              </a:spcBef>
              <a:buFont typeface="Verdana"/>
              <a:buChar char="-"/>
              <a:tabLst>
                <a:tab pos="798830" algn="l"/>
                <a:tab pos="799465" algn="l"/>
              </a:tabLst>
            </a:pPr>
            <a:r>
              <a:rPr sz="2400" b="1" spc="-85" dirty="0">
                <a:latin typeface="Tahoma"/>
                <a:cs typeface="Tahoma"/>
              </a:rPr>
              <a:t>Intervención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del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Estado</a:t>
            </a:r>
            <a:endParaRPr sz="2400">
              <a:latin typeface="Tahoma"/>
              <a:cs typeface="Tahoma"/>
            </a:endParaRPr>
          </a:p>
          <a:p>
            <a:pPr marL="798830" lvl="1" indent="-287020">
              <a:lnSpc>
                <a:spcPct val="100000"/>
              </a:lnSpc>
              <a:buFont typeface="Verdana"/>
              <a:buChar char="-"/>
              <a:tabLst>
                <a:tab pos="798830" algn="l"/>
                <a:tab pos="799465" algn="l"/>
              </a:tabLst>
            </a:pPr>
            <a:r>
              <a:rPr sz="2400" b="1" spc="5" dirty="0">
                <a:latin typeface="Tahoma"/>
                <a:cs typeface="Tahoma"/>
              </a:rPr>
              <a:t>Aprueban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leyes</a:t>
            </a:r>
            <a:endParaRPr sz="2400">
              <a:latin typeface="Tahoma"/>
              <a:cs typeface="Tahoma"/>
            </a:endParaRPr>
          </a:p>
          <a:p>
            <a:pPr marL="798830" lvl="1" indent="-287020">
              <a:lnSpc>
                <a:spcPct val="100000"/>
              </a:lnSpc>
              <a:buFont typeface="Verdana"/>
              <a:buChar char="-"/>
              <a:tabLst>
                <a:tab pos="798830" algn="l"/>
                <a:tab pos="799465" algn="l"/>
              </a:tabLst>
            </a:pPr>
            <a:r>
              <a:rPr sz="2400" b="1" spc="50" dirty="0">
                <a:latin typeface="Tahoma"/>
                <a:cs typeface="Tahoma"/>
              </a:rPr>
              <a:t>Nació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el</a:t>
            </a:r>
            <a:r>
              <a:rPr sz="2400" b="1" spc="-55" dirty="0">
                <a:latin typeface="Tahoma"/>
                <a:cs typeface="Tahoma"/>
              </a:rPr>
              <a:t> contrato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de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trabajo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371" y="2857500"/>
            <a:ext cx="3500628" cy="2429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5976" y="3890771"/>
            <a:ext cx="2486025" cy="2667635"/>
            <a:chOff x="6665976" y="3890771"/>
            <a:chExt cx="2486025" cy="2667635"/>
          </a:xfrm>
        </p:grpSpPr>
        <p:sp>
          <p:nvSpPr>
            <p:cNvPr id="3" name="object 3"/>
            <p:cNvSpPr/>
            <p:nvPr/>
          </p:nvSpPr>
          <p:spPr>
            <a:xfrm>
              <a:off x="6670548" y="3895343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2140" y="62052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092F49"/>
                </a:solidFill>
                <a:latin typeface="Verdana"/>
                <a:cs typeface="Verdana"/>
              </a:rPr>
              <a:t>M.B.E.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454" y="575716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092F49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2255" cy="6558280"/>
            <a:chOff x="0" y="0"/>
            <a:chExt cx="9152255" cy="6558280"/>
          </a:xfrm>
        </p:grpSpPr>
        <p:sp>
          <p:nvSpPr>
            <p:cNvPr id="3" name="object 3"/>
            <p:cNvSpPr/>
            <p:nvPr/>
          </p:nvSpPr>
          <p:spPr>
            <a:xfrm>
              <a:off x="6670547" y="3895344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324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2140" y="62052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092F49"/>
                </a:solidFill>
                <a:latin typeface="Verdana"/>
                <a:cs typeface="Verdana"/>
              </a:rPr>
              <a:t>M.B.E.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454" y="575716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092F49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2255" cy="6858000"/>
            <a:chOff x="0" y="0"/>
            <a:chExt cx="9152255" cy="6858000"/>
          </a:xfrm>
        </p:grpSpPr>
        <p:sp>
          <p:nvSpPr>
            <p:cNvPr id="3" name="object 3"/>
            <p:cNvSpPr/>
            <p:nvPr/>
          </p:nvSpPr>
          <p:spPr>
            <a:xfrm>
              <a:off x="6670547" y="3895344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2140" y="62052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092F49"/>
                </a:solidFill>
                <a:latin typeface="Verdana"/>
                <a:cs typeface="Verdana"/>
              </a:rPr>
              <a:t>M.B.E.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454" y="575716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092F49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8159" y="1164336"/>
            <a:ext cx="4833620" cy="5465445"/>
            <a:chOff x="4328159" y="1164336"/>
            <a:chExt cx="4833620" cy="5465445"/>
          </a:xfrm>
        </p:grpSpPr>
        <p:sp>
          <p:nvSpPr>
            <p:cNvPr id="3" name="object 3"/>
            <p:cNvSpPr/>
            <p:nvPr/>
          </p:nvSpPr>
          <p:spPr>
            <a:xfrm>
              <a:off x="6009131" y="1170432"/>
              <a:ext cx="3134995" cy="3134995"/>
            </a:xfrm>
            <a:custGeom>
              <a:avLst/>
              <a:gdLst/>
              <a:ahLst/>
              <a:cxnLst/>
              <a:rect l="l" t="t" r="r" b="b"/>
              <a:pathLst>
                <a:path w="3134995" h="3134995">
                  <a:moveTo>
                    <a:pt x="3134741" y="0"/>
                  </a:moveTo>
                  <a:lnTo>
                    <a:pt x="0" y="313474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34255" y="1353820"/>
              <a:ext cx="4810125" cy="4810125"/>
            </a:xfrm>
            <a:custGeom>
              <a:avLst/>
              <a:gdLst/>
              <a:ahLst/>
              <a:cxnLst/>
              <a:rect l="l" t="t" r="r" b="b"/>
              <a:pathLst>
                <a:path w="4810125" h="4810125">
                  <a:moveTo>
                    <a:pt x="4809744" y="0"/>
                  </a:moveTo>
                  <a:lnTo>
                    <a:pt x="0" y="48097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5795" y="1469136"/>
              <a:ext cx="3912235" cy="3912235"/>
            </a:xfrm>
            <a:custGeom>
              <a:avLst/>
              <a:gdLst/>
              <a:ahLst/>
              <a:cxnLst/>
              <a:rect l="l" t="t" r="r" b="b"/>
              <a:pathLst>
                <a:path w="3912234" h="3912235">
                  <a:moveTo>
                    <a:pt x="3912107" y="0"/>
                  </a:moveTo>
                  <a:lnTo>
                    <a:pt x="0" y="39121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05805" y="1308354"/>
              <a:ext cx="3839845" cy="3839845"/>
            </a:xfrm>
            <a:custGeom>
              <a:avLst/>
              <a:gdLst/>
              <a:ahLst/>
              <a:cxnLst/>
              <a:rect l="l" t="t" r="r" b="b"/>
              <a:pathLst>
                <a:path w="3839845" h="3839845">
                  <a:moveTo>
                    <a:pt x="3839464" y="0"/>
                  </a:moveTo>
                  <a:lnTo>
                    <a:pt x="0" y="383946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8141" y="1771650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3052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2771" y="2945891"/>
              <a:ext cx="4459224" cy="368350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6615" y="571500"/>
            <a:ext cx="8072755" cy="120142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00"/>
              </a:spcBef>
            </a:pP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endParaRPr sz="3600">
              <a:latin typeface="Tahoma"/>
              <a:cs typeface="Tahoma"/>
            </a:endParaRPr>
          </a:p>
          <a:p>
            <a:pPr marL="129539" algn="ctr">
              <a:lnSpc>
                <a:spcPct val="100000"/>
              </a:lnSpc>
              <a:spcBef>
                <a:spcPts val="1200"/>
              </a:spcBef>
            </a:pPr>
            <a:r>
              <a:rPr sz="2400" b="1" spc="-225" dirty="0">
                <a:solidFill>
                  <a:srgbClr val="FFFFFF"/>
                </a:solidFill>
                <a:latin typeface="Tahoma"/>
                <a:cs typeface="Tahoma"/>
              </a:rPr>
              <a:t>(ESTATUTO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ahoma"/>
                <a:cs typeface="Tahoma"/>
              </a:rPr>
              <a:t>TRABAJADORES)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2025853"/>
            <a:ext cx="824865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Verdana"/>
              <a:buChar char="-"/>
              <a:tabLst>
                <a:tab pos="299720" algn="l"/>
              </a:tabLst>
            </a:pPr>
            <a:r>
              <a:rPr sz="2800" b="1" spc="-100" dirty="0">
                <a:latin typeface="Tahoma"/>
                <a:cs typeface="Tahoma"/>
              </a:rPr>
              <a:t>Personal</a:t>
            </a:r>
            <a:endParaRPr sz="2800">
              <a:latin typeface="Tahoma"/>
              <a:cs typeface="Tahoma"/>
            </a:endParaRPr>
          </a:p>
          <a:p>
            <a:pPr marL="398145">
              <a:lnSpc>
                <a:spcPct val="100000"/>
              </a:lnSpc>
              <a:spcBef>
                <a:spcPts val="5"/>
              </a:spcBef>
            </a:pP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20" dirty="0">
                <a:latin typeface="Verdana"/>
                <a:cs typeface="Verdana"/>
              </a:rPr>
              <a:t>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20" dirty="0">
                <a:latin typeface="Verdana"/>
                <a:cs typeface="Verdana"/>
              </a:rPr>
              <a:t>c</a:t>
            </a:r>
            <a:r>
              <a:rPr sz="2800" spc="260" dirty="0">
                <a:latin typeface="Verdana"/>
                <a:cs typeface="Verdana"/>
              </a:rPr>
              <a:t>o</a:t>
            </a:r>
            <a:r>
              <a:rPr sz="2800" spc="-50" dirty="0">
                <a:latin typeface="Verdana"/>
                <a:cs typeface="Verdana"/>
              </a:rPr>
              <a:t>ntrata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u</a:t>
            </a:r>
            <a:r>
              <a:rPr sz="2800" spc="80" dirty="0">
                <a:latin typeface="Verdana"/>
                <a:cs typeface="Verdana"/>
              </a:rPr>
              <a:t>na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person</a:t>
            </a: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220" dirty="0">
                <a:latin typeface="Verdana"/>
                <a:cs typeface="Verdana"/>
              </a:rPr>
              <a:t>c</a:t>
            </a:r>
            <a:r>
              <a:rPr sz="2800" spc="260" dirty="0">
                <a:latin typeface="Verdana"/>
                <a:cs typeface="Verdana"/>
              </a:rPr>
              <a:t>o</a:t>
            </a:r>
            <a:r>
              <a:rPr sz="2800" spc="25" dirty="0">
                <a:latin typeface="Verdana"/>
                <a:cs typeface="Verdana"/>
              </a:rPr>
              <a:t>ncreta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ts val="3354"/>
              </a:lnSpc>
              <a:spcBef>
                <a:spcPts val="10"/>
              </a:spcBef>
              <a:buFont typeface="Verdana"/>
              <a:buChar char="-"/>
              <a:tabLst>
                <a:tab pos="299720" algn="l"/>
              </a:tabLst>
            </a:pPr>
            <a:r>
              <a:rPr sz="2800" b="1" spc="-90" dirty="0">
                <a:latin typeface="Tahoma"/>
                <a:cs typeface="Tahoma"/>
              </a:rPr>
              <a:t>Voluntario</a:t>
            </a:r>
            <a:endParaRPr sz="2800">
              <a:latin typeface="Tahoma"/>
              <a:cs typeface="Tahoma"/>
            </a:endParaRPr>
          </a:p>
          <a:p>
            <a:pPr marL="299085">
              <a:lnSpc>
                <a:spcPts val="3354"/>
              </a:lnSpc>
            </a:pPr>
            <a:r>
              <a:rPr sz="2800" spc="55" dirty="0">
                <a:latin typeface="Verdana"/>
                <a:cs typeface="Verdana"/>
              </a:rPr>
              <a:t>nadie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obligado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ts val="3354"/>
              </a:lnSpc>
              <a:spcBef>
                <a:spcPts val="15"/>
              </a:spcBef>
              <a:buFont typeface="Verdana"/>
              <a:buChar char="-"/>
              <a:tabLst>
                <a:tab pos="299720" algn="l"/>
              </a:tabLst>
            </a:pPr>
            <a:r>
              <a:rPr sz="2800" b="1" spc="-120" dirty="0">
                <a:latin typeface="Tahoma"/>
                <a:cs typeface="Tahoma"/>
              </a:rPr>
              <a:t>Retribuido</a:t>
            </a:r>
            <a:endParaRPr sz="2800">
              <a:latin typeface="Tahoma"/>
              <a:cs typeface="Tahoma"/>
            </a:endParaRPr>
          </a:p>
          <a:p>
            <a:pPr marL="299085">
              <a:lnSpc>
                <a:spcPts val="3354"/>
              </a:lnSpc>
            </a:pPr>
            <a:r>
              <a:rPr sz="2800" spc="35" dirty="0">
                <a:latin typeface="Verdana"/>
                <a:cs typeface="Verdana"/>
              </a:rPr>
              <a:t>beneficio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económico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ts val="3354"/>
              </a:lnSpc>
              <a:spcBef>
                <a:spcPts val="10"/>
              </a:spcBef>
              <a:buFont typeface="Verdana"/>
              <a:buChar char="-"/>
              <a:tabLst>
                <a:tab pos="299720" algn="l"/>
              </a:tabLst>
            </a:pPr>
            <a:r>
              <a:rPr sz="2800" b="1" spc="-25" dirty="0">
                <a:latin typeface="Tahoma"/>
                <a:cs typeface="Tahoma"/>
              </a:rPr>
              <a:t>Dependiente</a:t>
            </a:r>
            <a:endParaRPr sz="2800">
              <a:latin typeface="Tahoma"/>
              <a:cs typeface="Tahoma"/>
            </a:endParaRPr>
          </a:p>
          <a:p>
            <a:pPr marL="299085">
              <a:lnSpc>
                <a:spcPts val="3354"/>
              </a:lnSpc>
            </a:pPr>
            <a:r>
              <a:rPr sz="2800" spc="-70" dirty="0">
                <a:latin typeface="Verdana"/>
                <a:cs typeface="Verdana"/>
              </a:rPr>
              <a:t>instrucciones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ts val="3354"/>
              </a:lnSpc>
              <a:spcBef>
                <a:spcPts val="15"/>
              </a:spcBef>
              <a:buFont typeface="Verdana"/>
              <a:buChar char="-"/>
              <a:tabLst>
                <a:tab pos="299720" algn="l"/>
              </a:tabLst>
            </a:pPr>
            <a:r>
              <a:rPr sz="2800" b="1" spc="5" dirty="0">
                <a:latin typeface="Tahoma"/>
                <a:cs typeface="Tahoma"/>
              </a:rPr>
              <a:t>Cuenta</a:t>
            </a:r>
            <a:r>
              <a:rPr sz="2800" b="1" spc="-60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ajena</a:t>
            </a:r>
            <a:endParaRPr sz="2800">
              <a:latin typeface="Tahoma"/>
              <a:cs typeface="Tahoma"/>
            </a:endParaRPr>
          </a:p>
          <a:p>
            <a:pPr marL="299085">
              <a:lnSpc>
                <a:spcPts val="3354"/>
              </a:lnSpc>
            </a:pPr>
            <a:r>
              <a:rPr sz="2800" spc="30" dirty="0">
                <a:latin typeface="Verdana"/>
                <a:cs typeface="Verdana"/>
              </a:rPr>
              <a:t>no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asum</a:t>
            </a:r>
            <a:r>
              <a:rPr sz="2800" spc="-35" dirty="0">
                <a:latin typeface="Verdana"/>
                <a:cs typeface="Verdana"/>
              </a:rPr>
              <a:t>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el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i</a:t>
            </a:r>
            <a:r>
              <a:rPr sz="2800" spc="-120" dirty="0">
                <a:latin typeface="Verdana"/>
                <a:cs typeface="Verdana"/>
              </a:rPr>
              <a:t>es</a:t>
            </a:r>
            <a:r>
              <a:rPr sz="2800" spc="130" dirty="0">
                <a:latin typeface="Verdana"/>
                <a:cs typeface="Verdana"/>
              </a:rPr>
              <a:t>go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ni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ventura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04" dirty="0">
                <a:latin typeface="Verdana"/>
                <a:cs typeface="Verdana"/>
              </a:rPr>
              <a:t>l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o</a:t>
            </a:r>
            <a:r>
              <a:rPr sz="2800" spc="50" dirty="0">
                <a:latin typeface="Verdana"/>
                <a:cs typeface="Verdana"/>
              </a:rPr>
              <a:t>perac</a:t>
            </a:r>
            <a:r>
              <a:rPr sz="2800" spc="30" dirty="0">
                <a:latin typeface="Verdana"/>
                <a:cs typeface="Verdana"/>
              </a:rPr>
              <a:t>ión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351" y="324611"/>
            <a:ext cx="7214870" cy="856615"/>
          </a:xfrm>
          <a:prstGeom prst="rect">
            <a:avLst/>
          </a:prstGeom>
          <a:solidFill>
            <a:srgbClr val="4AE7C7"/>
          </a:solidFill>
          <a:ln w="12192">
            <a:solidFill>
              <a:srgbClr val="0E705D"/>
            </a:solidFill>
          </a:ln>
        </p:spPr>
        <p:txBody>
          <a:bodyPr vert="horz" wrap="square" lIns="0" tIns="20828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1640"/>
              </a:spcBef>
            </a:pPr>
            <a:r>
              <a:rPr sz="2800" spc="-35" dirty="0"/>
              <a:t>Relaciones</a:t>
            </a:r>
            <a:r>
              <a:rPr sz="2800" spc="-45" dirty="0"/>
              <a:t> </a:t>
            </a:r>
            <a:r>
              <a:rPr sz="2800" spc="50" dirty="0"/>
              <a:t>NO</a:t>
            </a:r>
            <a:r>
              <a:rPr sz="2800" spc="-35" dirty="0"/>
              <a:t> </a:t>
            </a:r>
            <a:r>
              <a:rPr sz="2800" spc="-30" dirty="0"/>
              <a:t>laborales</a:t>
            </a:r>
            <a:r>
              <a:rPr sz="2800" spc="-35" dirty="0"/>
              <a:t> </a:t>
            </a:r>
            <a:r>
              <a:rPr sz="2800" spc="-50" dirty="0"/>
              <a:t>(excluidas)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8159" y="1834895"/>
            <a:ext cx="6858000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10"/>
              </a:spcBef>
              <a:buSzPct val="95833"/>
              <a:buFont typeface="Arial MT"/>
              <a:buChar char="•"/>
              <a:tabLst>
                <a:tab pos="199390" algn="l"/>
              </a:tabLst>
            </a:pP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Prestaciones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personales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obligatorias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59" y="2958083"/>
            <a:ext cx="7929880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15"/>
              </a:spcBef>
              <a:buSzPct val="95833"/>
              <a:buFont typeface="Arial MT"/>
              <a:buChar char="•"/>
              <a:tabLst>
                <a:tab pos="199390" algn="l"/>
              </a:tabLst>
            </a:pP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Trabajos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familiares,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ª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grad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convivan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59" y="4625340"/>
            <a:ext cx="2501265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15"/>
              </a:spcBef>
              <a:buSzPct val="95833"/>
              <a:buFont typeface="Arial MT"/>
              <a:buChar char="•"/>
              <a:tabLst>
                <a:tab pos="199390" algn="l"/>
              </a:tabLst>
            </a:pP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Autónomos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59" y="3465576"/>
            <a:ext cx="6786880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20"/>
              </a:spcBef>
              <a:buSzPct val="95833"/>
              <a:buFont typeface="Arial MT"/>
              <a:buChar char="•"/>
              <a:tabLst>
                <a:tab pos="199390" algn="l"/>
              </a:tabLst>
            </a:pP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Agent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2400" b="1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rciales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10" dirty="0">
                <a:solidFill>
                  <a:srgbClr val="FFFFFF"/>
                </a:solidFill>
                <a:latin typeface="Tahoma"/>
                <a:cs typeface="Tahoma"/>
              </a:rPr>
              <a:t>(100%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comis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ón)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" y="4050791"/>
            <a:ext cx="4060190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8120" indent="-107950">
              <a:lnSpc>
                <a:spcPct val="100000"/>
              </a:lnSpc>
              <a:spcBef>
                <a:spcPts val="320"/>
              </a:spcBef>
              <a:buSzPct val="95833"/>
              <a:buFont typeface="Arial MT"/>
              <a:buChar char="•"/>
              <a:tabLst>
                <a:tab pos="198755" algn="l"/>
              </a:tabLst>
            </a:pP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Funcionarios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351" y="1277111"/>
            <a:ext cx="6358255" cy="462280"/>
          </a:xfrm>
          <a:prstGeom prst="rect">
            <a:avLst/>
          </a:prstGeom>
          <a:ln w="9144">
            <a:solidFill>
              <a:srgbClr val="032D6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15"/>
              </a:spcBef>
              <a:buSzPct val="95833"/>
              <a:buFont typeface="Arial MT"/>
              <a:buChar char="•"/>
              <a:tabLst>
                <a:tab pos="199390" algn="l"/>
              </a:tabLst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Consejeros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sociedades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59" y="2450592"/>
            <a:ext cx="8625840" cy="462280"/>
          </a:xfrm>
          <a:custGeom>
            <a:avLst/>
            <a:gdLst/>
            <a:ahLst/>
            <a:cxnLst/>
            <a:rect l="l" t="t" r="r" b="b"/>
            <a:pathLst>
              <a:path w="8625840" h="462280">
                <a:moveTo>
                  <a:pt x="0" y="461772"/>
                </a:moveTo>
                <a:lnTo>
                  <a:pt x="8625839" y="461772"/>
                </a:lnTo>
              </a:path>
              <a:path w="8625840" h="462280">
                <a:moveTo>
                  <a:pt x="8625839" y="0"/>
                </a:moveTo>
                <a:lnTo>
                  <a:pt x="0" y="0"/>
                </a:lnTo>
                <a:lnTo>
                  <a:pt x="0" y="461772"/>
                </a:lnTo>
              </a:path>
            </a:pathLst>
          </a:custGeom>
          <a:ln w="9144">
            <a:solidFill>
              <a:srgbClr val="032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7204" y="2478404"/>
            <a:ext cx="641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Amistad,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buena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ahoma"/>
                <a:cs typeface="Tahoma"/>
              </a:rPr>
              <a:t>vecindad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benevolencia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700" y="4355591"/>
            <a:ext cx="2857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65976" y="3890771"/>
            <a:ext cx="2486025" cy="2667635"/>
            <a:chOff x="6665976" y="3890771"/>
            <a:chExt cx="2486025" cy="2667635"/>
          </a:xfrm>
        </p:grpSpPr>
        <p:sp>
          <p:nvSpPr>
            <p:cNvPr id="4" name="object 4"/>
            <p:cNvSpPr/>
            <p:nvPr/>
          </p:nvSpPr>
          <p:spPr>
            <a:xfrm>
              <a:off x="6670548" y="3895343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242" y="554558"/>
            <a:ext cx="6002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>
                <a:solidFill>
                  <a:srgbClr val="FFFFFF"/>
                </a:solidFill>
              </a:rPr>
              <a:t>VÍNCU</a:t>
            </a:r>
            <a:r>
              <a:rPr sz="4400" spc="-229" dirty="0">
                <a:solidFill>
                  <a:srgbClr val="FFFFFF"/>
                </a:solidFill>
              </a:rPr>
              <a:t>L</a:t>
            </a:r>
            <a:r>
              <a:rPr sz="4400" spc="-95" dirty="0">
                <a:solidFill>
                  <a:srgbClr val="FFFFFF"/>
                </a:solidFill>
              </a:rPr>
              <a:t>OS</a:t>
            </a:r>
            <a:r>
              <a:rPr sz="4400" spc="-105" dirty="0">
                <a:solidFill>
                  <a:srgbClr val="FFFFFF"/>
                </a:solidFill>
              </a:rPr>
              <a:t> </a:t>
            </a:r>
            <a:r>
              <a:rPr sz="4400" spc="-50" dirty="0">
                <a:solidFill>
                  <a:srgbClr val="FFFFFF"/>
                </a:solidFill>
              </a:rPr>
              <a:t>FA</a:t>
            </a:r>
            <a:r>
              <a:rPr sz="4400" spc="-90" dirty="0">
                <a:solidFill>
                  <a:srgbClr val="FFFFFF"/>
                </a:solidFill>
              </a:rPr>
              <a:t>M</a:t>
            </a:r>
            <a:r>
              <a:rPr sz="4400" spc="-525" dirty="0">
                <a:solidFill>
                  <a:srgbClr val="FFFFFF"/>
                </a:solidFill>
              </a:rPr>
              <a:t>ILIARES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12140" y="62052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092F49"/>
                </a:solidFill>
                <a:latin typeface="Verdana"/>
                <a:cs typeface="Verdana"/>
              </a:rPr>
              <a:t>M.B.E.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454" y="575716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092F49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237486"/>
            <a:ext cx="9144000" cy="5621020"/>
            <a:chOff x="0" y="1237486"/>
            <a:chExt cx="9144000" cy="56210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37486"/>
              <a:ext cx="9143999" cy="56205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484376"/>
              <a:ext cx="9144000" cy="944880"/>
            </a:xfrm>
            <a:custGeom>
              <a:avLst/>
              <a:gdLst/>
              <a:ahLst/>
              <a:cxnLst/>
              <a:rect l="l" t="t" r="r" b="b"/>
              <a:pathLst>
                <a:path w="9144000" h="944880">
                  <a:moveTo>
                    <a:pt x="0" y="0"/>
                  </a:moveTo>
                  <a:lnTo>
                    <a:pt x="0" y="944879"/>
                  </a:lnTo>
                  <a:lnTo>
                    <a:pt x="9143999" y="94487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78279"/>
              <a:ext cx="9144000" cy="957580"/>
            </a:xfrm>
            <a:custGeom>
              <a:avLst/>
              <a:gdLst/>
              <a:ahLst/>
              <a:cxnLst/>
              <a:rect l="l" t="t" r="r" b="b"/>
              <a:pathLst>
                <a:path w="9144000" h="957580">
                  <a:moveTo>
                    <a:pt x="9143987" y="944880"/>
                  </a:moveTo>
                  <a:lnTo>
                    <a:pt x="0" y="944880"/>
                  </a:lnTo>
                  <a:lnTo>
                    <a:pt x="0" y="957072"/>
                  </a:lnTo>
                  <a:lnTo>
                    <a:pt x="9143987" y="957072"/>
                  </a:lnTo>
                  <a:lnTo>
                    <a:pt x="9143987" y="944880"/>
                  </a:lnTo>
                  <a:close/>
                </a:path>
                <a:path w="9144000" h="957580">
                  <a:moveTo>
                    <a:pt x="914398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9143987" y="12192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Office PowerPoint</Application>
  <PresentationFormat>Presentación en pantalla (4:3)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 MT</vt:lpstr>
      <vt:lpstr>Calibri</vt:lpstr>
      <vt:lpstr>Tahoma</vt:lpstr>
      <vt:lpstr>Times New Roman</vt:lpstr>
      <vt:lpstr>Verdana</vt:lpstr>
      <vt:lpstr>Wingdings</vt:lpstr>
      <vt:lpstr>Office Theme</vt:lpstr>
      <vt:lpstr>Presentación de PowerPoint</vt:lpstr>
      <vt:lpstr>CONTENIDOS</vt:lpstr>
      <vt:lpstr>1. Historia del Derecho del Trabajo</vt:lpstr>
      <vt:lpstr>Presentación de PowerPoint</vt:lpstr>
      <vt:lpstr>Presentación de PowerPoint</vt:lpstr>
      <vt:lpstr>Presentación de PowerPoint</vt:lpstr>
      <vt:lpstr>Presentación de PowerPoint</vt:lpstr>
      <vt:lpstr>Relaciones NO laborales (excluidas)</vt:lpstr>
      <vt:lpstr>VÍNCULOS FAMILIARES</vt:lpstr>
      <vt:lpstr>Relaciones laborales especiales</vt:lpstr>
      <vt:lpstr>NORMAS DERECHO DEL TRABAJO</vt:lpstr>
      <vt:lpstr>PRINCIPIOS DE APLICACIÓN DE LAS FUENTES</vt:lpstr>
      <vt:lpstr>4. Derechos y deberes laborales</vt:lpstr>
      <vt:lpstr>DERECHOS COLECTIVOS</vt:lpstr>
      <vt:lpstr>DERECHOS INDIVIDUALES</vt:lpstr>
      <vt:lpstr>DEBERES LABORALES</vt:lpstr>
      <vt:lpstr>5. EL PODER DE DIRECCIÓN Y DISCIPLINARIO</vt:lpstr>
      <vt:lpstr>Presentación de PowerPoint</vt:lpstr>
      <vt:lpstr>6. LOS TRIBUNALES LABORALES</vt:lpstr>
      <vt:lpstr>6. LOS TRIBUNALES LABORALES</vt:lpstr>
      <vt:lpstr>Busca en tu convenio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2022-10-03T17:51:24Z</dcterms:created>
  <dcterms:modified xsi:type="dcterms:W3CDTF">2022-10-04T08:11:16Z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