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96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</p:sldIdLst>
  <p:sldSz cx="9144000" cy="6858000" type="screen4x3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217" y="892251"/>
            <a:ext cx="8049564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8916" y="1810334"/>
            <a:ext cx="5625465" cy="1732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jp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4405" y="1524000"/>
            <a:ext cx="821578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6000" b="0" spc="-10" dirty="0">
                <a:latin typeface="Calibri"/>
                <a:cs typeface="Calibri"/>
              </a:rPr>
              <a:t>EL SALARIO Y LA NÓMINA</a:t>
            </a:r>
            <a:endParaRPr sz="6000" dirty="0">
              <a:latin typeface="Calibri"/>
              <a:cs typeface="Calibri"/>
            </a:endParaRPr>
          </a:p>
        </p:txBody>
      </p:sp>
      <p:pic>
        <p:nvPicPr>
          <p:cNvPr id="1026" name="Picture 2" descr="Cuál será el salario de los trabajadores H-2A para 2022?">
            <a:extLst>
              <a:ext uri="{FF2B5EF4-FFF2-40B4-BE49-F238E27FC236}">
                <a16:creationId xmlns:a16="http://schemas.microsoft.com/office/drawing/2014/main" id="{F8AC06F7-112B-BE60-0DF8-4E5AAACDB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61006"/>
            <a:ext cx="3652991" cy="259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é es la Nómina? Significado, tipos y características">
            <a:extLst>
              <a:ext uri="{FF2B5EF4-FFF2-40B4-BE49-F238E27FC236}">
                <a16:creationId xmlns:a16="http://schemas.microsoft.com/office/drawing/2014/main" id="{233BB887-B6CF-4B99-DAC2-6C5A813C6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7" y="3361006"/>
            <a:ext cx="4813558" cy="259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A096EE9-F826-8FDF-08B1-C216438FF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17200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4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8132" y="6427114"/>
            <a:ext cx="427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.E.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3680AA-08C8-E75A-0EC5-7EBF657C1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9699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204" y="248348"/>
            <a:ext cx="6946900" cy="1509395"/>
            <a:chOff x="239204" y="248348"/>
            <a:chExt cx="6946900" cy="1509395"/>
          </a:xfrm>
        </p:grpSpPr>
        <p:sp>
          <p:nvSpPr>
            <p:cNvPr id="3" name="object 3"/>
            <p:cNvSpPr/>
            <p:nvPr/>
          </p:nvSpPr>
          <p:spPr>
            <a:xfrm>
              <a:off x="252221" y="261366"/>
              <a:ext cx="6920865" cy="1483360"/>
            </a:xfrm>
            <a:custGeom>
              <a:avLst/>
              <a:gdLst/>
              <a:ahLst/>
              <a:cxnLst/>
              <a:rect l="l" t="t" r="r" b="b"/>
              <a:pathLst>
                <a:path w="6920865" h="1483360">
                  <a:moveTo>
                    <a:pt x="6772148" y="0"/>
                  </a:moveTo>
                  <a:lnTo>
                    <a:pt x="148285" y="0"/>
                  </a:lnTo>
                  <a:lnTo>
                    <a:pt x="101417" y="7563"/>
                  </a:lnTo>
                  <a:lnTo>
                    <a:pt x="60712" y="28622"/>
                  </a:lnTo>
                  <a:lnTo>
                    <a:pt x="28612" y="60734"/>
                  </a:lnTo>
                  <a:lnTo>
                    <a:pt x="7560" y="101453"/>
                  </a:lnTo>
                  <a:lnTo>
                    <a:pt x="0" y="148335"/>
                  </a:lnTo>
                  <a:lnTo>
                    <a:pt x="0" y="1334515"/>
                  </a:lnTo>
                  <a:lnTo>
                    <a:pt x="7560" y="1381398"/>
                  </a:lnTo>
                  <a:lnTo>
                    <a:pt x="28612" y="1422117"/>
                  </a:lnTo>
                  <a:lnTo>
                    <a:pt x="60712" y="1454229"/>
                  </a:lnTo>
                  <a:lnTo>
                    <a:pt x="101417" y="1475288"/>
                  </a:lnTo>
                  <a:lnTo>
                    <a:pt x="148285" y="1482851"/>
                  </a:lnTo>
                  <a:lnTo>
                    <a:pt x="6772148" y="1482851"/>
                  </a:lnTo>
                  <a:lnTo>
                    <a:pt x="6819030" y="1475288"/>
                  </a:lnTo>
                  <a:lnTo>
                    <a:pt x="6859749" y="1454229"/>
                  </a:lnTo>
                  <a:lnTo>
                    <a:pt x="6891861" y="1422117"/>
                  </a:lnTo>
                  <a:lnTo>
                    <a:pt x="6912920" y="1381398"/>
                  </a:lnTo>
                  <a:lnTo>
                    <a:pt x="6920483" y="1334515"/>
                  </a:lnTo>
                  <a:lnTo>
                    <a:pt x="6920483" y="148335"/>
                  </a:lnTo>
                  <a:lnTo>
                    <a:pt x="6912920" y="101453"/>
                  </a:lnTo>
                  <a:lnTo>
                    <a:pt x="6891861" y="60734"/>
                  </a:lnTo>
                  <a:lnTo>
                    <a:pt x="6859749" y="28622"/>
                  </a:lnTo>
                  <a:lnTo>
                    <a:pt x="6819030" y="7563"/>
                  </a:lnTo>
                  <a:lnTo>
                    <a:pt x="67721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221" y="261366"/>
              <a:ext cx="6920865" cy="1483360"/>
            </a:xfrm>
            <a:custGeom>
              <a:avLst/>
              <a:gdLst/>
              <a:ahLst/>
              <a:cxnLst/>
              <a:rect l="l" t="t" r="r" b="b"/>
              <a:pathLst>
                <a:path w="6920865" h="1483360">
                  <a:moveTo>
                    <a:pt x="0" y="148335"/>
                  </a:moveTo>
                  <a:lnTo>
                    <a:pt x="7560" y="101453"/>
                  </a:lnTo>
                  <a:lnTo>
                    <a:pt x="28612" y="60734"/>
                  </a:lnTo>
                  <a:lnTo>
                    <a:pt x="60712" y="28622"/>
                  </a:lnTo>
                  <a:lnTo>
                    <a:pt x="101417" y="7563"/>
                  </a:lnTo>
                  <a:lnTo>
                    <a:pt x="148285" y="0"/>
                  </a:lnTo>
                  <a:lnTo>
                    <a:pt x="6772148" y="0"/>
                  </a:lnTo>
                  <a:lnTo>
                    <a:pt x="6819030" y="7563"/>
                  </a:lnTo>
                  <a:lnTo>
                    <a:pt x="6859749" y="28622"/>
                  </a:lnTo>
                  <a:lnTo>
                    <a:pt x="6891861" y="60734"/>
                  </a:lnTo>
                  <a:lnTo>
                    <a:pt x="6912920" y="101453"/>
                  </a:lnTo>
                  <a:lnTo>
                    <a:pt x="6920483" y="148335"/>
                  </a:lnTo>
                  <a:lnTo>
                    <a:pt x="6920483" y="1334515"/>
                  </a:lnTo>
                  <a:lnTo>
                    <a:pt x="6912920" y="1381398"/>
                  </a:lnTo>
                  <a:lnTo>
                    <a:pt x="6891861" y="1422117"/>
                  </a:lnTo>
                  <a:lnTo>
                    <a:pt x="6859749" y="1454229"/>
                  </a:lnTo>
                  <a:lnTo>
                    <a:pt x="6819030" y="1475288"/>
                  </a:lnTo>
                  <a:lnTo>
                    <a:pt x="6772148" y="1482851"/>
                  </a:lnTo>
                  <a:lnTo>
                    <a:pt x="148285" y="1482851"/>
                  </a:lnTo>
                  <a:lnTo>
                    <a:pt x="101417" y="1475288"/>
                  </a:lnTo>
                  <a:lnTo>
                    <a:pt x="60712" y="1454229"/>
                  </a:lnTo>
                  <a:lnTo>
                    <a:pt x="28612" y="1422117"/>
                  </a:lnTo>
                  <a:lnTo>
                    <a:pt x="7560" y="1381398"/>
                  </a:lnTo>
                  <a:lnTo>
                    <a:pt x="0" y="1334515"/>
                  </a:lnTo>
                  <a:lnTo>
                    <a:pt x="0" y="14833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1486" y="472262"/>
            <a:ext cx="5380355" cy="9613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696720" marR="5080" indent="-1684655">
              <a:lnSpc>
                <a:spcPts val="3520"/>
              </a:lnSpc>
              <a:spcBef>
                <a:spcPts val="490"/>
              </a:spcBef>
            </a:pPr>
            <a:r>
              <a:rPr sz="3200" dirty="0">
                <a:solidFill>
                  <a:srgbClr val="FFFFFF"/>
                </a:solidFill>
              </a:rPr>
              <a:t>El</a:t>
            </a:r>
            <a:r>
              <a:rPr sz="3200" spc="-1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salario</a:t>
            </a:r>
            <a:r>
              <a:rPr sz="3200" spc="-45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del </a:t>
            </a:r>
            <a:r>
              <a:rPr sz="3200" spc="-15" dirty="0">
                <a:solidFill>
                  <a:srgbClr val="FFFFFF"/>
                </a:solidFill>
              </a:rPr>
              <a:t>convenio</a:t>
            </a:r>
            <a:r>
              <a:rPr sz="3200" spc="-30" dirty="0">
                <a:solidFill>
                  <a:srgbClr val="FFFFFF"/>
                </a:solidFill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colectivo </a:t>
            </a:r>
            <a:r>
              <a:rPr sz="3200" spc="-705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(estructura)</a:t>
            </a:r>
            <a:endParaRPr sz="3200"/>
          </a:p>
        </p:txBody>
      </p:sp>
      <p:grpSp>
        <p:nvGrpSpPr>
          <p:cNvPr id="6" name="object 6"/>
          <p:cNvGrpSpPr/>
          <p:nvPr/>
        </p:nvGrpSpPr>
        <p:grpSpPr>
          <a:xfrm>
            <a:off x="931163" y="1731264"/>
            <a:ext cx="6754495" cy="4447540"/>
            <a:chOff x="931163" y="1731264"/>
            <a:chExt cx="6754495" cy="4447540"/>
          </a:xfrm>
        </p:grpSpPr>
        <p:sp>
          <p:nvSpPr>
            <p:cNvPr id="7" name="object 7"/>
            <p:cNvSpPr/>
            <p:nvPr/>
          </p:nvSpPr>
          <p:spPr>
            <a:xfrm>
              <a:off x="944117" y="1744218"/>
              <a:ext cx="1191895" cy="689610"/>
            </a:xfrm>
            <a:custGeom>
              <a:avLst/>
              <a:gdLst/>
              <a:ahLst/>
              <a:cxnLst/>
              <a:rect l="l" t="t" r="r" b="b"/>
              <a:pathLst>
                <a:path w="1191895" h="689610">
                  <a:moveTo>
                    <a:pt x="0" y="0"/>
                  </a:moveTo>
                  <a:lnTo>
                    <a:pt x="0" y="689610"/>
                  </a:lnTo>
                  <a:lnTo>
                    <a:pt x="1191640" y="689610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5886" y="1850898"/>
              <a:ext cx="5537200" cy="1164590"/>
            </a:xfrm>
            <a:custGeom>
              <a:avLst/>
              <a:gdLst/>
              <a:ahLst/>
              <a:cxnLst/>
              <a:rect l="l" t="t" r="r" b="b"/>
              <a:pathLst>
                <a:path w="5537200" h="1164589">
                  <a:moveTo>
                    <a:pt x="5420233" y="0"/>
                  </a:moveTo>
                  <a:lnTo>
                    <a:pt x="116458" y="0"/>
                  </a:lnTo>
                  <a:lnTo>
                    <a:pt x="71098" y="9142"/>
                  </a:lnTo>
                  <a:lnTo>
                    <a:pt x="34083" y="34083"/>
                  </a:lnTo>
                  <a:lnTo>
                    <a:pt x="9142" y="71098"/>
                  </a:lnTo>
                  <a:lnTo>
                    <a:pt x="0" y="116459"/>
                  </a:lnTo>
                  <a:lnTo>
                    <a:pt x="0" y="1047876"/>
                  </a:lnTo>
                  <a:lnTo>
                    <a:pt x="9142" y="1093237"/>
                  </a:lnTo>
                  <a:lnTo>
                    <a:pt x="34083" y="1130252"/>
                  </a:lnTo>
                  <a:lnTo>
                    <a:pt x="71098" y="1155193"/>
                  </a:lnTo>
                  <a:lnTo>
                    <a:pt x="116458" y="1164336"/>
                  </a:lnTo>
                  <a:lnTo>
                    <a:pt x="5420233" y="1164336"/>
                  </a:lnTo>
                  <a:lnTo>
                    <a:pt x="5465593" y="1155193"/>
                  </a:lnTo>
                  <a:lnTo>
                    <a:pt x="5502608" y="1130252"/>
                  </a:lnTo>
                  <a:lnTo>
                    <a:pt x="5527549" y="1093237"/>
                  </a:lnTo>
                  <a:lnTo>
                    <a:pt x="5536692" y="1047876"/>
                  </a:lnTo>
                  <a:lnTo>
                    <a:pt x="5536692" y="116459"/>
                  </a:lnTo>
                  <a:lnTo>
                    <a:pt x="5527549" y="71098"/>
                  </a:lnTo>
                  <a:lnTo>
                    <a:pt x="5502608" y="34083"/>
                  </a:lnTo>
                  <a:lnTo>
                    <a:pt x="5465593" y="9142"/>
                  </a:lnTo>
                  <a:lnTo>
                    <a:pt x="542023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5886" y="1850898"/>
              <a:ext cx="5537200" cy="1164590"/>
            </a:xfrm>
            <a:custGeom>
              <a:avLst/>
              <a:gdLst/>
              <a:ahLst/>
              <a:cxnLst/>
              <a:rect l="l" t="t" r="r" b="b"/>
              <a:pathLst>
                <a:path w="5537200" h="1164589">
                  <a:moveTo>
                    <a:pt x="0" y="116459"/>
                  </a:moveTo>
                  <a:lnTo>
                    <a:pt x="9142" y="71098"/>
                  </a:lnTo>
                  <a:lnTo>
                    <a:pt x="34083" y="34083"/>
                  </a:lnTo>
                  <a:lnTo>
                    <a:pt x="71098" y="9142"/>
                  </a:lnTo>
                  <a:lnTo>
                    <a:pt x="116458" y="0"/>
                  </a:lnTo>
                  <a:lnTo>
                    <a:pt x="5420233" y="0"/>
                  </a:lnTo>
                  <a:lnTo>
                    <a:pt x="5465593" y="9142"/>
                  </a:lnTo>
                  <a:lnTo>
                    <a:pt x="5502608" y="34083"/>
                  </a:lnTo>
                  <a:lnTo>
                    <a:pt x="5527549" y="71098"/>
                  </a:lnTo>
                  <a:lnTo>
                    <a:pt x="5536692" y="116459"/>
                  </a:lnTo>
                  <a:lnTo>
                    <a:pt x="5536692" y="1047876"/>
                  </a:lnTo>
                  <a:lnTo>
                    <a:pt x="5527549" y="1093237"/>
                  </a:lnTo>
                  <a:lnTo>
                    <a:pt x="5502608" y="1130252"/>
                  </a:lnTo>
                  <a:lnTo>
                    <a:pt x="5465593" y="1155193"/>
                  </a:lnTo>
                  <a:lnTo>
                    <a:pt x="5420233" y="1164336"/>
                  </a:lnTo>
                  <a:lnTo>
                    <a:pt x="116458" y="1164336"/>
                  </a:lnTo>
                  <a:lnTo>
                    <a:pt x="71098" y="1155193"/>
                  </a:lnTo>
                  <a:lnTo>
                    <a:pt x="34083" y="1130252"/>
                  </a:lnTo>
                  <a:lnTo>
                    <a:pt x="9142" y="1093237"/>
                  </a:lnTo>
                  <a:lnTo>
                    <a:pt x="0" y="1047876"/>
                  </a:lnTo>
                  <a:lnTo>
                    <a:pt x="0" y="116459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4117" y="1744218"/>
              <a:ext cx="1191895" cy="1719580"/>
            </a:xfrm>
            <a:custGeom>
              <a:avLst/>
              <a:gdLst/>
              <a:ahLst/>
              <a:cxnLst/>
              <a:rect l="l" t="t" r="r" b="b"/>
              <a:pathLst>
                <a:path w="1191895" h="1719579">
                  <a:moveTo>
                    <a:pt x="0" y="0"/>
                  </a:moveTo>
                  <a:lnTo>
                    <a:pt x="0" y="1719199"/>
                  </a:lnTo>
                  <a:lnTo>
                    <a:pt x="1191640" y="1719199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35886" y="3088386"/>
              <a:ext cx="5499100" cy="748665"/>
            </a:xfrm>
            <a:custGeom>
              <a:avLst/>
              <a:gdLst/>
              <a:ahLst/>
              <a:cxnLst/>
              <a:rect l="l" t="t" r="r" b="b"/>
              <a:pathLst>
                <a:path w="5499100" h="748664">
                  <a:moveTo>
                    <a:pt x="5423789" y="0"/>
                  </a:moveTo>
                  <a:lnTo>
                    <a:pt x="74802" y="0"/>
                  </a:lnTo>
                  <a:lnTo>
                    <a:pt x="45702" y="5883"/>
                  </a:lnTo>
                  <a:lnTo>
                    <a:pt x="21923" y="21923"/>
                  </a:lnTo>
                  <a:lnTo>
                    <a:pt x="5883" y="45702"/>
                  </a:lnTo>
                  <a:lnTo>
                    <a:pt x="0" y="74802"/>
                  </a:lnTo>
                  <a:lnTo>
                    <a:pt x="0" y="673481"/>
                  </a:lnTo>
                  <a:lnTo>
                    <a:pt x="5883" y="702581"/>
                  </a:lnTo>
                  <a:lnTo>
                    <a:pt x="21923" y="726360"/>
                  </a:lnTo>
                  <a:lnTo>
                    <a:pt x="45702" y="742400"/>
                  </a:lnTo>
                  <a:lnTo>
                    <a:pt x="74802" y="748283"/>
                  </a:lnTo>
                  <a:lnTo>
                    <a:pt x="5423789" y="748283"/>
                  </a:lnTo>
                  <a:lnTo>
                    <a:pt x="5452889" y="742400"/>
                  </a:lnTo>
                  <a:lnTo>
                    <a:pt x="5476668" y="726360"/>
                  </a:lnTo>
                  <a:lnTo>
                    <a:pt x="5492708" y="702581"/>
                  </a:lnTo>
                  <a:lnTo>
                    <a:pt x="5498592" y="673481"/>
                  </a:lnTo>
                  <a:lnTo>
                    <a:pt x="5498592" y="74802"/>
                  </a:lnTo>
                  <a:lnTo>
                    <a:pt x="5492708" y="45702"/>
                  </a:lnTo>
                  <a:lnTo>
                    <a:pt x="5476668" y="21923"/>
                  </a:lnTo>
                  <a:lnTo>
                    <a:pt x="5452889" y="5883"/>
                  </a:lnTo>
                  <a:lnTo>
                    <a:pt x="542378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35886" y="3088386"/>
              <a:ext cx="5499100" cy="748665"/>
            </a:xfrm>
            <a:custGeom>
              <a:avLst/>
              <a:gdLst/>
              <a:ahLst/>
              <a:cxnLst/>
              <a:rect l="l" t="t" r="r" b="b"/>
              <a:pathLst>
                <a:path w="5499100" h="748664">
                  <a:moveTo>
                    <a:pt x="0" y="74802"/>
                  </a:moveTo>
                  <a:lnTo>
                    <a:pt x="5883" y="45702"/>
                  </a:lnTo>
                  <a:lnTo>
                    <a:pt x="21923" y="21923"/>
                  </a:lnTo>
                  <a:lnTo>
                    <a:pt x="45702" y="5883"/>
                  </a:lnTo>
                  <a:lnTo>
                    <a:pt x="74802" y="0"/>
                  </a:lnTo>
                  <a:lnTo>
                    <a:pt x="5423789" y="0"/>
                  </a:lnTo>
                  <a:lnTo>
                    <a:pt x="5452889" y="5883"/>
                  </a:lnTo>
                  <a:lnTo>
                    <a:pt x="5476668" y="21923"/>
                  </a:lnTo>
                  <a:lnTo>
                    <a:pt x="5492708" y="45702"/>
                  </a:lnTo>
                  <a:lnTo>
                    <a:pt x="5498592" y="74802"/>
                  </a:lnTo>
                  <a:lnTo>
                    <a:pt x="5498592" y="673481"/>
                  </a:lnTo>
                  <a:lnTo>
                    <a:pt x="5492708" y="702581"/>
                  </a:lnTo>
                  <a:lnTo>
                    <a:pt x="5476668" y="726360"/>
                  </a:lnTo>
                  <a:lnTo>
                    <a:pt x="5452889" y="742400"/>
                  </a:lnTo>
                  <a:lnTo>
                    <a:pt x="5423789" y="748283"/>
                  </a:lnTo>
                  <a:lnTo>
                    <a:pt x="74802" y="748283"/>
                  </a:lnTo>
                  <a:lnTo>
                    <a:pt x="45702" y="742400"/>
                  </a:lnTo>
                  <a:lnTo>
                    <a:pt x="21923" y="726360"/>
                  </a:lnTo>
                  <a:lnTo>
                    <a:pt x="5883" y="702581"/>
                  </a:lnTo>
                  <a:lnTo>
                    <a:pt x="0" y="673481"/>
                  </a:lnTo>
                  <a:lnTo>
                    <a:pt x="0" y="74802"/>
                  </a:lnTo>
                  <a:close/>
                </a:path>
              </a:pathLst>
            </a:custGeom>
            <a:ln w="25907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4117" y="1744218"/>
              <a:ext cx="1191895" cy="2901315"/>
            </a:xfrm>
            <a:custGeom>
              <a:avLst/>
              <a:gdLst/>
              <a:ahLst/>
              <a:cxnLst/>
              <a:rect l="l" t="t" r="r" b="b"/>
              <a:pathLst>
                <a:path w="1191895" h="2901315">
                  <a:moveTo>
                    <a:pt x="0" y="0"/>
                  </a:moveTo>
                  <a:lnTo>
                    <a:pt x="0" y="2901315"/>
                  </a:lnTo>
                  <a:lnTo>
                    <a:pt x="1191640" y="2901315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5886" y="3885438"/>
              <a:ext cx="5537200" cy="1519555"/>
            </a:xfrm>
            <a:custGeom>
              <a:avLst/>
              <a:gdLst/>
              <a:ahLst/>
              <a:cxnLst/>
              <a:rect l="l" t="t" r="r" b="b"/>
              <a:pathLst>
                <a:path w="5537200" h="1519554">
                  <a:moveTo>
                    <a:pt x="5384799" y="0"/>
                  </a:moveTo>
                  <a:lnTo>
                    <a:pt x="151891" y="0"/>
                  </a:lnTo>
                  <a:lnTo>
                    <a:pt x="103908" y="7750"/>
                  </a:lnTo>
                  <a:lnTo>
                    <a:pt x="62215" y="29325"/>
                  </a:lnTo>
                  <a:lnTo>
                    <a:pt x="29325" y="62215"/>
                  </a:lnTo>
                  <a:lnTo>
                    <a:pt x="7750" y="103908"/>
                  </a:lnTo>
                  <a:lnTo>
                    <a:pt x="0" y="151892"/>
                  </a:lnTo>
                  <a:lnTo>
                    <a:pt x="0" y="1367536"/>
                  </a:lnTo>
                  <a:lnTo>
                    <a:pt x="7750" y="1415519"/>
                  </a:lnTo>
                  <a:lnTo>
                    <a:pt x="29325" y="1457212"/>
                  </a:lnTo>
                  <a:lnTo>
                    <a:pt x="62215" y="1490102"/>
                  </a:lnTo>
                  <a:lnTo>
                    <a:pt x="103908" y="1511677"/>
                  </a:lnTo>
                  <a:lnTo>
                    <a:pt x="151891" y="1519428"/>
                  </a:lnTo>
                  <a:lnTo>
                    <a:pt x="5384799" y="1519428"/>
                  </a:lnTo>
                  <a:lnTo>
                    <a:pt x="5432783" y="1511677"/>
                  </a:lnTo>
                  <a:lnTo>
                    <a:pt x="5474476" y="1490102"/>
                  </a:lnTo>
                  <a:lnTo>
                    <a:pt x="5507366" y="1457212"/>
                  </a:lnTo>
                  <a:lnTo>
                    <a:pt x="5528941" y="1415519"/>
                  </a:lnTo>
                  <a:lnTo>
                    <a:pt x="5536692" y="1367536"/>
                  </a:lnTo>
                  <a:lnTo>
                    <a:pt x="5536692" y="151892"/>
                  </a:lnTo>
                  <a:lnTo>
                    <a:pt x="5528941" y="103908"/>
                  </a:lnTo>
                  <a:lnTo>
                    <a:pt x="5507366" y="62215"/>
                  </a:lnTo>
                  <a:lnTo>
                    <a:pt x="5474476" y="29325"/>
                  </a:lnTo>
                  <a:lnTo>
                    <a:pt x="5432783" y="7750"/>
                  </a:lnTo>
                  <a:lnTo>
                    <a:pt x="538479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35886" y="3885438"/>
              <a:ext cx="5537200" cy="1519555"/>
            </a:xfrm>
            <a:custGeom>
              <a:avLst/>
              <a:gdLst/>
              <a:ahLst/>
              <a:cxnLst/>
              <a:rect l="l" t="t" r="r" b="b"/>
              <a:pathLst>
                <a:path w="5537200" h="1519554">
                  <a:moveTo>
                    <a:pt x="0" y="151892"/>
                  </a:moveTo>
                  <a:lnTo>
                    <a:pt x="7750" y="103908"/>
                  </a:lnTo>
                  <a:lnTo>
                    <a:pt x="29325" y="62215"/>
                  </a:lnTo>
                  <a:lnTo>
                    <a:pt x="62215" y="29325"/>
                  </a:lnTo>
                  <a:lnTo>
                    <a:pt x="103908" y="7750"/>
                  </a:lnTo>
                  <a:lnTo>
                    <a:pt x="151891" y="0"/>
                  </a:lnTo>
                  <a:lnTo>
                    <a:pt x="5384799" y="0"/>
                  </a:lnTo>
                  <a:lnTo>
                    <a:pt x="5432783" y="7750"/>
                  </a:lnTo>
                  <a:lnTo>
                    <a:pt x="5474476" y="29325"/>
                  </a:lnTo>
                  <a:lnTo>
                    <a:pt x="5507366" y="62215"/>
                  </a:lnTo>
                  <a:lnTo>
                    <a:pt x="5528941" y="103908"/>
                  </a:lnTo>
                  <a:lnTo>
                    <a:pt x="5536692" y="151892"/>
                  </a:lnTo>
                  <a:lnTo>
                    <a:pt x="5536692" y="1367536"/>
                  </a:lnTo>
                  <a:lnTo>
                    <a:pt x="5528941" y="1415519"/>
                  </a:lnTo>
                  <a:lnTo>
                    <a:pt x="5507366" y="1457212"/>
                  </a:lnTo>
                  <a:lnTo>
                    <a:pt x="5474476" y="1490102"/>
                  </a:lnTo>
                  <a:lnTo>
                    <a:pt x="5432783" y="1511677"/>
                  </a:lnTo>
                  <a:lnTo>
                    <a:pt x="5384799" y="1519428"/>
                  </a:lnTo>
                  <a:lnTo>
                    <a:pt x="151891" y="1519428"/>
                  </a:lnTo>
                  <a:lnTo>
                    <a:pt x="103908" y="1511677"/>
                  </a:lnTo>
                  <a:lnTo>
                    <a:pt x="62215" y="1490102"/>
                  </a:lnTo>
                  <a:lnTo>
                    <a:pt x="29325" y="1457212"/>
                  </a:lnTo>
                  <a:lnTo>
                    <a:pt x="7750" y="1415519"/>
                  </a:lnTo>
                  <a:lnTo>
                    <a:pt x="0" y="1367536"/>
                  </a:lnTo>
                  <a:lnTo>
                    <a:pt x="0" y="151892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44117" y="1744218"/>
              <a:ext cx="1180465" cy="4015104"/>
            </a:xfrm>
            <a:custGeom>
              <a:avLst/>
              <a:gdLst/>
              <a:ahLst/>
              <a:cxnLst/>
              <a:rect l="l" t="t" r="r" b="b"/>
              <a:pathLst>
                <a:path w="1180464" h="4015104">
                  <a:moveTo>
                    <a:pt x="0" y="0"/>
                  </a:moveTo>
                  <a:lnTo>
                    <a:pt x="0" y="4014660"/>
                  </a:lnTo>
                  <a:lnTo>
                    <a:pt x="1180211" y="4014660"/>
                  </a:lnTo>
                </a:path>
              </a:pathLst>
            </a:custGeom>
            <a:ln w="25908">
              <a:solidFill>
                <a:srgbClr val="3C6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25217" y="5350002"/>
              <a:ext cx="5535295" cy="815340"/>
            </a:xfrm>
            <a:custGeom>
              <a:avLst/>
              <a:gdLst/>
              <a:ahLst/>
              <a:cxnLst/>
              <a:rect l="l" t="t" r="r" b="b"/>
              <a:pathLst>
                <a:path w="5535295" h="815339">
                  <a:moveTo>
                    <a:pt x="5453633" y="0"/>
                  </a:moveTo>
                  <a:lnTo>
                    <a:pt x="81533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4"/>
                  </a:lnTo>
                  <a:lnTo>
                    <a:pt x="0" y="733806"/>
                  </a:lnTo>
                  <a:lnTo>
                    <a:pt x="6399" y="765544"/>
                  </a:lnTo>
                  <a:lnTo>
                    <a:pt x="23860" y="791460"/>
                  </a:lnTo>
                  <a:lnTo>
                    <a:pt x="49774" y="808933"/>
                  </a:lnTo>
                  <a:lnTo>
                    <a:pt x="81533" y="815340"/>
                  </a:lnTo>
                  <a:lnTo>
                    <a:pt x="5453633" y="815340"/>
                  </a:lnTo>
                  <a:lnTo>
                    <a:pt x="5485393" y="808933"/>
                  </a:lnTo>
                  <a:lnTo>
                    <a:pt x="5511307" y="791460"/>
                  </a:lnTo>
                  <a:lnTo>
                    <a:pt x="5528768" y="765544"/>
                  </a:lnTo>
                  <a:lnTo>
                    <a:pt x="5535167" y="733806"/>
                  </a:lnTo>
                  <a:lnTo>
                    <a:pt x="5535167" y="81534"/>
                  </a:lnTo>
                  <a:lnTo>
                    <a:pt x="5528768" y="49774"/>
                  </a:lnTo>
                  <a:lnTo>
                    <a:pt x="5511307" y="23860"/>
                  </a:lnTo>
                  <a:lnTo>
                    <a:pt x="5485393" y="6399"/>
                  </a:lnTo>
                  <a:lnTo>
                    <a:pt x="545363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25217" y="5350002"/>
              <a:ext cx="5535295" cy="815340"/>
            </a:xfrm>
            <a:custGeom>
              <a:avLst/>
              <a:gdLst/>
              <a:ahLst/>
              <a:cxnLst/>
              <a:rect l="l" t="t" r="r" b="b"/>
              <a:pathLst>
                <a:path w="5535295" h="815339">
                  <a:moveTo>
                    <a:pt x="0" y="81534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3" y="0"/>
                  </a:lnTo>
                  <a:lnTo>
                    <a:pt x="5453633" y="0"/>
                  </a:lnTo>
                  <a:lnTo>
                    <a:pt x="5485393" y="6399"/>
                  </a:lnTo>
                  <a:lnTo>
                    <a:pt x="5511307" y="23860"/>
                  </a:lnTo>
                  <a:lnTo>
                    <a:pt x="5528768" y="49774"/>
                  </a:lnTo>
                  <a:lnTo>
                    <a:pt x="5535167" y="81534"/>
                  </a:lnTo>
                  <a:lnTo>
                    <a:pt x="5535167" y="733806"/>
                  </a:lnTo>
                  <a:lnTo>
                    <a:pt x="5528768" y="765544"/>
                  </a:lnTo>
                  <a:lnTo>
                    <a:pt x="5511307" y="791460"/>
                  </a:lnTo>
                  <a:lnTo>
                    <a:pt x="5485393" y="808933"/>
                  </a:lnTo>
                  <a:lnTo>
                    <a:pt x="5453633" y="815340"/>
                  </a:lnTo>
                  <a:lnTo>
                    <a:pt x="81533" y="815340"/>
                  </a:lnTo>
                  <a:lnTo>
                    <a:pt x="49774" y="808933"/>
                  </a:lnTo>
                  <a:lnTo>
                    <a:pt x="23860" y="791460"/>
                  </a:lnTo>
                  <a:lnTo>
                    <a:pt x="6399" y="765544"/>
                  </a:lnTo>
                  <a:lnTo>
                    <a:pt x="0" y="733806"/>
                  </a:lnTo>
                  <a:lnTo>
                    <a:pt x="0" y="81534"/>
                  </a:lnTo>
                  <a:close/>
                </a:path>
              </a:pathLst>
            </a:custGeom>
            <a:ln w="25907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80970" y="2033778"/>
            <a:ext cx="5271770" cy="40525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4290" marR="164465">
              <a:lnSpc>
                <a:spcPts val="2640"/>
              </a:lnSpc>
              <a:spcBef>
                <a:spcPts val="385"/>
              </a:spcBef>
              <a:tabLst>
                <a:tab pos="4960620" algn="l"/>
              </a:tabLst>
            </a:pPr>
            <a:r>
              <a:rPr sz="2400" b="1" dirty="0">
                <a:latin typeface="Calibri"/>
                <a:cs typeface="Calibri"/>
              </a:rPr>
              <a:t>S</a:t>
            </a:r>
            <a:r>
              <a:rPr sz="2400" b="1" spc="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lario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Base </a:t>
            </a:r>
            <a:r>
              <a:rPr sz="2400" spc="-5" dirty="0">
                <a:latin typeface="Calibri"/>
                <a:cs typeface="Calibri"/>
              </a:rPr>
              <a:t>(po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orí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7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esional	y  </a:t>
            </a:r>
            <a:r>
              <a:rPr sz="2400" spc="-10" dirty="0">
                <a:latin typeface="Calibri"/>
                <a:cs typeface="Calibri"/>
              </a:rPr>
              <a:t>nunca inferior</a:t>
            </a:r>
            <a:r>
              <a:rPr sz="2400" dirty="0">
                <a:latin typeface="Calibri"/>
                <a:cs typeface="Calibri"/>
              </a:rPr>
              <a:t> 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SMI)</a:t>
            </a:r>
            <a:endParaRPr sz="2400">
              <a:latin typeface="Calibri"/>
              <a:cs typeface="Calibri"/>
            </a:endParaRPr>
          </a:p>
          <a:p>
            <a:pPr marL="44450" marR="976630" indent="-22860">
              <a:lnSpc>
                <a:spcPct val="231700"/>
              </a:lnSpc>
              <a:spcBef>
                <a:spcPts val="70"/>
              </a:spcBef>
            </a:pPr>
            <a:r>
              <a:rPr sz="2400" b="1" spc="-10" dirty="0">
                <a:latin typeface="Calibri"/>
                <a:cs typeface="Calibri"/>
              </a:rPr>
              <a:t>Complementos </a:t>
            </a:r>
            <a:r>
              <a:rPr sz="2400" b="1" dirty="0">
                <a:latin typeface="Calibri"/>
                <a:cs typeface="Calibri"/>
              </a:rPr>
              <a:t>salariales o </a:t>
            </a:r>
            <a:r>
              <a:rPr sz="2400" b="1" spc="-5" dirty="0">
                <a:latin typeface="Calibri"/>
                <a:cs typeface="Calibri"/>
              </a:rPr>
              <a:t>pluses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Complementos extrasalariales</a:t>
            </a:r>
            <a:endParaRPr sz="2400">
              <a:latin typeface="Calibri"/>
              <a:cs typeface="Calibri"/>
            </a:endParaRPr>
          </a:p>
          <a:p>
            <a:pPr marL="44450" marR="538480">
              <a:lnSpc>
                <a:spcPts val="2630"/>
              </a:lnSpc>
              <a:spcBef>
                <a:spcPts val="55"/>
              </a:spcBef>
            </a:pPr>
            <a:r>
              <a:rPr sz="2400" spc="-10" dirty="0">
                <a:latin typeface="Calibri"/>
                <a:cs typeface="Calibri"/>
              </a:rPr>
              <a:t>(compensan </a:t>
            </a:r>
            <a:r>
              <a:rPr sz="2400" spc="-20" dirty="0">
                <a:latin typeface="Calibri"/>
                <a:cs typeface="Calibri"/>
              </a:rPr>
              <a:t>gastos </a:t>
            </a:r>
            <a:r>
              <a:rPr sz="2400" spc="-5" dirty="0">
                <a:latin typeface="Calibri"/>
                <a:cs typeface="Calibri"/>
              </a:rPr>
              <a:t>del trabajador por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realizar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trabajo)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60"/>
              </a:lnSpc>
              <a:spcBef>
                <a:spcPts val="1889"/>
              </a:spcBef>
            </a:pPr>
            <a:r>
              <a:rPr sz="2400" b="1" spc="-20" dirty="0">
                <a:latin typeface="Calibri"/>
                <a:cs typeface="Calibri"/>
              </a:rPr>
              <a:t>Pagas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extras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(como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mínimo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pagas</a:t>
            </a:r>
            <a:r>
              <a:rPr sz="2400" dirty="0">
                <a:latin typeface="Calibri"/>
                <a:cs typeface="Calibri"/>
              </a:rPr>
              <a:t> 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año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60"/>
              </a:lnSpc>
            </a:pPr>
            <a:r>
              <a:rPr sz="2400" spc="-5" dirty="0">
                <a:latin typeface="Calibri"/>
                <a:cs typeface="Calibri"/>
              </a:rPr>
              <a:t>por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ley)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934" y="249173"/>
            <a:ext cx="6231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LAS</a:t>
            </a:r>
            <a:r>
              <a:rPr sz="4000" spc="-20" dirty="0"/>
              <a:t> </a:t>
            </a:r>
            <a:r>
              <a:rPr sz="4000" spc="-10" dirty="0"/>
              <a:t>GARANTÍAS</a:t>
            </a:r>
            <a:r>
              <a:rPr sz="4000" spc="-25" dirty="0"/>
              <a:t> </a:t>
            </a:r>
            <a:r>
              <a:rPr sz="4000" spc="-10" dirty="0"/>
              <a:t>DEL SALARIO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50292" y="3560064"/>
            <a:ext cx="344805" cy="212090"/>
            <a:chOff x="50292" y="3560064"/>
            <a:chExt cx="344805" cy="212090"/>
          </a:xfrm>
        </p:grpSpPr>
        <p:sp>
          <p:nvSpPr>
            <p:cNvPr id="4" name="object 4"/>
            <p:cNvSpPr/>
            <p:nvPr/>
          </p:nvSpPr>
          <p:spPr>
            <a:xfrm>
              <a:off x="63246" y="3573018"/>
              <a:ext cx="318770" cy="186055"/>
            </a:xfrm>
            <a:custGeom>
              <a:avLst/>
              <a:gdLst/>
              <a:ahLst/>
              <a:cxnLst/>
              <a:rect l="l" t="t" r="r" b="b"/>
              <a:pathLst>
                <a:path w="318770" h="186054">
                  <a:moveTo>
                    <a:pt x="225551" y="0"/>
                  </a:moveTo>
                  <a:lnTo>
                    <a:pt x="225551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225551" y="139446"/>
                  </a:lnTo>
                  <a:lnTo>
                    <a:pt x="225551" y="185928"/>
                  </a:lnTo>
                  <a:lnTo>
                    <a:pt x="318516" y="92964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246" y="3573018"/>
              <a:ext cx="318770" cy="186055"/>
            </a:xfrm>
            <a:custGeom>
              <a:avLst/>
              <a:gdLst/>
              <a:ahLst/>
              <a:cxnLst/>
              <a:rect l="l" t="t" r="r" b="b"/>
              <a:pathLst>
                <a:path w="318770" h="186054">
                  <a:moveTo>
                    <a:pt x="0" y="46482"/>
                  </a:moveTo>
                  <a:lnTo>
                    <a:pt x="225551" y="46482"/>
                  </a:lnTo>
                  <a:lnTo>
                    <a:pt x="225551" y="0"/>
                  </a:lnTo>
                  <a:lnTo>
                    <a:pt x="318516" y="92964"/>
                  </a:lnTo>
                  <a:lnTo>
                    <a:pt x="225551" y="185928"/>
                  </a:lnTo>
                  <a:lnTo>
                    <a:pt x="225551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25908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3672" y="3285744"/>
            <a:ext cx="8540750" cy="707390"/>
          </a:xfrm>
          <a:prstGeom prst="rect">
            <a:avLst/>
          </a:prstGeom>
          <a:solidFill>
            <a:srgbClr val="F1DCDB"/>
          </a:solidFill>
          <a:ln w="9144">
            <a:solidFill>
              <a:srgbClr val="1F487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000" b="1" dirty="0">
                <a:latin typeface="Arial"/>
                <a:cs typeface="Arial"/>
              </a:rPr>
              <a:t>PREFERENCIA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DE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TRABAJADORES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COBRAR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FRENTE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10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REEDO</a:t>
            </a:r>
            <a:r>
              <a:rPr sz="2000" b="1" spc="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ES</a:t>
            </a:r>
            <a:r>
              <a:rPr sz="2000" b="1" spc="-10" dirty="0">
                <a:latin typeface="Arial"/>
                <a:cs typeface="Arial"/>
              </a:rPr>
              <a:t> E</a:t>
            </a:r>
            <a:r>
              <a:rPr sz="2000" b="1" dirty="0">
                <a:latin typeface="Arial"/>
                <a:cs typeface="Arial"/>
              </a:rPr>
              <a:t>N </a:t>
            </a:r>
            <a:r>
              <a:rPr sz="2000" b="1" spc="5" dirty="0">
                <a:latin typeface="Arial"/>
                <a:cs typeface="Arial"/>
              </a:rPr>
              <a:t>C</a:t>
            </a:r>
            <a:r>
              <a:rPr sz="2000" b="1" dirty="0">
                <a:latin typeface="Arial"/>
                <a:cs typeface="Arial"/>
              </a:rPr>
              <a:t>ASO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 QUE LA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EM</a:t>
            </a:r>
            <a:r>
              <a:rPr sz="2000" b="1" spc="-10" dirty="0">
                <a:latin typeface="Arial"/>
                <a:cs typeface="Arial"/>
              </a:rPr>
              <a:t>P</a:t>
            </a:r>
            <a:r>
              <a:rPr sz="2000" b="1" dirty="0">
                <a:latin typeface="Arial"/>
                <a:cs typeface="Arial"/>
              </a:rPr>
              <a:t>RESA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TENGA</a:t>
            </a:r>
            <a:r>
              <a:rPr sz="2000" b="1" spc="-1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DEUD</a:t>
            </a:r>
            <a:r>
              <a:rPr sz="2000" b="1" spc="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2168" y="1190180"/>
            <a:ext cx="2124710" cy="1568450"/>
            <a:chOff x="332168" y="1190180"/>
            <a:chExt cx="2124710" cy="1568450"/>
          </a:xfrm>
        </p:grpSpPr>
        <p:sp>
          <p:nvSpPr>
            <p:cNvPr id="8" name="object 8"/>
            <p:cNvSpPr/>
            <p:nvPr/>
          </p:nvSpPr>
          <p:spPr>
            <a:xfrm>
              <a:off x="345186" y="1203197"/>
              <a:ext cx="2098675" cy="1542415"/>
            </a:xfrm>
            <a:custGeom>
              <a:avLst/>
              <a:gdLst/>
              <a:ahLst/>
              <a:cxnLst/>
              <a:rect l="l" t="t" r="r" b="b"/>
              <a:pathLst>
                <a:path w="2098675" h="1542414">
                  <a:moveTo>
                    <a:pt x="1944370" y="0"/>
                  </a:moveTo>
                  <a:lnTo>
                    <a:pt x="154228" y="0"/>
                  </a:lnTo>
                  <a:lnTo>
                    <a:pt x="105480" y="7865"/>
                  </a:lnTo>
                  <a:lnTo>
                    <a:pt x="63142" y="29764"/>
                  </a:lnTo>
                  <a:lnTo>
                    <a:pt x="29757" y="63148"/>
                  </a:lnTo>
                  <a:lnTo>
                    <a:pt x="7862" y="105468"/>
                  </a:lnTo>
                  <a:lnTo>
                    <a:pt x="0" y="154177"/>
                  </a:lnTo>
                  <a:lnTo>
                    <a:pt x="0" y="1388110"/>
                  </a:lnTo>
                  <a:lnTo>
                    <a:pt x="7862" y="1436819"/>
                  </a:lnTo>
                  <a:lnTo>
                    <a:pt x="29757" y="1479139"/>
                  </a:lnTo>
                  <a:lnTo>
                    <a:pt x="63142" y="1512523"/>
                  </a:lnTo>
                  <a:lnTo>
                    <a:pt x="105480" y="1534422"/>
                  </a:lnTo>
                  <a:lnTo>
                    <a:pt x="154228" y="1542288"/>
                  </a:lnTo>
                  <a:lnTo>
                    <a:pt x="1944370" y="1542288"/>
                  </a:lnTo>
                  <a:lnTo>
                    <a:pt x="1993079" y="1534422"/>
                  </a:lnTo>
                  <a:lnTo>
                    <a:pt x="2035399" y="1512523"/>
                  </a:lnTo>
                  <a:lnTo>
                    <a:pt x="2068783" y="1479139"/>
                  </a:lnTo>
                  <a:lnTo>
                    <a:pt x="2090682" y="1436819"/>
                  </a:lnTo>
                  <a:lnTo>
                    <a:pt x="2098547" y="1388110"/>
                  </a:lnTo>
                  <a:lnTo>
                    <a:pt x="2098547" y="154177"/>
                  </a:lnTo>
                  <a:lnTo>
                    <a:pt x="2090682" y="105468"/>
                  </a:lnTo>
                  <a:lnTo>
                    <a:pt x="2068783" y="63148"/>
                  </a:lnTo>
                  <a:lnTo>
                    <a:pt x="2035399" y="29764"/>
                  </a:lnTo>
                  <a:lnTo>
                    <a:pt x="1993079" y="7865"/>
                  </a:lnTo>
                  <a:lnTo>
                    <a:pt x="1944370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5186" y="1203197"/>
              <a:ext cx="2098675" cy="1542415"/>
            </a:xfrm>
            <a:custGeom>
              <a:avLst/>
              <a:gdLst/>
              <a:ahLst/>
              <a:cxnLst/>
              <a:rect l="l" t="t" r="r" b="b"/>
              <a:pathLst>
                <a:path w="2098675" h="1542414">
                  <a:moveTo>
                    <a:pt x="0" y="154177"/>
                  </a:moveTo>
                  <a:lnTo>
                    <a:pt x="7862" y="105468"/>
                  </a:lnTo>
                  <a:lnTo>
                    <a:pt x="29757" y="63148"/>
                  </a:lnTo>
                  <a:lnTo>
                    <a:pt x="63142" y="29764"/>
                  </a:lnTo>
                  <a:lnTo>
                    <a:pt x="105480" y="7865"/>
                  </a:lnTo>
                  <a:lnTo>
                    <a:pt x="154228" y="0"/>
                  </a:lnTo>
                  <a:lnTo>
                    <a:pt x="1944370" y="0"/>
                  </a:lnTo>
                  <a:lnTo>
                    <a:pt x="1993079" y="7865"/>
                  </a:lnTo>
                  <a:lnTo>
                    <a:pt x="2035399" y="29764"/>
                  </a:lnTo>
                  <a:lnTo>
                    <a:pt x="2068783" y="63148"/>
                  </a:lnTo>
                  <a:lnTo>
                    <a:pt x="2090682" y="105468"/>
                  </a:lnTo>
                  <a:lnTo>
                    <a:pt x="2098547" y="154177"/>
                  </a:lnTo>
                  <a:lnTo>
                    <a:pt x="2098547" y="1388110"/>
                  </a:lnTo>
                  <a:lnTo>
                    <a:pt x="2090682" y="1436819"/>
                  </a:lnTo>
                  <a:lnTo>
                    <a:pt x="2068783" y="1479139"/>
                  </a:lnTo>
                  <a:lnTo>
                    <a:pt x="2035399" y="1512523"/>
                  </a:lnTo>
                  <a:lnTo>
                    <a:pt x="1993079" y="1534422"/>
                  </a:lnTo>
                  <a:lnTo>
                    <a:pt x="1944370" y="1542288"/>
                  </a:lnTo>
                  <a:lnTo>
                    <a:pt x="154228" y="1542288"/>
                  </a:lnTo>
                  <a:lnTo>
                    <a:pt x="105480" y="1534422"/>
                  </a:lnTo>
                  <a:lnTo>
                    <a:pt x="63142" y="1512523"/>
                  </a:lnTo>
                  <a:lnTo>
                    <a:pt x="29757" y="1479139"/>
                  </a:lnTo>
                  <a:lnTo>
                    <a:pt x="7862" y="1436819"/>
                  </a:lnTo>
                  <a:lnTo>
                    <a:pt x="0" y="1388110"/>
                  </a:lnTo>
                  <a:lnTo>
                    <a:pt x="0" y="154177"/>
                  </a:lnTo>
                  <a:close/>
                </a:path>
              </a:pathLst>
            </a:custGeom>
            <a:ln w="25908">
              <a:solidFill>
                <a:srgbClr val="8BA9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1501139"/>
              <a:ext cx="818388" cy="6903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7528" y="1918715"/>
              <a:ext cx="446532" cy="5943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55777" y="1574419"/>
            <a:ext cx="187325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76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El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S.M.I.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  <a:p>
            <a:pPr marL="635" algn="ctr">
              <a:lnSpc>
                <a:spcPts val="2760"/>
              </a:lnSpc>
            </a:pPr>
            <a:r>
              <a:rPr sz="2400" b="1" spc="-10" dirty="0">
                <a:latin typeface="Calibri"/>
                <a:cs typeface="Calibri"/>
              </a:rPr>
              <a:t>embargable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30017" y="1274063"/>
            <a:ext cx="6133465" cy="1423670"/>
            <a:chOff x="2430017" y="1274063"/>
            <a:chExt cx="6133465" cy="1423670"/>
          </a:xfrm>
        </p:grpSpPr>
        <p:sp>
          <p:nvSpPr>
            <p:cNvPr id="14" name="object 14"/>
            <p:cNvSpPr/>
            <p:nvPr/>
          </p:nvSpPr>
          <p:spPr>
            <a:xfrm>
              <a:off x="2442717" y="1973198"/>
              <a:ext cx="482600" cy="12065"/>
            </a:xfrm>
            <a:custGeom>
              <a:avLst/>
              <a:gdLst/>
              <a:ahLst/>
              <a:cxnLst/>
              <a:rect l="l" t="t" r="r" b="b"/>
              <a:pathLst>
                <a:path w="482600" h="12064">
                  <a:moveTo>
                    <a:pt x="0" y="0"/>
                  </a:moveTo>
                  <a:lnTo>
                    <a:pt x="482600" y="11684"/>
                  </a:lnTo>
                </a:path>
              </a:pathLst>
            </a:custGeom>
            <a:ln w="25399">
              <a:solidFill>
                <a:srgbClr val="7A93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25317" y="1287017"/>
              <a:ext cx="5625465" cy="1397635"/>
            </a:xfrm>
            <a:custGeom>
              <a:avLst/>
              <a:gdLst/>
              <a:ahLst/>
              <a:cxnLst/>
              <a:rect l="l" t="t" r="r" b="b"/>
              <a:pathLst>
                <a:path w="5625465" h="1397635">
                  <a:moveTo>
                    <a:pt x="5485383" y="0"/>
                  </a:moveTo>
                  <a:lnTo>
                    <a:pt x="139700" y="0"/>
                  </a:lnTo>
                  <a:lnTo>
                    <a:pt x="95569" y="7128"/>
                  </a:lnTo>
                  <a:lnTo>
                    <a:pt x="57223" y="26972"/>
                  </a:lnTo>
                  <a:lnTo>
                    <a:pt x="26972" y="57223"/>
                  </a:lnTo>
                  <a:lnTo>
                    <a:pt x="7128" y="95569"/>
                  </a:lnTo>
                  <a:lnTo>
                    <a:pt x="0" y="139700"/>
                  </a:lnTo>
                  <a:lnTo>
                    <a:pt x="0" y="1257808"/>
                  </a:lnTo>
                  <a:lnTo>
                    <a:pt x="7128" y="1301938"/>
                  </a:lnTo>
                  <a:lnTo>
                    <a:pt x="26972" y="1340284"/>
                  </a:lnTo>
                  <a:lnTo>
                    <a:pt x="57223" y="1370535"/>
                  </a:lnTo>
                  <a:lnTo>
                    <a:pt x="95569" y="1390379"/>
                  </a:lnTo>
                  <a:lnTo>
                    <a:pt x="139700" y="1397508"/>
                  </a:lnTo>
                  <a:lnTo>
                    <a:pt x="5485383" y="1397508"/>
                  </a:lnTo>
                  <a:lnTo>
                    <a:pt x="5529514" y="1390379"/>
                  </a:lnTo>
                  <a:lnTo>
                    <a:pt x="5567860" y="1370535"/>
                  </a:lnTo>
                  <a:lnTo>
                    <a:pt x="5598111" y="1340284"/>
                  </a:lnTo>
                  <a:lnTo>
                    <a:pt x="5617955" y="1301938"/>
                  </a:lnTo>
                  <a:lnTo>
                    <a:pt x="5625083" y="1257808"/>
                  </a:lnTo>
                  <a:lnTo>
                    <a:pt x="5625083" y="139700"/>
                  </a:lnTo>
                  <a:lnTo>
                    <a:pt x="5617955" y="95569"/>
                  </a:lnTo>
                  <a:lnTo>
                    <a:pt x="5598111" y="57223"/>
                  </a:lnTo>
                  <a:lnTo>
                    <a:pt x="5567860" y="26972"/>
                  </a:lnTo>
                  <a:lnTo>
                    <a:pt x="5529514" y="7128"/>
                  </a:lnTo>
                  <a:lnTo>
                    <a:pt x="5485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25317" y="1287017"/>
              <a:ext cx="5625465" cy="1397635"/>
            </a:xfrm>
            <a:custGeom>
              <a:avLst/>
              <a:gdLst/>
              <a:ahLst/>
              <a:cxnLst/>
              <a:rect l="l" t="t" r="r" b="b"/>
              <a:pathLst>
                <a:path w="5625465" h="1397635">
                  <a:moveTo>
                    <a:pt x="0" y="139700"/>
                  </a:moveTo>
                  <a:lnTo>
                    <a:pt x="7128" y="95569"/>
                  </a:lnTo>
                  <a:lnTo>
                    <a:pt x="26972" y="57223"/>
                  </a:lnTo>
                  <a:lnTo>
                    <a:pt x="57223" y="26972"/>
                  </a:lnTo>
                  <a:lnTo>
                    <a:pt x="95569" y="7128"/>
                  </a:lnTo>
                  <a:lnTo>
                    <a:pt x="139700" y="0"/>
                  </a:lnTo>
                  <a:lnTo>
                    <a:pt x="5485383" y="0"/>
                  </a:lnTo>
                  <a:lnTo>
                    <a:pt x="5529514" y="7128"/>
                  </a:lnTo>
                  <a:lnTo>
                    <a:pt x="5567860" y="26972"/>
                  </a:lnTo>
                  <a:lnTo>
                    <a:pt x="5598111" y="57223"/>
                  </a:lnTo>
                  <a:lnTo>
                    <a:pt x="5617955" y="95569"/>
                  </a:lnTo>
                  <a:lnTo>
                    <a:pt x="5625083" y="139700"/>
                  </a:lnTo>
                  <a:lnTo>
                    <a:pt x="5625083" y="1257808"/>
                  </a:lnTo>
                  <a:lnTo>
                    <a:pt x="5617955" y="1301938"/>
                  </a:lnTo>
                  <a:lnTo>
                    <a:pt x="5598111" y="1340284"/>
                  </a:lnTo>
                  <a:lnTo>
                    <a:pt x="5567860" y="1370535"/>
                  </a:lnTo>
                  <a:lnTo>
                    <a:pt x="5529514" y="1390379"/>
                  </a:lnTo>
                  <a:lnTo>
                    <a:pt x="5485383" y="1397508"/>
                  </a:lnTo>
                  <a:lnTo>
                    <a:pt x="139700" y="1397508"/>
                  </a:lnTo>
                  <a:lnTo>
                    <a:pt x="95569" y="1390379"/>
                  </a:lnTo>
                  <a:lnTo>
                    <a:pt x="57223" y="1370535"/>
                  </a:lnTo>
                  <a:lnTo>
                    <a:pt x="26972" y="1340284"/>
                  </a:lnTo>
                  <a:lnTo>
                    <a:pt x="7128" y="1301938"/>
                  </a:lnTo>
                  <a:lnTo>
                    <a:pt x="0" y="1257808"/>
                  </a:lnTo>
                  <a:lnTo>
                    <a:pt x="0" y="139700"/>
                  </a:lnTo>
                  <a:close/>
                </a:path>
              </a:pathLst>
            </a:custGeom>
            <a:ln w="25908">
              <a:solidFill>
                <a:srgbClr val="8BA9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024377" y="1418590"/>
            <a:ext cx="5425440" cy="10604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ctr">
              <a:lnSpc>
                <a:spcPct val="91500"/>
              </a:lnSpc>
              <a:spcBef>
                <a:spcPts val="345"/>
              </a:spcBef>
            </a:pPr>
            <a:r>
              <a:rPr sz="2400" dirty="0">
                <a:latin typeface="Calibri"/>
                <a:cs typeface="Calibri"/>
              </a:rPr>
              <a:t>No </a:t>
            </a:r>
            <a:r>
              <a:rPr sz="2400" spc="-5" dirty="0">
                <a:latin typeface="Calibri"/>
                <a:cs typeface="Calibri"/>
              </a:rPr>
              <a:t>se </a:t>
            </a:r>
            <a:r>
              <a:rPr sz="2400" dirty="0">
                <a:latin typeface="Calibri"/>
                <a:cs typeface="Calibri"/>
              </a:rPr>
              <a:t>le </a:t>
            </a:r>
            <a:r>
              <a:rPr sz="2400" spc="-5" dirty="0">
                <a:latin typeface="Calibri"/>
                <a:cs typeface="Calibri"/>
              </a:rPr>
              <a:t>puede </a:t>
            </a:r>
            <a:r>
              <a:rPr sz="2400" spc="-10" dirty="0">
                <a:latin typeface="Calibri"/>
                <a:cs typeface="Calibri"/>
              </a:rPr>
              <a:t>embargar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la </a:t>
            </a:r>
            <a:r>
              <a:rPr sz="2400" spc="-5" dirty="0">
                <a:latin typeface="Calibri"/>
                <a:cs typeface="Calibri"/>
              </a:rPr>
              <a:t>nómina </a:t>
            </a:r>
            <a:r>
              <a:rPr sz="2400" spc="-15" dirty="0">
                <a:latin typeface="Calibri"/>
                <a:cs typeface="Calibri"/>
              </a:rPr>
              <a:t>neta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valor </a:t>
            </a:r>
            <a:r>
              <a:rPr sz="2400" spc="-5" dirty="0">
                <a:latin typeface="Calibri"/>
                <a:cs typeface="Calibri"/>
              </a:rPr>
              <a:t>de SMI,</a:t>
            </a:r>
            <a:r>
              <a:rPr sz="2400" spc="-10" dirty="0">
                <a:latin typeface="Calibri"/>
                <a:cs typeface="Calibri"/>
              </a:rPr>
              <a:t> salvo</a:t>
            </a:r>
            <a:r>
              <a:rPr sz="2400" spc="-5" dirty="0">
                <a:latin typeface="Calibri"/>
                <a:cs typeface="Calibri"/>
              </a:rPr>
              <a:t> que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deban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pensiones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hijos 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spc="-10" dirty="0">
                <a:latin typeface="Calibri"/>
                <a:cs typeface="Calibri"/>
              </a:rPr>
              <a:t>cónyuge.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435" y="536905"/>
            <a:ext cx="56280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LAS</a:t>
            </a:r>
            <a:r>
              <a:rPr sz="3600" spc="-15" dirty="0"/>
              <a:t> </a:t>
            </a:r>
            <a:r>
              <a:rPr sz="3600" spc="-5" dirty="0"/>
              <a:t>GARANTÍAS</a:t>
            </a:r>
            <a:r>
              <a:rPr sz="3600" spc="5" dirty="0"/>
              <a:t> </a:t>
            </a:r>
            <a:r>
              <a:rPr sz="3600" spc="-5" dirty="0"/>
              <a:t>DEL</a:t>
            </a:r>
            <a:r>
              <a:rPr sz="3600" spc="-15" dirty="0"/>
              <a:t> </a:t>
            </a:r>
            <a:r>
              <a:rPr sz="3600" spc="-5" dirty="0"/>
              <a:t>SALARIO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02692" y="3523488"/>
            <a:ext cx="8811895" cy="3022600"/>
            <a:chOff x="202692" y="3523488"/>
            <a:chExt cx="8811895" cy="3022600"/>
          </a:xfrm>
        </p:grpSpPr>
        <p:sp>
          <p:nvSpPr>
            <p:cNvPr id="4" name="object 4"/>
            <p:cNvSpPr/>
            <p:nvPr/>
          </p:nvSpPr>
          <p:spPr>
            <a:xfrm>
              <a:off x="215646" y="3536442"/>
              <a:ext cx="8785860" cy="2996565"/>
            </a:xfrm>
            <a:custGeom>
              <a:avLst/>
              <a:gdLst/>
              <a:ahLst/>
              <a:cxnLst/>
              <a:rect l="l" t="t" r="r" b="b"/>
              <a:pathLst>
                <a:path w="8785860" h="2996565">
                  <a:moveTo>
                    <a:pt x="8486267" y="0"/>
                  </a:moveTo>
                  <a:lnTo>
                    <a:pt x="299618" y="0"/>
                  </a:lnTo>
                  <a:lnTo>
                    <a:pt x="251017" y="3920"/>
                  </a:lnTo>
                  <a:lnTo>
                    <a:pt x="204913" y="15271"/>
                  </a:lnTo>
                  <a:lnTo>
                    <a:pt x="161923" y="33436"/>
                  </a:lnTo>
                  <a:lnTo>
                    <a:pt x="122664" y="57798"/>
                  </a:lnTo>
                  <a:lnTo>
                    <a:pt x="87753" y="87741"/>
                  </a:lnTo>
                  <a:lnTo>
                    <a:pt x="57807" y="122648"/>
                  </a:lnTo>
                  <a:lnTo>
                    <a:pt x="33441" y="161903"/>
                  </a:lnTo>
                  <a:lnTo>
                    <a:pt x="15274" y="204890"/>
                  </a:lnTo>
                  <a:lnTo>
                    <a:pt x="3921" y="250992"/>
                  </a:lnTo>
                  <a:lnTo>
                    <a:pt x="0" y="299593"/>
                  </a:lnTo>
                  <a:lnTo>
                    <a:pt x="0" y="2696565"/>
                  </a:lnTo>
                  <a:lnTo>
                    <a:pt x="3921" y="2745166"/>
                  </a:lnTo>
                  <a:lnTo>
                    <a:pt x="15274" y="2791270"/>
                  </a:lnTo>
                  <a:lnTo>
                    <a:pt x="33441" y="2834260"/>
                  </a:lnTo>
                  <a:lnTo>
                    <a:pt x="57807" y="2873519"/>
                  </a:lnTo>
                  <a:lnTo>
                    <a:pt x="87753" y="2908430"/>
                  </a:lnTo>
                  <a:lnTo>
                    <a:pt x="122664" y="2938376"/>
                  </a:lnTo>
                  <a:lnTo>
                    <a:pt x="161923" y="2962742"/>
                  </a:lnTo>
                  <a:lnTo>
                    <a:pt x="204913" y="2980909"/>
                  </a:lnTo>
                  <a:lnTo>
                    <a:pt x="251017" y="2992262"/>
                  </a:lnTo>
                  <a:lnTo>
                    <a:pt x="299618" y="2996184"/>
                  </a:lnTo>
                  <a:lnTo>
                    <a:pt x="8486267" y="2996184"/>
                  </a:lnTo>
                  <a:lnTo>
                    <a:pt x="8534867" y="2992262"/>
                  </a:lnTo>
                  <a:lnTo>
                    <a:pt x="8580969" y="2980909"/>
                  </a:lnTo>
                  <a:lnTo>
                    <a:pt x="8623956" y="2962742"/>
                  </a:lnTo>
                  <a:lnTo>
                    <a:pt x="8663211" y="2938376"/>
                  </a:lnTo>
                  <a:lnTo>
                    <a:pt x="8698118" y="2908430"/>
                  </a:lnTo>
                  <a:lnTo>
                    <a:pt x="8728061" y="2873519"/>
                  </a:lnTo>
                  <a:lnTo>
                    <a:pt x="8752423" y="2834260"/>
                  </a:lnTo>
                  <a:lnTo>
                    <a:pt x="8770588" y="2791270"/>
                  </a:lnTo>
                  <a:lnTo>
                    <a:pt x="8781939" y="2745166"/>
                  </a:lnTo>
                  <a:lnTo>
                    <a:pt x="8785860" y="2696565"/>
                  </a:lnTo>
                  <a:lnTo>
                    <a:pt x="8785860" y="299593"/>
                  </a:lnTo>
                  <a:lnTo>
                    <a:pt x="8781939" y="250992"/>
                  </a:lnTo>
                  <a:lnTo>
                    <a:pt x="8770588" y="204890"/>
                  </a:lnTo>
                  <a:lnTo>
                    <a:pt x="8752423" y="161903"/>
                  </a:lnTo>
                  <a:lnTo>
                    <a:pt x="8728061" y="122648"/>
                  </a:lnTo>
                  <a:lnTo>
                    <a:pt x="8698118" y="87741"/>
                  </a:lnTo>
                  <a:lnTo>
                    <a:pt x="8663211" y="57798"/>
                  </a:lnTo>
                  <a:lnTo>
                    <a:pt x="8623956" y="33436"/>
                  </a:lnTo>
                  <a:lnTo>
                    <a:pt x="8580969" y="15271"/>
                  </a:lnTo>
                  <a:lnTo>
                    <a:pt x="8534867" y="3920"/>
                  </a:lnTo>
                  <a:lnTo>
                    <a:pt x="84862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5646" y="3536442"/>
              <a:ext cx="8785860" cy="2996565"/>
            </a:xfrm>
            <a:custGeom>
              <a:avLst/>
              <a:gdLst/>
              <a:ahLst/>
              <a:cxnLst/>
              <a:rect l="l" t="t" r="r" b="b"/>
              <a:pathLst>
                <a:path w="8785860" h="2996565">
                  <a:moveTo>
                    <a:pt x="0" y="299593"/>
                  </a:moveTo>
                  <a:lnTo>
                    <a:pt x="3921" y="250992"/>
                  </a:lnTo>
                  <a:lnTo>
                    <a:pt x="15274" y="204890"/>
                  </a:lnTo>
                  <a:lnTo>
                    <a:pt x="33441" y="161903"/>
                  </a:lnTo>
                  <a:lnTo>
                    <a:pt x="57807" y="122648"/>
                  </a:lnTo>
                  <a:lnTo>
                    <a:pt x="87753" y="87741"/>
                  </a:lnTo>
                  <a:lnTo>
                    <a:pt x="122664" y="57798"/>
                  </a:lnTo>
                  <a:lnTo>
                    <a:pt x="161923" y="33436"/>
                  </a:lnTo>
                  <a:lnTo>
                    <a:pt x="204913" y="15271"/>
                  </a:lnTo>
                  <a:lnTo>
                    <a:pt x="251017" y="3920"/>
                  </a:lnTo>
                  <a:lnTo>
                    <a:pt x="299618" y="0"/>
                  </a:lnTo>
                  <a:lnTo>
                    <a:pt x="8486267" y="0"/>
                  </a:lnTo>
                  <a:lnTo>
                    <a:pt x="8534867" y="3920"/>
                  </a:lnTo>
                  <a:lnTo>
                    <a:pt x="8580969" y="15271"/>
                  </a:lnTo>
                  <a:lnTo>
                    <a:pt x="8623956" y="33436"/>
                  </a:lnTo>
                  <a:lnTo>
                    <a:pt x="8663211" y="57798"/>
                  </a:lnTo>
                  <a:lnTo>
                    <a:pt x="8698118" y="87741"/>
                  </a:lnTo>
                  <a:lnTo>
                    <a:pt x="8728061" y="122648"/>
                  </a:lnTo>
                  <a:lnTo>
                    <a:pt x="8752423" y="161903"/>
                  </a:lnTo>
                  <a:lnTo>
                    <a:pt x="8770588" y="204890"/>
                  </a:lnTo>
                  <a:lnTo>
                    <a:pt x="8781939" y="250992"/>
                  </a:lnTo>
                  <a:lnTo>
                    <a:pt x="8785860" y="299593"/>
                  </a:lnTo>
                  <a:lnTo>
                    <a:pt x="8785860" y="2696565"/>
                  </a:lnTo>
                  <a:lnTo>
                    <a:pt x="8781939" y="2745166"/>
                  </a:lnTo>
                  <a:lnTo>
                    <a:pt x="8770588" y="2791270"/>
                  </a:lnTo>
                  <a:lnTo>
                    <a:pt x="8752423" y="2834260"/>
                  </a:lnTo>
                  <a:lnTo>
                    <a:pt x="8728061" y="2873519"/>
                  </a:lnTo>
                  <a:lnTo>
                    <a:pt x="8698118" y="2908430"/>
                  </a:lnTo>
                  <a:lnTo>
                    <a:pt x="8663211" y="2938376"/>
                  </a:lnTo>
                  <a:lnTo>
                    <a:pt x="8623956" y="2962742"/>
                  </a:lnTo>
                  <a:lnTo>
                    <a:pt x="8580969" y="2980909"/>
                  </a:lnTo>
                  <a:lnTo>
                    <a:pt x="8534867" y="2992262"/>
                  </a:lnTo>
                  <a:lnTo>
                    <a:pt x="8486267" y="2996184"/>
                  </a:lnTo>
                  <a:lnTo>
                    <a:pt x="299618" y="2996184"/>
                  </a:lnTo>
                  <a:lnTo>
                    <a:pt x="251017" y="2992262"/>
                  </a:lnTo>
                  <a:lnTo>
                    <a:pt x="204913" y="2980909"/>
                  </a:lnTo>
                  <a:lnTo>
                    <a:pt x="161923" y="2962742"/>
                  </a:lnTo>
                  <a:lnTo>
                    <a:pt x="122664" y="2938376"/>
                  </a:lnTo>
                  <a:lnTo>
                    <a:pt x="87753" y="2908430"/>
                  </a:lnTo>
                  <a:lnTo>
                    <a:pt x="57807" y="2873519"/>
                  </a:lnTo>
                  <a:lnTo>
                    <a:pt x="33441" y="2834260"/>
                  </a:lnTo>
                  <a:lnTo>
                    <a:pt x="15274" y="2791270"/>
                  </a:lnTo>
                  <a:lnTo>
                    <a:pt x="3921" y="2745166"/>
                  </a:lnTo>
                  <a:lnTo>
                    <a:pt x="0" y="2696565"/>
                  </a:lnTo>
                  <a:lnTo>
                    <a:pt x="0" y="299593"/>
                  </a:lnTo>
                  <a:close/>
                </a:path>
              </a:pathLst>
            </a:custGeom>
            <a:ln w="25908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8566" y="3741027"/>
            <a:ext cx="5523865" cy="26930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91135" indent="-17907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191770" algn="l"/>
              </a:tabLst>
            </a:pPr>
            <a:r>
              <a:rPr sz="2000" b="1" spc="-5" dirty="0">
                <a:latin typeface="Calibri"/>
                <a:cs typeface="Calibri"/>
              </a:rPr>
              <a:t>Salarios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pagados.</a:t>
            </a:r>
            <a:endParaRPr sz="2000">
              <a:latin typeface="Calibri"/>
              <a:cs typeface="Calibri"/>
            </a:endParaRPr>
          </a:p>
          <a:p>
            <a:pPr marL="704850" lvl="1" indent="-235585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705485" algn="l"/>
              </a:tabLst>
            </a:pPr>
            <a:r>
              <a:rPr sz="2000" spc="-10" dirty="0">
                <a:latin typeface="Calibri"/>
                <a:cs typeface="Calibri"/>
              </a:rPr>
              <a:t>Máximo:</a:t>
            </a:r>
            <a:r>
              <a:rPr sz="2000" dirty="0">
                <a:latin typeface="Calibri"/>
                <a:cs typeface="Calibri"/>
              </a:rPr>
              <a:t> 120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días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2xSMI</a:t>
            </a:r>
            <a:endParaRPr sz="2000">
              <a:latin typeface="Calibri"/>
              <a:cs typeface="Calibri"/>
            </a:endParaRPr>
          </a:p>
          <a:p>
            <a:pPr marL="191135" indent="-17907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91770" algn="l"/>
              </a:tabLst>
            </a:pPr>
            <a:r>
              <a:rPr sz="2000" b="1" dirty="0">
                <a:latin typeface="Calibri"/>
                <a:cs typeface="Calibri"/>
              </a:rPr>
              <a:t>Indemnizaciones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despido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pagadas.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Máximo:</a:t>
            </a:r>
            <a:endParaRPr sz="2000">
              <a:latin typeface="Calibri"/>
              <a:cs typeface="Calibri"/>
            </a:endParaRPr>
          </a:p>
          <a:p>
            <a:pPr marL="725805" lvl="1" indent="-256540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726440" algn="l"/>
              </a:tabLst>
            </a:pPr>
            <a:r>
              <a:rPr sz="2000" dirty="0">
                <a:latin typeface="Calibri"/>
                <a:cs typeface="Calibri"/>
              </a:rPr>
              <a:t>360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días</a:t>
            </a:r>
            <a:endParaRPr sz="2000">
              <a:latin typeface="Calibri"/>
              <a:cs typeface="Calibri"/>
            </a:endParaRPr>
          </a:p>
          <a:p>
            <a:pPr marL="725805" lvl="1" indent="-256540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726440" algn="l"/>
              </a:tabLst>
            </a:pPr>
            <a:r>
              <a:rPr sz="2000" dirty="0">
                <a:latin typeface="Calibri"/>
                <a:cs typeface="Calibri"/>
              </a:rPr>
              <a:t>2x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SMI</a:t>
            </a:r>
            <a:endParaRPr sz="2000">
              <a:latin typeface="Calibri"/>
              <a:cs typeface="Calibri"/>
            </a:endParaRPr>
          </a:p>
          <a:p>
            <a:pPr marL="725805" lvl="1" indent="-256540">
              <a:lnSpc>
                <a:spcPct val="100000"/>
              </a:lnSpc>
              <a:spcBef>
                <a:spcPts val="605"/>
              </a:spcBef>
              <a:buFont typeface="Courier New"/>
              <a:buChar char="o"/>
              <a:tabLst>
                <a:tab pos="726440" algn="l"/>
              </a:tabLst>
            </a:pPr>
            <a:r>
              <a:rPr sz="2000" dirty="0">
                <a:latin typeface="Calibri"/>
                <a:cs typeface="Calibri"/>
              </a:rPr>
              <a:t>30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días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/año: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despido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improcedente</a:t>
            </a:r>
            <a:endParaRPr sz="2000">
              <a:latin typeface="Calibri"/>
              <a:cs typeface="Calibri"/>
            </a:endParaRPr>
          </a:p>
          <a:p>
            <a:pPr marL="678815" lvl="1" indent="-209550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679450" algn="l"/>
              </a:tabLst>
            </a:pPr>
            <a:r>
              <a:rPr sz="2000" dirty="0">
                <a:latin typeface="Calibri"/>
                <a:cs typeface="Calibri"/>
              </a:rPr>
              <a:t>20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días</a:t>
            </a:r>
            <a:r>
              <a:rPr sz="2000" spc="-10" dirty="0">
                <a:latin typeface="Calibri"/>
                <a:cs typeface="Calibri"/>
              </a:rPr>
              <a:t> /año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despido</a:t>
            </a:r>
            <a:r>
              <a:rPr sz="2000" spc="-10" dirty="0">
                <a:latin typeface="Calibri"/>
                <a:cs typeface="Calibri"/>
              </a:rPr>
              <a:t> procedente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8808" y="1301496"/>
            <a:ext cx="7961630" cy="754380"/>
            <a:chOff x="368808" y="1301496"/>
            <a:chExt cx="7961630" cy="754380"/>
          </a:xfrm>
        </p:grpSpPr>
        <p:sp>
          <p:nvSpPr>
            <p:cNvPr id="8" name="object 8"/>
            <p:cNvSpPr/>
            <p:nvPr/>
          </p:nvSpPr>
          <p:spPr>
            <a:xfrm>
              <a:off x="381762" y="1314450"/>
              <a:ext cx="7935595" cy="728980"/>
            </a:xfrm>
            <a:custGeom>
              <a:avLst/>
              <a:gdLst/>
              <a:ahLst/>
              <a:cxnLst/>
              <a:rect l="l" t="t" r="r" b="b"/>
              <a:pathLst>
                <a:path w="7935595" h="728980">
                  <a:moveTo>
                    <a:pt x="7862570" y="0"/>
                  </a:moveTo>
                  <a:lnTo>
                    <a:pt x="72847" y="0"/>
                  </a:lnTo>
                  <a:lnTo>
                    <a:pt x="44491" y="5728"/>
                  </a:lnTo>
                  <a:lnTo>
                    <a:pt x="21335" y="21351"/>
                  </a:lnTo>
                  <a:lnTo>
                    <a:pt x="5724" y="44523"/>
                  </a:lnTo>
                  <a:lnTo>
                    <a:pt x="0" y="72898"/>
                  </a:lnTo>
                  <a:lnTo>
                    <a:pt x="0" y="655574"/>
                  </a:lnTo>
                  <a:lnTo>
                    <a:pt x="5724" y="683948"/>
                  </a:lnTo>
                  <a:lnTo>
                    <a:pt x="21335" y="707120"/>
                  </a:lnTo>
                  <a:lnTo>
                    <a:pt x="44491" y="722743"/>
                  </a:lnTo>
                  <a:lnTo>
                    <a:pt x="72847" y="728472"/>
                  </a:lnTo>
                  <a:lnTo>
                    <a:pt x="7862570" y="728472"/>
                  </a:lnTo>
                  <a:lnTo>
                    <a:pt x="7890944" y="722743"/>
                  </a:lnTo>
                  <a:lnTo>
                    <a:pt x="7914116" y="707120"/>
                  </a:lnTo>
                  <a:lnTo>
                    <a:pt x="7929739" y="683948"/>
                  </a:lnTo>
                  <a:lnTo>
                    <a:pt x="7935468" y="655574"/>
                  </a:lnTo>
                  <a:lnTo>
                    <a:pt x="7935468" y="72898"/>
                  </a:lnTo>
                  <a:lnTo>
                    <a:pt x="7929739" y="44523"/>
                  </a:lnTo>
                  <a:lnTo>
                    <a:pt x="7914116" y="21351"/>
                  </a:lnTo>
                  <a:lnTo>
                    <a:pt x="7890944" y="5728"/>
                  </a:lnTo>
                  <a:lnTo>
                    <a:pt x="786257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762" y="1314450"/>
              <a:ext cx="7935595" cy="728980"/>
            </a:xfrm>
            <a:custGeom>
              <a:avLst/>
              <a:gdLst/>
              <a:ahLst/>
              <a:cxnLst/>
              <a:rect l="l" t="t" r="r" b="b"/>
              <a:pathLst>
                <a:path w="7935595" h="728980">
                  <a:moveTo>
                    <a:pt x="0" y="72898"/>
                  </a:moveTo>
                  <a:lnTo>
                    <a:pt x="5724" y="44523"/>
                  </a:lnTo>
                  <a:lnTo>
                    <a:pt x="21335" y="21351"/>
                  </a:lnTo>
                  <a:lnTo>
                    <a:pt x="44491" y="5728"/>
                  </a:lnTo>
                  <a:lnTo>
                    <a:pt x="72847" y="0"/>
                  </a:lnTo>
                  <a:lnTo>
                    <a:pt x="7862570" y="0"/>
                  </a:lnTo>
                  <a:lnTo>
                    <a:pt x="7890944" y="5728"/>
                  </a:lnTo>
                  <a:lnTo>
                    <a:pt x="7914116" y="21351"/>
                  </a:lnTo>
                  <a:lnTo>
                    <a:pt x="7929739" y="44523"/>
                  </a:lnTo>
                  <a:lnTo>
                    <a:pt x="7935468" y="72898"/>
                  </a:lnTo>
                  <a:lnTo>
                    <a:pt x="7935468" y="655574"/>
                  </a:lnTo>
                  <a:lnTo>
                    <a:pt x="7929739" y="683948"/>
                  </a:lnTo>
                  <a:lnTo>
                    <a:pt x="7914116" y="707120"/>
                  </a:lnTo>
                  <a:lnTo>
                    <a:pt x="7890944" y="722743"/>
                  </a:lnTo>
                  <a:lnTo>
                    <a:pt x="7862570" y="728472"/>
                  </a:lnTo>
                  <a:lnTo>
                    <a:pt x="72847" y="728472"/>
                  </a:lnTo>
                  <a:lnTo>
                    <a:pt x="44491" y="722743"/>
                  </a:lnTo>
                  <a:lnTo>
                    <a:pt x="21335" y="707120"/>
                  </a:lnTo>
                  <a:lnTo>
                    <a:pt x="5724" y="683948"/>
                  </a:lnTo>
                  <a:lnTo>
                    <a:pt x="0" y="655574"/>
                  </a:lnTo>
                  <a:lnTo>
                    <a:pt x="0" y="7289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1691" y="1408556"/>
            <a:ext cx="8702675" cy="1437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3942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FOGASA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995"/>
              </a:spcBef>
            </a:pPr>
            <a:r>
              <a:rPr sz="2400" spc="-15" dirty="0">
                <a:latin typeface="Calibri"/>
                <a:cs typeface="Calibri"/>
              </a:rPr>
              <a:t>Organismo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Ministerio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Empleo </a:t>
            </a:r>
            <a:r>
              <a:rPr sz="2400" spc="-5" dirty="0">
                <a:latin typeface="Calibri"/>
                <a:cs typeface="Calibri"/>
              </a:rPr>
              <a:t>que </a:t>
            </a:r>
            <a:r>
              <a:rPr sz="2400" spc="-15" dirty="0">
                <a:latin typeface="Calibri"/>
                <a:cs typeface="Calibri"/>
              </a:rPr>
              <a:t>recoge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fondos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empresa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pagar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trabajadores</a:t>
            </a:r>
            <a:r>
              <a:rPr sz="2400" dirty="0">
                <a:latin typeface="Calibri"/>
                <a:cs typeface="Calibri"/>
              </a:rPr>
              <a:t> en </a:t>
            </a:r>
            <a:r>
              <a:rPr sz="2400" spc="-5" dirty="0">
                <a:latin typeface="Calibri"/>
                <a:cs typeface="Calibri"/>
              </a:rPr>
              <a:t>caso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 insolvencia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432562"/>
            <a:ext cx="262826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dirty="0"/>
              <a:t>LA</a:t>
            </a:r>
            <a:r>
              <a:rPr sz="4100" spc="-95" dirty="0"/>
              <a:t> </a:t>
            </a:r>
            <a:r>
              <a:rPr sz="4100" dirty="0"/>
              <a:t>NÓMINA</a:t>
            </a:r>
            <a:endParaRPr sz="4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939" y="1700783"/>
            <a:ext cx="6004560" cy="315315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6555" y="339852"/>
            <a:ext cx="4558665" cy="852169"/>
          </a:xfrm>
          <a:prstGeom prst="rect">
            <a:avLst/>
          </a:prstGeom>
          <a:solidFill>
            <a:srgbClr val="1F487C"/>
          </a:solidFill>
        </p:spPr>
        <p:txBody>
          <a:bodyPr vert="horz" wrap="square" lIns="0" tIns="2032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60"/>
              </a:spcBef>
            </a:pPr>
            <a:r>
              <a:rPr sz="4800" dirty="0">
                <a:solidFill>
                  <a:srgbClr val="08121F"/>
                </a:solidFill>
              </a:rPr>
              <a:t>LA</a:t>
            </a:r>
            <a:r>
              <a:rPr sz="4800" spc="-45" dirty="0">
                <a:solidFill>
                  <a:srgbClr val="08121F"/>
                </a:solidFill>
              </a:rPr>
              <a:t> </a:t>
            </a:r>
            <a:r>
              <a:rPr sz="4800" dirty="0">
                <a:solidFill>
                  <a:srgbClr val="08121F"/>
                </a:solidFill>
              </a:rPr>
              <a:t>NÓMINA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01827" y="765505"/>
            <a:ext cx="2112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ENCABEZADO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827" y="1179703"/>
            <a:ext cx="6941184" cy="5408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95"/>
              </a:spcBef>
            </a:pPr>
            <a:r>
              <a:rPr sz="2200" b="1" spc="-20" dirty="0">
                <a:latin typeface="Calibri"/>
                <a:cs typeface="Calibri"/>
              </a:rPr>
              <a:t>Datos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</a:t>
            </a:r>
            <a:r>
              <a:rPr sz="2200" b="1" spc="-10" dirty="0">
                <a:latin typeface="Calibri"/>
                <a:cs typeface="Calibri"/>
              </a:rPr>
              <a:t> empresa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y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trabajador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Calibri"/>
              <a:cs typeface="Calibri"/>
            </a:endParaRPr>
          </a:p>
          <a:p>
            <a:pPr marL="369570" indent="-343535">
              <a:lnSpc>
                <a:spcPct val="100000"/>
              </a:lnSpc>
              <a:buFont typeface="Arial MT"/>
              <a:buChar char="•"/>
              <a:tabLst>
                <a:tab pos="369570" algn="l"/>
                <a:tab pos="370205" algn="l"/>
              </a:tabLst>
            </a:pPr>
            <a:r>
              <a:rPr sz="2400" b="1" spc="-5" dirty="0">
                <a:latin typeface="Calibri"/>
                <a:cs typeface="Calibri"/>
              </a:rPr>
              <a:t>PERIODO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LIQUIDACIÓN</a:t>
            </a:r>
            <a:endParaRPr sz="2400">
              <a:latin typeface="Calibri"/>
              <a:cs typeface="Calibri"/>
            </a:endParaRPr>
          </a:p>
          <a:p>
            <a:pPr marL="666750">
              <a:lnSpc>
                <a:spcPct val="100000"/>
              </a:lnSpc>
              <a:spcBef>
                <a:spcPts val="20"/>
              </a:spcBef>
            </a:pPr>
            <a:r>
              <a:rPr sz="2200" b="1" spc="-10" dirty="0">
                <a:latin typeface="Calibri"/>
                <a:cs typeface="Calibri"/>
              </a:rPr>
              <a:t>Mes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 días que se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van</a:t>
            </a:r>
            <a:r>
              <a:rPr sz="2200" b="1" spc="-5" dirty="0">
                <a:latin typeface="Calibri"/>
                <a:cs typeface="Calibri"/>
              </a:rPr>
              <a:t> a </a:t>
            </a:r>
            <a:r>
              <a:rPr sz="2200" b="1" spc="-15" dirty="0">
                <a:latin typeface="Calibri"/>
                <a:cs typeface="Calibri"/>
              </a:rPr>
              <a:t>cobrar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DEVENGOS</a:t>
            </a:r>
            <a:endParaRPr sz="2400">
              <a:latin typeface="Calibri"/>
              <a:cs typeface="Calibri"/>
            </a:endParaRPr>
          </a:p>
          <a:p>
            <a:pPr marL="749300">
              <a:lnSpc>
                <a:spcPct val="100000"/>
              </a:lnSpc>
              <a:spcBef>
                <a:spcPts val="180"/>
              </a:spcBef>
            </a:pPr>
            <a:r>
              <a:rPr sz="2200" b="1" spc="-10" dirty="0">
                <a:latin typeface="Calibri"/>
                <a:cs typeface="Calibri"/>
              </a:rPr>
              <a:t>Cantidades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que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se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cobran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por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trabajo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en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bruto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Calibri"/>
              <a:cs typeface="Calibri"/>
            </a:endParaRPr>
          </a:p>
          <a:p>
            <a:pPr marL="411480" lvl="1" indent="-343535">
              <a:lnSpc>
                <a:spcPct val="100000"/>
              </a:lnSpc>
              <a:buFont typeface="Arial MT"/>
              <a:buChar char="•"/>
              <a:tabLst>
                <a:tab pos="411480" algn="l"/>
                <a:tab pos="412115" algn="l"/>
              </a:tabLst>
            </a:pPr>
            <a:r>
              <a:rPr sz="2400" b="1" spc="-5" dirty="0">
                <a:latin typeface="Calibri"/>
                <a:cs typeface="Calibri"/>
              </a:rPr>
              <a:t>DEDUCCIONES</a:t>
            </a:r>
            <a:endParaRPr sz="2400">
              <a:latin typeface="Calibri"/>
              <a:cs typeface="Calibri"/>
            </a:endParaRPr>
          </a:p>
          <a:p>
            <a:pPr marL="400685">
              <a:lnSpc>
                <a:spcPct val="100000"/>
              </a:lnSpc>
              <a:spcBef>
                <a:spcPts val="445"/>
              </a:spcBef>
            </a:pPr>
            <a:r>
              <a:rPr sz="2200" b="1" spc="-10" dirty="0">
                <a:latin typeface="Calibri"/>
                <a:cs typeface="Calibri"/>
              </a:rPr>
              <a:t>Cantidades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descontar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en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nómina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(por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S.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Social,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IRPF,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…)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439420" lvl="1" indent="-342900">
              <a:lnSpc>
                <a:spcPct val="100000"/>
              </a:lnSpc>
              <a:buFont typeface="Arial MT"/>
              <a:buChar char="•"/>
              <a:tabLst>
                <a:tab pos="438784" algn="l"/>
                <a:tab pos="439420" algn="l"/>
              </a:tabLst>
            </a:pPr>
            <a:r>
              <a:rPr sz="2400" b="1" dirty="0">
                <a:latin typeface="Calibri"/>
                <a:cs typeface="Calibri"/>
              </a:rPr>
              <a:t>LÍQUIDO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PERCIBIR</a:t>
            </a:r>
            <a:endParaRPr sz="2400">
              <a:latin typeface="Calibri"/>
              <a:cs typeface="Calibri"/>
            </a:endParaRPr>
          </a:p>
          <a:p>
            <a:pPr marR="177800" algn="r">
              <a:lnSpc>
                <a:spcPct val="100000"/>
              </a:lnSpc>
              <a:spcBef>
                <a:spcPts val="185"/>
              </a:spcBef>
            </a:pPr>
            <a:r>
              <a:rPr sz="2200" b="1" spc="-25" dirty="0">
                <a:latin typeface="Calibri"/>
                <a:cs typeface="Calibri"/>
              </a:rPr>
              <a:t>Resta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entre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devengos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y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deducciones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=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salario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neto</a:t>
            </a:r>
            <a:endParaRPr sz="2200">
              <a:latin typeface="Calibri"/>
              <a:cs typeface="Calibri"/>
            </a:endParaRPr>
          </a:p>
          <a:p>
            <a:pPr marL="439420" lvl="1" indent="-342900">
              <a:lnSpc>
                <a:spcPct val="100000"/>
              </a:lnSpc>
              <a:spcBef>
                <a:spcPts val="1889"/>
              </a:spcBef>
              <a:buFont typeface="Arial MT"/>
              <a:buChar char="•"/>
              <a:tabLst>
                <a:tab pos="438784" algn="l"/>
                <a:tab pos="439420" algn="l"/>
              </a:tabLst>
            </a:pPr>
            <a:r>
              <a:rPr sz="2400" b="1" spc="-10" dirty="0">
                <a:latin typeface="Calibri"/>
                <a:cs typeface="Calibri"/>
              </a:rPr>
              <a:t>BASES</a:t>
            </a:r>
            <a:r>
              <a:rPr sz="2400" b="1" spc="-5" dirty="0">
                <a:latin typeface="Calibri"/>
                <a:cs typeface="Calibri"/>
              </a:rPr>
              <a:t> DE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COTIZACIÓN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Y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HACIENDA</a:t>
            </a:r>
            <a:endParaRPr sz="2400">
              <a:latin typeface="Calibri"/>
              <a:cs typeface="Calibri"/>
            </a:endParaRPr>
          </a:p>
          <a:p>
            <a:pPr marR="145415" algn="r">
              <a:lnSpc>
                <a:spcPct val="100000"/>
              </a:lnSpc>
              <a:spcBef>
                <a:spcPts val="185"/>
              </a:spcBef>
            </a:pPr>
            <a:r>
              <a:rPr sz="2200" b="1" spc="-10" dirty="0">
                <a:latin typeface="Calibri"/>
                <a:cs typeface="Calibri"/>
              </a:rPr>
              <a:t>Cantidades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que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se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hallan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para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calcular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las deducciones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608" y="1046988"/>
            <a:ext cx="4579620" cy="561340"/>
            <a:chOff x="292608" y="1046988"/>
            <a:chExt cx="4579620" cy="561340"/>
          </a:xfrm>
        </p:grpSpPr>
        <p:sp>
          <p:nvSpPr>
            <p:cNvPr id="3" name="object 3"/>
            <p:cNvSpPr/>
            <p:nvPr/>
          </p:nvSpPr>
          <p:spPr>
            <a:xfrm>
              <a:off x="305562" y="1059942"/>
              <a:ext cx="4554220" cy="535305"/>
            </a:xfrm>
            <a:custGeom>
              <a:avLst/>
              <a:gdLst/>
              <a:ahLst/>
              <a:cxnLst/>
              <a:rect l="l" t="t" r="r" b="b"/>
              <a:pathLst>
                <a:path w="4554220" h="535305">
                  <a:moveTo>
                    <a:pt x="4464558" y="0"/>
                  </a:moveTo>
                  <a:lnTo>
                    <a:pt x="89154" y="0"/>
                  </a:lnTo>
                  <a:lnTo>
                    <a:pt x="54451" y="7000"/>
                  </a:lnTo>
                  <a:lnTo>
                    <a:pt x="26112" y="26098"/>
                  </a:lnTo>
                  <a:lnTo>
                    <a:pt x="7006" y="54435"/>
                  </a:lnTo>
                  <a:lnTo>
                    <a:pt x="0" y="89154"/>
                  </a:lnTo>
                  <a:lnTo>
                    <a:pt x="0" y="445770"/>
                  </a:lnTo>
                  <a:lnTo>
                    <a:pt x="7006" y="480488"/>
                  </a:lnTo>
                  <a:lnTo>
                    <a:pt x="26112" y="508825"/>
                  </a:lnTo>
                  <a:lnTo>
                    <a:pt x="54451" y="527923"/>
                  </a:lnTo>
                  <a:lnTo>
                    <a:pt x="89154" y="534924"/>
                  </a:lnTo>
                  <a:lnTo>
                    <a:pt x="4464558" y="534924"/>
                  </a:lnTo>
                  <a:lnTo>
                    <a:pt x="4499276" y="527923"/>
                  </a:lnTo>
                  <a:lnTo>
                    <a:pt x="4527613" y="508825"/>
                  </a:lnTo>
                  <a:lnTo>
                    <a:pt x="4546711" y="480488"/>
                  </a:lnTo>
                  <a:lnTo>
                    <a:pt x="4553712" y="445770"/>
                  </a:lnTo>
                  <a:lnTo>
                    <a:pt x="4553712" y="89154"/>
                  </a:lnTo>
                  <a:lnTo>
                    <a:pt x="4546711" y="54435"/>
                  </a:lnTo>
                  <a:lnTo>
                    <a:pt x="4527613" y="26098"/>
                  </a:lnTo>
                  <a:lnTo>
                    <a:pt x="4499276" y="7000"/>
                  </a:lnTo>
                  <a:lnTo>
                    <a:pt x="4464558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5562" y="1059942"/>
              <a:ext cx="4554220" cy="535305"/>
            </a:xfrm>
            <a:custGeom>
              <a:avLst/>
              <a:gdLst/>
              <a:ahLst/>
              <a:cxnLst/>
              <a:rect l="l" t="t" r="r" b="b"/>
              <a:pathLst>
                <a:path w="4554220" h="535305">
                  <a:moveTo>
                    <a:pt x="0" y="89154"/>
                  </a:moveTo>
                  <a:lnTo>
                    <a:pt x="7006" y="54435"/>
                  </a:lnTo>
                  <a:lnTo>
                    <a:pt x="26112" y="26098"/>
                  </a:lnTo>
                  <a:lnTo>
                    <a:pt x="54451" y="7000"/>
                  </a:lnTo>
                  <a:lnTo>
                    <a:pt x="89154" y="0"/>
                  </a:lnTo>
                  <a:lnTo>
                    <a:pt x="4464558" y="0"/>
                  </a:lnTo>
                  <a:lnTo>
                    <a:pt x="4499276" y="7000"/>
                  </a:lnTo>
                  <a:lnTo>
                    <a:pt x="4527613" y="26098"/>
                  </a:lnTo>
                  <a:lnTo>
                    <a:pt x="4546711" y="54435"/>
                  </a:lnTo>
                  <a:lnTo>
                    <a:pt x="4553712" y="89154"/>
                  </a:lnTo>
                  <a:lnTo>
                    <a:pt x="4553712" y="445770"/>
                  </a:lnTo>
                  <a:lnTo>
                    <a:pt x="4546711" y="480488"/>
                  </a:lnTo>
                  <a:lnTo>
                    <a:pt x="4527613" y="508825"/>
                  </a:lnTo>
                  <a:lnTo>
                    <a:pt x="4499276" y="527923"/>
                  </a:lnTo>
                  <a:lnTo>
                    <a:pt x="4464558" y="534924"/>
                  </a:lnTo>
                  <a:lnTo>
                    <a:pt x="89154" y="534924"/>
                  </a:lnTo>
                  <a:lnTo>
                    <a:pt x="54451" y="527923"/>
                  </a:lnTo>
                  <a:lnTo>
                    <a:pt x="26112" y="508825"/>
                  </a:lnTo>
                  <a:lnTo>
                    <a:pt x="7006" y="480488"/>
                  </a:lnTo>
                  <a:lnTo>
                    <a:pt x="0" y="445770"/>
                  </a:lnTo>
                  <a:lnTo>
                    <a:pt x="0" y="89154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70331" y="2845307"/>
            <a:ext cx="5439410" cy="571500"/>
            <a:chOff x="370331" y="2845307"/>
            <a:chExt cx="5439410" cy="571500"/>
          </a:xfrm>
        </p:grpSpPr>
        <p:sp>
          <p:nvSpPr>
            <p:cNvPr id="6" name="object 6"/>
            <p:cNvSpPr/>
            <p:nvPr/>
          </p:nvSpPr>
          <p:spPr>
            <a:xfrm>
              <a:off x="383285" y="2858261"/>
              <a:ext cx="5413375" cy="546100"/>
            </a:xfrm>
            <a:custGeom>
              <a:avLst/>
              <a:gdLst/>
              <a:ahLst/>
              <a:cxnLst/>
              <a:rect l="l" t="t" r="r" b="b"/>
              <a:pathLst>
                <a:path w="5413375" h="546100">
                  <a:moveTo>
                    <a:pt x="5322316" y="0"/>
                  </a:moveTo>
                  <a:lnTo>
                    <a:pt x="90932" y="0"/>
                  </a:lnTo>
                  <a:lnTo>
                    <a:pt x="55539" y="7153"/>
                  </a:lnTo>
                  <a:lnTo>
                    <a:pt x="26635" y="26654"/>
                  </a:lnTo>
                  <a:lnTo>
                    <a:pt x="7146" y="55560"/>
                  </a:lnTo>
                  <a:lnTo>
                    <a:pt x="0" y="90932"/>
                  </a:lnTo>
                  <a:lnTo>
                    <a:pt x="0" y="454660"/>
                  </a:lnTo>
                  <a:lnTo>
                    <a:pt x="7146" y="490031"/>
                  </a:lnTo>
                  <a:lnTo>
                    <a:pt x="26635" y="518937"/>
                  </a:lnTo>
                  <a:lnTo>
                    <a:pt x="55539" y="538438"/>
                  </a:lnTo>
                  <a:lnTo>
                    <a:pt x="90932" y="545591"/>
                  </a:lnTo>
                  <a:lnTo>
                    <a:pt x="5322316" y="545591"/>
                  </a:lnTo>
                  <a:lnTo>
                    <a:pt x="5357687" y="538438"/>
                  </a:lnTo>
                  <a:lnTo>
                    <a:pt x="5386593" y="518937"/>
                  </a:lnTo>
                  <a:lnTo>
                    <a:pt x="5406094" y="490031"/>
                  </a:lnTo>
                  <a:lnTo>
                    <a:pt x="5413248" y="454660"/>
                  </a:lnTo>
                  <a:lnTo>
                    <a:pt x="5413248" y="90932"/>
                  </a:lnTo>
                  <a:lnTo>
                    <a:pt x="5406094" y="55560"/>
                  </a:lnTo>
                  <a:lnTo>
                    <a:pt x="5386593" y="26654"/>
                  </a:lnTo>
                  <a:lnTo>
                    <a:pt x="5357687" y="7153"/>
                  </a:lnTo>
                  <a:lnTo>
                    <a:pt x="5322316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285" y="2858261"/>
              <a:ext cx="5413375" cy="546100"/>
            </a:xfrm>
            <a:custGeom>
              <a:avLst/>
              <a:gdLst/>
              <a:ahLst/>
              <a:cxnLst/>
              <a:rect l="l" t="t" r="r" b="b"/>
              <a:pathLst>
                <a:path w="5413375" h="546100">
                  <a:moveTo>
                    <a:pt x="0" y="90932"/>
                  </a:moveTo>
                  <a:lnTo>
                    <a:pt x="7146" y="55560"/>
                  </a:lnTo>
                  <a:lnTo>
                    <a:pt x="26635" y="26654"/>
                  </a:lnTo>
                  <a:lnTo>
                    <a:pt x="55539" y="7153"/>
                  </a:lnTo>
                  <a:lnTo>
                    <a:pt x="90932" y="0"/>
                  </a:lnTo>
                  <a:lnTo>
                    <a:pt x="5322316" y="0"/>
                  </a:lnTo>
                  <a:lnTo>
                    <a:pt x="5357687" y="7153"/>
                  </a:lnTo>
                  <a:lnTo>
                    <a:pt x="5386593" y="26654"/>
                  </a:lnTo>
                  <a:lnTo>
                    <a:pt x="5406094" y="55560"/>
                  </a:lnTo>
                  <a:lnTo>
                    <a:pt x="5413248" y="90932"/>
                  </a:lnTo>
                  <a:lnTo>
                    <a:pt x="5413248" y="454660"/>
                  </a:lnTo>
                  <a:lnTo>
                    <a:pt x="5406094" y="490031"/>
                  </a:lnTo>
                  <a:lnTo>
                    <a:pt x="5386593" y="518937"/>
                  </a:lnTo>
                  <a:lnTo>
                    <a:pt x="5357687" y="538438"/>
                  </a:lnTo>
                  <a:lnTo>
                    <a:pt x="5322316" y="545591"/>
                  </a:lnTo>
                  <a:lnTo>
                    <a:pt x="90932" y="545591"/>
                  </a:lnTo>
                  <a:lnTo>
                    <a:pt x="55539" y="538438"/>
                  </a:lnTo>
                  <a:lnTo>
                    <a:pt x="26635" y="518937"/>
                  </a:lnTo>
                  <a:lnTo>
                    <a:pt x="7146" y="490031"/>
                  </a:lnTo>
                  <a:lnTo>
                    <a:pt x="0" y="454660"/>
                  </a:lnTo>
                  <a:lnTo>
                    <a:pt x="0" y="9093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1459" y="5256276"/>
            <a:ext cx="8185784" cy="513715"/>
            <a:chOff x="251459" y="5256276"/>
            <a:chExt cx="8185784" cy="513715"/>
          </a:xfrm>
        </p:grpSpPr>
        <p:sp>
          <p:nvSpPr>
            <p:cNvPr id="9" name="object 9"/>
            <p:cNvSpPr/>
            <p:nvPr/>
          </p:nvSpPr>
          <p:spPr>
            <a:xfrm>
              <a:off x="264413" y="5269230"/>
              <a:ext cx="8159750" cy="487680"/>
            </a:xfrm>
            <a:custGeom>
              <a:avLst/>
              <a:gdLst/>
              <a:ahLst/>
              <a:cxnLst/>
              <a:rect l="l" t="t" r="r" b="b"/>
              <a:pathLst>
                <a:path w="8159750" h="487679">
                  <a:moveTo>
                    <a:pt x="8078215" y="0"/>
                  </a:moveTo>
                  <a:lnTo>
                    <a:pt x="81279" y="0"/>
                  </a:lnTo>
                  <a:lnTo>
                    <a:pt x="49640" y="6395"/>
                  </a:lnTo>
                  <a:lnTo>
                    <a:pt x="23804" y="23828"/>
                  </a:lnTo>
                  <a:lnTo>
                    <a:pt x="6386" y="49666"/>
                  </a:lnTo>
                  <a:lnTo>
                    <a:pt x="0" y="81280"/>
                  </a:lnTo>
                  <a:lnTo>
                    <a:pt x="0" y="406400"/>
                  </a:lnTo>
                  <a:lnTo>
                    <a:pt x="6386" y="438034"/>
                  </a:lnTo>
                  <a:lnTo>
                    <a:pt x="23804" y="463870"/>
                  </a:lnTo>
                  <a:lnTo>
                    <a:pt x="49640" y="481291"/>
                  </a:lnTo>
                  <a:lnTo>
                    <a:pt x="81279" y="487680"/>
                  </a:lnTo>
                  <a:lnTo>
                    <a:pt x="8078215" y="487680"/>
                  </a:lnTo>
                  <a:lnTo>
                    <a:pt x="8109829" y="481291"/>
                  </a:lnTo>
                  <a:lnTo>
                    <a:pt x="8135667" y="463870"/>
                  </a:lnTo>
                  <a:lnTo>
                    <a:pt x="8153100" y="438034"/>
                  </a:lnTo>
                  <a:lnTo>
                    <a:pt x="8159495" y="406400"/>
                  </a:lnTo>
                  <a:lnTo>
                    <a:pt x="8159495" y="81280"/>
                  </a:lnTo>
                  <a:lnTo>
                    <a:pt x="8153100" y="49666"/>
                  </a:lnTo>
                  <a:lnTo>
                    <a:pt x="8135667" y="23828"/>
                  </a:lnTo>
                  <a:lnTo>
                    <a:pt x="8109829" y="6395"/>
                  </a:lnTo>
                  <a:lnTo>
                    <a:pt x="8078215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4413" y="5269230"/>
              <a:ext cx="8159750" cy="487680"/>
            </a:xfrm>
            <a:custGeom>
              <a:avLst/>
              <a:gdLst/>
              <a:ahLst/>
              <a:cxnLst/>
              <a:rect l="l" t="t" r="r" b="b"/>
              <a:pathLst>
                <a:path w="8159750" h="487679">
                  <a:moveTo>
                    <a:pt x="0" y="81280"/>
                  </a:moveTo>
                  <a:lnTo>
                    <a:pt x="6386" y="49666"/>
                  </a:lnTo>
                  <a:lnTo>
                    <a:pt x="23804" y="23828"/>
                  </a:lnTo>
                  <a:lnTo>
                    <a:pt x="49640" y="6395"/>
                  </a:lnTo>
                  <a:lnTo>
                    <a:pt x="81279" y="0"/>
                  </a:lnTo>
                  <a:lnTo>
                    <a:pt x="8078215" y="0"/>
                  </a:lnTo>
                  <a:lnTo>
                    <a:pt x="8109829" y="6395"/>
                  </a:lnTo>
                  <a:lnTo>
                    <a:pt x="8135667" y="23828"/>
                  </a:lnTo>
                  <a:lnTo>
                    <a:pt x="8153100" y="49666"/>
                  </a:lnTo>
                  <a:lnTo>
                    <a:pt x="8159495" y="81280"/>
                  </a:lnTo>
                  <a:lnTo>
                    <a:pt x="8159495" y="406400"/>
                  </a:lnTo>
                  <a:lnTo>
                    <a:pt x="8153100" y="438034"/>
                  </a:lnTo>
                  <a:lnTo>
                    <a:pt x="8135667" y="463870"/>
                  </a:lnTo>
                  <a:lnTo>
                    <a:pt x="8109829" y="481291"/>
                  </a:lnTo>
                  <a:lnTo>
                    <a:pt x="8078215" y="487680"/>
                  </a:lnTo>
                  <a:lnTo>
                    <a:pt x="81279" y="487680"/>
                  </a:lnTo>
                  <a:lnTo>
                    <a:pt x="49640" y="481291"/>
                  </a:lnTo>
                  <a:lnTo>
                    <a:pt x="23804" y="463870"/>
                  </a:lnTo>
                  <a:lnTo>
                    <a:pt x="6386" y="438034"/>
                  </a:lnTo>
                  <a:lnTo>
                    <a:pt x="0" y="406400"/>
                  </a:lnTo>
                  <a:lnTo>
                    <a:pt x="0" y="8128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45008" y="1671827"/>
            <a:ext cx="7797165" cy="646430"/>
          </a:xfrm>
          <a:custGeom>
            <a:avLst/>
            <a:gdLst/>
            <a:ahLst/>
            <a:cxnLst/>
            <a:rect l="l" t="t" r="r" b="b"/>
            <a:pathLst>
              <a:path w="7797165" h="646430">
                <a:moveTo>
                  <a:pt x="0" y="646176"/>
                </a:moveTo>
                <a:lnTo>
                  <a:pt x="7796783" y="646176"/>
                </a:lnTo>
                <a:lnTo>
                  <a:pt x="7796783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9144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3" y="714755"/>
            <a:ext cx="6876288" cy="27736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55091" y="387095"/>
            <a:ext cx="6521450" cy="523240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335280">
              <a:lnSpc>
                <a:spcPct val="100000"/>
              </a:lnSpc>
              <a:spcBef>
                <a:spcPts val="28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SALARIO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BRUTO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(DEVENGOS)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5861" y="1144600"/>
            <a:ext cx="8700135" cy="4518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SALARIO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BASE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alibri"/>
              <a:cs typeface="Calibri"/>
            </a:endParaRPr>
          </a:p>
          <a:p>
            <a:pPr marL="17018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En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función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dirty="0">
                <a:latin typeface="Arial MT"/>
                <a:cs typeface="Arial MT"/>
              </a:rPr>
              <a:t> su </a:t>
            </a:r>
            <a:r>
              <a:rPr sz="2200" spc="-5" dirty="0">
                <a:latin typeface="Arial MT"/>
                <a:cs typeface="Arial MT"/>
              </a:rPr>
              <a:t>categoría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profesional</a:t>
            </a:r>
            <a:r>
              <a:rPr sz="2200" dirty="0">
                <a:latin typeface="Arial MT"/>
                <a:cs typeface="Arial MT"/>
              </a:rPr>
              <a:t> que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marque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el</a:t>
            </a:r>
            <a:endParaRPr sz="2200">
              <a:latin typeface="Arial MT"/>
              <a:cs typeface="Arial MT"/>
            </a:endParaRPr>
          </a:p>
          <a:p>
            <a:pPr marL="17018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 MT"/>
                <a:cs typeface="Arial MT"/>
              </a:rPr>
              <a:t>convenio.</a:t>
            </a:r>
            <a:endParaRPr sz="2200">
              <a:latin typeface="Arial MT"/>
              <a:cs typeface="Arial MT"/>
            </a:endParaRPr>
          </a:p>
          <a:p>
            <a:pPr marL="170180">
              <a:lnSpc>
                <a:spcPct val="100000"/>
              </a:lnSpc>
              <a:tabLst>
                <a:tab pos="2364105" algn="l"/>
              </a:tabLst>
            </a:pPr>
            <a:r>
              <a:rPr sz="2200" spc="-5" dirty="0">
                <a:latin typeface="Arial MT"/>
                <a:cs typeface="Arial MT"/>
              </a:rPr>
              <a:t>Nunca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inferior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	S.M.I.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jornada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 tiempo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completo</a:t>
            </a:r>
            <a:endParaRPr sz="2200">
              <a:latin typeface="Arial MT"/>
              <a:cs typeface="Arial MT"/>
            </a:endParaRPr>
          </a:p>
          <a:p>
            <a:pPr marL="134620">
              <a:lnSpc>
                <a:spcPct val="100000"/>
              </a:lnSpc>
              <a:spcBef>
                <a:spcPts val="1939"/>
              </a:spcBef>
            </a:pPr>
            <a:r>
              <a:rPr sz="2000" b="1" spc="-5" dirty="0">
                <a:latin typeface="Calibri"/>
                <a:cs typeface="Calibri"/>
              </a:rPr>
              <a:t>COMPLEMENTOS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(PLUSES)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SALARIALES</a:t>
            </a:r>
            <a:endParaRPr sz="2000">
              <a:latin typeface="Calibri"/>
              <a:cs typeface="Calibri"/>
            </a:endParaRPr>
          </a:p>
          <a:p>
            <a:pPr marL="914400" indent="-287020">
              <a:lnSpc>
                <a:spcPct val="100000"/>
              </a:lnSpc>
              <a:spcBef>
                <a:spcPts val="1639"/>
              </a:spcBef>
              <a:buFont typeface="Arial MT"/>
              <a:buChar char="•"/>
              <a:tabLst>
                <a:tab pos="914400" algn="l"/>
                <a:tab pos="915035" algn="l"/>
              </a:tabLst>
            </a:pPr>
            <a:r>
              <a:rPr sz="2200" b="1" spc="-5" dirty="0">
                <a:latin typeface="Arial"/>
                <a:cs typeface="Arial"/>
              </a:rPr>
              <a:t>Personales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(conocimientos</a:t>
            </a:r>
            <a:r>
              <a:rPr sz="2200" b="1" spc="5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experiencia)</a:t>
            </a:r>
            <a:endParaRPr sz="2200">
              <a:latin typeface="Arial"/>
              <a:cs typeface="Arial"/>
            </a:endParaRPr>
          </a:p>
          <a:p>
            <a:pPr marL="914400" indent="-287020">
              <a:lnSpc>
                <a:spcPct val="100000"/>
              </a:lnSpc>
              <a:buFont typeface="Arial MT"/>
              <a:buChar char="•"/>
              <a:tabLst>
                <a:tab pos="914400" algn="l"/>
                <a:tab pos="915035" algn="l"/>
              </a:tabLst>
            </a:pPr>
            <a:r>
              <a:rPr sz="2200" b="1" spc="-5" dirty="0">
                <a:latin typeface="Arial"/>
                <a:cs typeface="Arial"/>
              </a:rPr>
              <a:t>Puesto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trabajo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(puesto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en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concreto)</a:t>
            </a:r>
            <a:endParaRPr sz="2200">
              <a:latin typeface="Arial"/>
              <a:cs typeface="Arial"/>
            </a:endParaRPr>
          </a:p>
          <a:p>
            <a:pPr marL="914400" indent="-287020">
              <a:lnSpc>
                <a:spcPct val="100000"/>
              </a:lnSpc>
              <a:buFont typeface="Arial MT"/>
              <a:buChar char="•"/>
              <a:tabLst>
                <a:tab pos="914400" algn="l"/>
                <a:tab pos="915035" algn="l"/>
              </a:tabLst>
            </a:pPr>
            <a:r>
              <a:rPr sz="2200" b="1" spc="-5" dirty="0">
                <a:latin typeface="Arial"/>
                <a:cs typeface="Arial"/>
              </a:rPr>
              <a:t>Cantidad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calidad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del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trabajo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(rendimiento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del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trabajador)</a:t>
            </a:r>
            <a:endParaRPr sz="2200">
              <a:latin typeface="Arial"/>
              <a:cs typeface="Arial"/>
            </a:endParaRPr>
          </a:p>
          <a:p>
            <a:pPr marL="914400" indent="-287020">
              <a:lnSpc>
                <a:spcPct val="100000"/>
              </a:lnSpc>
              <a:buFont typeface="Arial MT"/>
              <a:buChar char="•"/>
              <a:tabLst>
                <a:tab pos="914400" algn="l"/>
                <a:tab pos="915035" algn="l"/>
              </a:tabLst>
            </a:pPr>
            <a:r>
              <a:rPr sz="2200" b="1" spc="-5" dirty="0">
                <a:latin typeface="Arial"/>
                <a:cs typeface="Arial"/>
              </a:rPr>
              <a:t>De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vencimiento</a:t>
            </a:r>
            <a:r>
              <a:rPr sz="2200" b="1" spc="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superior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al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mes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(pagas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extras,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paga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</a:t>
            </a:r>
            <a:endParaRPr sz="2200">
              <a:latin typeface="Arial"/>
              <a:cs typeface="Arial"/>
            </a:endParaRPr>
          </a:p>
          <a:p>
            <a:pPr marL="9144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Arial"/>
                <a:cs typeface="Arial"/>
              </a:rPr>
              <a:t>beneficios…)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000" b="1" spc="-5" dirty="0">
                <a:latin typeface="Calibri"/>
                <a:cs typeface="Calibri"/>
              </a:rPr>
              <a:t>COMPLEMENTOS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EXTRASALARIALES</a:t>
            </a:r>
            <a:r>
              <a:rPr sz="2000" b="1" dirty="0">
                <a:latin typeface="Calibri"/>
                <a:cs typeface="Calibri"/>
              </a:rPr>
              <a:t> (O NO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SALARIALES)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652" y="5784291"/>
            <a:ext cx="276542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Plus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transporte</a:t>
            </a:r>
            <a:endParaRPr sz="2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Plus de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distancia</a:t>
            </a:r>
            <a:endParaRPr sz="2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Dietas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viaje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59148" y="5784291"/>
            <a:ext cx="45707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200" b="1" spc="-5" dirty="0">
                <a:latin typeface="Arial"/>
                <a:cs typeface="Arial"/>
              </a:rPr>
              <a:t>Locomoción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kilometraje</a:t>
            </a:r>
            <a:endParaRPr sz="2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  <a:tab pos="2804795" algn="l"/>
              </a:tabLst>
            </a:pPr>
            <a:r>
              <a:rPr sz="2200" b="1" spc="-5" dirty="0">
                <a:latin typeface="Arial"/>
                <a:cs typeface="Arial"/>
              </a:rPr>
              <a:t>Ropa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trabajo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y	herramientas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11" y="4389120"/>
            <a:ext cx="8953500" cy="1240790"/>
            <a:chOff x="96011" y="4389120"/>
            <a:chExt cx="8953500" cy="1240790"/>
          </a:xfrm>
        </p:grpSpPr>
        <p:sp>
          <p:nvSpPr>
            <p:cNvPr id="3" name="object 3"/>
            <p:cNvSpPr/>
            <p:nvPr/>
          </p:nvSpPr>
          <p:spPr>
            <a:xfrm>
              <a:off x="108965" y="4402074"/>
              <a:ext cx="8928100" cy="1214755"/>
            </a:xfrm>
            <a:custGeom>
              <a:avLst/>
              <a:gdLst/>
              <a:ahLst/>
              <a:cxnLst/>
              <a:rect l="l" t="t" r="r" b="b"/>
              <a:pathLst>
                <a:path w="8928100" h="1214754">
                  <a:moveTo>
                    <a:pt x="8725154" y="0"/>
                  </a:moveTo>
                  <a:lnTo>
                    <a:pt x="202438" y="0"/>
                  </a:lnTo>
                  <a:lnTo>
                    <a:pt x="156022" y="5348"/>
                  </a:lnTo>
                  <a:lnTo>
                    <a:pt x="113413" y="20583"/>
                  </a:lnTo>
                  <a:lnTo>
                    <a:pt x="75825" y="44487"/>
                  </a:lnTo>
                  <a:lnTo>
                    <a:pt x="44475" y="75841"/>
                  </a:lnTo>
                  <a:lnTo>
                    <a:pt x="20576" y="113429"/>
                  </a:lnTo>
                  <a:lnTo>
                    <a:pt x="5346" y="156034"/>
                  </a:lnTo>
                  <a:lnTo>
                    <a:pt x="0" y="202437"/>
                  </a:lnTo>
                  <a:lnTo>
                    <a:pt x="0" y="1012189"/>
                  </a:lnTo>
                  <a:lnTo>
                    <a:pt x="5346" y="1058593"/>
                  </a:lnTo>
                  <a:lnTo>
                    <a:pt x="20576" y="1101198"/>
                  </a:lnTo>
                  <a:lnTo>
                    <a:pt x="44475" y="1138786"/>
                  </a:lnTo>
                  <a:lnTo>
                    <a:pt x="75825" y="1170140"/>
                  </a:lnTo>
                  <a:lnTo>
                    <a:pt x="113413" y="1194044"/>
                  </a:lnTo>
                  <a:lnTo>
                    <a:pt x="156022" y="1209279"/>
                  </a:lnTo>
                  <a:lnTo>
                    <a:pt x="202438" y="1214628"/>
                  </a:lnTo>
                  <a:lnTo>
                    <a:pt x="8725154" y="1214628"/>
                  </a:lnTo>
                  <a:lnTo>
                    <a:pt x="8771557" y="1209279"/>
                  </a:lnTo>
                  <a:lnTo>
                    <a:pt x="8814162" y="1194044"/>
                  </a:lnTo>
                  <a:lnTo>
                    <a:pt x="8851750" y="1170140"/>
                  </a:lnTo>
                  <a:lnTo>
                    <a:pt x="8883104" y="1138786"/>
                  </a:lnTo>
                  <a:lnTo>
                    <a:pt x="8907008" y="1101198"/>
                  </a:lnTo>
                  <a:lnTo>
                    <a:pt x="8922243" y="1058593"/>
                  </a:lnTo>
                  <a:lnTo>
                    <a:pt x="8927591" y="1012189"/>
                  </a:lnTo>
                  <a:lnTo>
                    <a:pt x="8927591" y="202437"/>
                  </a:lnTo>
                  <a:lnTo>
                    <a:pt x="8922243" y="156034"/>
                  </a:lnTo>
                  <a:lnTo>
                    <a:pt x="8907008" y="113429"/>
                  </a:lnTo>
                  <a:lnTo>
                    <a:pt x="8883104" y="75841"/>
                  </a:lnTo>
                  <a:lnTo>
                    <a:pt x="8851750" y="44487"/>
                  </a:lnTo>
                  <a:lnTo>
                    <a:pt x="8814162" y="20583"/>
                  </a:lnTo>
                  <a:lnTo>
                    <a:pt x="8771557" y="5348"/>
                  </a:lnTo>
                  <a:lnTo>
                    <a:pt x="872515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8965" y="4402074"/>
              <a:ext cx="8928100" cy="1214755"/>
            </a:xfrm>
            <a:custGeom>
              <a:avLst/>
              <a:gdLst/>
              <a:ahLst/>
              <a:cxnLst/>
              <a:rect l="l" t="t" r="r" b="b"/>
              <a:pathLst>
                <a:path w="8928100" h="1214754">
                  <a:moveTo>
                    <a:pt x="0" y="202437"/>
                  </a:moveTo>
                  <a:lnTo>
                    <a:pt x="5346" y="156034"/>
                  </a:lnTo>
                  <a:lnTo>
                    <a:pt x="20576" y="113429"/>
                  </a:lnTo>
                  <a:lnTo>
                    <a:pt x="44475" y="75841"/>
                  </a:lnTo>
                  <a:lnTo>
                    <a:pt x="75825" y="44487"/>
                  </a:lnTo>
                  <a:lnTo>
                    <a:pt x="113413" y="20583"/>
                  </a:lnTo>
                  <a:lnTo>
                    <a:pt x="156022" y="5348"/>
                  </a:lnTo>
                  <a:lnTo>
                    <a:pt x="202438" y="0"/>
                  </a:lnTo>
                  <a:lnTo>
                    <a:pt x="8725154" y="0"/>
                  </a:lnTo>
                  <a:lnTo>
                    <a:pt x="8771557" y="5348"/>
                  </a:lnTo>
                  <a:lnTo>
                    <a:pt x="8814162" y="20583"/>
                  </a:lnTo>
                  <a:lnTo>
                    <a:pt x="8851750" y="44487"/>
                  </a:lnTo>
                  <a:lnTo>
                    <a:pt x="8883104" y="75841"/>
                  </a:lnTo>
                  <a:lnTo>
                    <a:pt x="8907008" y="113429"/>
                  </a:lnTo>
                  <a:lnTo>
                    <a:pt x="8922243" y="156034"/>
                  </a:lnTo>
                  <a:lnTo>
                    <a:pt x="8927591" y="202437"/>
                  </a:lnTo>
                  <a:lnTo>
                    <a:pt x="8927591" y="1012189"/>
                  </a:lnTo>
                  <a:lnTo>
                    <a:pt x="8922243" y="1058593"/>
                  </a:lnTo>
                  <a:lnTo>
                    <a:pt x="8907008" y="1101198"/>
                  </a:lnTo>
                  <a:lnTo>
                    <a:pt x="8883104" y="1138786"/>
                  </a:lnTo>
                  <a:lnTo>
                    <a:pt x="8851750" y="1170140"/>
                  </a:lnTo>
                  <a:lnTo>
                    <a:pt x="8814162" y="1194044"/>
                  </a:lnTo>
                  <a:lnTo>
                    <a:pt x="8771557" y="1209279"/>
                  </a:lnTo>
                  <a:lnTo>
                    <a:pt x="8725154" y="1214628"/>
                  </a:lnTo>
                  <a:lnTo>
                    <a:pt x="202438" y="1214628"/>
                  </a:lnTo>
                  <a:lnTo>
                    <a:pt x="156022" y="1209279"/>
                  </a:lnTo>
                  <a:lnTo>
                    <a:pt x="113413" y="1194044"/>
                  </a:lnTo>
                  <a:lnTo>
                    <a:pt x="75825" y="1170140"/>
                  </a:lnTo>
                  <a:lnTo>
                    <a:pt x="44475" y="1138786"/>
                  </a:lnTo>
                  <a:lnTo>
                    <a:pt x="20576" y="1101198"/>
                  </a:lnTo>
                  <a:lnTo>
                    <a:pt x="5346" y="1058593"/>
                  </a:lnTo>
                  <a:lnTo>
                    <a:pt x="0" y="1012189"/>
                  </a:lnTo>
                  <a:lnTo>
                    <a:pt x="0" y="20243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" y="3015995"/>
            <a:ext cx="8598408" cy="3200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5800" y="2545079"/>
            <a:ext cx="8174990" cy="708660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828675" marR="131445" indent="-692150">
              <a:lnSpc>
                <a:spcPct val="100000"/>
              </a:lnSpc>
              <a:spcBef>
                <a:spcPts val="310"/>
              </a:spcBef>
            </a:pPr>
            <a:r>
              <a:rPr sz="2000" b="1" dirty="0">
                <a:latin typeface="Arial"/>
                <a:cs typeface="Arial"/>
              </a:rPr>
              <a:t>El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empresario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debe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ingresar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estas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cantidades,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que se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retienen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nómina,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TGSS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 </a:t>
            </a:r>
            <a:r>
              <a:rPr sz="2000" b="1" spc="-5" dirty="0">
                <a:latin typeface="Arial"/>
                <a:cs typeface="Arial"/>
              </a:rPr>
              <a:t>la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Delegación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Hacienda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1959" y="4622291"/>
            <a:ext cx="3581400" cy="951230"/>
            <a:chOff x="441959" y="4622291"/>
            <a:chExt cx="3581400" cy="95123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959" y="4622291"/>
              <a:ext cx="3581400" cy="6797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3836" y="5003291"/>
              <a:ext cx="426719" cy="5699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9179" y="5003291"/>
              <a:ext cx="2342388" cy="56997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20064" y="4701285"/>
            <a:ext cx="31153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LÍQUIDO</a:t>
            </a:r>
            <a:r>
              <a:rPr sz="2400" b="1" spc="-1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PERCIBIR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(SALARIO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NETO)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63495" y="272795"/>
            <a:ext cx="5160645" cy="1109980"/>
            <a:chOff x="2063495" y="272795"/>
            <a:chExt cx="5160645" cy="110998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63495" y="272795"/>
              <a:ext cx="5160263" cy="110947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85515" y="371855"/>
              <a:ext cx="3346704" cy="1008888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255390" y="475564"/>
            <a:ext cx="2773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DEDUCCIONES</a:t>
            </a:r>
            <a:endParaRPr sz="3600"/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07792" y="1164336"/>
            <a:ext cx="3512820" cy="119633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656457" y="1364056"/>
            <a:ext cx="201485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ts val="274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Descuento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40"/>
              </a:lnSpc>
            </a:pPr>
            <a:r>
              <a:rPr sz="2400" b="1" spc="-5" dirty="0">
                <a:latin typeface="Calibri"/>
                <a:cs typeface="Calibri"/>
              </a:rPr>
              <a:t>Hacienda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(IRPF)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1731" y="856488"/>
            <a:ext cx="3168396" cy="142951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43839" y="1173226"/>
            <a:ext cx="216471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711835" marR="5080" indent="-699770">
              <a:lnSpc>
                <a:spcPts val="2590"/>
              </a:lnSpc>
              <a:spcBef>
                <a:spcPts val="425"/>
              </a:spcBef>
            </a:pPr>
            <a:r>
              <a:rPr sz="2400" b="1" spc="-10" dirty="0">
                <a:latin typeface="Calibri"/>
                <a:cs typeface="Calibri"/>
              </a:rPr>
              <a:t>Descuento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por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S.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Social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7441" y="4701285"/>
            <a:ext cx="49472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Cantidad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recibirá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trabajador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Devengos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(Salario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bruto)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Deducciones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11823" y="914400"/>
            <a:ext cx="2005583" cy="119633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776466" y="1279397"/>
            <a:ext cx="876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TRAS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71671" y="441959"/>
            <a:ext cx="2430780" cy="845819"/>
            <a:chOff x="3471671" y="441959"/>
            <a:chExt cx="2430780" cy="8458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1671" y="441959"/>
              <a:ext cx="1732788" cy="8458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779" y="473963"/>
              <a:ext cx="923544" cy="792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7883" y="473963"/>
              <a:ext cx="734567" cy="79247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696080" y="528573"/>
            <a:ext cx="1969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Calibri"/>
                <a:cs typeface="Calibri"/>
              </a:rPr>
              <a:t>Cálculo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de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38200" y="894588"/>
            <a:ext cx="7781925" cy="1572895"/>
            <a:chOff x="838200" y="894588"/>
            <a:chExt cx="7781925" cy="15728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200" y="894588"/>
              <a:ext cx="1330452" cy="899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9552" y="957072"/>
              <a:ext cx="841248" cy="792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9988" y="925068"/>
              <a:ext cx="2215895" cy="8458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18204" y="957072"/>
              <a:ext cx="841248" cy="7924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58640" y="925068"/>
              <a:ext cx="4261104" cy="8458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63695" y="1348740"/>
              <a:ext cx="2068068" cy="1118615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333" rIns="0" bIns="0" rtlCol="0">
            <a:spAutoFit/>
          </a:bodyPr>
          <a:lstStyle/>
          <a:p>
            <a:pPr marL="297815" algn="ctr">
              <a:lnSpc>
                <a:spcPts val="3815"/>
              </a:lnSpc>
              <a:spcBef>
                <a:spcPts val="105"/>
              </a:spcBef>
            </a:pPr>
            <a:r>
              <a:rPr sz="3200" dirty="0"/>
              <a:t>Base</a:t>
            </a:r>
            <a:r>
              <a:rPr sz="3200" spc="-75" dirty="0"/>
              <a:t> </a:t>
            </a:r>
            <a:r>
              <a:rPr sz="2800" spc="-5" dirty="0"/>
              <a:t>de</a:t>
            </a:r>
            <a:r>
              <a:rPr sz="2800" spc="35" dirty="0"/>
              <a:t> </a:t>
            </a:r>
            <a:r>
              <a:rPr spc="-10" dirty="0"/>
              <a:t>Cotización</a:t>
            </a:r>
            <a:r>
              <a:rPr dirty="0"/>
              <a:t> </a:t>
            </a:r>
            <a:r>
              <a:rPr sz="2800" spc="-5" dirty="0"/>
              <a:t>de</a:t>
            </a:r>
            <a:r>
              <a:rPr sz="2800" spc="35" dirty="0"/>
              <a:t> </a:t>
            </a:r>
            <a:r>
              <a:rPr spc="-10" dirty="0"/>
              <a:t>Contingencias</a:t>
            </a:r>
            <a:r>
              <a:rPr spc="-5" dirty="0"/>
              <a:t> Comunes</a:t>
            </a:r>
            <a:endParaRPr sz="2800"/>
          </a:p>
          <a:p>
            <a:pPr marL="297815" marR="72390" algn="ctr">
              <a:lnSpc>
                <a:spcPts val="4775"/>
              </a:lnSpc>
            </a:pPr>
            <a:r>
              <a:rPr sz="4000" spc="-5" dirty="0"/>
              <a:t>(BCCC)</a:t>
            </a:r>
            <a:endParaRPr sz="4000"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2795" y="2321051"/>
            <a:ext cx="1999488" cy="56540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15339" y="2440686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81072" y="2353055"/>
            <a:ext cx="2001012" cy="56692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424554" y="2473832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654296" y="2337816"/>
            <a:ext cx="2001011" cy="56692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598414" y="2458338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803135" y="2336292"/>
            <a:ext cx="1999487" cy="566927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7746618" y="2457069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680203" y="3011423"/>
            <a:ext cx="1987296" cy="203606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854955" y="3251707"/>
            <a:ext cx="1640205" cy="6235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42240" marR="130810" indent="-3175" algn="ctr">
              <a:lnSpc>
                <a:spcPts val="1510"/>
              </a:lnSpc>
              <a:spcBef>
                <a:spcPts val="295"/>
              </a:spcBef>
            </a:pPr>
            <a:r>
              <a:rPr sz="1400" b="1" spc="-10" dirty="0">
                <a:latin typeface="Calibri"/>
                <a:cs typeface="Calibri"/>
              </a:rPr>
              <a:t>COMPLEMENTOS 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EXTRA</a:t>
            </a:r>
            <a:r>
              <a:rPr sz="1400" b="1" spc="-10" dirty="0">
                <a:latin typeface="Calibri"/>
                <a:cs typeface="Calibri"/>
              </a:rPr>
              <a:t>S</a:t>
            </a:r>
            <a:r>
              <a:rPr sz="1400" b="1" dirty="0">
                <a:latin typeface="Calibri"/>
                <a:cs typeface="Calibri"/>
              </a:rPr>
              <a:t>ALA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IAL</a:t>
            </a:r>
            <a:r>
              <a:rPr sz="1400" b="1" spc="-15" dirty="0">
                <a:latin typeface="Calibri"/>
                <a:cs typeface="Calibri"/>
              </a:rPr>
              <a:t>E</a:t>
            </a:r>
            <a:r>
              <a:rPr sz="1400" b="1" dirty="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490"/>
              </a:lnSpc>
            </a:pPr>
            <a:r>
              <a:rPr sz="1400" b="1" dirty="0">
                <a:latin typeface="Calibri"/>
                <a:cs typeface="Calibri"/>
              </a:rPr>
              <a:t>(también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llamados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64684" y="3774795"/>
            <a:ext cx="1420495" cy="5594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1400" b="1" dirty="0">
                <a:latin typeface="Calibri"/>
                <a:cs typeface="Calibri"/>
              </a:rPr>
              <a:t>salariales)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coticen,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44288" y="4286758"/>
            <a:ext cx="166116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595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cuantía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coticen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595"/>
              </a:lnSpc>
            </a:pPr>
            <a:r>
              <a:rPr sz="1400" i="1" spc="-20" dirty="0">
                <a:latin typeface="Calibri"/>
                <a:cs typeface="Calibri"/>
              </a:rPr>
              <a:t>(TABLA</a:t>
            </a:r>
            <a:r>
              <a:rPr sz="1400" spc="-20" dirty="0">
                <a:latin typeface="Calibri"/>
                <a:cs typeface="Calibri"/>
              </a:rPr>
              <a:t>).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848856" y="3051048"/>
            <a:ext cx="2013203" cy="193547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7028180" y="3433064"/>
            <a:ext cx="1656714" cy="10826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76200" marR="67310" algn="ctr">
              <a:lnSpc>
                <a:spcPts val="1510"/>
              </a:lnSpc>
              <a:spcBef>
                <a:spcPts val="295"/>
              </a:spcBef>
            </a:pPr>
            <a:r>
              <a:rPr sz="1400" b="1" spc="-5" dirty="0">
                <a:latin typeface="Calibri"/>
                <a:cs typeface="Calibri"/>
              </a:rPr>
              <a:t>Pr</a:t>
            </a:r>
            <a:r>
              <a:rPr sz="1400" b="1" dirty="0">
                <a:latin typeface="Calibri"/>
                <a:cs typeface="Calibri"/>
              </a:rPr>
              <a:t>o</a:t>
            </a:r>
            <a:r>
              <a:rPr sz="1400" b="1" spc="10" dirty="0">
                <a:latin typeface="Calibri"/>
                <a:cs typeface="Calibri"/>
              </a:rPr>
              <a:t>r</a:t>
            </a:r>
            <a:r>
              <a:rPr sz="1400" b="1" spc="-30" dirty="0">
                <a:latin typeface="Calibri"/>
                <a:cs typeface="Calibri"/>
              </a:rPr>
              <a:t>r</a:t>
            </a:r>
            <a:r>
              <a:rPr sz="1400" b="1" spc="-10" dirty="0">
                <a:latin typeface="Calibri"/>
                <a:cs typeface="Calibri"/>
              </a:rPr>
              <a:t>a</a:t>
            </a:r>
            <a:r>
              <a:rPr sz="1400" b="1" spc="-5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</a:t>
            </a:r>
            <a:r>
              <a:rPr sz="1400" b="1" dirty="0">
                <a:latin typeface="Calibri"/>
                <a:cs typeface="Calibri"/>
              </a:rPr>
              <a:t>ensual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  </a:t>
            </a:r>
            <a:r>
              <a:rPr sz="1400" b="1" spc="-25" dirty="0">
                <a:latin typeface="Calibri"/>
                <a:cs typeface="Calibri"/>
              </a:rPr>
              <a:t>PAGAS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EXTRAS:</a:t>
            </a:r>
            <a:endParaRPr sz="1400">
              <a:latin typeface="Calibri"/>
              <a:cs typeface="Calibri"/>
            </a:endParaRPr>
          </a:p>
          <a:p>
            <a:pPr marL="12700" marR="5080" indent="-635" algn="ctr">
              <a:lnSpc>
                <a:spcPts val="1510"/>
              </a:lnSpc>
              <a:spcBef>
                <a:spcPts val="590"/>
              </a:spcBef>
            </a:pPr>
            <a:r>
              <a:rPr sz="1400" dirty="0">
                <a:latin typeface="Calibri"/>
                <a:cs typeface="Calibri"/>
              </a:rPr>
              <a:t>se </a:t>
            </a:r>
            <a:r>
              <a:rPr sz="1400" spc="-5" dirty="0">
                <a:latin typeface="Calibri"/>
                <a:cs typeface="Calibri"/>
              </a:rPr>
              <a:t>suman </a:t>
            </a:r>
            <a:r>
              <a:rPr sz="1400" spc="-10" dirty="0">
                <a:latin typeface="Calibri"/>
                <a:cs typeface="Calibri"/>
              </a:rPr>
              <a:t>todas </a:t>
            </a:r>
            <a:r>
              <a:rPr sz="1400" dirty="0">
                <a:latin typeface="Calibri"/>
                <a:cs typeface="Calibri"/>
              </a:rPr>
              <a:t>las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pagas extras </a:t>
            </a:r>
            <a:r>
              <a:rPr sz="1400" spc="-5" dirty="0">
                <a:latin typeface="Calibri"/>
                <a:cs typeface="Calibri"/>
              </a:rPr>
              <a:t>del año</a:t>
            </a:r>
            <a:r>
              <a:rPr sz="1400" dirty="0">
                <a:latin typeface="Calibri"/>
                <a:cs typeface="Calibri"/>
              </a:rPr>
              <a:t> y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dividen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por 12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66700" y="2951988"/>
            <a:ext cx="2013204" cy="202692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706932" y="3773881"/>
            <a:ext cx="10839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SALARIO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BASE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485644" y="3011423"/>
            <a:ext cx="2013204" cy="2025395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817367" y="3737609"/>
            <a:ext cx="1298575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12090" marR="5080" indent="-200025">
              <a:lnSpc>
                <a:spcPts val="1510"/>
              </a:lnSpc>
              <a:spcBef>
                <a:spcPts val="295"/>
              </a:spcBef>
            </a:pPr>
            <a:r>
              <a:rPr sz="1400" b="1" spc="-15" dirty="0">
                <a:latin typeface="Calibri"/>
                <a:cs typeface="Calibri"/>
              </a:rPr>
              <a:t>C</a:t>
            </a:r>
            <a:r>
              <a:rPr sz="1400" b="1" spc="-5" dirty="0">
                <a:latin typeface="Calibri"/>
                <a:cs typeface="Calibri"/>
              </a:rPr>
              <a:t>OM</a:t>
            </a:r>
            <a:r>
              <a:rPr sz="1400" b="1" spc="-10" dirty="0">
                <a:latin typeface="Calibri"/>
                <a:cs typeface="Calibri"/>
              </a:rPr>
              <a:t>PL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5" dirty="0">
                <a:latin typeface="Calibri"/>
                <a:cs typeface="Calibri"/>
              </a:rPr>
              <a:t>M</a:t>
            </a:r>
            <a:r>
              <a:rPr sz="1400" b="1" dirty="0">
                <a:latin typeface="Calibri"/>
                <a:cs typeface="Calibri"/>
              </a:rPr>
              <a:t>EN</a:t>
            </a:r>
            <a:r>
              <a:rPr sz="1400" b="1" spc="-40" dirty="0">
                <a:latin typeface="Calibri"/>
                <a:cs typeface="Calibri"/>
              </a:rPr>
              <a:t>T</a:t>
            </a:r>
            <a:r>
              <a:rPr sz="1400" b="1" spc="-5" dirty="0">
                <a:latin typeface="Calibri"/>
                <a:cs typeface="Calibri"/>
              </a:rPr>
              <a:t>OS  SALARIALES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048255" y="5585459"/>
            <a:ext cx="6961632" cy="1149096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119629" y="5636767"/>
            <a:ext cx="6821170" cy="98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28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cantidad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resultante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debe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estar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entre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20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máxima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280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mínima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cotización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grupo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profesional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000" b="1" i="1" spc="-10" dirty="0">
                <a:solidFill>
                  <a:srgbClr val="FFFFFF"/>
                </a:solidFill>
                <a:latin typeface="Calibri"/>
                <a:cs typeface="Calibri"/>
              </a:rPr>
              <a:t>siguiente</a:t>
            </a:r>
            <a:r>
              <a:rPr sz="2000" b="1" i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FFFFFF"/>
                </a:solidFill>
                <a:latin typeface="Calibri"/>
                <a:cs typeface="Calibri"/>
              </a:rPr>
              <a:t>diapositiva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66927" y="5539738"/>
            <a:ext cx="1363980" cy="1191768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2125217" y="3786123"/>
            <a:ext cx="4860290" cy="506730"/>
            <a:chOff x="2125217" y="3786123"/>
            <a:chExt cx="4860290" cy="506730"/>
          </a:xfrm>
        </p:grpSpPr>
        <p:sp>
          <p:nvSpPr>
            <p:cNvPr id="37" name="object 37"/>
            <p:cNvSpPr/>
            <p:nvPr/>
          </p:nvSpPr>
          <p:spPr>
            <a:xfrm>
              <a:off x="2138172" y="3803649"/>
              <a:ext cx="477520" cy="476250"/>
            </a:xfrm>
            <a:custGeom>
              <a:avLst/>
              <a:gdLst/>
              <a:ahLst/>
              <a:cxnLst/>
              <a:rect l="l" t="t" r="r" b="b"/>
              <a:pathLst>
                <a:path w="477519" h="476250">
                  <a:moveTo>
                    <a:pt x="477012" y="161290"/>
                  </a:moveTo>
                  <a:lnTo>
                    <a:pt x="314706" y="161290"/>
                  </a:lnTo>
                  <a:lnTo>
                    <a:pt x="314706" y="0"/>
                  </a:lnTo>
                  <a:lnTo>
                    <a:pt x="162306" y="0"/>
                  </a:lnTo>
                  <a:lnTo>
                    <a:pt x="162306" y="161290"/>
                  </a:lnTo>
                  <a:lnTo>
                    <a:pt x="0" y="161290"/>
                  </a:lnTo>
                  <a:lnTo>
                    <a:pt x="0" y="313690"/>
                  </a:lnTo>
                  <a:lnTo>
                    <a:pt x="162306" y="313690"/>
                  </a:lnTo>
                  <a:lnTo>
                    <a:pt x="162306" y="476250"/>
                  </a:lnTo>
                  <a:lnTo>
                    <a:pt x="314706" y="476250"/>
                  </a:lnTo>
                  <a:lnTo>
                    <a:pt x="314706" y="313690"/>
                  </a:lnTo>
                  <a:lnTo>
                    <a:pt x="477012" y="313690"/>
                  </a:lnTo>
                  <a:lnTo>
                    <a:pt x="477012" y="16129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38171" y="3803649"/>
              <a:ext cx="477520" cy="476250"/>
            </a:xfrm>
            <a:custGeom>
              <a:avLst/>
              <a:gdLst/>
              <a:ahLst/>
              <a:cxnLst/>
              <a:rect l="l" t="t" r="r" b="b"/>
              <a:pathLst>
                <a:path w="477519" h="476250">
                  <a:moveTo>
                    <a:pt x="0" y="161798"/>
                  </a:moveTo>
                  <a:lnTo>
                    <a:pt x="162305" y="161798"/>
                  </a:lnTo>
                  <a:lnTo>
                    <a:pt x="162305" y="0"/>
                  </a:lnTo>
                  <a:lnTo>
                    <a:pt x="314705" y="0"/>
                  </a:lnTo>
                  <a:lnTo>
                    <a:pt x="314705" y="161798"/>
                  </a:lnTo>
                  <a:lnTo>
                    <a:pt x="477011" y="161798"/>
                  </a:lnTo>
                  <a:lnTo>
                    <a:pt x="477011" y="314198"/>
                  </a:lnTo>
                  <a:lnTo>
                    <a:pt x="314705" y="314198"/>
                  </a:lnTo>
                  <a:lnTo>
                    <a:pt x="314705" y="475995"/>
                  </a:lnTo>
                  <a:lnTo>
                    <a:pt x="162305" y="475995"/>
                  </a:lnTo>
                  <a:lnTo>
                    <a:pt x="162305" y="314198"/>
                  </a:lnTo>
                  <a:lnTo>
                    <a:pt x="0" y="314198"/>
                  </a:lnTo>
                  <a:lnTo>
                    <a:pt x="0" y="16179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96558" y="379856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5996" y="162560"/>
                  </a:moveTo>
                  <a:lnTo>
                    <a:pt x="314198" y="162560"/>
                  </a:lnTo>
                  <a:lnTo>
                    <a:pt x="314198" y="0"/>
                  </a:lnTo>
                  <a:lnTo>
                    <a:pt x="161798" y="0"/>
                  </a:lnTo>
                  <a:lnTo>
                    <a:pt x="161798" y="162560"/>
                  </a:lnTo>
                  <a:lnTo>
                    <a:pt x="0" y="162560"/>
                  </a:lnTo>
                  <a:lnTo>
                    <a:pt x="0" y="314960"/>
                  </a:lnTo>
                  <a:lnTo>
                    <a:pt x="161798" y="314960"/>
                  </a:lnTo>
                  <a:lnTo>
                    <a:pt x="161798" y="476250"/>
                  </a:lnTo>
                  <a:lnTo>
                    <a:pt x="314198" y="476250"/>
                  </a:lnTo>
                  <a:lnTo>
                    <a:pt x="314198" y="314960"/>
                  </a:lnTo>
                  <a:lnTo>
                    <a:pt x="475996" y="314960"/>
                  </a:lnTo>
                  <a:lnTo>
                    <a:pt x="475996" y="16256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96558" y="3799077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0" y="161798"/>
                  </a:moveTo>
                  <a:lnTo>
                    <a:pt x="161797" y="161798"/>
                  </a:lnTo>
                  <a:lnTo>
                    <a:pt x="161797" y="0"/>
                  </a:lnTo>
                  <a:lnTo>
                    <a:pt x="314197" y="0"/>
                  </a:lnTo>
                  <a:lnTo>
                    <a:pt x="314197" y="161798"/>
                  </a:lnTo>
                  <a:lnTo>
                    <a:pt x="475995" y="161798"/>
                  </a:lnTo>
                  <a:lnTo>
                    <a:pt x="475995" y="314198"/>
                  </a:lnTo>
                  <a:lnTo>
                    <a:pt x="314197" y="314198"/>
                  </a:lnTo>
                  <a:lnTo>
                    <a:pt x="314197" y="475996"/>
                  </a:lnTo>
                  <a:lnTo>
                    <a:pt x="161797" y="475996"/>
                  </a:lnTo>
                  <a:lnTo>
                    <a:pt x="161797" y="314198"/>
                  </a:lnTo>
                  <a:lnTo>
                    <a:pt x="0" y="314198"/>
                  </a:lnTo>
                  <a:lnTo>
                    <a:pt x="0" y="16179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92168" y="3803649"/>
              <a:ext cx="477520" cy="476250"/>
            </a:xfrm>
            <a:custGeom>
              <a:avLst/>
              <a:gdLst/>
              <a:ahLst/>
              <a:cxnLst/>
              <a:rect l="l" t="t" r="r" b="b"/>
              <a:pathLst>
                <a:path w="477520" h="476250">
                  <a:moveTo>
                    <a:pt x="477012" y="161290"/>
                  </a:moveTo>
                  <a:lnTo>
                    <a:pt x="314706" y="161290"/>
                  </a:lnTo>
                  <a:lnTo>
                    <a:pt x="314706" y="0"/>
                  </a:lnTo>
                  <a:lnTo>
                    <a:pt x="162306" y="0"/>
                  </a:lnTo>
                  <a:lnTo>
                    <a:pt x="162306" y="161290"/>
                  </a:lnTo>
                  <a:lnTo>
                    <a:pt x="0" y="161290"/>
                  </a:lnTo>
                  <a:lnTo>
                    <a:pt x="0" y="313690"/>
                  </a:lnTo>
                  <a:lnTo>
                    <a:pt x="162306" y="313690"/>
                  </a:lnTo>
                  <a:lnTo>
                    <a:pt x="162306" y="476250"/>
                  </a:lnTo>
                  <a:lnTo>
                    <a:pt x="314706" y="476250"/>
                  </a:lnTo>
                  <a:lnTo>
                    <a:pt x="314706" y="313690"/>
                  </a:lnTo>
                  <a:lnTo>
                    <a:pt x="477012" y="313690"/>
                  </a:lnTo>
                  <a:lnTo>
                    <a:pt x="477012" y="16129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92167" y="3803649"/>
              <a:ext cx="477520" cy="476250"/>
            </a:xfrm>
            <a:custGeom>
              <a:avLst/>
              <a:gdLst/>
              <a:ahLst/>
              <a:cxnLst/>
              <a:rect l="l" t="t" r="r" b="b"/>
              <a:pathLst>
                <a:path w="477520" h="476250">
                  <a:moveTo>
                    <a:pt x="0" y="161798"/>
                  </a:moveTo>
                  <a:lnTo>
                    <a:pt x="162306" y="161798"/>
                  </a:lnTo>
                  <a:lnTo>
                    <a:pt x="162306" y="0"/>
                  </a:lnTo>
                  <a:lnTo>
                    <a:pt x="314706" y="0"/>
                  </a:lnTo>
                  <a:lnTo>
                    <a:pt x="314706" y="161798"/>
                  </a:lnTo>
                  <a:lnTo>
                    <a:pt x="477012" y="161798"/>
                  </a:lnTo>
                  <a:lnTo>
                    <a:pt x="477012" y="314198"/>
                  </a:lnTo>
                  <a:lnTo>
                    <a:pt x="314706" y="314198"/>
                  </a:lnTo>
                  <a:lnTo>
                    <a:pt x="314706" y="475995"/>
                  </a:lnTo>
                  <a:lnTo>
                    <a:pt x="162306" y="475995"/>
                  </a:lnTo>
                  <a:lnTo>
                    <a:pt x="162306" y="314198"/>
                  </a:lnTo>
                  <a:lnTo>
                    <a:pt x="0" y="314198"/>
                  </a:lnTo>
                  <a:lnTo>
                    <a:pt x="0" y="16179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415" y="0"/>
            <a:ext cx="2837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C</a:t>
            </a:r>
            <a:r>
              <a:rPr sz="4000" spc="-10" dirty="0"/>
              <a:t>ONTE</a:t>
            </a:r>
            <a:r>
              <a:rPr sz="4000" spc="-25" dirty="0"/>
              <a:t>N</a:t>
            </a:r>
            <a:r>
              <a:rPr sz="4000" spc="-5" dirty="0"/>
              <a:t>IDOS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526" y="1689366"/>
            <a:ext cx="561733" cy="5629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4565" y="1211478"/>
            <a:ext cx="4150995" cy="1714571"/>
          </a:xfrm>
          <a:prstGeom prst="rect">
            <a:avLst/>
          </a:prstGeom>
        </p:spPr>
        <p:txBody>
          <a:bodyPr vert="horz" wrap="square" lIns="0" tIns="240029" rIns="0" bIns="0" rtlCol="0">
            <a:spAutoFit/>
          </a:bodyPr>
          <a:lstStyle/>
          <a:p>
            <a:pPr marL="559435" indent="-51625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59435" algn="l"/>
                <a:tab pos="560070" algn="l"/>
              </a:tabLst>
            </a:pPr>
            <a:r>
              <a:rPr sz="2800" b="1" spc="-5" dirty="0">
                <a:latin typeface="Calibri"/>
                <a:cs typeface="Calibri"/>
                <a:hlinkClick r:id="rId3" action="ppaction://hlinksldjump"/>
              </a:rPr>
              <a:t>El</a:t>
            </a:r>
            <a:r>
              <a:rPr sz="2800" b="1" spc="-3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3" action="ppaction://hlinksldjump"/>
              </a:rPr>
              <a:t>salario</a:t>
            </a:r>
            <a:endParaRPr sz="2800" dirty="0">
              <a:latin typeface="Calibri"/>
              <a:cs typeface="Calibri"/>
            </a:endParaRPr>
          </a:p>
          <a:p>
            <a:pPr marL="559435" indent="-51625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59435" algn="l"/>
                <a:tab pos="560070" algn="l"/>
              </a:tabLst>
            </a:pPr>
            <a:r>
              <a:rPr sz="2800" b="1" spc="-5" dirty="0">
                <a:latin typeface="Calibri"/>
                <a:cs typeface="Calibri"/>
                <a:hlinkClick r:id="rId3" action="ppaction://hlinksldjump"/>
              </a:rPr>
              <a:t>Las </a:t>
            </a:r>
            <a:r>
              <a:rPr sz="2800" b="1" spc="-20" dirty="0">
                <a:latin typeface="Calibri"/>
                <a:cs typeface="Calibri"/>
                <a:hlinkClick r:id="rId3" action="ppaction://hlinksldjump"/>
              </a:rPr>
              <a:t>garantías</a:t>
            </a:r>
            <a:r>
              <a:rPr sz="2800" b="1" spc="2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3" action="ppaction://hlinksldjump"/>
              </a:rPr>
              <a:t>del salario</a:t>
            </a:r>
            <a:endParaRPr sz="2800" dirty="0">
              <a:latin typeface="Calibri"/>
              <a:cs typeface="Calibri"/>
            </a:endParaRPr>
          </a:p>
          <a:p>
            <a:pPr marL="559435" indent="-51625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60070" algn="l"/>
              </a:tabLst>
            </a:pPr>
            <a:r>
              <a:rPr sz="2800" b="1" spc="-5" dirty="0">
                <a:latin typeface="Calibri"/>
                <a:cs typeface="Calibri"/>
                <a:hlinkClick r:id="rId3" action="ppaction://hlinksldjump"/>
              </a:rPr>
              <a:t>La</a:t>
            </a:r>
            <a:r>
              <a:rPr sz="2800" b="1" spc="-2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2800" b="1" spc="-5" dirty="0">
                <a:latin typeface="Calibri"/>
                <a:cs typeface="Calibri"/>
                <a:hlinkClick r:id="rId3" action="ppaction://hlinksldjump"/>
              </a:rPr>
              <a:t>nómina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9700" y="4262628"/>
            <a:ext cx="3924299" cy="25953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31592" y="3087623"/>
            <a:ext cx="1554480" cy="1554480"/>
            <a:chOff x="2831592" y="3087623"/>
            <a:chExt cx="1554480" cy="1554480"/>
          </a:xfrm>
        </p:grpSpPr>
        <p:sp>
          <p:nvSpPr>
            <p:cNvPr id="3" name="object 3"/>
            <p:cNvSpPr/>
            <p:nvPr/>
          </p:nvSpPr>
          <p:spPr>
            <a:xfrm>
              <a:off x="2844546" y="3100577"/>
              <a:ext cx="1529080" cy="1529080"/>
            </a:xfrm>
            <a:custGeom>
              <a:avLst/>
              <a:gdLst/>
              <a:ahLst/>
              <a:cxnLst/>
              <a:rect l="l" t="t" r="r" b="b"/>
              <a:pathLst>
                <a:path w="1529079" h="1529079">
                  <a:moveTo>
                    <a:pt x="764286" y="0"/>
                  </a:moveTo>
                  <a:lnTo>
                    <a:pt x="715946" y="1503"/>
                  </a:lnTo>
                  <a:lnTo>
                    <a:pt x="668406" y="5954"/>
                  </a:lnTo>
                  <a:lnTo>
                    <a:pt x="621756" y="13262"/>
                  </a:lnTo>
                  <a:lnTo>
                    <a:pt x="576084" y="23339"/>
                  </a:lnTo>
                  <a:lnTo>
                    <a:pt x="531480" y="36094"/>
                  </a:lnTo>
                  <a:lnTo>
                    <a:pt x="488033" y="51439"/>
                  </a:lnTo>
                  <a:lnTo>
                    <a:pt x="445834" y="69284"/>
                  </a:lnTo>
                  <a:lnTo>
                    <a:pt x="404971" y="89539"/>
                  </a:lnTo>
                  <a:lnTo>
                    <a:pt x="365534" y="112115"/>
                  </a:lnTo>
                  <a:lnTo>
                    <a:pt x="327613" y="136922"/>
                  </a:lnTo>
                  <a:lnTo>
                    <a:pt x="291297" y="163871"/>
                  </a:lnTo>
                  <a:lnTo>
                    <a:pt x="256675" y="192873"/>
                  </a:lnTo>
                  <a:lnTo>
                    <a:pt x="223837" y="223837"/>
                  </a:lnTo>
                  <a:lnTo>
                    <a:pt x="192873" y="256675"/>
                  </a:lnTo>
                  <a:lnTo>
                    <a:pt x="163871" y="291297"/>
                  </a:lnTo>
                  <a:lnTo>
                    <a:pt x="136922" y="327613"/>
                  </a:lnTo>
                  <a:lnTo>
                    <a:pt x="112115" y="365534"/>
                  </a:lnTo>
                  <a:lnTo>
                    <a:pt x="89539" y="404971"/>
                  </a:lnTo>
                  <a:lnTo>
                    <a:pt x="69284" y="445834"/>
                  </a:lnTo>
                  <a:lnTo>
                    <a:pt x="51439" y="488033"/>
                  </a:lnTo>
                  <a:lnTo>
                    <a:pt x="36094" y="531480"/>
                  </a:lnTo>
                  <a:lnTo>
                    <a:pt x="23339" y="576084"/>
                  </a:lnTo>
                  <a:lnTo>
                    <a:pt x="13262" y="621756"/>
                  </a:lnTo>
                  <a:lnTo>
                    <a:pt x="5954" y="668406"/>
                  </a:lnTo>
                  <a:lnTo>
                    <a:pt x="1503" y="715946"/>
                  </a:lnTo>
                  <a:lnTo>
                    <a:pt x="0" y="764286"/>
                  </a:lnTo>
                  <a:lnTo>
                    <a:pt x="1503" y="812625"/>
                  </a:lnTo>
                  <a:lnTo>
                    <a:pt x="5954" y="860165"/>
                  </a:lnTo>
                  <a:lnTo>
                    <a:pt x="13262" y="906815"/>
                  </a:lnTo>
                  <a:lnTo>
                    <a:pt x="23339" y="952487"/>
                  </a:lnTo>
                  <a:lnTo>
                    <a:pt x="36094" y="997091"/>
                  </a:lnTo>
                  <a:lnTo>
                    <a:pt x="51439" y="1040538"/>
                  </a:lnTo>
                  <a:lnTo>
                    <a:pt x="69284" y="1082737"/>
                  </a:lnTo>
                  <a:lnTo>
                    <a:pt x="89539" y="1123600"/>
                  </a:lnTo>
                  <a:lnTo>
                    <a:pt x="112115" y="1163037"/>
                  </a:lnTo>
                  <a:lnTo>
                    <a:pt x="136922" y="1200958"/>
                  </a:lnTo>
                  <a:lnTo>
                    <a:pt x="163871" y="1237274"/>
                  </a:lnTo>
                  <a:lnTo>
                    <a:pt x="192873" y="1271896"/>
                  </a:lnTo>
                  <a:lnTo>
                    <a:pt x="223837" y="1304734"/>
                  </a:lnTo>
                  <a:lnTo>
                    <a:pt x="256675" y="1335698"/>
                  </a:lnTo>
                  <a:lnTo>
                    <a:pt x="291297" y="1364700"/>
                  </a:lnTo>
                  <a:lnTo>
                    <a:pt x="327613" y="1391649"/>
                  </a:lnTo>
                  <a:lnTo>
                    <a:pt x="365534" y="1416456"/>
                  </a:lnTo>
                  <a:lnTo>
                    <a:pt x="404971" y="1439032"/>
                  </a:lnTo>
                  <a:lnTo>
                    <a:pt x="445834" y="1459287"/>
                  </a:lnTo>
                  <a:lnTo>
                    <a:pt x="488033" y="1477132"/>
                  </a:lnTo>
                  <a:lnTo>
                    <a:pt x="531480" y="1492477"/>
                  </a:lnTo>
                  <a:lnTo>
                    <a:pt x="576084" y="1505232"/>
                  </a:lnTo>
                  <a:lnTo>
                    <a:pt x="621756" y="1515309"/>
                  </a:lnTo>
                  <a:lnTo>
                    <a:pt x="668406" y="1522617"/>
                  </a:lnTo>
                  <a:lnTo>
                    <a:pt x="715946" y="1527068"/>
                  </a:lnTo>
                  <a:lnTo>
                    <a:pt x="764286" y="1528572"/>
                  </a:lnTo>
                  <a:lnTo>
                    <a:pt x="812625" y="1527068"/>
                  </a:lnTo>
                  <a:lnTo>
                    <a:pt x="860165" y="1522617"/>
                  </a:lnTo>
                  <a:lnTo>
                    <a:pt x="906815" y="1515309"/>
                  </a:lnTo>
                  <a:lnTo>
                    <a:pt x="952487" y="1505232"/>
                  </a:lnTo>
                  <a:lnTo>
                    <a:pt x="997091" y="1492477"/>
                  </a:lnTo>
                  <a:lnTo>
                    <a:pt x="1040538" y="1477132"/>
                  </a:lnTo>
                  <a:lnTo>
                    <a:pt x="1082737" y="1459287"/>
                  </a:lnTo>
                  <a:lnTo>
                    <a:pt x="1123600" y="1439032"/>
                  </a:lnTo>
                  <a:lnTo>
                    <a:pt x="1163037" y="1416456"/>
                  </a:lnTo>
                  <a:lnTo>
                    <a:pt x="1200958" y="1391649"/>
                  </a:lnTo>
                  <a:lnTo>
                    <a:pt x="1237274" y="1364700"/>
                  </a:lnTo>
                  <a:lnTo>
                    <a:pt x="1271896" y="1335698"/>
                  </a:lnTo>
                  <a:lnTo>
                    <a:pt x="1304734" y="1304734"/>
                  </a:lnTo>
                  <a:lnTo>
                    <a:pt x="1335698" y="1271896"/>
                  </a:lnTo>
                  <a:lnTo>
                    <a:pt x="1364700" y="1237274"/>
                  </a:lnTo>
                  <a:lnTo>
                    <a:pt x="1391649" y="1200958"/>
                  </a:lnTo>
                  <a:lnTo>
                    <a:pt x="1416456" y="1163037"/>
                  </a:lnTo>
                  <a:lnTo>
                    <a:pt x="1439032" y="1123600"/>
                  </a:lnTo>
                  <a:lnTo>
                    <a:pt x="1459287" y="1082737"/>
                  </a:lnTo>
                  <a:lnTo>
                    <a:pt x="1477132" y="1040538"/>
                  </a:lnTo>
                  <a:lnTo>
                    <a:pt x="1492477" y="997091"/>
                  </a:lnTo>
                  <a:lnTo>
                    <a:pt x="1505232" y="952487"/>
                  </a:lnTo>
                  <a:lnTo>
                    <a:pt x="1515309" y="906815"/>
                  </a:lnTo>
                  <a:lnTo>
                    <a:pt x="1522617" y="860165"/>
                  </a:lnTo>
                  <a:lnTo>
                    <a:pt x="1527068" y="812625"/>
                  </a:lnTo>
                  <a:lnTo>
                    <a:pt x="1528571" y="764286"/>
                  </a:lnTo>
                  <a:lnTo>
                    <a:pt x="1527068" y="715946"/>
                  </a:lnTo>
                  <a:lnTo>
                    <a:pt x="1522617" y="668406"/>
                  </a:lnTo>
                  <a:lnTo>
                    <a:pt x="1515309" y="621756"/>
                  </a:lnTo>
                  <a:lnTo>
                    <a:pt x="1505232" y="576084"/>
                  </a:lnTo>
                  <a:lnTo>
                    <a:pt x="1492477" y="531480"/>
                  </a:lnTo>
                  <a:lnTo>
                    <a:pt x="1477132" y="488033"/>
                  </a:lnTo>
                  <a:lnTo>
                    <a:pt x="1459287" y="445834"/>
                  </a:lnTo>
                  <a:lnTo>
                    <a:pt x="1439032" y="404971"/>
                  </a:lnTo>
                  <a:lnTo>
                    <a:pt x="1416456" y="365534"/>
                  </a:lnTo>
                  <a:lnTo>
                    <a:pt x="1391649" y="327613"/>
                  </a:lnTo>
                  <a:lnTo>
                    <a:pt x="1364700" y="291297"/>
                  </a:lnTo>
                  <a:lnTo>
                    <a:pt x="1335698" y="256675"/>
                  </a:lnTo>
                  <a:lnTo>
                    <a:pt x="1304734" y="223837"/>
                  </a:lnTo>
                  <a:lnTo>
                    <a:pt x="1271896" y="192873"/>
                  </a:lnTo>
                  <a:lnTo>
                    <a:pt x="1237274" y="163871"/>
                  </a:lnTo>
                  <a:lnTo>
                    <a:pt x="1200958" y="136922"/>
                  </a:lnTo>
                  <a:lnTo>
                    <a:pt x="1163037" y="112115"/>
                  </a:lnTo>
                  <a:lnTo>
                    <a:pt x="1123600" y="89539"/>
                  </a:lnTo>
                  <a:lnTo>
                    <a:pt x="1082737" y="69284"/>
                  </a:lnTo>
                  <a:lnTo>
                    <a:pt x="1040538" y="51439"/>
                  </a:lnTo>
                  <a:lnTo>
                    <a:pt x="997091" y="36094"/>
                  </a:lnTo>
                  <a:lnTo>
                    <a:pt x="952487" y="23339"/>
                  </a:lnTo>
                  <a:lnTo>
                    <a:pt x="906815" y="13262"/>
                  </a:lnTo>
                  <a:lnTo>
                    <a:pt x="860165" y="5954"/>
                  </a:lnTo>
                  <a:lnTo>
                    <a:pt x="812625" y="1503"/>
                  </a:lnTo>
                  <a:lnTo>
                    <a:pt x="76428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44546" y="3100577"/>
              <a:ext cx="1529080" cy="1529080"/>
            </a:xfrm>
            <a:custGeom>
              <a:avLst/>
              <a:gdLst/>
              <a:ahLst/>
              <a:cxnLst/>
              <a:rect l="l" t="t" r="r" b="b"/>
              <a:pathLst>
                <a:path w="1529079" h="1529079">
                  <a:moveTo>
                    <a:pt x="0" y="764286"/>
                  </a:moveTo>
                  <a:lnTo>
                    <a:pt x="1503" y="715946"/>
                  </a:lnTo>
                  <a:lnTo>
                    <a:pt x="5954" y="668406"/>
                  </a:lnTo>
                  <a:lnTo>
                    <a:pt x="13262" y="621756"/>
                  </a:lnTo>
                  <a:lnTo>
                    <a:pt x="23339" y="576084"/>
                  </a:lnTo>
                  <a:lnTo>
                    <a:pt x="36094" y="531480"/>
                  </a:lnTo>
                  <a:lnTo>
                    <a:pt x="51439" y="488033"/>
                  </a:lnTo>
                  <a:lnTo>
                    <a:pt x="69284" y="445834"/>
                  </a:lnTo>
                  <a:lnTo>
                    <a:pt x="89539" y="404971"/>
                  </a:lnTo>
                  <a:lnTo>
                    <a:pt x="112115" y="365534"/>
                  </a:lnTo>
                  <a:lnTo>
                    <a:pt x="136922" y="327613"/>
                  </a:lnTo>
                  <a:lnTo>
                    <a:pt x="163871" y="291297"/>
                  </a:lnTo>
                  <a:lnTo>
                    <a:pt x="192873" y="256675"/>
                  </a:lnTo>
                  <a:lnTo>
                    <a:pt x="223837" y="223837"/>
                  </a:lnTo>
                  <a:lnTo>
                    <a:pt x="256675" y="192873"/>
                  </a:lnTo>
                  <a:lnTo>
                    <a:pt x="291297" y="163871"/>
                  </a:lnTo>
                  <a:lnTo>
                    <a:pt x="327613" y="136922"/>
                  </a:lnTo>
                  <a:lnTo>
                    <a:pt x="365534" y="112115"/>
                  </a:lnTo>
                  <a:lnTo>
                    <a:pt x="404971" y="89539"/>
                  </a:lnTo>
                  <a:lnTo>
                    <a:pt x="445834" y="69284"/>
                  </a:lnTo>
                  <a:lnTo>
                    <a:pt x="488033" y="51439"/>
                  </a:lnTo>
                  <a:lnTo>
                    <a:pt x="531480" y="36094"/>
                  </a:lnTo>
                  <a:lnTo>
                    <a:pt x="576084" y="23339"/>
                  </a:lnTo>
                  <a:lnTo>
                    <a:pt x="621756" y="13262"/>
                  </a:lnTo>
                  <a:lnTo>
                    <a:pt x="668406" y="5954"/>
                  </a:lnTo>
                  <a:lnTo>
                    <a:pt x="715946" y="1503"/>
                  </a:lnTo>
                  <a:lnTo>
                    <a:pt x="764286" y="0"/>
                  </a:lnTo>
                  <a:lnTo>
                    <a:pt x="812625" y="1503"/>
                  </a:lnTo>
                  <a:lnTo>
                    <a:pt x="860165" y="5954"/>
                  </a:lnTo>
                  <a:lnTo>
                    <a:pt x="906815" y="13262"/>
                  </a:lnTo>
                  <a:lnTo>
                    <a:pt x="952487" y="23339"/>
                  </a:lnTo>
                  <a:lnTo>
                    <a:pt x="997091" y="36094"/>
                  </a:lnTo>
                  <a:lnTo>
                    <a:pt x="1040538" y="51439"/>
                  </a:lnTo>
                  <a:lnTo>
                    <a:pt x="1082737" y="69284"/>
                  </a:lnTo>
                  <a:lnTo>
                    <a:pt x="1123600" y="89539"/>
                  </a:lnTo>
                  <a:lnTo>
                    <a:pt x="1163037" y="112115"/>
                  </a:lnTo>
                  <a:lnTo>
                    <a:pt x="1200958" y="136922"/>
                  </a:lnTo>
                  <a:lnTo>
                    <a:pt x="1237274" y="163871"/>
                  </a:lnTo>
                  <a:lnTo>
                    <a:pt x="1271896" y="192873"/>
                  </a:lnTo>
                  <a:lnTo>
                    <a:pt x="1304734" y="223837"/>
                  </a:lnTo>
                  <a:lnTo>
                    <a:pt x="1335698" y="256675"/>
                  </a:lnTo>
                  <a:lnTo>
                    <a:pt x="1364700" y="291297"/>
                  </a:lnTo>
                  <a:lnTo>
                    <a:pt x="1391649" y="327613"/>
                  </a:lnTo>
                  <a:lnTo>
                    <a:pt x="1416456" y="365534"/>
                  </a:lnTo>
                  <a:lnTo>
                    <a:pt x="1439032" y="404971"/>
                  </a:lnTo>
                  <a:lnTo>
                    <a:pt x="1459287" y="445834"/>
                  </a:lnTo>
                  <a:lnTo>
                    <a:pt x="1477132" y="488033"/>
                  </a:lnTo>
                  <a:lnTo>
                    <a:pt x="1492477" y="531480"/>
                  </a:lnTo>
                  <a:lnTo>
                    <a:pt x="1505232" y="576084"/>
                  </a:lnTo>
                  <a:lnTo>
                    <a:pt x="1515309" y="621756"/>
                  </a:lnTo>
                  <a:lnTo>
                    <a:pt x="1522617" y="668406"/>
                  </a:lnTo>
                  <a:lnTo>
                    <a:pt x="1527068" y="715946"/>
                  </a:lnTo>
                  <a:lnTo>
                    <a:pt x="1528571" y="764286"/>
                  </a:lnTo>
                  <a:lnTo>
                    <a:pt x="1527068" y="812625"/>
                  </a:lnTo>
                  <a:lnTo>
                    <a:pt x="1522617" y="860165"/>
                  </a:lnTo>
                  <a:lnTo>
                    <a:pt x="1515309" y="906815"/>
                  </a:lnTo>
                  <a:lnTo>
                    <a:pt x="1505232" y="952487"/>
                  </a:lnTo>
                  <a:lnTo>
                    <a:pt x="1492477" y="997091"/>
                  </a:lnTo>
                  <a:lnTo>
                    <a:pt x="1477132" y="1040538"/>
                  </a:lnTo>
                  <a:lnTo>
                    <a:pt x="1459287" y="1082737"/>
                  </a:lnTo>
                  <a:lnTo>
                    <a:pt x="1439032" y="1123600"/>
                  </a:lnTo>
                  <a:lnTo>
                    <a:pt x="1416456" y="1163037"/>
                  </a:lnTo>
                  <a:lnTo>
                    <a:pt x="1391649" y="1200958"/>
                  </a:lnTo>
                  <a:lnTo>
                    <a:pt x="1364700" y="1237274"/>
                  </a:lnTo>
                  <a:lnTo>
                    <a:pt x="1335698" y="1271896"/>
                  </a:lnTo>
                  <a:lnTo>
                    <a:pt x="1304734" y="1304734"/>
                  </a:lnTo>
                  <a:lnTo>
                    <a:pt x="1271896" y="1335698"/>
                  </a:lnTo>
                  <a:lnTo>
                    <a:pt x="1237274" y="1364700"/>
                  </a:lnTo>
                  <a:lnTo>
                    <a:pt x="1200958" y="1391649"/>
                  </a:lnTo>
                  <a:lnTo>
                    <a:pt x="1163037" y="1416456"/>
                  </a:lnTo>
                  <a:lnTo>
                    <a:pt x="1123600" y="1439032"/>
                  </a:lnTo>
                  <a:lnTo>
                    <a:pt x="1082737" y="1459287"/>
                  </a:lnTo>
                  <a:lnTo>
                    <a:pt x="1040538" y="1477132"/>
                  </a:lnTo>
                  <a:lnTo>
                    <a:pt x="997091" y="1492477"/>
                  </a:lnTo>
                  <a:lnTo>
                    <a:pt x="952487" y="1505232"/>
                  </a:lnTo>
                  <a:lnTo>
                    <a:pt x="906815" y="1515309"/>
                  </a:lnTo>
                  <a:lnTo>
                    <a:pt x="860165" y="1522617"/>
                  </a:lnTo>
                  <a:lnTo>
                    <a:pt x="812625" y="1527068"/>
                  </a:lnTo>
                  <a:lnTo>
                    <a:pt x="764286" y="1528572"/>
                  </a:lnTo>
                  <a:lnTo>
                    <a:pt x="715946" y="1527068"/>
                  </a:lnTo>
                  <a:lnTo>
                    <a:pt x="668406" y="1522617"/>
                  </a:lnTo>
                  <a:lnTo>
                    <a:pt x="621756" y="1515309"/>
                  </a:lnTo>
                  <a:lnTo>
                    <a:pt x="576084" y="1505232"/>
                  </a:lnTo>
                  <a:lnTo>
                    <a:pt x="531480" y="1492477"/>
                  </a:lnTo>
                  <a:lnTo>
                    <a:pt x="488033" y="1477132"/>
                  </a:lnTo>
                  <a:lnTo>
                    <a:pt x="445834" y="1459287"/>
                  </a:lnTo>
                  <a:lnTo>
                    <a:pt x="404971" y="1439032"/>
                  </a:lnTo>
                  <a:lnTo>
                    <a:pt x="365534" y="1416456"/>
                  </a:lnTo>
                  <a:lnTo>
                    <a:pt x="327613" y="1391649"/>
                  </a:lnTo>
                  <a:lnTo>
                    <a:pt x="291297" y="1364700"/>
                  </a:lnTo>
                  <a:lnTo>
                    <a:pt x="256675" y="1335698"/>
                  </a:lnTo>
                  <a:lnTo>
                    <a:pt x="223837" y="1304734"/>
                  </a:lnTo>
                  <a:lnTo>
                    <a:pt x="192873" y="1271896"/>
                  </a:lnTo>
                  <a:lnTo>
                    <a:pt x="163871" y="1237274"/>
                  </a:lnTo>
                  <a:lnTo>
                    <a:pt x="136922" y="1200958"/>
                  </a:lnTo>
                  <a:lnTo>
                    <a:pt x="112115" y="1163037"/>
                  </a:lnTo>
                  <a:lnTo>
                    <a:pt x="89539" y="1123600"/>
                  </a:lnTo>
                  <a:lnTo>
                    <a:pt x="69284" y="1082737"/>
                  </a:lnTo>
                  <a:lnTo>
                    <a:pt x="51439" y="1040538"/>
                  </a:lnTo>
                  <a:lnTo>
                    <a:pt x="36094" y="997091"/>
                  </a:lnTo>
                  <a:lnTo>
                    <a:pt x="23339" y="952487"/>
                  </a:lnTo>
                  <a:lnTo>
                    <a:pt x="13262" y="906815"/>
                  </a:lnTo>
                  <a:lnTo>
                    <a:pt x="5954" y="860165"/>
                  </a:lnTo>
                  <a:lnTo>
                    <a:pt x="1503" y="812625"/>
                  </a:lnTo>
                  <a:lnTo>
                    <a:pt x="0" y="76428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267202" y="3632149"/>
            <a:ext cx="6819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BCCC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86910" y="3517900"/>
            <a:ext cx="652145" cy="651510"/>
          </a:xfrm>
          <a:custGeom>
            <a:avLst/>
            <a:gdLst/>
            <a:ahLst/>
            <a:cxnLst/>
            <a:rect l="l" t="t" r="r" b="b"/>
            <a:pathLst>
              <a:path w="652145" h="651510">
                <a:moveTo>
                  <a:pt x="651764" y="220980"/>
                </a:moveTo>
                <a:lnTo>
                  <a:pt x="430149" y="220980"/>
                </a:lnTo>
                <a:lnTo>
                  <a:pt x="430149" y="0"/>
                </a:lnTo>
                <a:lnTo>
                  <a:pt x="221615" y="0"/>
                </a:lnTo>
                <a:lnTo>
                  <a:pt x="221615" y="220980"/>
                </a:lnTo>
                <a:lnTo>
                  <a:pt x="0" y="220980"/>
                </a:lnTo>
                <a:lnTo>
                  <a:pt x="0" y="430530"/>
                </a:lnTo>
                <a:lnTo>
                  <a:pt x="221615" y="430530"/>
                </a:lnTo>
                <a:lnTo>
                  <a:pt x="221615" y="651510"/>
                </a:lnTo>
                <a:lnTo>
                  <a:pt x="430149" y="651510"/>
                </a:lnTo>
                <a:lnTo>
                  <a:pt x="430149" y="430530"/>
                </a:lnTo>
                <a:lnTo>
                  <a:pt x="651764" y="430530"/>
                </a:lnTo>
                <a:lnTo>
                  <a:pt x="651764" y="22098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257800" y="3087623"/>
            <a:ext cx="3542029" cy="1554480"/>
            <a:chOff x="5257800" y="3087623"/>
            <a:chExt cx="3542029" cy="1554480"/>
          </a:xfrm>
        </p:grpSpPr>
        <p:sp>
          <p:nvSpPr>
            <p:cNvPr id="8" name="object 8"/>
            <p:cNvSpPr/>
            <p:nvPr/>
          </p:nvSpPr>
          <p:spPr>
            <a:xfrm>
              <a:off x="5270753" y="3100577"/>
              <a:ext cx="3515995" cy="1529080"/>
            </a:xfrm>
            <a:custGeom>
              <a:avLst/>
              <a:gdLst/>
              <a:ahLst/>
              <a:cxnLst/>
              <a:rect l="l" t="t" r="r" b="b"/>
              <a:pathLst>
                <a:path w="3515995" h="1529079">
                  <a:moveTo>
                    <a:pt x="1757934" y="0"/>
                  </a:moveTo>
                  <a:lnTo>
                    <a:pt x="1692027" y="527"/>
                  </a:lnTo>
                  <a:lnTo>
                    <a:pt x="1626732" y="2096"/>
                  </a:lnTo>
                  <a:lnTo>
                    <a:pt x="1562093" y="4688"/>
                  </a:lnTo>
                  <a:lnTo>
                    <a:pt x="1498151" y="8285"/>
                  </a:lnTo>
                  <a:lnTo>
                    <a:pt x="1434949" y="12869"/>
                  </a:lnTo>
                  <a:lnTo>
                    <a:pt x="1372529" y="18421"/>
                  </a:lnTo>
                  <a:lnTo>
                    <a:pt x="1310934" y="24922"/>
                  </a:lnTo>
                  <a:lnTo>
                    <a:pt x="1250206" y="32355"/>
                  </a:lnTo>
                  <a:lnTo>
                    <a:pt x="1190388" y="40700"/>
                  </a:lnTo>
                  <a:lnTo>
                    <a:pt x="1131523" y="49940"/>
                  </a:lnTo>
                  <a:lnTo>
                    <a:pt x="1073652" y="60055"/>
                  </a:lnTo>
                  <a:lnTo>
                    <a:pt x="1016818" y="71027"/>
                  </a:lnTo>
                  <a:lnTo>
                    <a:pt x="961064" y="82838"/>
                  </a:lnTo>
                  <a:lnTo>
                    <a:pt x="906432" y="95469"/>
                  </a:lnTo>
                  <a:lnTo>
                    <a:pt x="852965" y="108903"/>
                  </a:lnTo>
                  <a:lnTo>
                    <a:pt x="800705" y="123119"/>
                  </a:lnTo>
                  <a:lnTo>
                    <a:pt x="749694" y="138101"/>
                  </a:lnTo>
                  <a:lnTo>
                    <a:pt x="699976" y="153829"/>
                  </a:lnTo>
                  <a:lnTo>
                    <a:pt x="651592" y="170285"/>
                  </a:lnTo>
                  <a:lnTo>
                    <a:pt x="604586" y="187451"/>
                  </a:lnTo>
                  <a:lnTo>
                    <a:pt x="558998" y="205308"/>
                  </a:lnTo>
                  <a:lnTo>
                    <a:pt x="514873" y="223837"/>
                  </a:lnTo>
                  <a:lnTo>
                    <a:pt x="472253" y="243021"/>
                  </a:lnTo>
                  <a:lnTo>
                    <a:pt x="431179" y="262840"/>
                  </a:lnTo>
                  <a:lnTo>
                    <a:pt x="391695" y="283276"/>
                  </a:lnTo>
                  <a:lnTo>
                    <a:pt x="353843" y="304311"/>
                  </a:lnTo>
                  <a:lnTo>
                    <a:pt x="317665" y="325927"/>
                  </a:lnTo>
                  <a:lnTo>
                    <a:pt x="283205" y="348104"/>
                  </a:lnTo>
                  <a:lnTo>
                    <a:pt x="250503" y="370825"/>
                  </a:lnTo>
                  <a:lnTo>
                    <a:pt x="219604" y="394070"/>
                  </a:lnTo>
                  <a:lnTo>
                    <a:pt x="163381" y="442063"/>
                  </a:lnTo>
                  <a:lnTo>
                    <a:pt x="114875" y="491933"/>
                  </a:lnTo>
                  <a:lnTo>
                    <a:pt x="74426" y="543533"/>
                  </a:lnTo>
                  <a:lnTo>
                    <a:pt x="42374" y="596717"/>
                  </a:lnTo>
                  <a:lnTo>
                    <a:pt x="19059" y="651335"/>
                  </a:lnTo>
                  <a:lnTo>
                    <a:pt x="4821" y="707240"/>
                  </a:lnTo>
                  <a:lnTo>
                    <a:pt x="0" y="764286"/>
                  </a:lnTo>
                  <a:lnTo>
                    <a:pt x="1212" y="792941"/>
                  </a:lnTo>
                  <a:lnTo>
                    <a:pt x="10784" y="849435"/>
                  </a:lnTo>
                  <a:lnTo>
                    <a:pt x="29603" y="904715"/>
                  </a:lnTo>
                  <a:lnTo>
                    <a:pt x="57329" y="958635"/>
                  </a:lnTo>
                  <a:lnTo>
                    <a:pt x="93622" y="1011045"/>
                  </a:lnTo>
                  <a:lnTo>
                    <a:pt x="138142" y="1061799"/>
                  </a:lnTo>
                  <a:lnTo>
                    <a:pt x="190549" y="1110749"/>
                  </a:lnTo>
                  <a:lnTo>
                    <a:pt x="250503" y="1157746"/>
                  </a:lnTo>
                  <a:lnTo>
                    <a:pt x="283205" y="1180467"/>
                  </a:lnTo>
                  <a:lnTo>
                    <a:pt x="317665" y="1202644"/>
                  </a:lnTo>
                  <a:lnTo>
                    <a:pt x="353843" y="1224260"/>
                  </a:lnTo>
                  <a:lnTo>
                    <a:pt x="391695" y="1245295"/>
                  </a:lnTo>
                  <a:lnTo>
                    <a:pt x="431179" y="1265731"/>
                  </a:lnTo>
                  <a:lnTo>
                    <a:pt x="472253" y="1285550"/>
                  </a:lnTo>
                  <a:lnTo>
                    <a:pt x="514873" y="1304734"/>
                  </a:lnTo>
                  <a:lnTo>
                    <a:pt x="558998" y="1323263"/>
                  </a:lnTo>
                  <a:lnTo>
                    <a:pt x="604586" y="1341120"/>
                  </a:lnTo>
                  <a:lnTo>
                    <a:pt x="651592" y="1358286"/>
                  </a:lnTo>
                  <a:lnTo>
                    <a:pt x="699976" y="1374742"/>
                  </a:lnTo>
                  <a:lnTo>
                    <a:pt x="749694" y="1390470"/>
                  </a:lnTo>
                  <a:lnTo>
                    <a:pt x="800705" y="1405452"/>
                  </a:lnTo>
                  <a:lnTo>
                    <a:pt x="852965" y="1419668"/>
                  </a:lnTo>
                  <a:lnTo>
                    <a:pt x="906432" y="1433102"/>
                  </a:lnTo>
                  <a:lnTo>
                    <a:pt x="961064" y="1445733"/>
                  </a:lnTo>
                  <a:lnTo>
                    <a:pt x="1016818" y="1457544"/>
                  </a:lnTo>
                  <a:lnTo>
                    <a:pt x="1073652" y="1468516"/>
                  </a:lnTo>
                  <a:lnTo>
                    <a:pt x="1131523" y="1478631"/>
                  </a:lnTo>
                  <a:lnTo>
                    <a:pt x="1190388" y="1487871"/>
                  </a:lnTo>
                  <a:lnTo>
                    <a:pt x="1250206" y="1496216"/>
                  </a:lnTo>
                  <a:lnTo>
                    <a:pt x="1310934" y="1503649"/>
                  </a:lnTo>
                  <a:lnTo>
                    <a:pt x="1372529" y="1510150"/>
                  </a:lnTo>
                  <a:lnTo>
                    <a:pt x="1434949" y="1515702"/>
                  </a:lnTo>
                  <a:lnTo>
                    <a:pt x="1498151" y="1520286"/>
                  </a:lnTo>
                  <a:lnTo>
                    <a:pt x="1562093" y="1523883"/>
                  </a:lnTo>
                  <a:lnTo>
                    <a:pt x="1626732" y="1526475"/>
                  </a:lnTo>
                  <a:lnTo>
                    <a:pt x="1692027" y="1528044"/>
                  </a:lnTo>
                  <a:lnTo>
                    <a:pt x="1757934" y="1528572"/>
                  </a:lnTo>
                  <a:lnTo>
                    <a:pt x="1823840" y="1528044"/>
                  </a:lnTo>
                  <a:lnTo>
                    <a:pt x="1889135" y="1526475"/>
                  </a:lnTo>
                  <a:lnTo>
                    <a:pt x="1953774" y="1523883"/>
                  </a:lnTo>
                  <a:lnTo>
                    <a:pt x="2017716" y="1520286"/>
                  </a:lnTo>
                  <a:lnTo>
                    <a:pt x="2080918" y="1515702"/>
                  </a:lnTo>
                  <a:lnTo>
                    <a:pt x="2143338" y="1510150"/>
                  </a:lnTo>
                  <a:lnTo>
                    <a:pt x="2204933" y="1503649"/>
                  </a:lnTo>
                  <a:lnTo>
                    <a:pt x="2265661" y="1496216"/>
                  </a:lnTo>
                  <a:lnTo>
                    <a:pt x="2325479" y="1487871"/>
                  </a:lnTo>
                  <a:lnTo>
                    <a:pt x="2384344" y="1478631"/>
                  </a:lnTo>
                  <a:lnTo>
                    <a:pt x="2442215" y="1468516"/>
                  </a:lnTo>
                  <a:lnTo>
                    <a:pt x="2499049" y="1457544"/>
                  </a:lnTo>
                  <a:lnTo>
                    <a:pt x="2554803" y="1445733"/>
                  </a:lnTo>
                  <a:lnTo>
                    <a:pt x="2609435" y="1433102"/>
                  </a:lnTo>
                  <a:lnTo>
                    <a:pt x="2662902" y="1419668"/>
                  </a:lnTo>
                  <a:lnTo>
                    <a:pt x="2715162" y="1405452"/>
                  </a:lnTo>
                  <a:lnTo>
                    <a:pt x="2766173" y="1390470"/>
                  </a:lnTo>
                  <a:lnTo>
                    <a:pt x="2815891" y="1374742"/>
                  </a:lnTo>
                  <a:lnTo>
                    <a:pt x="2864275" y="1358286"/>
                  </a:lnTo>
                  <a:lnTo>
                    <a:pt x="2911281" y="1341120"/>
                  </a:lnTo>
                  <a:lnTo>
                    <a:pt x="2956869" y="1323263"/>
                  </a:lnTo>
                  <a:lnTo>
                    <a:pt x="3000994" y="1304734"/>
                  </a:lnTo>
                  <a:lnTo>
                    <a:pt x="3043614" y="1285550"/>
                  </a:lnTo>
                  <a:lnTo>
                    <a:pt x="3084688" y="1265731"/>
                  </a:lnTo>
                  <a:lnTo>
                    <a:pt x="3124172" y="1245295"/>
                  </a:lnTo>
                  <a:lnTo>
                    <a:pt x="3162024" y="1224260"/>
                  </a:lnTo>
                  <a:lnTo>
                    <a:pt x="3198202" y="1202644"/>
                  </a:lnTo>
                  <a:lnTo>
                    <a:pt x="3232662" y="1180467"/>
                  </a:lnTo>
                  <a:lnTo>
                    <a:pt x="3265364" y="1157746"/>
                  </a:lnTo>
                  <a:lnTo>
                    <a:pt x="3296263" y="1134501"/>
                  </a:lnTo>
                  <a:lnTo>
                    <a:pt x="3352486" y="1086508"/>
                  </a:lnTo>
                  <a:lnTo>
                    <a:pt x="3400992" y="1036638"/>
                  </a:lnTo>
                  <a:lnTo>
                    <a:pt x="3441441" y="985038"/>
                  </a:lnTo>
                  <a:lnTo>
                    <a:pt x="3473493" y="931854"/>
                  </a:lnTo>
                  <a:lnTo>
                    <a:pt x="3496808" y="877236"/>
                  </a:lnTo>
                  <a:lnTo>
                    <a:pt x="3511046" y="821331"/>
                  </a:lnTo>
                  <a:lnTo>
                    <a:pt x="3515868" y="764286"/>
                  </a:lnTo>
                  <a:lnTo>
                    <a:pt x="3514655" y="735630"/>
                  </a:lnTo>
                  <a:lnTo>
                    <a:pt x="3505083" y="679136"/>
                  </a:lnTo>
                  <a:lnTo>
                    <a:pt x="3486264" y="623856"/>
                  </a:lnTo>
                  <a:lnTo>
                    <a:pt x="3458538" y="569936"/>
                  </a:lnTo>
                  <a:lnTo>
                    <a:pt x="3422245" y="517526"/>
                  </a:lnTo>
                  <a:lnTo>
                    <a:pt x="3377725" y="466772"/>
                  </a:lnTo>
                  <a:lnTo>
                    <a:pt x="3325318" y="417822"/>
                  </a:lnTo>
                  <a:lnTo>
                    <a:pt x="3265364" y="370825"/>
                  </a:lnTo>
                  <a:lnTo>
                    <a:pt x="3232662" y="348104"/>
                  </a:lnTo>
                  <a:lnTo>
                    <a:pt x="3198202" y="325927"/>
                  </a:lnTo>
                  <a:lnTo>
                    <a:pt x="3162024" y="304311"/>
                  </a:lnTo>
                  <a:lnTo>
                    <a:pt x="3124172" y="283276"/>
                  </a:lnTo>
                  <a:lnTo>
                    <a:pt x="3084688" y="262840"/>
                  </a:lnTo>
                  <a:lnTo>
                    <a:pt x="3043614" y="243021"/>
                  </a:lnTo>
                  <a:lnTo>
                    <a:pt x="3000994" y="223837"/>
                  </a:lnTo>
                  <a:lnTo>
                    <a:pt x="2956869" y="205308"/>
                  </a:lnTo>
                  <a:lnTo>
                    <a:pt x="2911281" y="187451"/>
                  </a:lnTo>
                  <a:lnTo>
                    <a:pt x="2864275" y="170285"/>
                  </a:lnTo>
                  <a:lnTo>
                    <a:pt x="2815891" y="153829"/>
                  </a:lnTo>
                  <a:lnTo>
                    <a:pt x="2766173" y="138101"/>
                  </a:lnTo>
                  <a:lnTo>
                    <a:pt x="2715162" y="123119"/>
                  </a:lnTo>
                  <a:lnTo>
                    <a:pt x="2662902" y="108903"/>
                  </a:lnTo>
                  <a:lnTo>
                    <a:pt x="2609435" y="95469"/>
                  </a:lnTo>
                  <a:lnTo>
                    <a:pt x="2554803" y="82838"/>
                  </a:lnTo>
                  <a:lnTo>
                    <a:pt x="2499049" y="71027"/>
                  </a:lnTo>
                  <a:lnTo>
                    <a:pt x="2442215" y="60055"/>
                  </a:lnTo>
                  <a:lnTo>
                    <a:pt x="2384344" y="49940"/>
                  </a:lnTo>
                  <a:lnTo>
                    <a:pt x="2325479" y="40700"/>
                  </a:lnTo>
                  <a:lnTo>
                    <a:pt x="2265661" y="32355"/>
                  </a:lnTo>
                  <a:lnTo>
                    <a:pt x="2204933" y="24922"/>
                  </a:lnTo>
                  <a:lnTo>
                    <a:pt x="2143338" y="18421"/>
                  </a:lnTo>
                  <a:lnTo>
                    <a:pt x="2080918" y="12869"/>
                  </a:lnTo>
                  <a:lnTo>
                    <a:pt x="2017716" y="8285"/>
                  </a:lnTo>
                  <a:lnTo>
                    <a:pt x="1953774" y="4688"/>
                  </a:lnTo>
                  <a:lnTo>
                    <a:pt x="1889135" y="2096"/>
                  </a:lnTo>
                  <a:lnTo>
                    <a:pt x="1823840" y="527"/>
                  </a:lnTo>
                  <a:lnTo>
                    <a:pt x="1757934" y="0"/>
                  </a:lnTo>
                  <a:close/>
                </a:path>
              </a:pathLst>
            </a:custGeom>
            <a:solidFill>
              <a:srgbClr val="566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70753" y="3100577"/>
              <a:ext cx="3515995" cy="1529080"/>
            </a:xfrm>
            <a:custGeom>
              <a:avLst/>
              <a:gdLst/>
              <a:ahLst/>
              <a:cxnLst/>
              <a:rect l="l" t="t" r="r" b="b"/>
              <a:pathLst>
                <a:path w="3515995" h="1529079">
                  <a:moveTo>
                    <a:pt x="0" y="764286"/>
                  </a:moveTo>
                  <a:lnTo>
                    <a:pt x="4821" y="707240"/>
                  </a:lnTo>
                  <a:lnTo>
                    <a:pt x="19059" y="651335"/>
                  </a:lnTo>
                  <a:lnTo>
                    <a:pt x="42374" y="596717"/>
                  </a:lnTo>
                  <a:lnTo>
                    <a:pt x="74426" y="543533"/>
                  </a:lnTo>
                  <a:lnTo>
                    <a:pt x="114875" y="491933"/>
                  </a:lnTo>
                  <a:lnTo>
                    <a:pt x="163381" y="442063"/>
                  </a:lnTo>
                  <a:lnTo>
                    <a:pt x="219604" y="394070"/>
                  </a:lnTo>
                  <a:lnTo>
                    <a:pt x="250503" y="370825"/>
                  </a:lnTo>
                  <a:lnTo>
                    <a:pt x="283205" y="348104"/>
                  </a:lnTo>
                  <a:lnTo>
                    <a:pt x="317665" y="325927"/>
                  </a:lnTo>
                  <a:lnTo>
                    <a:pt x="353843" y="304311"/>
                  </a:lnTo>
                  <a:lnTo>
                    <a:pt x="391695" y="283276"/>
                  </a:lnTo>
                  <a:lnTo>
                    <a:pt x="431179" y="262840"/>
                  </a:lnTo>
                  <a:lnTo>
                    <a:pt x="472253" y="243021"/>
                  </a:lnTo>
                  <a:lnTo>
                    <a:pt x="514873" y="223837"/>
                  </a:lnTo>
                  <a:lnTo>
                    <a:pt x="558998" y="205308"/>
                  </a:lnTo>
                  <a:lnTo>
                    <a:pt x="604586" y="187451"/>
                  </a:lnTo>
                  <a:lnTo>
                    <a:pt x="651592" y="170285"/>
                  </a:lnTo>
                  <a:lnTo>
                    <a:pt x="699976" y="153829"/>
                  </a:lnTo>
                  <a:lnTo>
                    <a:pt x="749694" y="138101"/>
                  </a:lnTo>
                  <a:lnTo>
                    <a:pt x="800705" y="123119"/>
                  </a:lnTo>
                  <a:lnTo>
                    <a:pt x="852965" y="108903"/>
                  </a:lnTo>
                  <a:lnTo>
                    <a:pt x="906432" y="95469"/>
                  </a:lnTo>
                  <a:lnTo>
                    <a:pt x="961064" y="82838"/>
                  </a:lnTo>
                  <a:lnTo>
                    <a:pt x="1016818" y="71027"/>
                  </a:lnTo>
                  <a:lnTo>
                    <a:pt x="1073652" y="60055"/>
                  </a:lnTo>
                  <a:lnTo>
                    <a:pt x="1131523" y="49940"/>
                  </a:lnTo>
                  <a:lnTo>
                    <a:pt x="1190388" y="40700"/>
                  </a:lnTo>
                  <a:lnTo>
                    <a:pt x="1250206" y="32355"/>
                  </a:lnTo>
                  <a:lnTo>
                    <a:pt x="1310934" y="24922"/>
                  </a:lnTo>
                  <a:lnTo>
                    <a:pt x="1372529" y="18421"/>
                  </a:lnTo>
                  <a:lnTo>
                    <a:pt x="1434949" y="12869"/>
                  </a:lnTo>
                  <a:lnTo>
                    <a:pt x="1498151" y="8285"/>
                  </a:lnTo>
                  <a:lnTo>
                    <a:pt x="1562093" y="4688"/>
                  </a:lnTo>
                  <a:lnTo>
                    <a:pt x="1626732" y="2096"/>
                  </a:lnTo>
                  <a:lnTo>
                    <a:pt x="1692027" y="527"/>
                  </a:lnTo>
                  <a:lnTo>
                    <a:pt x="1757934" y="0"/>
                  </a:lnTo>
                  <a:lnTo>
                    <a:pt x="1823840" y="527"/>
                  </a:lnTo>
                  <a:lnTo>
                    <a:pt x="1889135" y="2096"/>
                  </a:lnTo>
                  <a:lnTo>
                    <a:pt x="1953774" y="4688"/>
                  </a:lnTo>
                  <a:lnTo>
                    <a:pt x="2017716" y="8285"/>
                  </a:lnTo>
                  <a:lnTo>
                    <a:pt x="2080918" y="12869"/>
                  </a:lnTo>
                  <a:lnTo>
                    <a:pt x="2143338" y="18421"/>
                  </a:lnTo>
                  <a:lnTo>
                    <a:pt x="2204933" y="24922"/>
                  </a:lnTo>
                  <a:lnTo>
                    <a:pt x="2265661" y="32355"/>
                  </a:lnTo>
                  <a:lnTo>
                    <a:pt x="2325479" y="40700"/>
                  </a:lnTo>
                  <a:lnTo>
                    <a:pt x="2384344" y="49940"/>
                  </a:lnTo>
                  <a:lnTo>
                    <a:pt x="2442215" y="60055"/>
                  </a:lnTo>
                  <a:lnTo>
                    <a:pt x="2499049" y="71027"/>
                  </a:lnTo>
                  <a:lnTo>
                    <a:pt x="2554803" y="82838"/>
                  </a:lnTo>
                  <a:lnTo>
                    <a:pt x="2609435" y="95469"/>
                  </a:lnTo>
                  <a:lnTo>
                    <a:pt x="2662902" y="108903"/>
                  </a:lnTo>
                  <a:lnTo>
                    <a:pt x="2715162" y="123119"/>
                  </a:lnTo>
                  <a:lnTo>
                    <a:pt x="2766173" y="138101"/>
                  </a:lnTo>
                  <a:lnTo>
                    <a:pt x="2815891" y="153829"/>
                  </a:lnTo>
                  <a:lnTo>
                    <a:pt x="2864275" y="170285"/>
                  </a:lnTo>
                  <a:lnTo>
                    <a:pt x="2911281" y="187451"/>
                  </a:lnTo>
                  <a:lnTo>
                    <a:pt x="2956869" y="205308"/>
                  </a:lnTo>
                  <a:lnTo>
                    <a:pt x="3000994" y="223837"/>
                  </a:lnTo>
                  <a:lnTo>
                    <a:pt x="3043614" y="243021"/>
                  </a:lnTo>
                  <a:lnTo>
                    <a:pt x="3084688" y="262840"/>
                  </a:lnTo>
                  <a:lnTo>
                    <a:pt x="3124172" y="283276"/>
                  </a:lnTo>
                  <a:lnTo>
                    <a:pt x="3162024" y="304311"/>
                  </a:lnTo>
                  <a:lnTo>
                    <a:pt x="3198202" y="325927"/>
                  </a:lnTo>
                  <a:lnTo>
                    <a:pt x="3232662" y="348104"/>
                  </a:lnTo>
                  <a:lnTo>
                    <a:pt x="3265364" y="370825"/>
                  </a:lnTo>
                  <a:lnTo>
                    <a:pt x="3296263" y="394070"/>
                  </a:lnTo>
                  <a:lnTo>
                    <a:pt x="3352486" y="442063"/>
                  </a:lnTo>
                  <a:lnTo>
                    <a:pt x="3400992" y="491933"/>
                  </a:lnTo>
                  <a:lnTo>
                    <a:pt x="3441441" y="543533"/>
                  </a:lnTo>
                  <a:lnTo>
                    <a:pt x="3473493" y="596717"/>
                  </a:lnTo>
                  <a:lnTo>
                    <a:pt x="3496808" y="651335"/>
                  </a:lnTo>
                  <a:lnTo>
                    <a:pt x="3511046" y="707240"/>
                  </a:lnTo>
                  <a:lnTo>
                    <a:pt x="3515868" y="764286"/>
                  </a:lnTo>
                  <a:lnTo>
                    <a:pt x="3514655" y="792941"/>
                  </a:lnTo>
                  <a:lnTo>
                    <a:pt x="3505083" y="849435"/>
                  </a:lnTo>
                  <a:lnTo>
                    <a:pt x="3486264" y="904715"/>
                  </a:lnTo>
                  <a:lnTo>
                    <a:pt x="3458538" y="958635"/>
                  </a:lnTo>
                  <a:lnTo>
                    <a:pt x="3422245" y="1011045"/>
                  </a:lnTo>
                  <a:lnTo>
                    <a:pt x="3377725" y="1061799"/>
                  </a:lnTo>
                  <a:lnTo>
                    <a:pt x="3325318" y="1110749"/>
                  </a:lnTo>
                  <a:lnTo>
                    <a:pt x="3265364" y="1157746"/>
                  </a:lnTo>
                  <a:lnTo>
                    <a:pt x="3232662" y="1180467"/>
                  </a:lnTo>
                  <a:lnTo>
                    <a:pt x="3198202" y="1202644"/>
                  </a:lnTo>
                  <a:lnTo>
                    <a:pt x="3162024" y="1224260"/>
                  </a:lnTo>
                  <a:lnTo>
                    <a:pt x="3124172" y="1245295"/>
                  </a:lnTo>
                  <a:lnTo>
                    <a:pt x="3084688" y="1265731"/>
                  </a:lnTo>
                  <a:lnTo>
                    <a:pt x="3043614" y="1285550"/>
                  </a:lnTo>
                  <a:lnTo>
                    <a:pt x="3000994" y="1304734"/>
                  </a:lnTo>
                  <a:lnTo>
                    <a:pt x="2956869" y="1323263"/>
                  </a:lnTo>
                  <a:lnTo>
                    <a:pt x="2911281" y="1341120"/>
                  </a:lnTo>
                  <a:lnTo>
                    <a:pt x="2864275" y="1358286"/>
                  </a:lnTo>
                  <a:lnTo>
                    <a:pt x="2815891" y="1374742"/>
                  </a:lnTo>
                  <a:lnTo>
                    <a:pt x="2766173" y="1390470"/>
                  </a:lnTo>
                  <a:lnTo>
                    <a:pt x="2715162" y="1405452"/>
                  </a:lnTo>
                  <a:lnTo>
                    <a:pt x="2662902" y="1419668"/>
                  </a:lnTo>
                  <a:lnTo>
                    <a:pt x="2609435" y="1433102"/>
                  </a:lnTo>
                  <a:lnTo>
                    <a:pt x="2554803" y="1445733"/>
                  </a:lnTo>
                  <a:lnTo>
                    <a:pt x="2499049" y="1457544"/>
                  </a:lnTo>
                  <a:lnTo>
                    <a:pt x="2442215" y="1468516"/>
                  </a:lnTo>
                  <a:lnTo>
                    <a:pt x="2384344" y="1478631"/>
                  </a:lnTo>
                  <a:lnTo>
                    <a:pt x="2325479" y="1487871"/>
                  </a:lnTo>
                  <a:lnTo>
                    <a:pt x="2265661" y="1496216"/>
                  </a:lnTo>
                  <a:lnTo>
                    <a:pt x="2204933" y="1503649"/>
                  </a:lnTo>
                  <a:lnTo>
                    <a:pt x="2143338" y="1510150"/>
                  </a:lnTo>
                  <a:lnTo>
                    <a:pt x="2080918" y="1515702"/>
                  </a:lnTo>
                  <a:lnTo>
                    <a:pt x="2017716" y="1520286"/>
                  </a:lnTo>
                  <a:lnTo>
                    <a:pt x="1953774" y="1523883"/>
                  </a:lnTo>
                  <a:lnTo>
                    <a:pt x="1889135" y="1526475"/>
                  </a:lnTo>
                  <a:lnTo>
                    <a:pt x="1823840" y="1528044"/>
                  </a:lnTo>
                  <a:lnTo>
                    <a:pt x="1757934" y="1528572"/>
                  </a:lnTo>
                  <a:lnTo>
                    <a:pt x="1692027" y="1528044"/>
                  </a:lnTo>
                  <a:lnTo>
                    <a:pt x="1626732" y="1526475"/>
                  </a:lnTo>
                  <a:lnTo>
                    <a:pt x="1562093" y="1523883"/>
                  </a:lnTo>
                  <a:lnTo>
                    <a:pt x="1498151" y="1520286"/>
                  </a:lnTo>
                  <a:lnTo>
                    <a:pt x="1434949" y="1515702"/>
                  </a:lnTo>
                  <a:lnTo>
                    <a:pt x="1372529" y="1510150"/>
                  </a:lnTo>
                  <a:lnTo>
                    <a:pt x="1310934" y="1503649"/>
                  </a:lnTo>
                  <a:lnTo>
                    <a:pt x="1250206" y="1496216"/>
                  </a:lnTo>
                  <a:lnTo>
                    <a:pt x="1190388" y="1487871"/>
                  </a:lnTo>
                  <a:lnTo>
                    <a:pt x="1131523" y="1478631"/>
                  </a:lnTo>
                  <a:lnTo>
                    <a:pt x="1073652" y="1468516"/>
                  </a:lnTo>
                  <a:lnTo>
                    <a:pt x="1016818" y="1457544"/>
                  </a:lnTo>
                  <a:lnTo>
                    <a:pt x="961064" y="1445733"/>
                  </a:lnTo>
                  <a:lnTo>
                    <a:pt x="906432" y="1433102"/>
                  </a:lnTo>
                  <a:lnTo>
                    <a:pt x="852965" y="1419668"/>
                  </a:lnTo>
                  <a:lnTo>
                    <a:pt x="800705" y="1405452"/>
                  </a:lnTo>
                  <a:lnTo>
                    <a:pt x="749694" y="1390470"/>
                  </a:lnTo>
                  <a:lnTo>
                    <a:pt x="699976" y="1374742"/>
                  </a:lnTo>
                  <a:lnTo>
                    <a:pt x="651592" y="1358286"/>
                  </a:lnTo>
                  <a:lnTo>
                    <a:pt x="604586" y="1341120"/>
                  </a:lnTo>
                  <a:lnTo>
                    <a:pt x="558998" y="1323263"/>
                  </a:lnTo>
                  <a:lnTo>
                    <a:pt x="514873" y="1304734"/>
                  </a:lnTo>
                  <a:lnTo>
                    <a:pt x="472253" y="1285550"/>
                  </a:lnTo>
                  <a:lnTo>
                    <a:pt x="431179" y="1265731"/>
                  </a:lnTo>
                  <a:lnTo>
                    <a:pt x="391695" y="1245295"/>
                  </a:lnTo>
                  <a:lnTo>
                    <a:pt x="353843" y="1224260"/>
                  </a:lnTo>
                  <a:lnTo>
                    <a:pt x="317665" y="1202644"/>
                  </a:lnTo>
                  <a:lnTo>
                    <a:pt x="283205" y="1180467"/>
                  </a:lnTo>
                  <a:lnTo>
                    <a:pt x="250503" y="1157746"/>
                  </a:lnTo>
                  <a:lnTo>
                    <a:pt x="219604" y="1134501"/>
                  </a:lnTo>
                  <a:lnTo>
                    <a:pt x="163381" y="1086508"/>
                  </a:lnTo>
                  <a:lnTo>
                    <a:pt x="114875" y="1036638"/>
                  </a:lnTo>
                  <a:lnTo>
                    <a:pt x="74426" y="985038"/>
                  </a:lnTo>
                  <a:lnTo>
                    <a:pt x="42374" y="931854"/>
                  </a:lnTo>
                  <a:lnTo>
                    <a:pt x="19059" y="877236"/>
                  </a:lnTo>
                  <a:lnTo>
                    <a:pt x="4821" y="821331"/>
                  </a:lnTo>
                  <a:lnTo>
                    <a:pt x="0" y="764286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27903" y="3241928"/>
            <a:ext cx="2398395" cy="11696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 algn="ctr">
              <a:lnSpc>
                <a:spcPct val="91100"/>
              </a:lnSpc>
              <a:spcBef>
                <a:spcPts val="355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Cantidad percibida </a:t>
            </a:r>
            <a:r>
              <a:rPr sz="2400" b="1" spc="-5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por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HORAS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EXTRA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41829" y="3567557"/>
            <a:ext cx="652145" cy="208915"/>
          </a:xfrm>
          <a:custGeom>
            <a:avLst/>
            <a:gdLst/>
            <a:ahLst/>
            <a:cxnLst/>
            <a:rect l="l" t="t" r="r" b="b"/>
            <a:pathLst>
              <a:path w="652144" h="208914">
                <a:moveTo>
                  <a:pt x="651763" y="0"/>
                </a:moveTo>
                <a:lnTo>
                  <a:pt x="0" y="0"/>
                </a:lnTo>
                <a:lnTo>
                  <a:pt x="0" y="208533"/>
                </a:lnTo>
                <a:lnTo>
                  <a:pt x="651763" y="208533"/>
                </a:lnTo>
                <a:lnTo>
                  <a:pt x="651763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1829" y="3880484"/>
            <a:ext cx="652145" cy="208915"/>
          </a:xfrm>
          <a:custGeom>
            <a:avLst/>
            <a:gdLst/>
            <a:ahLst/>
            <a:cxnLst/>
            <a:rect l="l" t="t" r="r" b="b"/>
            <a:pathLst>
              <a:path w="652144" h="208914">
                <a:moveTo>
                  <a:pt x="651763" y="0"/>
                </a:moveTo>
                <a:lnTo>
                  <a:pt x="0" y="0"/>
                </a:lnTo>
                <a:lnTo>
                  <a:pt x="0" y="208533"/>
                </a:lnTo>
                <a:lnTo>
                  <a:pt x="651763" y="208533"/>
                </a:lnTo>
                <a:lnTo>
                  <a:pt x="651763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35636" y="3066288"/>
            <a:ext cx="1554480" cy="1554480"/>
            <a:chOff x="135636" y="3066288"/>
            <a:chExt cx="1554480" cy="1554480"/>
          </a:xfrm>
        </p:grpSpPr>
        <p:sp>
          <p:nvSpPr>
            <p:cNvPr id="14" name="object 14"/>
            <p:cNvSpPr/>
            <p:nvPr/>
          </p:nvSpPr>
          <p:spPr>
            <a:xfrm>
              <a:off x="148590" y="3079242"/>
              <a:ext cx="1529080" cy="1529080"/>
            </a:xfrm>
            <a:custGeom>
              <a:avLst/>
              <a:gdLst/>
              <a:ahLst/>
              <a:cxnLst/>
              <a:rect l="l" t="t" r="r" b="b"/>
              <a:pathLst>
                <a:path w="1529080" h="1529079">
                  <a:moveTo>
                    <a:pt x="764285" y="0"/>
                  </a:moveTo>
                  <a:lnTo>
                    <a:pt x="715950" y="1503"/>
                  </a:lnTo>
                  <a:lnTo>
                    <a:pt x="668414" y="5954"/>
                  </a:lnTo>
                  <a:lnTo>
                    <a:pt x="621766" y="13262"/>
                  </a:lnTo>
                  <a:lnTo>
                    <a:pt x="576096" y="23339"/>
                  </a:lnTo>
                  <a:lnTo>
                    <a:pt x="531494" y="36094"/>
                  </a:lnTo>
                  <a:lnTo>
                    <a:pt x="488049" y="51439"/>
                  </a:lnTo>
                  <a:lnTo>
                    <a:pt x="445850" y="69284"/>
                  </a:lnTo>
                  <a:lnTo>
                    <a:pt x="404988" y="89539"/>
                  </a:lnTo>
                  <a:lnTo>
                    <a:pt x="365551" y="112115"/>
                  </a:lnTo>
                  <a:lnTo>
                    <a:pt x="327630" y="136922"/>
                  </a:lnTo>
                  <a:lnTo>
                    <a:pt x="291313" y="163871"/>
                  </a:lnTo>
                  <a:lnTo>
                    <a:pt x="256690" y="192873"/>
                  </a:lnTo>
                  <a:lnTo>
                    <a:pt x="223851" y="223837"/>
                  </a:lnTo>
                  <a:lnTo>
                    <a:pt x="192886" y="256675"/>
                  </a:lnTo>
                  <a:lnTo>
                    <a:pt x="163883" y="291297"/>
                  </a:lnTo>
                  <a:lnTo>
                    <a:pt x="136932" y="327613"/>
                  </a:lnTo>
                  <a:lnTo>
                    <a:pt x="112124" y="365534"/>
                  </a:lnTo>
                  <a:lnTo>
                    <a:pt x="89546" y="404971"/>
                  </a:lnTo>
                  <a:lnTo>
                    <a:pt x="69290" y="445834"/>
                  </a:lnTo>
                  <a:lnTo>
                    <a:pt x="51444" y="488033"/>
                  </a:lnTo>
                  <a:lnTo>
                    <a:pt x="36098" y="531480"/>
                  </a:lnTo>
                  <a:lnTo>
                    <a:pt x="23341" y="576084"/>
                  </a:lnTo>
                  <a:lnTo>
                    <a:pt x="13263" y="621756"/>
                  </a:lnTo>
                  <a:lnTo>
                    <a:pt x="5954" y="668406"/>
                  </a:lnTo>
                  <a:lnTo>
                    <a:pt x="1503" y="715946"/>
                  </a:lnTo>
                  <a:lnTo>
                    <a:pt x="0" y="764286"/>
                  </a:lnTo>
                  <a:lnTo>
                    <a:pt x="1503" y="812625"/>
                  </a:lnTo>
                  <a:lnTo>
                    <a:pt x="5954" y="860165"/>
                  </a:lnTo>
                  <a:lnTo>
                    <a:pt x="13263" y="906815"/>
                  </a:lnTo>
                  <a:lnTo>
                    <a:pt x="23341" y="952487"/>
                  </a:lnTo>
                  <a:lnTo>
                    <a:pt x="36098" y="997091"/>
                  </a:lnTo>
                  <a:lnTo>
                    <a:pt x="51444" y="1040538"/>
                  </a:lnTo>
                  <a:lnTo>
                    <a:pt x="69290" y="1082737"/>
                  </a:lnTo>
                  <a:lnTo>
                    <a:pt x="89546" y="1123600"/>
                  </a:lnTo>
                  <a:lnTo>
                    <a:pt x="112124" y="1163037"/>
                  </a:lnTo>
                  <a:lnTo>
                    <a:pt x="136932" y="1200958"/>
                  </a:lnTo>
                  <a:lnTo>
                    <a:pt x="163883" y="1237274"/>
                  </a:lnTo>
                  <a:lnTo>
                    <a:pt x="192886" y="1271896"/>
                  </a:lnTo>
                  <a:lnTo>
                    <a:pt x="223851" y="1304734"/>
                  </a:lnTo>
                  <a:lnTo>
                    <a:pt x="256690" y="1335698"/>
                  </a:lnTo>
                  <a:lnTo>
                    <a:pt x="291313" y="1364700"/>
                  </a:lnTo>
                  <a:lnTo>
                    <a:pt x="327630" y="1391649"/>
                  </a:lnTo>
                  <a:lnTo>
                    <a:pt x="365551" y="1416456"/>
                  </a:lnTo>
                  <a:lnTo>
                    <a:pt x="404988" y="1439032"/>
                  </a:lnTo>
                  <a:lnTo>
                    <a:pt x="445850" y="1459287"/>
                  </a:lnTo>
                  <a:lnTo>
                    <a:pt x="488049" y="1477132"/>
                  </a:lnTo>
                  <a:lnTo>
                    <a:pt x="531494" y="1492477"/>
                  </a:lnTo>
                  <a:lnTo>
                    <a:pt x="576096" y="1505232"/>
                  </a:lnTo>
                  <a:lnTo>
                    <a:pt x="621766" y="1515309"/>
                  </a:lnTo>
                  <a:lnTo>
                    <a:pt x="668414" y="1522617"/>
                  </a:lnTo>
                  <a:lnTo>
                    <a:pt x="715950" y="1527068"/>
                  </a:lnTo>
                  <a:lnTo>
                    <a:pt x="764285" y="1528572"/>
                  </a:lnTo>
                  <a:lnTo>
                    <a:pt x="812625" y="1527068"/>
                  </a:lnTo>
                  <a:lnTo>
                    <a:pt x="860165" y="1522617"/>
                  </a:lnTo>
                  <a:lnTo>
                    <a:pt x="906815" y="1515309"/>
                  </a:lnTo>
                  <a:lnTo>
                    <a:pt x="952487" y="1505232"/>
                  </a:lnTo>
                  <a:lnTo>
                    <a:pt x="997091" y="1492477"/>
                  </a:lnTo>
                  <a:lnTo>
                    <a:pt x="1040538" y="1477132"/>
                  </a:lnTo>
                  <a:lnTo>
                    <a:pt x="1082737" y="1459287"/>
                  </a:lnTo>
                  <a:lnTo>
                    <a:pt x="1123600" y="1439032"/>
                  </a:lnTo>
                  <a:lnTo>
                    <a:pt x="1163037" y="1416456"/>
                  </a:lnTo>
                  <a:lnTo>
                    <a:pt x="1200958" y="1391649"/>
                  </a:lnTo>
                  <a:lnTo>
                    <a:pt x="1237274" y="1364700"/>
                  </a:lnTo>
                  <a:lnTo>
                    <a:pt x="1271896" y="1335698"/>
                  </a:lnTo>
                  <a:lnTo>
                    <a:pt x="1304734" y="1304734"/>
                  </a:lnTo>
                  <a:lnTo>
                    <a:pt x="1335698" y="1271896"/>
                  </a:lnTo>
                  <a:lnTo>
                    <a:pt x="1364700" y="1237274"/>
                  </a:lnTo>
                  <a:lnTo>
                    <a:pt x="1391649" y="1200958"/>
                  </a:lnTo>
                  <a:lnTo>
                    <a:pt x="1416456" y="1163037"/>
                  </a:lnTo>
                  <a:lnTo>
                    <a:pt x="1439032" y="1123600"/>
                  </a:lnTo>
                  <a:lnTo>
                    <a:pt x="1459287" y="1082737"/>
                  </a:lnTo>
                  <a:lnTo>
                    <a:pt x="1477132" y="1040538"/>
                  </a:lnTo>
                  <a:lnTo>
                    <a:pt x="1492477" y="997091"/>
                  </a:lnTo>
                  <a:lnTo>
                    <a:pt x="1505232" y="952487"/>
                  </a:lnTo>
                  <a:lnTo>
                    <a:pt x="1515309" y="906815"/>
                  </a:lnTo>
                  <a:lnTo>
                    <a:pt x="1522617" y="860165"/>
                  </a:lnTo>
                  <a:lnTo>
                    <a:pt x="1527068" y="812625"/>
                  </a:lnTo>
                  <a:lnTo>
                    <a:pt x="1528572" y="764286"/>
                  </a:lnTo>
                  <a:lnTo>
                    <a:pt x="1527068" y="715946"/>
                  </a:lnTo>
                  <a:lnTo>
                    <a:pt x="1522617" y="668406"/>
                  </a:lnTo>
                  <a:lnTo>
                    <a:pt x="1515309" y="621756"/>
                  </a:lnTo>
                  <a:lnTo>
                    <a:pt x="1505232" y="576084"/>
                  </a:lnTo>
                  <a:lnTo>
                    <a:pt x="1492477" y="531480"/>
                  </a:lnTo>
                  <a:lnTo>
                    <a:pt x="1477132" y="488033"/>
                  </a:lnTo>
                  <a:lnTo>
                    <a:pt x="1459287" y="445834"/>
                  </a:lnTo>
                  <a:lnTo>
                    <a:pt x="1439032" y="404971"/>
                  </a:lnTo>
                  <a:lnTo>
                    <a:pt x="1416456" y="365534"/>
                  </a:lnTo>
                  <a:lnTo>
                    <a:pt x="1391649" y="327613"/>
                  </a:lnTo>
                  <a:lnTo>
                    <a:pt x="1364700" y="291297"/>
                  </a:lnTo>
                  <a:lnTo>
                    <a:pt x="1335698" y="256675"/>
                  </a:lnTo>
                  <a:lnTo>
                    <a:pt x="1304734" y="223837"/>
                  </a:lnTo>
                  <a:lnTo>
                    <a:pt x="1271896" y="192873"/>
                  </a:lnTo>
                  <a:lnTo>
                    <a:pt x="1237274" y="163871"/>
                  </a:lnTo>
                  <a:lnTo>
                    <a:pt x="1200958" y="136922"/>
                  </a:lnTo>
                  <a:lnTo>
                    <a:pt x="1163037" y="112115"/>
                  </a:lnTo>
                  <a:lnTo>
                    <a:pt x="1123600" y="89539"/>
                  </a:lnTo>
                  <a:lnTo>
                    <a:pt x="1082737" y="69284"/>
                  </a:lnTo>
                  <a:lnTo>
                    <a:pt x="1040538" y="51439"/>
                  </a:lnTo>
                  <a:lnTo>
                    <a:pt x="997091" y="36094"/>
                  </a:lnTo>
                  <a:lnTo>
                    <a:pt x="952487" y="23339"/>
                  </a:lnTo>
                  <a:lnTo>
                    <a:pt x="906815" y="13262"/>
                  </a:lnTo>
                  <a:lnTo>
                    <a:pt x="860165" y="5954"/>
                  </a:lnTo>
                  <a:lnTo>
                    <a:pt x="812625" y="1503"/>
                  </a:lnTo>
                  <a:lnTo>
                    <a:pt x="764285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8590" y="3079242"/>
              <a:ext cx="1529080" cy="1529080"/>
            </a:xfrm>
            <a:custGeom>
              <a:avLst/>
              <a:gdLst/>
              <a:ahLst/>
              <a:cxnLst/>
              <a:rect l="l" t="t" r="r" b="b"/>
              <a:pathLst>
                <a:path w="1529080" h="1529079">
                  <a:moveTo>
                    <a:pt x="0" y="764286"/>
                  </a:moveTo>
                  <a:lnTo>
                    <a:pt x="1503" y="715946"/>
                  </a:lnTo>
                  <a:lnTo>
                    <a:pt x="5954" y="668406"/>
                  </a:lnTo>
                  <a:lnTo>
                    <a:pt x="13263" y="621756"/>
                  </a:lnTo>
                  <a:lnTo>
                    <a:pt x="23341" y="576084"/>
                  </a:lnTo>
                  <a:lnTo>
                    <a:pt x="36098" y="531480"/>
                  </a:lnTo>
                  <a:lnTo>
                    <a:pt x="51444" y="488033"/>
                  </a:lnTo>
                  <a:lnTo>
                    <a:pt x="69290" y="445834"/>
                  </a:lnTo>
                  <a:lnTo>
                    <a:pt x="89546" y="404971"/>
                  </a:lnTo>
                  <a:lnTo>
                    <a:pt x="112124" y="365534"/>
                  </a:lnTo>
                  <a:lnTo>
                    <a:pt x="136932" y="327613"/>
                  </a:lnTo>
                  <a:lnTo>
                    <a:pt x="163883" y="291297"/>
                  </a:lnTo>
                  <a:lnTo>
                    <a:pt x="192886" y="256675"/>
                  </a:lnTo>
                  <a:lnTo>
                    <a:pt x="223851" y="223837"/>
                  </a:lnTo>
                  <a:lnTo>
                    <a:pt x="256690" y="192873"/>
                  </a:lnTo>
                  <a:lnTo>
                    <a:pt x="291313" y="163871"/>
                  </a:lnTo>
                  <a:lnTo>
                    <a:pt x="327630" y="136922"/>
                  </a:lnTo>
                  <a:lnTo>
                    <a:pt x="365551" y="112115"/>
                  </a:lnTo>
                  <a:lnTo>
                    <a:pt x="404988" y="89539"/>
                  </a:lnTo>
                  <a:lnTo>
                    <a:pt x="445850" y="69284"/>
                  </a:lnTo>
                  <a:lnTo>
                    <a:pt x="488049" y="51439"/>
                  </a:lnTo>
                  <a:lnTo>
                    <a:pt x="531494" y="36094"/>
                  </a:lnTo>
                  <a:lnTo>
                    <a:pt x="576096" y="23339"/>
                  </a:lnTo>
                  <a:lnTo>
                    <a:pt x="621766" y="13262"/>
                  </a:lnTo>
                  <a:lnTo>
                    <a:pt x="668414" y="5954"/>
                  </a:lnTo>
                  <a:lnTo>
                    <a:pt x="715950" y="1503"/>
                  </a:lnTo>
                  <a:lnTo>
                    <a:pt x="764285" y="0"/>
                  </a:lnTo>
                  <a:lnTo>
                    <a:pt x="812625" y="1503"/>
                  </a:lnTo>
                  <a:lnTo>
                    <a:pt x="860165" y="5954"/>
                  </a:lnTo>
                  <a:lnTo>
                    <a:pt x="906815" y="13262"/>
                  </a:lnTo>
                  <a:lnTo>
                    <a:pt x="952487" y="23339"/>
                  </a:lnTo>
                  <a:lnTo>
                    <a:pt x="997091" y="36094"/>
                  </a:lnTo>
                  <a:lnTo>
                    <a:pt x="1040538" y="51439"/>
                  </a:lnTo>
                  <a:lnTo>
                    <a:pt x="1082737" y="69284"/>
                  </a:lnTo>
                  <a:lnTo>
                    <a:pt x="1123600" y="89539"/>
                  </a:lnTo>
                  <a:lnTo>
                    <a:pt x="1163037" y="112115"/>
                  </a:lnTo>
                  <a:lnTo>
                    <a:pt x="1200958" y="136922"/>
                  </a:lnTo>
                  <a:lnTo>
                    <a:pt x="1237274" y="163871"/>
                  </a:lnTo>
                  <a:lnTo>
                    <a:pt x="1271896" y="192873"/>
                  </a:lnTo>
                  <a:lnTo>
                    <a:pt x="1304734" y="223837"/>
                  </a:lnTo>
                  <a:lnTo>
                    <a:pt x="1335698" y="256675"/>
                  </a:lnTo>
                  <a:lnTo>
                    <a:pt x="1364700" y="291297"/>
                  </a:lnTo>
                  <a:lnTo>
                    <a:pt x="1391649" y="327613"/>
                  </a:lnTo>
                  <a:lnTo>
                    <a:pt x="1416456" y="365534"/>
                  </a:lnTo>
                  <a:lnTo>
                    <a:pt x="1439032" y="404971"/>
                  </a:lnTo>
                  <a:lnTo>
                    <a:pt x="1459287" y="445834"/>
                  </a:lnTo>
                  <a:lnTo>
                    <a:pt x="1477132" y="488033"/>
                  </a:lnTo>
                  <a:lnTo>
                    <a:pt x="1492477" y="531480"/>
                  </a:lnTo>
                  <a:lnTo>
                    <a:pt x="1505232" y="576084"/>
                  </a:lnTo>
                  <a:lnTo>
                    <a:pt x="1515309" y="621756"/>
                  </a:lnTo>
                  <a:lnTo>
                    <a:pt x="1522617" y="668406"/>
                  </a:lnTo>
                  <a:lnTo>
                    <a:pt x="1527068" y="715946"/>
                  </a:lnTo>
                  <a:lnTo>
                    <a:pt x="1528572" y="764286"/>
                  </a:lnTo>
                  <a:lnTo>
                    <a:pt x="1527068" y="812625"/>
                  </a:lnTo>
                  <a:lnTo>
                    <a:pt x="1522617" y="860165"/>
                  </a:lnTo>
                  <a:lnTo>
                    <a:pt x="1515309" y="906815"/>
                  </a:lnTo>
                  <a:lnTo>
                    <a:pt x="1505232" y="952487"/>
                  </a:lnTo>
                  <a:lnTo>
                    <a:pt x="1492477" y="997091"/>
                  </a:lnTo>
                  <a:lnTo>
                    <a:pt x="1477132" y="1040538"/>
                  </a:lnTo>
                  <a:lnTo>
                    <a:pt x="1459287" y="1082737"/>
                  </a:lnTo>
                  <a:lnTo>
                    <a:pt x="1439032" y="1123600"/>
                  </a:lnTo>
                  <a:lnTo>
                    <a:pt x="1416456" y="1163037"/>
                  </a:lnTo>
                  <a:lnTo>
                    <a:pt x="1391649" y="1200958"/>
                  </a:lnTo>
                  <a:lnTo>
                    <a:pt x="1364700" y="1237274"/>
                  </a:lnTo>
                  <a:lnTo>
                    <a:pt x="1335698" y="1271896"/>
                  </a:lnTo>
                  <a:lnTo>
                    <a:pt x="1304734" y="1304734"/>
                  </a:lnTo>
                  <a:lnTo>
                    <a:pt x="1271896" y="1335698"/>
                  </a:lnTo>
                  <a:lnTo>
                    <a:pt x="1237274" y="1364700"/>
                  </a:lnTo>
                  <a:lnTo>
                    <a:pt x="1200958" y="1391649"/>
                  </a:lnTo>
                  <a:lnTo>
                    <a:pt x="1163037" y="1416456"/>
                  </a:lnTo>
                  <a:lnTo>
                    <a:pt x="1123600" y="1439032"/>
                  </a:lnTo>
                  <a:lnTo>
                    <a:pt x="1082737" y="1459287"/>
                  </a:lnTo>
                  <a:lnTo>
                    <a:pt x="1040538" y="1477132"/>
                  </a:lnTo>
                  <a:lnTo>
                    <a:pt x="997091" y="1492477"/>
                  </a:lnTo>
                  <a:lnTo>
                    <a:pt x="952487" y="1505232"/>
                  </a:lnTo>
                  <a:lnTo>
                    <a:pt x="906815" y="1515309"/>
                  </a:lnTo>
                  <a:lnTo>
                    <a:pt x="860165" y="1522617"/>
                  </a:lnTo>
                  <a:lnTo>
                    <a:pt x="812625" y="1527068"/>
                  </a:lnTo>
                  <a:lnTo>
                    <a:pt x="764285" y="1528572"/>
                  </a:lnTo>
                  <a:lnTo>
                    <a:pt x="715950" y="1527068"/>
                  </a:lnTo>
                  <a:lnTo>
                    <a:pt x="668414" y="1522617"/>
                  </a:lnTo>
                  <a:lnTo>
                    <a:pt x="621766" y="1515309"/>
                  </a:lnTo>
                  <a:lnTo>
                    <a:pt x="576096" y="1505232"/>
                  </a:lnTo>
                  <a:lnTo>
                    <a:pt x="531494" y="1492477"/>
                  </a:lnTo>
                  <a:lnTo>
                    <a:pt x="488049" y="1477132"/>
                  </a:lnTo>
                  <a:lnTo>
                    <a:pt x="445850" y="1459287"/>
                  </a:lnTo>
                  <a:lnTo>
                    <a:pt x="404988" y="1439032"/>
                  </a:lnTo>
                  <a:lnTo>
                    <a:pt x="365551" y="1416456"/>
                  </a:lnTo>
                  <a:lnTo>
                    <a:pt x="327630" y="1391649"/>
                  </a:lnTo>
                  <a:lnTo>
                    <a:pt x="291313" y="1364700"/>
                  </a:lnTo>
                  <a:lnTo>
                    <a:pt x="256690" y="1335698"/>
                  </a:lnTo>
                  <a:lnTo>
                    <a:pt x="223851" y="1304734"/>
                  </a:lnTo>
                  <a:lnTo>
                    <a:pt x="192886" y="1271896"/>
                  </a:lnTo>
                  <a:lnTo>
                    <a:pt x="163883" y="1237274"/>
                  </a:lnTo>
                  <a:lnTo>
                    <a:pt x="136932" y="1200958"/>
                  </a:lnTo>
                  <a:lnTo>
                    <a:pt x="112124" y="1163037"/>
                  </a:lnTo>
                  <a:lnTo>
                    <a:pt x="89546" y="1123600"/>
                  </a:lnTo>
                  <a:lnTo>
                    <a:pt x="69290" y="1082737"/>
                  </a:lnTo>
                  <a:lnTo>
                    <a:pt x="51444" y="1040538"/>
                  </a:lnTo>
                  <a:lnTo>
                    <a:pt x="36098" y="997091"/>
                  </a:lnTo>
                  <a:lnTo>
                    <a:pt x="23341" y="952487"/>
                  </a:lnTo>
                  <a:lnTo>
                    <a:pt x="13263" y="906815"/>
                  </a:lnTo>
                  <a:lnTo>
                    <a:pt x="5954" y="860165"/>
                  </a:lnTo>
                  <a:lnTo>
                    <a:pt x="1503" y="812625"/>
                  </a:lnTo>
                  <a:lnTo>
                    <a:pt x="0" y="76428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1296" y="3611702"/>
            <a:ext cx="6826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BCCP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2222" y="837438"/>
            <a:ext cx="7848600" cy="1385570"/>
          </a:xfrm>
          <a:prstGeom prst="rect">
            <a:avLst/>
          </a:prstGeom>
          <a:solidFill>
            <a:srgbClr val="9BBA58"/>
          </a:solidFill>
          <a:ln w="25907">
            <a:solidFill>
              <a:srgbClr val="70883E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399030" marR="277495" indent="-2115820">
              <a:lnSpc>
                <a:spcPct val="100000"/>
              </a:lnSpc>
              <a:spcBef>
                <a:spcPts val="170"/>
              </a:spcBef>
            </a:pPr>
            <a:r>
              <a:rPr sz="2800" spc="-10" dirty="0">
                <a:solidFill>
                  <a:srgbClr val="FFFFFF"/>
                </a:solidFill>
              </a:rPr>
              <a:t>Cálculo</a:t>
            </a:r>
            <a:r>
              <a:rPr sz="2800" spc="1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de</a:t>
            </a:r>
            <a:r>
              <a:rPr sz="2800" spc="1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la</a:t>
            </a:r>
            <a:r>
              <a:rPr sz="2800" spc="3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Base</a:t>
            </a:r>
            <a:r>
              <a:rPr sz="2800" spc="2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de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Cotización</a:t>
            </a:r>
            <a:r>
              <a:rPr sz="2800" spc="4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de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15" dirty="0">
                <a:solidFill>
                  <a:srgbClr val="FFFFFF"/>
                </a:solidFill>
              </a:rPr>
              <a:t>Contingencias </a:t>
            </a:r>
            <a:r>
              <a:rPr sz="2800" spc="-620" dirty="0">
                <a:solidFill>
                  <a:srgbClr val="FFFFFF"/>
                </a:solidFill>
              </a:rPr>
              <a:t> </a:t>
            </a:r>
            <a:r>
              <a:rPr sz="2800" spc="-15" dirty="0">
                <a:solidFill>
                  <a:srgbClr val="FFFFFF"/>
                </a:solidFill>
              </a:rPr>
              <a:t>Profesionales</a:t>
            </a:r>
            <a:r>
              <a:rPr sz="2800" spc="2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(BCCP)</a:t>
            </a:r>
            <a:endParaRPr sz="2800"/>
          </a:p>
        </p:txBody>
      </p:sp>
      <p:sp>
        <p:nvSpPr>
          <p:cNvPr id="18" name="object 18"/>
          <p:cNvSpPr txBox="1"/>
          <p:nvPr/>
        </p:nvSpPr>
        <p:spPr>
          <a:xfrm>
            <a:off x="2346705" y="5491378"/>
            <a:ext cx="4947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La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BCCP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compara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</a:t>
            </a:r>
            <a:r>
              <a:rPr sz="2000" b="1" spc="-5" dirty="0">
                <a:latin typeface="Arial"/>
                <a:cs typeface="Arial"/>
              </a:rPr>
              <a:t> los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topes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máx.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23" y="5201411"/>
            <a:ext cx="1363980" cy="11917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222" y="837438"/>
            <a:ext cx="7848600" cy="1385570"/>
          </a:xfrm>
          <a:prstGeom prst="rect">
            <a:avLst/>
          </a:prstGeom>
          <a:solidFill>
            <a:srgbClr val="9BBA58"/>
          </a:solidFill>
          <a:ln w="25907">
            <a:solidFill>
              <a:srgbClr val="70883E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476625" marR="1414780" indent="-2054860">
              <a:lnSpc>
                <a:spcPct val="100000"/>
              </a:lnSpc>
              <a:spcBef>
                <a:spcPts val="170"/>
              </a:spcBef>
            </a:pPr>
            <a:r>
              <a:rPr sz="2800" spc="-10" dirty="0">
                <a:solidFill>
                  <a:srgbClr val="FFFFFF"/>
                </a:solidFill>
              </a:rPr>
              <a:t>Cálculo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de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la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Base</a:t>
            </a:r>
            <a:r>
              <a:rPr sz="2800" spc="1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de </a:t>
            </a:r>
            <a:r>
              <a:rPr sz="2800" spc="-15" dirty="0">
                <a:solidFill>
                  <a:srgbClr val="FFFFFF"/>
                </a:solidFill>
              </a:rPr>
              <a:t>Horas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Extras </a:t>
            </a:r>
            <a:r>
              <a:rPr sz="2800" spc="-61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(BC</a:t>
            </a:r>
            <a:r>
              <a:rPr sz="2000" spc="-5" dirty="0">
                <a:solidFill>
                  <a:srgbClr val="FFFFFF"/>
                </a:solidFill>
              </a:rPr>
              <a:t>HE</a:t>
            </a:r>
            <a:r>
              <a:rPr sz="2800" spc="-5" dirty="0">
                <a:solidFill>
                  <a:srgbClr val="FFFFFF"/>
                </a:solidFill>
              </a:rPr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9130" y="2590927"/>
            <a:ext cx="83445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Es simplemente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 </a:t>
            </a:r>
            <a:r>
              <a:rPr sz="2400" b="1" spc="-5" dirty="0">
                <a:latin typeface="Arial"/>
                <a:cs typeface="Arial"/>
              </a:rPr>
              <a:t>cantidad </a:t>
            </a:r>
            <a:r>
              <a:rPr sz="2400" b="1" dirty="0">
                <a:latin typeface="Arial"/>
                <a:cs typeface="Arial"/>
              </a:rPr>
              <a:t>recibida </a:t>
            </a:r>
            <a:r>
              <a:rPr sz="2000" dirty="0">
                <a:latin typeface="Arial MT"/>
                <a:cs typeface="Arial MT"/>
              </a:rPr>
              <a:t>por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horas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extras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realizadas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347" y="4415028"/>
            <a:ext cx="1789176" cy="17891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95217" y="4535551"/>
            <a:ext cx="470852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Por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las Horas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Extras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cotiza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veces: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En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BCCP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En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Horas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Extras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4408" y="3848100"/>
            <a:ext cx="2228215" cy="1365885"/>
            <a:chOff x="3264408" y="3848100"/>
            <a:chExt cx="2228215" cy="1365885"/>
          </a:xfrm>
        </p:grpSpPr>
        <p:sp>
          <p:nvSpPr>
            <p:cNvPr id="3" name="object 3"/>
            <p:cNvSpPr/>
            <p:nvPr/>
          </p:nvSpPr>
          <p:spPr>
            <a:xfrm>
              <a:off x="3277362" y="3861053"/>
              <a:ext cx="2202180" cy="1339850"/>
            </a:xfrm>
            <a:custGeom>
              <a:avLst/>
              <a:gdLst/>
              <a:ahLst/>
              <a:cxnLst/>
              <a:rect l="l" t="t" r="r" b="b"/>
              <a:pathLst>
                <a:path w="2202179" h="1339850">
                  <a:moveTo>
                    <a:pt x="1101089" y="0"/>
                  </a:moveTo>
                  <a:lnTo>
                    <a:pt x="1042615" y="928"/>
                  </a:lnTo>
                  <a:lnTo>
                    <a:pt x="984936" y="3682"/>
                  </a:lnTo>
                  <a:lnTo>
                    <a:pt x="928127" y="8216"/>
                  </a:lnTo>
                  <a:lnTo>
                    <a:pt x="872264" y="14483"/>
                  </a:lnTo>
                  <a:lnTo>
                    <a:pt x="817425" y="22437"/>
                  </a:lnTo>
                  <a:lnTo>
                    <a:pt x="763684" y="32031"/>
                  </a:lnTo>
                  <a:lnTo>
                    <a:pt x="711119" y="43221"/>
                  </a:lnTo>
                  <a:lnTo>
                    <a:pt x="659805" y="55958"/>
                  </a:lnTo>
                  <a:lnTo>
                    <a:pt x="609818" y="70197"/>
                  </a:lnTo>
                  <a:lnTo>
                    <a:pt x="561235" y="85892"/>
                  </a:lnTo>
                  <a:lnTo>
                    <a:pt x="514131" y="102997"/>
                  </a:lnTo>
                  <a:lnTo>
                    <a:pt x="468584" y="121464"/>
                  </a:lnTo>
                  <a:lnTo>
                    <a:pt x="424667" y="141249"/>
                  </a:lnTo>
                  <a:lnTo>
                    <a:pt x="382459" y="162303"/>
                  </a:lnTo>
                  <a:lnTo>
                    <a:pt x="342035" y="184583"/>
                  </a:lnTo>
                  <a:lnTo>
                    <a:pt x="303471" y="208040"/>
                  </a:lnTo>
                  <a:lnTo>
                    <a:pt x="266844" y="232629"/>
                  </a:lnTo>
                  <a:lnTo>
                    <a:pt x="232229" y="258303"/>
                  </a:lnTo>
                  <a:lnTo>
                    <a:pt x="199702" y="285017"/>
                  </a:lnTo>
                  <a:lnTo>
                    <a:pt x="169340" y="312724"/>
                  </a:lnTo>
                  <a:lnTo>
                    <a:pt x="141219" y="341377"/>
                  </a:lnTo>
                  <a:lnTo>
                    <a:pt x="115415" y="370931"/>
                  </a:lnTo>
                  <a:lnTo>
                    <a:pt x="92004" y="401338"/>
                  </a:lnTo>
                  <a:lnTo>
                    <a:pt x="52666" y="464531"/>
                  </a:lnTo>
                  <a:lnTo>
                    <a:pt x="23813" y="530586"/>
                  </a:lnTo>
                  <a:lnTo>
                    <a:pt x="6054" y="599131"/>
                  </a:lnTo>
                  <a:lnTo>
                    <a:pt x="0" y="669798"/>
                  </a:lnTo>
                  <a:lnTo>
                    <a:pt x="1526" y="705373"/>
                  </a:lnTo>
                  <a:lnTo>
                    <a:pt x="13509" y="775025"/>
                  </a:lnTo>
                  <a:lnTo>
                    <a:pt x="36890" y="842371"/>
                  </a:lnTo>
                  <a:lnTo>
                    <a:pt x="71062" y="907041"/>
                  </a:lnTo>
                  <a:lnTo>
                    <a:pt x="115415" y="968664"/>
                  </a:lnTo>
                  <a:lnTo>
                    <a:pt x="141219" y="998218"/>
                  </a:lnTo>
                  <a:lnTo>
                    <a:pt x="169340" y="1026871"/>
                  </a:lnTo>
                  <a:lnTo>
                    <a:pt x="199702" y="1054578"/>
                  </a:lnTo>
                  <a:lnTo>
                    <a:pt x="232229" y="1081292"/>
                  </a:lnTo>
                  <a:lnTo>
                    <a:pt x="266844" y="1106966"/>
                  </a:lnTo>
                  <a:lnTo>
                    <a:pt x="303471" y="1131555"/>
                  </a:lnTo>
                  <a:lnTo>
                    <a:pt x="342035" y="1155012"/>
                  </a:lnTo>
                  <a:lnTo>
                    <a:pt x="382459" y="1177292"/>
                  </a:lnTo>
                  <a:lnTo>
                    <a:pt x="424667" y="1198346"/>
                  </a:lnTo>
                  <a:lnTo>
                    <a:pt x="468584" y="1218131"/>
                  </a:lnTo>
                  <a:lnTo>
                    <a:pt x="514131" y="1236598"/>
                  </a:lnTo>
                  <a:lnTo>
                    <a:pt x="561235" y="1253703"/>
                  </a:lnTo>
                  <a:lnTo>
                    <a:pt x="609818" y="1269398"/>
                  </a:lnTo>
                  <a:lnTo>
                    <a:pt x="659805" y="1283637"/>
                  </a:lnTo>
                  <a:lnTo>
                    <a:pt x="711119" y="1296374"/>
                  </a:lnTo>
                  <a:lnTo>
                    <a:pt x="763684" y="1307564"/>
                  </a:lnTo>
                  <a:lnTo>
                    <a:pt x="817425" y="1317158"/>
                  </a:lnTo>
                  <a:lnTo>
                    <a:pt x="872264" y="1325112"/>
                  </a:lnTo>
                  <a:lnTo>
                    <a:pt x="928127" y="1331379"/>
                  </a:lnTo>
                  <a:lnTo>
                    <a:pt x="984936" y="1335913"/>
                  </a:lnTo>
                  <a:lnTo>
                    <a:pt x="1042615" y="1338667"/>
                  </a:lnTo>
                  <a:lnTo>
                    <a:pt x="1101089" y="1339596"/>
                  </a:lnTo>
                  <a:lnTo>
                    <a:pt x="1159564" y="1338667"/>
                  </a:lnTo>
                  <a:lnTo>
                    <a:pt x="1217243" y="1335913"/>
                  </a:lnTo>
                  <a:lnTo>
                    <a:pt x="1274052" y="1331379"/>
                  </a:lnTo>
                  <a:lnTo>
                    <a:pt x="1329915" y="1325112"/>
                  </a:lnTo>
                  <a:lnTo>
                    <a:pt x="1384754" y="1317158"/>
                  </a:lnTo>
                  <a:lnTo>
                    <a:pt x="1438495" y="1307564"/>
                  </a:lnTo>
                  <a:lnTo>
                    <a:pt x="1491060" y="1296374"/>
                  </a:lnTo>
                  <a:lnTo>
                    <a:pt x="1542374" y="1283637"/>
                  </a:lnTo>
                  <a:lnTo>
                    <a:pt x="1592361" y="1269398"/>
                  </a:lnTo>
                  <a:lnTo>
                    <a:pt x="1640944" y="1253703"/>
                  </a:lnTo>
                  <a:lnTo>
                    <a:pt x="1688048" y="1236598"/>
                  </a:lnTo>
                  <a:lnTo>
                    <a:pt x="1733595" y="1218131"/>
                  </a:lnTo>
                  <a:lnTo>
                    <a:pt x="1777512" y="1198346"/>
                  </a:lnTo>
                  <a:lnTo>
                    <a:pt x="1819720" y="1177292"/>
                  </a:lnTo>
                  <a:lnTo>
                    <a:pt x="1860144" y="1155012"/>
                  </a:lnTo>
                  <a:lnTo>
                    <a:pt x="1898708" y="1131555"/>
                  </a:lnTo>
                  <a:lnTo>
                    <a:pt x="1935335" y="1106966"/>
                  </a:lnTo>
                  <a:lnTo>
                    <a:pt x="1969950" y="1081292"/>
                  </a:lnTo>
                  <a:lnTo>
                    <a:pt x="2002477" y="1054578"/>
                  </a:lnTo>
                  <a:lnTo>
                    <a:pt x="2032839" y="1026871"/>
                  </a:lnTo>
                  <a:lnTo>
                    <a:pt x="2060960" y="998218"/>
                  </a:lnTo>
                  <a:lnTo>
                    <a:pt x="2086764" y="968664"/>
                  </a:lnTo>
                  <a:lnTo>
                    <a:pt x="2110175" y="938257"/>
                  </a:lnTo>
                  <a:lnTo>
                    <a:pt x="2149513" y="875064"/>
                  </a:lnTo>
                  <a:lnTo>
                    <a:pt x="2178366" y="809009"/>
                  </a:lnTo>
                  <a:lnTo>
                    <a:pt x="2196125" y="740464"/>
                  </a:lnTo>
                  <a:lnTo>
                    <a:pt x="2202179" y="669798"/>
                  </a:lnTo>
                  <a:lnTo>
                    <a:pt x="2200653" y="634222"/>
                  </a:lnTo>
                  <a:lnTo>
                    <a:pt x="2188670" y="564570"/>
                  </a:lnTo>
                  <a:lnTo>
                    <a:pt x="2165289" y="497224"/>
                  </a:lnTo>
                  <a:lnTo>
                    <a:pt x="2131117" y="432554"/>
                  </a:lnTo>
                  <a:lnTo>
                    <a:pt x="2086764" y="370931"/>
                  </a:lnTo>
                  <a:lnTo>
                    <a:pt x="2060960" y="341377"/>
                  </a:lnTo>
                  <a:lnTo>
                    <a:pt x="2032839" y="312724"/>
                  </a:lnTo>
                  <a:lnTo>
                    <a:pt x="2002477" y="285017"/>
                  </a:lnTo>
                  <a:lnTo>
                    <a:pt x="1969950" y="258303"/>
                  </a:lnTo>
                  <a:lnTo>
                    <a:pt x="1935335" y="232629"/>
                  </a:lnTo>
                  <a:lnTo>
                    <a:pt x="1898708" y="208040"/>
                  </a:lnTo>
                  <a:lnTo>
                    <a:pt x="1860144" y="184583"/>
                  </a:lnTo>
                  <a:lnTo>
                    <a:pt x="1819720" y="162303"/>
                  </a:lnTo>
                  <a:lnTo>
                    <a:pt x="1777512" y="141249"/>
                  </a:lnTo>
                  <a:lnTo>
                    <a:pt x="1733595" y="121464"/>
                  </a:lnTo>
                  <a:lnTo>
                    <a:pt x="1688048" y="102997"/>
                  </a:lnTo>
                  <a:lnTo>
                    <a:pt x="1640944" y="85892"/>
                  </a:lnTo>
                  <a:lnTo>
                    <a:pt x="1592361" y="70197"/>
                  </a:lnTo>
                  <a:lnTo>
                    <a:pt x="1542374" y="55958"/>
                  </a:lnTo>
                  <a:lnTo>
                    <a:pt x="1491060" y="43221"/>
                  </a:lnTo>
                  <a:lnTo>
                    <a:pt x="1438495" y="32031"/>
                  </a:lnTo>
                  <a:lnTo>
                    <a:pt x="1384754" y="22437"/>
                  </a:lnTo>
                  <a:lnTo>
                    <a:pt x="1329915" y="14483"/>
                  </a:lnTo>
                  <a:lnTo>
                    <a:pt x="1274052" y="8216"/>
                  </a:lnTo>
                  <a:lnTo>
                    <a:pt x="1217243" y="3682"/>
                  </a:lnTo>
                  <a:lnTo>
                    <a:pt x="1159564" y="928"/>
                  </a:lnTo>
                  <a:lnTo>
                    <a:pt x="110108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77362" y="3861053"/>
              <a:ext cx="2202180" cy="1339850"/>
            </a:xfrm>
            <a:custGeom>
              <a:avLst/>
              <a:gdLst/>
              <a:ahLst/>
              <a:cxnLst/>
              <a:rect l="l" t="t" r="r" b="b"/>
              <a:pathLst>
                <a:path w="2202179" h="1339850">
                  <a:moveTo>
                    <a:pt x="0" y="669798"/>
                  </a:moveTo>
                  <a:lnTo>
                    <a:pt x="6054" y="599131"/>
                  </a:lnTo>
                  <a:lnTo>
                    <a:pt x="23813" y="530586"/>
                  </a:lnTo>
                  <a:lnTo>
                    <a:pt x="52666" y="464531"/>
                  </a:lnTo>
                  <a:lnTo>
                    <a:pt x="92004" y="401338"/>
                  </a:lnTo>
                  <a:lnTo>
                    <a:pt x="115415" y="370931"/>
                  </a:lnTo>
                  <a:lnTo>
                    <a:pt x="141219" y="341377"/>
                  </a:lnTo>
                  <a:lnTo>
                    <a:pt x="169340" y="312724"/>
                  </a:lnTo>
                  <a:lnTo>
                    <a:pt x="199702" y="285017"/>
                  </a:lnTo>
                  <a:lnTo>
                    <a:pt x="232229" y="258303"/>
                  </a:lnTo>
                  <a:lnTo>
                    <a:pt x="266844" y="232629"/>
                  </a:lnTo>
                  <a:lnTo>
                    <a:pt x="303471" y="208040"/>
                  </a:lnTo>
                  <a:lnTo>
                    <a:pt x="342035" y="184583"/>
                  </a:lnTo>
                  <a:lnTo>
                    <a:pt x="382459" y="162303"/>
                  </a:lnTo>
                  <a:lnTo>
                    <a:pt x="424667" y="141249"/>
                  </a:lnTo>
                  <a:lnTo>
                    <a:pt x="468584" y="121464"/>
                  </a:lnTo>
                  <a:lnTo>
                    <a:pt x="514131" y="102997"/>
                  </a:lnTo>
                  <a:lnTo>
                    <a:pt x="561235" y="85892"/>
                  </a:lnTo>
                  <a:lnTo>
                    <a:pt x="609818" y="70197"/>
                  </a:lnTo>
                  <a:lnTo>
                    <a:pt x="659805" y="55958"/>
                  </a:lnTo>
                  <a:lnTo>
                    <a:pt x="711119" y="43221"/>
                  </a:lnTo>
                  <a:lnTo>
                    <a:pt x="763684" y="32031"/>
                  </a:lnTo>
                  <a:lnTo>
                    <a:pt x="817425" y="22437"/>
                  </a:lnTo>
                  <a:lnTo>
                    <a:pt x="872264" y="14483"/>
                  </a:lnTo>
                  <a:lnTo>
                    <a:pt x="928127" y="8216"/>
                  </a:lnTo>
                  <a:lnTo>
                    <a:pt x="984936" y="3682"/>
                  </a:lnTo>
                  <a:lnTo>
                    <a:pt x="1042615" y="928"/>
                  </a:lnTo>
                  <a:lnTo>
                    <a:pt x="1101089" y="0"/>
                  </a:lnTo>
                  <a:lnTo>
                    <a:pt x="1159564" y="928"/>
                  </a:lnTo>
                  <a:lnTo>
                    <a:pt x="1217243" y="3682"/>
                  </a:lnTo>
                  <a:lnTo>
                    <a:pt x="1274052" y="8216"/>
                  </a:lnTo>
                  <a:lnTo>
                    <a:pt x="1329915" y="14483"/>
                  </a:lnTo>
                  <a:lnTo>
                    <a:pt x="1384754" y="22437"/>
                  </a:lnTo>
                  <a:lnTo>
                    <a:pt x="1438495" y="32031"/>
                  </a:lnTo>
                  <a:lnTo>
                    <a:pt x="1491060" y="43221"/>
                  </a:lnTo>
                  <a:lnTo>
                    <a:pt x="1542374" y="55958"/>
                  </a:lnTo>
                  <a:lnTo>
                    <a:pt x="1592361" y="70197"/>
                  </a:lnTo>
                  <a:lnTo>
                    <a:pt x="1640944" y="85892"/>
                  </a:lnTo>
                  <a:lnTo>
                    <a:pt x="1688048" y="102997"/>
                  </a:lnTo>
                  <a:lnTo>
                    <a:pt x="1733595" y="121464"/>
                  </a:lnTo>
                  <a:lnTo>
                    <a:pt x="1777512" y="141249"/>
                  </a:lnTo>
                  <a:lnTo>
                    <a:pt x="1819720" y="162303"/>
                  </a:lnTo>
                  <a:lnTo>
                    <a:pt x="1860144" y="184583"/>
                  </a:lnTo>
                  <a:lnTo>
                    <a:pt x="1898708" y="208040"/>
                  </a:lnTo>
                  <a:lnTo>
                    <a:pt x="1935335" y="232629"/>
                  </a:lnTo>
                  <a:lnTo>
                    <a:pt x="1969950" y="258303"/>
                  </a:lnTo>
                  <a:lnTo>
                    <a:pt x="2002477" y="285017"/>
                  </a:lnTo>
                  <a:lnTo>
                    <a:pt x="2032839" y="312724"/>
                  </a:lnTo>
                  <a:lnTo>
                    <a:pt x="2060960" y="341377"/>
                  </a:lnTo>
                  <a:lnTo>
                    <a:pt x="2086764" y="370931"/>
                  </a:lnTo>
                  <a:lnTo>
                    <a:pt x="2110175" y="401338"/>
                  </a:lnTo>
                  <a:lnTo>
                    <a:pt x="2149513" y="464531"/>
                  </a:lnTo>
                  <a:lnTo>
                    <a:pt x="2178366" y="530586"/>
                  </a:lnTo>
                  <a:lnTo>
                    <a:pt x="2196125" y="599131"/>
                  </a:lnTo>
                  <a:lnTo>
                    <a:pt x="2202179" y="669798"/>
                  </a:lnTo>
                  <a:lnTo>
                    <a:pt x="2200653" y="705373"/>
                  </a:lnTo>
                  <a:lnTo>
                    <a:pt x="2188670" y="775025"/>
                  </a:lnTo>
                  <a:lnTo>
                    <a:pt x="2165289" y="842371"/>
                  </a:lnTo>
                  <a:lnTo>
                    <a:pt x="2131117" y="907041"/>
                  </a:lnTo>
                  <a:lnTo>
                    <a:pt x="2086764" y="968664"/>
                  </a:lnTo>
                  <a:lnTo>
                    <a:pt x="2060960" y="998218"/>
                  </a:lnTo>
                  <a:lnTo>
                    <a:pt x="2032839" y="1026871"/>
                  </a:lnTo>
                  <a:lnTo>
                    <a:pt x="2002477" y="1054578"/>
                  </a:lnTo>
                  <a:lnTo>
                    <a:pt x="1969950" y="1081292"/>
                  </a:lnTo>
                  <a:lnTo>
                    <a:pt x="1935335" y="1106966"/>
                  </a:lnTo>
                  <a:lnTo>
                    <a:pt x="1898708" y="1131555"/>
                  </a:lnTo>
                  <a:lnTo>
                    <a:pt x="1860144" y="1155012"/>
                  </a:lnTo>
                  <a:lnTo>
                    <a:pt x="1819720" y="1177292"/>
                  </a:lnTo>
                  <a:lnTo>
                    <a:pt x="1777512" y="1198346"/>
                  </a:lnTo>
                  <a:lnTo>
                    <a:pt x="1733595" y="1218131"/>
                  </a:lnTo>
                  <a:lnTo>
                    <a:pt x="1688048" y="1236598"/>
                  </a:lnTo>
                  <a:lnTo>
                    <a:pt x="1640944" y="1253703"/>
                  </a:lnTo>
                  <a:lnTo>
                    <a:pt x="1592361" y="1269398"/>
                  </a:lnTo>
                  <a:lnTo>
                    <a:pt x="1542374" y="1283637"/>
                  </a:lnTo>
                  <a:lnTo>
                    <a:pt x="1491060" y="1296374"/>
                  </a:lnTo>
                  <a:lnTo>
                    <a:pt x="1438495" y="1307564"/>
                  </a:lnTo>
                  <a:lnTo>
                    <a:pt x="1384754" y="1317158"/>
                  </a:lnTo>
                  <a:lnTo>
                    <a:pt x="1329915" y="1325112"/>
                  </a:lnTo>
                  <a:lnTo>
                    <a:pt x="1274052" y="1331379"/>
                  </a:lnTo>
                  <a:lnTo>
                    <a:pt x="1217243" y="1335913"/>
                  </a:lnTo>
                  <a:lnTo>
                    <a:pt x="1159564" y="1338667"/>
                  </a:lnTo>
                  <a:lnTo>
                    <a:pt x="1101089" y="1339596"/>
                  </a:lnTo>
                  <a:lnTo>
                    <a:pt x="1042615" y="1338667"/>
                  </a:lnTo>
                  <a:lnTo>
                    <a:pt x="984936" y="1335913"/>
                  </a:lnTo>
                  <a:lnTo>
                    <a:pt x="928127" y="1331379"/>
                  </a:lnTo>
                  <a:lnTo>
                    <a:pt x="872264" y="1325112"/>
                  </a:lnTo>
                  <a:lnTo>
                    <a:pt x="817425" y="1317158"/>
                  </a:lnTo>
                  <a:lnTo>
                    <a:pt x="763684" y="1307564"/>
                  </a:lnTo>
                  <a:lnTo>
                    <a:pt x="711119" y="1296374"/>
                  </a:lnTo>
                  <a:lnTo>
                    <a:pt x="659805" y="1283637"/>
                  </a:lnTo>
                  <a:lnTo>
                    <a:pt x="609818" y="1269398"/>
                  </a:lnTo>
                  <a:lnTo>
                    <a:pt x="561235" y="1253703"/>
                  </a:lnTo>
                  <a:lnTo>
                    <a:pt x="514131" y="1236598"/>
                  </a:lnTo>
                  <a:lnTo>
                    <a:pt x="468584" y="1218131"/>
                  </a:lnTo>
                  <a:lnTo>
                    <a:pt x="424667" y="1198346"/>
                  </a:lnTo>
                  <a:lnTo>
                    <a:pt x="382459" y="1177292"/>
                  </a:lnTo>
                  <a:lnTo>
                    <a:pt x="342035" y="1155012"/>
                  </a:lnTo>
                  <a:lnTo>
                    <a:pt x="303471" y="1131555"/>
                  </a:lnTo>
                  <a:lnTo>
                    <a:pt x="266844" y="1106966"/>
                  </a:lnTo>
                  <a:lnTo>
                    <a:pt x="232229" y="1081292"/>
                  </a:lnTo>
                  <a:lnTo>
                    <a:pt x="199702" y="1054578"/>
                  </a:lnTo>
                  <a:lnTo>
                    <a:pt x="169340" y="1026871"/>
                  </a:lnTo>
                  <a:lnTo>
                    <a:pt x="141219" y="998218"/>
                  </a:lnTo>
                  <a:lnTo>
                    <a:pt x="115415" y="968664"/>
                  </a:lnTo>
                  <a:lnTo>
                    <a:pt x="92004" y="938257"/>
                  </a:lnTo>
                  <a:lnTo>
                    <a:pt x="52666" y="875064"/>
                  </a:lnTo>
                  <a:lnTo>
                    <a:pt x="23813" y="809009"/>
                  </a:lnTo>
                  <a:lnTo>
                    <a:pt x="6054" y="740464"/>
                  </a:lnTo>
                  <a:lnTo>
                    <a:pt x="0" y="66979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729609" y="4132579"/>
            <a:ext cx="1296035" cy="726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83820">
              <a:lnSpc>
                <a:spcPts val="2640"/>
              </a:lnSpc>
              <a:spcBef>
                <a:spcPts val="385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Bases de 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oti</a:t>
            </a:r>
            <a:r>
              <a:rPr sz="2400" b="1" spc="-3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aci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ó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74563" y="4343527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403860" y="0"/>
                </a:moveTo>
                <a:lnTo>
                  <a:pt x="266573" y="137287"/>
                </a:lnTo>
                <a:lnTo>
                  <a:pt x="129286" y="0"/>
                </a:lnTo>
                <a:lnTo>
                  <a:pt x="0" y="129286"/>
                </a:lnTo>
                <a:lnTo>
                  <a:pt x="137287" y="266573"/>
                </a:lnTo>
                <a:lnTo>
                  <a:pt x="0" y="403860"/>
                </a:lnTo>
                <a:lnTo>
                  <a:pt x="129286" y="533146"/>
                </a:lnTo>
                <a:lnTo>
                  <a:pt x="266573" y="395859"/>
                </a:lnTo>
                <a:lnTo>
                  <a:pt x="403860" y="533146"/>
                </a:lnTo>
                <a:lnTo>
                  <a:pt x="533146" y="403860"/>
                </a:lnTo>
                <a:lnTo>
                  <a:pt x="395859" y="266573"/>
                </a:lnTo>
                <a:lnTo>
                  <a:pt x="533146" y="129286"/>
                </a:lnTo>
                <a:lnTo>
                  <a:pt x="40386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649211" y="3848100"/>
            <a:ext cx="2432685" cy="1365885"/>
            <a:chOff x="6649211" y="3848100"/>
            <a:chExt cx="2432685" cy="1365885"/>
          </a:xfrm>
        </p:grpSpPr>
        <p:sp>
          <p:nvSpPr>
            <p:cNvPr id="8" name="object 8"/>
            <p:cNvSpPr/>
            <p:nvPr/>
          </p:nvSpPr>
          <p:spPr>
            <a:xfrm>
              <a:off x="6662165" y="3861053"/>
              <a:ext cx="2406650" cy="1339850"/>
            </a:xfrm>
            <a:custGeom>
              <a:avLst/>
              <a:gdLst/>
              <a:ahLst/>
              <a:cxnLst/>
              <a:rect l="l" t="t" r="r" b="b"/>
              <a:pathLst>
                <a:path w="2406650" h="1339850">
                  <a:moveTo>
                    <a:pt x="1203198" y="0"/>
                  </a:moveTo>
                  <a:lnTo>
                    <a:pt x="1141285" y="871"/>
                  </a:lnTo>
                  <a:lnTo>
                    <a:pt x="1080185" y="3457"/>
                  </a:lnTo>
                  <a:lnTo>
                    <a:pt x="1019972" y="7716"/>
                  </a:lnTo>
                  <a:lnTo>
                    <a:pt x="960724" y="13606"/>
                  </a:lnTo>
                  <a:lnTo>
                    <a:pt x="902514" y="21085"/>
                  </a:lnTo>
                  <a:lnTo>
                    <a:pt x="845420" y="30110"/>
                  </a:lnTo>
                  <a:lnTo>
                    <a:pt x="789515" y="40639"/>
                  </a:lnTo>
                  <a:lnTo>
                    <a:pt x="734877" y="52631"/>
                  </a:lnTo>
                  <a:lnTo>
                    <a:pt x="681581" y="66043"/>
                  </a:lnTo>
                  <a:lnTo>
                    <a:pt x="629701" y="80834"/>
                  </a:lnTo>
                  <a:lnTo>
                    <a:pt x="579315" y="96961"/>
                  </a:lnTo>
                  <a:lnTo>
                    <a:pt x="530497" y="114382"/>
                  </a:lnTo>
                  <a:lnTo>
                    <a:pt x="483324" y="133055"/>
                  </a:lnTo>
                  <a:lnTo>
                    <a:pt x="437870" y="152939"/>
                  </a:lnTo>
                  <a:lnTo>
                    <a:pt x="394212" y="173990"/>
                  </a:lnTo>
                  <a:lnTo>
                    <a:pt x="352425" y="196167"/>
                  </a:lnTo>
                  <a:lnTo>
                    <a:pt x="312584" y="219428"/>
                  </a:lnTo>
                  <a:lnTo>
                    <a:pt x="274766" y="243731"/>
                  </a:lnTo>
                  <a:lnTo>
                    <a:pt x="239045" y="269033"/>
                  </a:lnTo>
                  <a:lnTo>
                    <a:pt x="205498" y="295293"/>
                  </a:lnTo>
                  <a:lnTo>
                    <a:pt x="174201" y="322469"/>
                  </a:lnTo>
                  <a:lnTo>
                    <a:pt x="145228" y="350518"/>
                  </a:lnTo>
                  <a:lnTo>
                    <a:pt x="118655" y="379399"/>
                  </a:lnTo>
                  <a:lnTo>
                    <a:pt x="94559" y="409068"/>
                  </a:lnTo>
                  <a:lnTo>
                    <a:pt x="54097" y="470608"/>
                  </a:lnTo>
                  <a:lnTo>
                    <a:pt x="24446" y="534801"/>
                  </a:lnTo>
                  <a:lnTo>
                    <a:pt x="6212" y="601309"/>
                  </a:lnTo>
                  <a:lnTo>
                    <a:pt x="0" y="669798"/>
                  </a:lnTo>
                  <a:lnTo>
                    <a:pt x="1565" y="704268"/>
                  </a:lnTo>
                  <a:lnTo>
                    <a:pt x="13864" y="771808"/>
                  </a:lnTo>
                  <a:lnTo>
                    <a:pt x="37882" y="837201"/>
                  </a:lnTo>
                  <a:lnTo>
                    <a:pt x="73014" y="900109"/>
                  </a:lnTo>
                  <a:lnTo>
                    <a:pt x="118655" y="960196"/>
                  </a:lnTo>
                  <a:lnTo>
                    <a:pt x="145228" y="989077"/>
                  </a:lnTo>
                  <a:lnTo>
                    <a:pt x="174201" y="1017126"/>
                  </a:lnTo>
                  <a:lnTo>
                    <a:pt x="205498" y="1044302"/>
                  </a:lnTo>
                  <a:lnTo>
                    <a:pt x="239045" y="1070562"/>
                  </a:lnTo>
                  <a:lnTo>
                    <a:pt x="274766" y="1095864"/>
                  </a:lnTo>
                  <a:lnTo>
                    <a:pt x="312584" y="1120167"/>
                  </a:lnTo>
                  <a:lnTo>
                    <a:pt x="352425" y="1143428"/>
                  </a:lnTo>
                  <a:lnTo>
                    <a:pt x="394212" y="1165605"/>
                  </a:lnTo>
                  <a:lnTo>
                    <a:pt x="437870" y="1186656"/>
                  </a:lnTo>
                  <a:lnTo>
                    <a:pt x="483324" y="1206540"/>
                  </a:lnTo>
                  <a:lnTo>
                    <a:pt x="530497" y="1225213"/>
                  </a:lnTo>
                  <a:lnTo>
                    <a:pt x="579315" y="1242634"/>
                  </a:lnTo>
                  <a:lnTo>
                    <a:pt x="629701" y="1258761"/>
                  </a:lnTo>
                  <a:lnTo>
                    <a:pt x="681581" y="1273552"/>
                  </a:lnTo>
                  <a:lnTo>
                    <a:pt x="734877" y="1286964"/>
                  </a:lnTo>
                  <a:lnTo>
                    <a:pt x="789515" y="1298956"/>
                  </a:lnTo>
                  <a:lnTo>
                    <a:pt x="845420" y="1309485"/>
                  </a:lnTo>
                  <a:lnTo>
                    <a:pt x="902514" y="1318510"/>
                  </a:lnTo>
                  <a:lnTo>
                    <a:pt x="960724" y="1325989"/>
                  </a:lnTo>
                  <a:lnTo>
                    <a:pt x="1019972" y="1331879"/>
                  </a:lnTo>
                  <a:lnTo>
                    <a:pt x="1080185" y="1336138"/>
                  </a:lnTo>
                  <a:lnTo>
                    <a:pt x="1141285" y="1338724"/>
                  </a:lnTo>
                  <a:lnTo>
                    <a:pt x="1203198" y="1339596"/>
                  </a:lnTo>
                  <a:lnTo>
                    <a:pt x="1265110" y="1338724"/>
                  </a:lnTo>
                  <a:lnTo>
                    <a:pt x="1326210" y="1336138"/>
                  </a:lnTo>
                  <a:lnTo>
                    <a:pt x="1386423" y="1331879"/>
                  </a:lnTo>
                  <a:lnTo>
                    <a:pt x="1445671" y="1325989"/>
                  </a:lnTo>
                  <a:lnTo>
                    <a:pt x="1503881" y="1318510"/>
                  </a:lnTo>
                  <a:lnTo>
                    <a:pt x="1560975" y="1309485"/>
                  </a:lnTo>
                  <a:lnTo>
                    <a:pt x="1616880" y="1298956"/>
                  </a:lnTo>
                  <a:lnTo>
                    <a:pt x="1671518" y="1286964"/>
                  </a:lnTo>
                  <a:lnTo>
                    <a:pt x="1724814" y="1273552"/>
                  </a:lnTo>
                  <a:lnTo>
                    <a:pt x="1776694" y="1258761"/>
                  </a:lnTo>
                  <a:lnTo>
                    <a:pt x="1827080" y="1242634"/>
                  </a:lnTo>
                  <a:lnTo>
                    <a:pt x="1875898" y="1225213"/>
                  </a:lnTo>
                  <a:lnTo>
                    <a:pt x="1923071" y="1206540"/>
                  </a:lnTo>
                  <a:lnTo>
                    <a:pt x="1968525" y="1186656"/>
                  </a:lnTo>
                  <a:lnTo>
                    <a:pt x="2012183" y="1165605"/>
                  </a:lnTo>
                  <a:lnTo>
                    <a:pt x="2053970" y="1143428"/>
                  </a:lnTo>
                  <a:lnTo>
                    <a:pt x="2093811" y="1120167"/>
                  </a:lnTo>
                  <a:lnTo>
                    <a:pt x="2131629" y="1095864"/>
                  </a:lnTo>
                  <a:lnTo>
                    <a:pt x="2167350" y="1070562"/>
                  </a:lnTo>
                  <a:lnTo>
                    <a:pt x="2200897" y="1044302"/>
                  </a:lnTo>
                  <a:lnTo>
                    <a:pt x="2232194" y="1017126"/>
                  </a:lnTo>
                  <a:lnTo>
                    <a:pt x="2261167" y="989077"/>
                  </a:lnTo>
                  <a:lnTo>
                    <a:pt x="2287740" y="960196"/>
                  </a:lnTo>
                  <a:lnTo>
                    <a:pt x="2311836" y="930527"/>
                  </a:lnTo>
                  <a:lnTo>
                    <a:pt x="2352298" y="868987"/>
                  </a:lnTo>
                  <a:lnTo>
                    <a:pt x="2381949" y="804794"/>
                  </a:lnTo>
                  <a:lnTo>
                    <a:pt x="2400183" y="738286"/>
                  </a:lnTo>
                  <a:lnTo>
                    <a:pt x="2406395" y="669798"/>
                  </a:lnTo>
                  <a:lnTo>
                    <a:pt x="2404830" y="635327"/>
                  </a:lnTo>
                  <a:lnTo>
                    <a:pt x="2392531" y="567787"/>
                  </a:lnTo>
                  <a:lnTo>
                    <a:pt x="2368513" y="502394"/>
                  </a:lnTo>
                  <a:lnTo>
                    <a:pt x="2333381" y="439486"/>
                  </a:lnTo>
                  <a:lnTo>
                    <a:pt x="2287740" y="379399"/>
                  </a:lnTo>
                  <a:lnTo>
                    <a:pt x="2261167" y="350518"/>
                  </a:lnTo>
                  <a:lnTo>
                    <a:pt x="2232194" y="322469"/>
                  </a:lnTo>
                  <a:lnTo>
                    <a:pt x="2200897" y="295293"/>
                  </a:lnTo>
                  <a:lnTo>
                    <a:pt x="2167350" y="269033"/>
                  </a:lnTo>
                  <a:lnTo>
                    <a:pt x="2131629" y="243731"/>
                  </a:lnTo>
                  <a:lnTo>
                    <a:pt x="2093811" y="219428"/>
                  </a:lnTo>
                  <a:lnTo>
                    <a:pt x="2053970" y="196167"/>
                  </a:lnTo>
                  <a:lnTo>
                    <a:pt x="2012183" y="173990"/>
                  </a:lnTo>
                  <a:lnTo>
                    <a:pt x="1968525" y="152939"/>
                  </a:lnTo>
                  <a:lnTo>
                    <a:pt x="1923071" y="133055"/>
                  </a:lnTo>
                  <a:lnTo>
                    <a:pt x="1875898" y="114382"/>
                  </a:lnTo>
                  <a:lnTo>
                    <a:pt x="1827080" y="96961"/>
                  </a:lnTo>
                  <a:lnTo>
                    <a:pt x="1776694" y="80834"/>
                  </a:lnTo>
                  <a:lnTo>
                    <a:pt x="1724814" y="66043"/>
                  </a:lnTo>
                  <a:lnTo>
                    <a:pt x="1671518" y="52631"/>
                  </a:lnTo>
                  <a:lnTo>
                    <a:pt x="1616880" y="40639"/>
                  </a:lnTo>
                  <a:lnTo>
                    <a:pt x="1560975" y="30110"/>
                  </a:lnTo>
                  <a:lnTo>
                    <a:pt x="1503881" y="21085"/>
                  </a:lnTo>
                  <a:lnTo>
                    <a:pt x="1445671" y="13606"/>
                  </a:lnTo>
                  <a:lnTo>
                    <a:pt x="1386423" y="7716"/>
                  </a:lnTo>
                  <a:lnTo>
                    <a:pt x="1326210" y="3457"/>
                  </a:lnTo>
                  <a:lnTo>
                    <a:pt x="1265110" y="871"/>
                  </a:lnTo>
                  <a:lnTo>
                    <a:pt x="120319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62165" y="3861053"/>
              <a:ext cx="2406650" cy="1339850"/>
            </a:xfrm>
            <a:custGeom>
              <a:avLst/>
              <a:gdLst/>
              <a:ahLst/>
              <a:cxnLst/>
              <a:rect l="l" t="t" r="r" b="b"/>
              <a:pathLst>
                <a:path w="2406650" h="1339850">
                  <a:moveTo>
                    <a:pt x="0" y="669798"/>
                  </a:moveTo>
                  <a:lnTo>
                    <a:pt x="6212" y="601309"/>
                  </a:lnTo>
                  <a:lnTo>
                    <a:pt x="24446" y="534801"/>
                  </a:lnTo>
                  <a:lnTo>
                    <a:pt x="54097" y="470608"/>
                  </a:lnTo>
                  <a:lnTo>
                    <a:pt x="94559" y="409068"/>
                  </a:lnTo>
                  <a:lnTo>
                    <a:pt x="118655" y="379399"/>
                  </a:lnTo>
                  <a:lnTo>
                    <a:pt x="145228" y="350518"/>
                  </a:lnTo>
                  <a:lnTo>
                    <a:pt x="174201" y="322469"/>
                  </a:lnTo>
                  <a:lnTo>
                    <a:pt x="205498" y="295293"/>
                  </a:lnTo>
                  <a:lnTo>
                    <a:pt x="239045" y="269033"/>
                  </a:lnTo>
                  <a:lnTo>
                    <a:pt x="274766" y="243731"/>
                  </a:lnTo>
                  <a:lnTo>
                    <a:pt x="312584" y="219428"/>
                  </a:lnTo>
                  <a:lnTo>
                    <a:pt x="352425" y="196167"/>
                  </a:lnTo>
                  <a:lnTo>
                    <a:pt x="394212" y="173990"/>
                  </a:lnTo>
                  <a:lnTo>
                    <a:pt x="437870" y="152939"/>
                  </a:lnTo>
                  <a:lnTo>
                    <a:pt x="483324" y="133055"/>
                  </a:lnTo>
                  <a:lnTo>
                    <a:pt x="530497" y="114382"/>
                  </a:lnTo>
                  <a:lnTo>
                    <a:pt x="579315" y="96961"/>
                  </a:lnTo>
                  <a:lnTo>
                    <a:pt x="629701" y="80834"/>
                  </a:lnTo>
                  <a:lnTo>
                    <a:pt x="681581" y="66043"/>
                  </a:lnTo>
                  <a:lnTo>
                    <a:pt x="734877" y="52631"/>
                  </a:lnTo>
                  <a:lnTo>
                    <a:pt x="789515" y="40639"/>
                  </a:lnTo>
                  <a:lnTo>
                    <a:pt x="845420" y="30110"/>
                  </a:lnTo>
                  <a:lnTo>
                    <a:pt x="902514" y="21085"/>
                  </a:lnTo>
                  <a:lnTo>
                    <a:pt x="960724" y="13606"/>
                  </a:lnTo>
                  <a:lnTo>
                    <a:pt x="1019972" y="7716"/>
                  </a:lnTo>
                  <a:lnTo>
                    <a:pt x="1080185" y="3457"/>
                  </a:lnTo>
                  <a:lnTo>
                    <a:pt x="1141285" y="871"/>
                  </a:lnTo>
                  <a:lnTo>
                    <a:pt x="1203198" y="0"/>
                  </a:lnTo>
                  <a:lnTo>
                    <a:pt x="1265110" y="871"/>
                  </a:lnTo>
                  <a:lnTo>
                    <a:pt x="1326210" y="3457"/>
                  </a:lnTo>
                  <a:lnTo>
                    <a:pt x="1386423" y="7716"/>
                  </a:lnTo>
                  <a:lnTo>
                    <a:pt x="1445671" y="13606"/>
                  </a:lnTo>
                  <a:lnTo>
                    <a:pt x="1503881" y="21085"/>
                  </a:lnTo>
                  <a:lnTo>
                    <a:pt x="1560975" y="30110"/>
                  </a:lnTo>
                  <a:lnTo>
                    <a:pt x="1616880" y="40639"/>
                  </a:lnTo>
                  <a:lnTo>
                    <a:pt x="1671518" y="52631"/>
                  </a:lnTo>
                  <a:lnTo>
                    <a:pt x="1724814" y="66043"/>
                  </a:lnTo>
                  <a:lnTo>
                    <a:pt x="1776694" y="80834"/>
                  </a:lnTo>
                  <a:lnTo>
                    <a:pt x="1827080" y="96961"/>
                  </a:lnTo>
                  <a:lnTo>
                    <a:pt x="1875898" y="114382"/>
                  </a:lnTo>
                  <a:lnTo>
                    <a:pt x="1923071" y="133055"/>
                  </a:lnTo>
                  <a:lnTo>
                    <a:pt x="1968525" y="152939"/>
                  </a:lnTo>
                  <a:lnTo>
                    <a:pt x="2012183" y="173990"/>
                  </a:lnTo>
                  <a:lnTo>
                    <a:pt x="2053970" y="196167"/>
                  </a:lnTo>
                  <a:lnTo>
                    <a:pt x="2093811" y="219428"/>
                  </a:lnTo>
                  <a:lnTo>
                    <a:pt x="2131629" y="243731"/>
                  </a:lnTo>
                  <a:lnTo>
                    <a:pt x="2167350" y="269033"/>
                  </a:lnTo>
                  <a:lnTo>
                    <a:pt x="2200897" y="295293"/>
                  </a:lnTo>
                  <a:lnTo>
                    <a:pt x="2232194" y="322469"/>
                  </a:lnTo>
                  <a:lnTo>
                    <a:pt x="2261167" y="350518"/>
                  </a:lnTo>
                  <a:lnTo>
                    <a:pt x="2287740" y="379399"/>
                  </a:lnTo>
                  <a:lnTo>
                    <a:pt x="2311836" y="409068"/>
                  </a:lnTo>
                  <a:lnTo>
                    <a:pt x="2352298" y="470608"/>
                  </a:lnTo>
                  <a:lnTo>
                    <a:pt x="2381949" y="534801"/>
                  </a:lnTo>
                  <a:lnTo>
                    <a:pt x="2400183" y="601309"/>
                  </a:lnTo>
                  <a:lnTo>
                    <a:pt x="2406395" y="669798"/>
                  </a:lnTo>
                  <a:lnTo>
                    <a:pt x="2404830" y="704268"/>
                  </a:lnTo>
                  <a:lnTo>
                    <a:pt x="2392531" y="771808"/>
                  </a:lnTo>
                  <a:lnTo>
                    <a:pt x="2368513" y="837201"/>
                  </a:lnTo>
                  <a:lnTo>
                    <a:pt x="2333381" y="900109"/>
                  </a:lnTo>
                  <a:lnTo>
                    <a:pt x="2287740" y="960196"/>
                  </a:lnTo>
                  <a:lnTo>
                    <a:pt x="2261167" y="989077"/>
                  </a:lnTo>
                  <a:lnTo>
                    <a:pt x="2232194" y="1017126"/>
                  </a:lnTo>
                  <a:lnTo>
                    <a:pt x="2200897" y="1044302"/>
                  </a:lnTo>
                  <a:lnTo>
                    <a:pt x="2167350" y="1070562"/>
                  </a:lnTo>
                  <a:lnTo>
                    <a:pt x="2131629" y="1095864"/>
                  </a:lnTo>
                  <a:lnTo>
                    <a:pt x="2093811" y="1120167"/>
                  </a:lnTo>
                  <a:lnTo>
                    <a:pt x="2053970" y="1143428"/>
                  </a:lnTo>
                  <a:lnTo>
                    <a:pt x="2012183" y="1165605"/>
                  </a:lnTo>
                  <a:lnTo>
                    <a:pt x="1968525" y="1186656"/>
                  </a:lnTo>
                  <a:lnTo>
                    <a:pt x="1923071" y="1206540"/>
                  </a:lnTo>
                  <a:lnTo>
                    <a:pt x="1875898" y="1225213"/>
                  </a:lnTo>
                  <a:lnTo>
                    <a:pt x="1827080" y="1242634"/>
                  </a:lnTo>
                  <a:lnTo>
                    <a:pt x="1776694" y="1258761"/>
                  </a:lnTo>
                  <a:lnTo>
                    <a:pt x="1724814" y="1273552"/>
                  </a:lnTo>
                  <a:lnTo>
                    <a:pt x="1671518" y="1286964"/>
                  </a:lnTo>
                  <a:lnTo>
                    <a:pt x="1616880" y="1298956"/>
                  </a:lnTo>
                  <a:lnTo>
                    <a:pt x="1560975" y="1309485"/>
                  </a:lnTo>
                  <a:lnTo>
                    <a:pt x="1503881" y="1318510"/>
                  </a:lnTo>
                  <a:lnTo>
                    <a:pt x="1445671" y="1325989"/>
                  </a:lnTo>
                  <a:lnTo>
                    <a:pt x="1386423" y="1331879"/>
                  </a:lnTo>
                  <a:lnTo>
                    <a:pt x="1326210" y="1336138"/>
                  </a:lnTo>
                  <a:lnTo>
                    <a:pt x="1265110" y="1338724"/>
                  </a:lnTo>
                  <a:lnTo>
                    <a:pt x="1203198" y="1339596"/>
                  </a:lnTo>
                  <a:lnTo>
                    <a:pt x="1141285" y="1338724"/>
                  </a:lnTo>
                  <a:lnTo>
                    <a:pt x="1080185" y="1336138"/>
                  </a:lnTo>
                  <a:lnTo>
                    <a:pt x="1019972" y="1331879"/>
                  </a:lnTo>
                  <a:lnTo>
                    <a:pt x="960724" y="1325989"/>
                  </a:lnTo>
                  <a:lnTo>
                    <a:pt x="902514" y="1318510"/>
                  </a:lnTo>
                  <a:lnTo>
                    <a:pt x="845420" y="1309485"/>
                  </a:lnTo>
                  <a:lnTo>
                    <a:pt x="789515" y="1298956"/>
                  </a:lnTo>
                  <a:lnTo>
                    <a:pt x="734877" y="1286964"/>
                  </a:lnTo>
                  <a:lnTo>
                    <a:pt x="681581" y="1273552"/>
                  </a:lnTo>
                  <a:lnTo>
                    <a:pt x="629701" y="1258761"/>
                  </a:lnTo>
                  <a:lnTo>
                    <a:pt x="579315" y="1242634"/>
                  </a:lnTo>
                  <a:lnTo>
                    <a:pt x="530497" y="1225213"/>
                  </a:lnTo>
                  <a:lnTo>
                    <a:pt x="483324" y="1206540"/>
                  </a:lnTo>
                  <a:lnTo>
                    <a:pt x="437870" y="1186656"/>
                  </a:lnTo>
                  <a:lnTo>
                    <a:pt x="394212" y="1165605"/>
                  </a:lnTo>
                  <a:lnTo>
                    <a:pt x="352425" y="1143428"/>
                  </a:lnTo>
                  <a:lnTo>
                    <a:pt x="312584" y="1120167"/>
                  </a:lnTo>
                  <a:lnTo>
                    <a:pt x="274766" y="1095864"/>
                  </a:lnTo>
                  <a:lnTo>
                    <a:pt x="239045" y="1070562"/>
                  </a:lnTo>
                  <a:lnTo>
                    <a:pt x="205498" y="1044302"/>
                  </a:lnTo>
                  <a:lnTo>
                    <a:pt x="174201" y="1017126"/>
                  </a:lnTo>
                  <a:lnTo>
                    <a:pt x="145228" y="989077"/>
                  </a:lnTo>
                  <a:lnTo>
                    <a:pt x="118655" y="960196"/>
                  </a:lnTo>
                  <a:lnTo>
                    <a:pt x="94559" y="930527"/>
                  </a:lnTo>
                  <a:lnTo>
                    <a:pt x="54097" y="868987"/>
                  </a:lnTo>
                  <a:lnTo>
                    <a:pt x="24446" y="804794"/>
                  </a:lnTo>
                  <a:lnTo>
                    <a:pt x="6212" y="738286"/>
                  </a:lnTo>
                  <a:lnTo>
                    <a:pt x="0" y="66979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201027" y="4132579"/>
            <a:ext cx="1330325" cy="7264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121920">
              <a:lnSpc>
                <a:spcPts val="2640"/>
              </a:lnSpc>
              <a:spcBef>
                <a:spcPts val="385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Tipos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ot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aci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ó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87117" y="4308475"/>
            <a:ext cx="571500" cy="182880"/>
          </a:xfrm>
          <a:custGeom>
            <a:avLst/>
            <a:gdLst/>
            <a:ahLst/>
            <a:cxnLst/>
            <a:rect l="l" t="t" r="r" b="b"/>
            <a:pathLst>
              <a:path w="571500" h="182879">
                <a:moveTo>
                  <a:pt x="571245" y="0"/>
                </a:moveTo>
                <a:lnTo>
                  <a:pt x="0" y="0"/>
                </a:lnTo>
                <a:lnTo>
                  <a:pt x="0" y="182752"/>
                </a:lnTo>
                <a:lnTo>
                  <a:pt x="571245" y="182752"/>
                </a:lnTo>
                <a:lnTo>
                  <a:pt x="57124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87117" y="4582667"/>
            <a:ext cx="571500" cy="182880"/>
          </a:xfrm>
          <a:custGeom>
            <a:avLst/>
            <a:gdLst/>
            <a:ahLst/>
            <a:cxnLst/>
            <a:rect l="l" t="t" r="r" b="b"/>
            <a:pathLst>
              <a:path w="571500" h="182879">
                <a:moveTo>
                  <a:pt x="571245" y="0"/>
                </a:moveTo>
                <a:lnTo>
                  <a:pt x="0" y="0"/>
                </a:lnTo>
                <a:lnTo>
                  <a:pt x="0" y="182752"/>
                </a:lnTo>
                <a:lnTo>
                  <a:pt x="571245" y="182752"/>
                </a:lnTo>
                <a:lnTo>
                  <a:pt x="57124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67639" y="3776471"/>
            <a:ext cx="2316480" cy="1365885"/>
            <a:chOff x="167639" y="3776471"/>
            <a:chExt cx="2316480" cy="1365885"/>
          </a:xfrm>
        </p:grpSpPr>
        <p:sp>
          <p:nvSpPr>
            <p:cNvPr id="14" name="object 14"/>
            <p:cNvSpPr/>
            <p:nvPr/>
          </p:nvSpPr>
          <p:spPr>
            <a:xfrm>
              <a:off x="180593" y="3789425"/>
              <a:ext cx="2291080" cy="1339850"/>
            </a:xfrm>
            <a:custGeom>
              <a:avLst/>
              <a:gdLst/>
              <a:ahLst/>
              <a:cxnLst/>
              <a:rect l="l" t="t" r="r" b="b"/>
              <a:pathLst>
                <a:path w="2291080" h="1339850">
                  <a:moveTo>
                    <a:pt x="1145286" y="0"/>
                  </a:moveTo>
                  <a:lnTo>
                    <a:pt x="1084461" y="928"/>
                  </a:lnTo>
                  <a:lnTo>
                    <a:pt x="1024463" y="3682"/>
                  </a:lnTo>
                  <a:lnTo>
                    <a:pt x="965371" y="8216"/>
                  </a:lnTo>
                  <a:lnTo>
                    <a:pt x="907264" y="14483"/>
                  </a:lnTo>
                  <a:lnTo>
                    <a:pt x="850221" y="22437"/>
                  </a:lnTo>
                  <a:lnTo>
                    <a:pt x="794322" y="32031"/>
                  </a:lnTo>
                  <a:lnTo>
                    <a:pt x="739646" y="43221"/>
                  </a:lnTo>
                  <a:lnTo>
                    <a:pt x="686271" y="55958"/>
                  </a:lnTo>
                  <a:lnTo>
                    <a:pt x="634278" y="70197"/>
                  </a:lnTo>
                  <a:lnTo>
                    <a:pt x="583744" y="85892"/>
                  </a:lnTo>
                  <a:lnTo>
                    <a:pt x="534750" y="102997"/>
                  </a:lnTo>
                  <a:lnTo>
                    <a:pt x="487374" y="121464"/>
                  </a:lnTo>
                  <a:lnTo>
                    <a:pt x="441696" y="141249"/>
                  </a:lnTo>
                  <a:lnTo>
                    <a:pt x="397794" y="162303"/>
                  </a:lnTo>
                  <a:lnTo>
                    <a:pt x="355748" y="184583"/>
                  </a:lnTo>
                  <a:lnTo>
                    <a:pt x="315638" y="208040"/>
                  </a:lnTo>
                  <a:lnTo>
                    <a:pt x="277541" y="232629"/>
                  </a:lnTo>
                  <a:lnTo>
                    <a:pt x="241538" y="258303"/>
                  </a:lnTo>
                  <a:lnTo>
                    <a:pt x="207707" y="285017"/>
                  </a:lnTo>
                  <a:lnTo>
                    <a:pt x="176128" y="312724"/>
                  </a:lnTo>
                  <a:lnTo>
                    <a:pt x="146879" y="341377"/>
                  </a:lnTo>
                  <a:lnTo>
                    <a:pt x="120041" y="370931"/>
                  </a:lnTo>
                  <a:lnTo>
                    <a:pt x="95691" y="401338"/>
                  </a:lnTo>
                  <a:lnTo>
                    <a:pt x="54776" y="464531"/>
                  </a:lnTo>
                  <a:lnTo>
                    <a:pt x="24767" y="530586"/>
                  </a:lnTo>
                  <a:lnTo>
                    <a:pt x="6297" y="599131"/>
                  </a:lnTo>
                  <a:lnTo>
                    <a:pt x="0" y="669798"/>
                  </a:lnTo>
                  <a:lnTo>
                    <a:pt x="1587" y="705373"/>
                  </a:lnTo>
                  <a:lnTo>
                    <a:pt x="14050" y="775025"/>
                  </a:lnTo>
                  <a:lnTo>
                    <a:pt x="38368" y="842371"/>
                  </a:lnTo>
                  <a:lnTo>
                    <a:pt x="73910" y="907041"/>
                  </a:lnTo>
                  <a:lnTo>
                    <a:pt x="120041" y="968664"/>
                  </a:lnTo>
                  <a:lnTo>
                    <a:pt x="146879" y="998218"/>
                  </a:lnTo>
                  <a:lnTo>
                    <a:pt x="176128" y="1026871"/>
                  </a:lnTo>
                  <a:lnTo>
                    <a:pt x="207707" y="1054578"/>
                  </a:lnTo>
                  <a:lnTo>
                    <a:pt x="241538" y="1081292"/>
                  </a:lnTo>
                  <a:lnTo>
                    <a:pt x="277541" y="1106966"/>
                  </a:lnTo>
                  <a:lnTo>
                    <a:pt x="315638" y="1131555"/>
                  </a:lnTo>
                  <a:lnTo>
                    <a:pt x="355748" y="1155012"/>
                  </a:lnTo>
                  <a:lnTo>
                    <a:pt x="397794" y="1177292"/>
                  </a:lnTo>
                  <a:lnTo>
                    <a:pt x="441696" y="1198346"/>
                  </a:lnTo>
                  <a:lnTo>
                    <a:pt x="487374" y="1218131"/>
                  </a:lnTo>
                  <a:lnTo>
                    <a:pt x="534750" y="1236598"/>
                  </a:lnTo>
                  <a:lnTo>
                    <a:pt x="583744" y="1253703"/>
                  </a:lnTo>
                  <a:lnTo>
                    <a:pt x="634278" y="1269398"/>
                  </a:lnTo>
                  <a:lnTo>
                    <a:pt x="686271" y="1283637"/>
                  </a:lnTo>
                  <a:lnTo>
                    <a:pt x="739646" y="1296374"/>
                  </a:lnTo>
                  <a:lnTo>
                    <a:pt x="794322" y="1307564"/>
                  </a:lnTo>
                  <a:lnTo>
                    <a:pt x="850221" y="1317158"/>
                  </a:lnTo>
                  <a:lnTo>
                    <a:pt x="907264" y="1325112"/>
                  </a:lnTo>
                  <a:lnTo>
                    <a:pt x="965371" y="1331379"/>
                  </a:lnTo>
                  <a:lnTo>
                    <a:pt x="1024463" y="1335913"/>
                  </a:lnTo>
                  <a:lnTo>
                    <a:pt x="1084461" y="1338667"/>
                  </a:lnTo>
                  <a:lnTo>
                    <a:pt x="1145286" y="1339596"/>
                  </a:lnTo>
                  <a:lnTo>
                    <a:pt x="1206116" y="1338667"/>
                  </a:lnTo>
                  <a:lnTo>
                    <a:pt x="1266119" y="1335913"/>
                  </a:lnTo>
                  <a:lnTo>
                    <a:pt x="1325215" y="1331379"/>
                  </a:lnTo>
                  <a:lnTo>
                    <a:pt x="1383326" y="1325112"/>
                  </a:lnTo>
                  <a:lnTo>
                    <a:pt x="1440371" y="1317158"/>
                  </a:lnTo>
                  <a:lnTo>
                    <a:pt x="1496273" y="1307564"/>
                  </a:lnTo>
                  <a:lnTo>
                    <a:pt x="1550951" y="1296374"/>
                  </a:lnTo>
                  <a:lnTo>
                    <a:pt x="1604327" y="1283637"/>
                  </a:lnTo>
                  <a:lnTo>
                    <a:pt x="1656321" y="1269398"/>
                  </a:lnTo>
                  <a:lnTo>
                    <a:pt x="1706855" y="1253703"/>
                  </a:lnTo>
                  <a:lnTo>
                    <a:pt x="1755849" y="1236598"/>
                  </a:lnTo>
                  <a:lnTo>
                    <a:pt x="1803225" y="1218131"/>
                  </a:lnTo>
                  <a:lnTo>
                    <a:pt x="1848902" y="1198346"/>
                  </a:lnTo>
                  <a:lnTo>
                    <a:pt x="1892803" y="1177292"/>
                  </a:lnTo>
                  <a:lnTo>
                    <a:pt x="1934847" y="1155012"/>
                  </a:lnTo>
                  <a:lnTo>
                    <a:pt x="1974956" y="1131555"/>
                  </a:lnTo>
                  <a:lnTo>
                    <a:pt x="2013051" y="1106966"/>
                  </a:lnTo>
                  <a:lnTo>
                    <a:pt x="2049053" y="1081292"/>
                  </a:lnTo>
                  <a:lnTo>
                    <a:pt x="2082882" y="1054578"/>
                  </a:lnTo>
                  <a:lnTo>
                    <a:pt x="2114459" y="1026871"/>
                  </a:lnTo>
                  <a:lnTo>
                    <a:pt x="2143705" y="998218"/>
                  </a:lnTo>
                  <a:lnTo>
                    <a:pt x="2170542" y="968664"/>
                  </a:lnTo>
                  <a:lnTo>
                    <a:pt x="2194889" y="938257"/>
                  </a:lnTo>
                  <a:lnTo>
                    <a:pt x="2235801" y="875064"/>
                  </a:lnTo>
                  <a:lnTo>
                    <a:pt x="2265807" y="809009"/>
                  </a:lnTo>
                  <a:lnTo>
                    <a:pt x="2284275" y="740464"/>
                  </a:lnTo>
                  <a:lnTo>
                    <a:pt x="2290572" y="669798"/>
                  </a:lnTo>
                  <a:lnTo>
                    <a:pt x="2288984" y="634222"/>
                  </a:lnTo>
                  <a:lnTo>
                    <a:pt x="2276523" y="564570"/>
                  </a:lnTo>
                  <a:lnTo>
                    <a:pt x="2252207" y="497224"/>
                  </a:lnTo>
                  <a:lnTo>
                    <a:pt x="2216669" y="432554"/>
                  </a:lnTo>
                  <a:lnTo>
                    <a:pt x="2170542" y="370931"/>
                  </a:lnTo>
                  <a:lnTo>
                    <a:pt x="2143705" y="341377"/>
                  </a:lnTo>
                  <a:lnTo>
                    <a:pt x="2114459" y="312724"/>
                  </a:lnTo>
                  <a:lnTo>
                    <a:pt x="2082882" y="285017"/>
                  </a:lnTo>
                  <a:lnTo>
                    <a:pt x="2049053" y="258303"/>
                  </a:lnTo>
                  <a:lnTo>
                    <a:pt x="2013051" y="232629"/>
                  </a:lnTo>
                  <a:lnTo>
                    <a:pt x="1974956" y="208040"/>
                  </a:lnTo>
                  <a:lnTo>
                    <a:pt x="1934847" y="184583"/>
                  </a:lnTo>
                  <a:lnTo>
                    <a:pt x="1892803" y="162303"/>
                  </a:lnTo>
                  <a:lnTo>
                    <a:pt x="1848902" y="141249"/>
                  </a:lnTo>
                  <a:lnTo>
                    <a:pt x="1803225" y="121464"/>
                  </a:lnTo>
                  <a:lnTo>
                    <a:pt x="1755849" y="102997"/>
                  </a:lnTo>
                  <a:lnTo>
                    <a:pt x="1706855" y="85892"/>
                  </a:lnTo>
                  <a:lnTo>
                    <a:pt x="1656321" y="70197"/>
                  </a:lnTo>
                  <a:lnTo>
                    <a:pt x="1604327" y="55958"/>
                  </a:lnTo>
                  <a:lnTo>
                    <a:pt x="1550951" y="43221"/>
                  </a:lnTo>
                  <a:lnTo>
                    <a:pt x="1496273" y="32031"/>
                  </a:lnTo>
                  <a:lnTo>
                    <a:pt x="1440371" y="22437"/>
                  </a:lnTo>
                  <a:lnTo>
                    <a:pt x="1383326" y="14483"/>
                  </a:lnTo>
                  <a:lnTo>
                    <a:pt x="1325215" y="8216"/>
                  </a:lnTo>
                  <a:lnTo>
                    <a:pt x="1266119" y="3682"/>
                  </a:lnTo>
                  <a:lnTo>
                    <a:pt x="1206116" y="928"/>
                  </a:lnTo>
                  <a:lnTo>
                    <a:pt x="1145286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0593" y="3789425"/>
              <a:ext cx="2291080" cy="1339850"/>
            </a:xfrm>
            <a:custGeom>
              <a:avLst/>
              <a:gdLst/>
              <a:ahLst/>
              <a:cxnLst/>
              <a:rect l="l" t="t" r="r" b="b"/>
              <a:pathLst>
                <a:path w="2291080" h="1339850">
                  <a:moveTo>
                    <a:pt x="0" y="669798"/>
                  </a:moveTo>
                  <a:lnTo>
                    <a:pt x="6297" y="599131"/>
                  </a:lnTo>
                  <a:lnTo>
                    <a:pt x="24767" y="530586"/>
                  </a:lnTo>
                  <a:lnTo>
                    <a:pt x="54776" y="464531"/>
                  </a:lnTo>
                  <a:lnTo>
                    <a:pt x="95691" y="401338"/>
                  </a:lnTo>
                  <a:lnTo>
                    <a:pt x="120041" y="370931"/>
                  </a:lnTo>
                  <a:lnTo>
                    <a:pt x="146879" y="341377"/>
                  </a:lnTo>
                  <a:lnTo>
                    <a:pt x="176128" y="312724"/>
                  </a:lnTo>
                  <a:lnTo>
                    <a:pt x="207707" y="285017"/>
                  </a:lnTo>
                  <a:lnTo>
                    <a:pt x="241538" y="258303"/>
                  </a:lnTo>
                  <a:lnTo>
                    <a:pt x="277541" y="232629"/>
                  </a:lnTo>
                  <a:lnTo>
                    <a:pt x="315638" y="208040"/>
                  </a:lnTo>
                  <a:lnTo>
                    <a:pt x="355748" y="184583"/>
                  </a:lnTo>
                  <a:lnTo>
                    <a:pt x="397794" y="162303"/>
                  </a:lnTo>
                  <a:lnTo>
                    <a:pt x="441696" y="141249"/>
                  </a:lnTo>
                  <a:lnTo>
                    <a:pt x="487374" y="121464"/>
                  </a:lnTo>
                  <a:lnTo>
                    <a:pt x="534750" y="102997"/>
                  </a:lnTo>
                  <a:lnTo>
                    <a:pt x="583744" y="85892"/>
                  </a:lnTo>
                  <a:lnTo>
                    <a:pt x="634278" y="70197"/>
                  </a:lnTo>
                  <a:lnTo>
                    <a:pt x="686271" y="55958"/>
                  </a:lnTo>
                  <a:lnTo>
                    <a:pt x="739646" y="43221"/>
                  </a:lnTo>
                  <a:lnTo>
                    <a:pt x="794322" y="32031"/>
                  </a:lnTo>
                  <a:lnTo>
                    <a:pt x="850221" y="22437"/>
                  </a:lnTo>
                  <a:lnTo>
                    <a:pt x="907264" y="14483"/>
                  </a:lnTo>
                  <a:lnTo>
                    <a:pt x="965371" y="8216"/>
                  </a:lnTo>
                  <a:lnTo>
                    <a:pt x="1024463" y="3682"/>
                  </a:lnTo>
                  <a:lnTo>
                    <a:pt x="1084461" y="928"/>
                  </a:lnTo>
                  <a:lnTo>
                    <a:pt x="1145286" y="0"/>
                  </a:lnTo>
                  <a:lnTo>
                    <a:pt x="1206116" y="928"/>
                  </a:lnTo>
                  <a:lnTo>
                    <a:pt x="1266119" y="3682"/>
                  </a:lnTo>
                  <a:lnTo>
                    <a:pt x="1325215" y="8216"/>
                  </a:lnTo>
                  <a:lnTo>
                    <a:pt x="1383326" y="14483"/>
                  </a:lnTo>
                  <a:lnTo>
                    <a:pt x="1440371" y="22437"/>
                  </a:lnTo>
                  <a:lnTo>
                    <a:pt x="1496273" y="32031"/>
                  </a:lnTo>
                  <a:lnTo>
                    <a:pt x="1550951" y="43221"/>
                  </a:lnTo>
                  <a:lnTo>
                    <a:pt x="1604327" y="55958"/>
                  </a:lnTo>
                  <a:lnTo>
                    <a:pt x="1656321" y="70197"/>
                  </a:lnTo>
                  <a:lnTo>
                    <a:pt x="1706855" y="85892"/>
                  </a:lnTo>
                  <a:lnTo>
                    <a:pt x="1755849" y="102997"/>
                  </a:lnTo>
                  <a:lnTo>
                    <a:pt x="1803225" y="121464"/>
                  </a:lnTo>
                  <a:lnTo>
                    <a:pt x="1848902" y="141249"/>
                  </a:lnTo>
                  <a:lnTo>
                    <a:pt x="1892803" y="162303"/>
                  </a:lnTo>
                  <a:lnTo>
                    <a:pt x="1934847" y="184583"/>
                  </a:lnTo>
                  <a:lnTo>
                    <a:pt x="1974956" y="208040"/>
                  </a:lnTo>
                  <a:lnTo>
                    <a:pt x="2013051" y="232629"/>
                  </a:lnTo>
                  <a:lnTo>
                    <a:pt x="2049053" y="258303"/>
                  </a:lnTo>
                  <a:lnTo>
                    <a:pt x="2082882" y="285017"/>
                  </a:lnTo>
                  <a:lnTo>
                    <a:pt x="2114459" y="312724"/>
                  </a:lnTo>
                  <a:lnTo>
                    <a:pt x="2143705" y="341377"/>
                  </a:lnTo>
                  <a:lnTo>
                    <a:pt x="2170542" y="370931"/>
                  </a:lnTo>
                  <a:lnTo>
                    <a:pt x="2194889" y="401338"/>
                  </a:lnTo>
                  <a:lnTo>
                    <a:pt x="2235801" y="464531"/>
                  </a:lnTo>
                  <a:lnTo>
                    <a:pt x="2265807" y="530586"/>
                  </a:lnTo>
                  <a:lnTo>
                    <a:pt x="2284275" y="599131"/>
                  </a:lnTo>
                  <a:lnTo>
                    <a:pt x="2290572" y="669798"/>
                  </a:lnTo>
                  <a:lnTo>
                    <a:pt x="2288984" y="705373"/>
                  </a:lnTo>
                  <a:lnTo>
                    <a:pt x="2276523" y="775025"/>
                  </a:lnTo>
                  <a:lnTo>
                    <a:pt x="2252207" y="842371"/>
                  </a:lnTo>
                  <a:lnTo>
                    <a:pt x="2216669" y="907041"/>
                  </a:lnTo>
                  <a:lnTo>
                    <a:pt x="2170542" y="968664"/>
                  </a:lnTo>
                  <a:lnTo>
                    <a:pt x="2143705" y="998218"/>
                  </a:lnTo>
                  <a:lnTo>
                    <a:pt x="2114459" y="1026871"/>
                  </a:lnTo>
                  <a:lnTo>
                    <a:pt x="2082882" y="1054578"/>
                  </a:lnTo>
                  <a:lnTo>
                    <a:pt x="2049053" y="1081292"/>
                  </a:lnTo>
                  <a:lnTo>
                    <a:pt x="2013051" y="1106966"/>
                  </a:lnTo>
                  <a:lnTo>
                    <a:pt x="1974956" y="1131555"/>
                  </a:lnTo>
                  <a:lnTo>
                    <a:pt x="1934847" y="1155012"/>
                  </a:lnTo>
                  <a:lnTo>
                    <a:pt x="1892803" y="1177292"/>
                  </a:lnTo>
                  <a:lnTo>
                    <a:pt x="1848902" y="1198346"/>
                  </a:lnTo>
                  <a:lnTo>
                    <a:pt x="1803225" y="1218131"/>
                  </a:lnTo>
                  <a:lnTo>
                    <a:pt x="1755849" y="1236598"/>
                  </a:lnTo>
                  <a:lnTo>
                    <a:pt x="1706855" y="1253703"/>
                  </a:lnTo>
                  <a:lnTo>
                    <a:pt x="1656321" y="1269398"/>
                  </a:lnTo>
                  <a:lnTo>
                    <a:pt x="1604327" y="1283637"/>
                  </a:lnTo>
                  <a:lnTo>
                    <a:pt x="1550951" y="1296374"/>
                  </a:lnTo>
                  <a:lnTo>
                    <a:pt x="1496273" y="1307564"/>
                  </a:lnTo>
                  <a:lnTo>
                    <a:pt x="1440371" y="1317158"/>
                  </a:lnTo>
                  <a:lnTo>
                    <a:pt x="1383326" y="1325112"/>
                  </a:lnTo>
                  <a:lnTo>
                    <a:pt x="1325215" y="1331379"/>
                  </a:lnTo>
                  <a:lnTo>
                    <a:pt x="1266119" y="1335913"/>
                  </a:lnTo>
                  <a:lnTo>
                    <a:pt x="1206116" y="1338667"/>
                  </a:lnTo>
                  <a:lnTo>
                    <a:pt x="1145286" y="1339596"/>
                  </a:lnTo>
                  <a:lnTo>
                    <a:pt x="1084461" y="1338667"/>
                  </a:lnTo>
                  <a:lnTo>
                    <a:pt x="1024463" y="1335913"/>
                  </a:lnTo>
                  <a:lnTo>
                    <a:pt x="965371" y="1331379"/>
                  </a:lnTo>
                  <a:lnTo>
                    <a:pt x="907264" y="1325112"/>
                  </a:lnTo>
                  <a:lnTo>
                    <a:pt x="850221" y="1317158"/>
                  </a:lnTo>
                  <a:lnTo>
                    <a:pt x="794322" y="1307564"/>
                  </a:lnTo>
                  <a:lnTo>
                    <a:pt x="739646" y="1296374"/>
                  </a:lnTo>
                  <a:lnTo>
                    <a:pt x="686271" y="1283637"/>
                  </a:lnTo>
                  <a:lnTo>
                    <a:pt x="634278" y="1269398"/>
                  </a:lnTo>
                  <a:lnTo>
                    <a:pt x="583744" y="1253703"/>
                  </a:lnTo>
                  <a:lnTo>
                    <a:pt x="534750" y="1236598"/>
                  </a:lnTo>
                  <a:lnTo>
                    <a:pt x="487374" y="1218131"/>
                  </a:lnTo>
                  <a:lnTo>
                    <a:pt x="441696" y="1198346"/>
                  </a:lnTo>
                  <a:lnTo>
                    <a:pt x="397794" y="1177292"/>
                  </a:lnTo>
                  <a:lnTo>
                    <a:pt x="355748" y="1155012"/>
                  </a:lnTo>
                  <a:lnTo>
                    <a:pt x="315638" y="1131555"/>
                  </a:lnTo>
                  <a:lnTo>
                    <a:pt x="277541" y="1106966"/>
                  </a:lnTo>
                  <a:lnTo>
                    <a:pt x="241538" y="1081292"/>
                  </a:lnTo>
                  <a:lnTo>
                    <a:pt x="207707" y="1054578"/>
                  </a:lnTo>
                  <a:lnTo>
                    <a:pt x="176128" y="1026871"/>
                  </a:lnTo>
                  <a:lnTo>
                    <a:pt x="146879" y="998218"/>
                  </a:lnTo>
                  <a:lnTo>
                    <a:pt x="120041" y="968664"/>
                  </a:lnTo>
                  <a:lnTo>
                    <a:pt x="95691" y="938257"/>
                  </a:lnTo>
                  <a:lnTo>
                    <a:pt x="54776" y="875064"/>
                  </a:lnTo>
                  <a:lnTo>
                    <a:pt x="24767" y="809009"/>
                  </a:lnTo>
                  <a:lnTo>
                    <a:pt x="6297" y="740464"/>
                  </a:lnTo>
                  <a:lnTo>
                    <a:pt x="0" y="66979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01116" y="4060012"/>
            <a:ext cx="1047750" cy="72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ts val="276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Cuota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60"/>
              </a:lnSpc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ingresar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953639" y="904113"/>
            <a:ext cx="3343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65" dirty="0">
                <a:uFill>
                  <a:solidFill>
                    <a:srgbClr val="000000"/>
                  </a:solidFill>
                </a:uFill>
              </a:rPr>
              <a:t>CUOTA</a:t>
            </a:r>
            <a:r>
              <a:rPr sz="3200" u="heavy" spc="-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</a:rPr>
              <a:t>A</a:t>
            </a:r>
            <a:r>
              <a:rPr sz="3200" u="heavy" spc="-3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</a:rPr>
              <a:t>INGRESAR</a:t>
            </a:r>
            <a:endParaRPr sz="3200"/>
          </a:p>
        </p:txBody>
      </p:sp>
      <p:grpSp>
        <p:nvGrpSpPr>
          <p:cNvPr id="18" name="object 18"/>
          <p:cNvGrpSpPr/>
          <p:nvPr/>
        </p:nvGrpSpPr>
        <p:grpSpPr>
          <a:xfrm>
            <a:off x="1459991" y="1789176"/>
            <a:ext cx="6425565" cy="1100455"/>
            <a:chOff x="1459991" y="1789176"/>
            <a:chExt cx="6425565" cy="110045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2851" y="1976628"/>
              <a:ext cx="3867912" cy="5791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8803" y="1789176"/>
              <a:ext cx="2976372" cy="8991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9991" y="2322576"/>
              <a:ext cx="6402324" cy="56692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606422" y="1879854"/>
            <a:ext cx="6089650" cy="828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cantidad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correspondiente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 las </a:t>
            </a:r>
            <a:r>
              <a:rPr sz="3200" b="1" spc="-10" dirty="0">
                <a:latin typeface="Calibri"/>
                <a:cs typeface="Calibri"/>
              </a:rPr>
              <a:t>DEDUCCIONES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000" b="1" dirty="0">
                <a:latin typeface="Calibri"/>
                <a:cs typeface="Calibri"/>
              </a:rPr>
              <a:t>(lo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que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va </a:t>
            </a:r>
            <a:r>
              <a:rPr sz="2000" b="1" dirty="0">
                <a:latin typeface="Calibri"/>
                <a:cs typeface="Calibri"/>
              </a:rPr>
              <a:t>de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mi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salario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Seguridad Social,</a:t>
            </a:r>
            <a:r>
              <a:rPr sz="2000" b="1" spc="-5" dirty="0">
                <a:latin typeface="Calibri"/>
                <a:cs typeface="Calibri"/>
              </a:rPr>
              <a:t> Hacienda…)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472" y="12191"/>
            <a:ext cx="5301996" cy="11186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0716" y="128397"/>
            <a:ext cx="4665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TIPOS</a:t>
            </a:r>
            <a:r>
              <a:rPr sz="4000" spc="-55" dirty="0"/>
              <a:t> </a:t>
            </a:r>
            <a:r>
              <a:rPr sz="4000" spc="-5" dirty="0"/>
              <a:t>DE</a:t>
            </a:r>
            <a:r>
              <a:rPr sz="4000" spc="-35" dirty="0"/>
              <a:t> </a:t>
            </a:r>
            <a:r>
              <a:rPr sz="4000" spc="-25" dirty="0"/>
              <a:t>COTIZACIÓN</a:t>
            </a:r>
            <a:endParaRPr sz="40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164" y="980186"/>
          <a:ext cx="8713468" cy="4892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Cuotas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ingresar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001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Tipo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cotización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Empresa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Trabajador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Contingencias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comunes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23,6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4,70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Contingencias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profesionales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 marR="1054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según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grado </a:t>
                      </a:r>
                      <a:r>
                        <a:rPr sz="1800" spc="-3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peligrosidad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de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actividad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Desempleo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Supuesto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general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(indefinido,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prácticas,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relevo,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interinidad)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5,50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1,55%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800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9664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resto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contratos </a:t>
                      </a:r>
                      <a:r>
                        <a:rPr sz="1800" spc="-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temporales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6,70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1,60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FOGASA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0,20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Formación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Profesional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para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empleo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0,60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0,10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Horas extras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ordinarias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23,60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4,70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72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Horas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extras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por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fuerza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mayor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0" y="2422398"/>
            <a:ext cx="8571230" cy="3785870"/>
          </a:xfrm>
          <a:custGeom>
            <a:avLst/>
            <a:gdLst/>
            <a:ahLst/>
            <a:cxnLst/>
            <a:rect l="l" t="t" r="r" b="b"/>
            <a:pathLst>
              <a:path w="8571230" h="3785870">
                <a:moveTo>
                  <a:pt x="0" y="3785616"/>
                </a:moveTo>
                <a:lnTo>
                  <a:pt x="8570976" y="3785616"/>
                </a:lnTo>
                <a:lnTo>
                  <a:pt x="8570976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2437" y="2447035"/>
            <a:ext cx="810069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6004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Las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empresas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realizan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todos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trabajadores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retención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descuento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nómina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ingresarla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Hacienda.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ts val="287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Cantidad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entregada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cuenta”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 MT"/>
                <a:cs typeface="Arial MT"/>
              </a:rPr>
              <a:t>obligación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pago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impuestos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MT"/>
                <a:cs typeface="Arial MT"/>
              </a:rPr>
              <a:t>IRPF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año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siguiente.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10"/>
              </a:spcBef>
              <a:buChar char="•"/>
              <a:tabLst>
                <a:tab pos="354965" algn="l"/>
                <a:tab pos="355600" algn="l"/>
                <a:tab pos="7307580" algn="l"/>
              </a:tabLst>
            </a:pPr>
            <a:r>
              <a:rPr sz="2400" spc="-5" dirty="0">
                <a:latin typeface="Arial MT"/>
                <a:cs typeface="Arial MT"/>
              </a:rPr>
              <a:t>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calcula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hallando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base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IRPF y </a:t>
            </a:r>
            <a:r>
              <a:rPr sz="2400" spc="-5" dirty="0">
                <a:latin typeface="Arial MT"/>
                <a:cs typeface="Arial MT"/>
              </a:rPr>
              <a:t>aplicándole	un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%,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llamado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tipo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impositivo.</a:t>
            </a:r>
            <a:endParaRPr sz="2400">
              <a:latin typeface="Arial MT"/>
              <a:cs typeface="Arial MT"/>
            </a:endParaRPr>
          </a:p>
          <a:p>
            <a:pPr marL="379730" marR="370840" indent="-367665">
              <a:lnSpc>
                <a:spcPct val="100000"/>
              </a:lnSpc>
              <a:spcBef>
                <a:spcPts val="5"/>
              </a:spcBef>
              <a:buChar char="•"/>
              <a:tabLst>
                <a:tab pos="379730" algn="l"/>
                <a:tab pos="380365" algn="l"/>
              </a:tabLst>
            </a:pPr>
            <a:r>
              <a:rPr sz="2400" spc="-5" dirty="0">
                <a:latin typeface="Arial MT"/>
                <a:cs typeface="Arial MT"/>
              </a:rPr>
              <a:t>El tipo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impositivo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calcula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Hacienda,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función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renta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anual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trabajador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5" dirty="0">
                <a:latin typeface="Arial MT"/>
                <a:cs typeface="Arial MT"/>
              </a:rPr>
              <a:t> su situación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familiar.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344" y="537972"/>
            <a:ext cx="6429756" cy="15681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66998" y="796289"/>
            <a:ext cx="331724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745490" marR="5080" indent="-733425">
              <a:lnSpc>
                <a:spcPts val="3460"/>
              </a:lnSpc>
              <a:spcBef>
                <a:spcPts val="535"/>
              </a:spcBef>
            </a:pPr>
            <a:r>
              <a:rPr sz="3200" spc="-10" dirty="0"/>
              <a:t>Descuento</a:t>
            </a:r>
            <a:r>
              <a:rPr sz="3200" spc="-60" dirty="0"/>
              <a:t> </a:t>
            </a:r>
            <a:r>
              <a:rPr sz="3200" dirty="0"/>
              <a:t>por</a:t>
            </a:r>
            <a:r>
              <a:rPr sz="3200" spc="-45" dirty="0"/>
              <a:t> </a:t>
            </a:r>
            <a:r>
              <a:rPr sz="3200" dirty="0"/>
              <a:t>IRPF </a:t>
            </a:r>
            <a:r>
              <a:rPr sz="3200" spc="-705" dirty="0"/>
              <a:t> </a:t>
            </a:r>
            <a:r>
              <a:rPr sz="3200" dirty="0"/>
              <a:t>(Hacienda)</a:t>
            </a:r>
            <a:endParaRPr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215" y="332231"/>
            <a:ext cx="8754110" cy="1216660"/>
            <a:chOff x="204215" y="332231"/>
            <a:chExt cx="8754110" cy="1216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9588" y="332231"/>
              <a:ext cx="1620012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0687" y="394715"/>
              <a:ext cx="794003" cy="6827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6260" y="394715"/>
              <a:ext cx="633984" cy="6827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2104" y="332231"/>
              <a:ext cx="1248155" cy="7894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51348" y="394715"/>
              <a:ext cx="800100" cy="6827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215" y="758951"/>
              <a:ext cx="2118360" cy="7894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3664" y="821436"/>
              <a:ext cx="1478280" cy="6827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23032" y="758951"/>
              <a:ext cx="1522475" cy="7894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06595" y="821436"/>
              <a:ext cx="1210055" cy="68275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77739" y="758951"/>
              <a:ext cx="4180332" cy="789432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12495" y="411225"/>
            <a:ext cx="83108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71120"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Cálculo</a:t>
            </a:r>
            <a:r>
              <a:rPr sz="2800" spc="5" dirty="0"/>
              <a:t> </a:t>
            </a:r>
            <a:r>
              <a:rPr sz="2400" dirty="0"/>
              <a:t>de</a:t>
            </a:r>
            <a:r>
              <a:rPr sz="2400" spc="-10" dirty="0"/>
              <a:t> </a:t>
            </a:r>
            <a:r>
              <a:rPr sz="2400" spc="-5" dirty="0"/>
              <a:t>la</a:t>
            </a:r>
            <a:r>
              <a:rPr sz="2400" spc="85" dirty="0"/>
              <a:t> </a:t>
            </a:r>
            <a:r>
              <a:rPr sz="2800" spc="-5" dirty="0"/>
              <a:t>Base</a:t>
            </a:r>
            <a:r>
              <a:rPr sz="2800" spc="10" dirty="0"/>
              <a:t> </a:t>
            </a:r>
            <a:r>
              <a:rPr sz="2400" dirty="0"/>
              <a:t>del</a:t>
            </a:r>
            <a:endParaRPr sz="2400"/>
          </a:p>
          <a:p>
            <a:pPr algn="ctr">
              <a:lnSpc>
                <a:spcPct val="100000"/>
              </a:lnSpc>
            </a:pPr>
            <a:r>
              <a:rPr sz="2800" spc="-20" dirty="0"/>
              <a:t>IMPUESTO</a:t>
            </a:r>
            <a:r>
              <a:rPr sz="2800" spc="-10" dirty="0"/>
              <a:t> </a:t>
            </a:r>
            <a:r>
              <a:rPr sz="2400" spc="-5" dirty="0"/>
              <a:t>sobre</a:t>
            </a:r>
            <a:r>
              <a:rPr sz="2400" spc="-15" dirty="0"/>
              <a:t> </a:t>
            </a:r>
            <a:r>
              <a:rPr sz="2400" dirty="0"/>
              <a:t>la </a:t>
            </a:r>
            <a:r>
              <a:rPr sz="2800" spc="-50" dirty="0"/>
              <a:t>RENTA</a:t>
            </a:r>
            <a:r>
              <a:rPr sz="2800" spc="20" dirty="0"/>
              <a:t> </a:t>
            </a:r>
            <a:r>
              <a:rPr sz="2400" dirty="0"/>
              <a:t>de las</a:t>
            </a:r>
            <a:r>
              <a:rPr sz="2400" spc="-10" dirty="0"/>
              <a:t> </a:t>
            </a:r>
            <a:r>
              <a:rPr sz="2800" spc="-10" dirty="0"/>
              <a:t>PERSONAS</a:t>
            </a:r>
            <a:r>
              <a:rPr sz="2800" spc="10" dirty="0"/>
              <a:t> </a:t>
            </a:r>
            <a:r>
              <a:rPr sz="2800" spc="-5" dirty="0"/>
              <a:t>FÍSICAS</a:t>
            </a:r>
            <a:r>
              <a:rPr sz="2800" spc="30" dirty="0"/>
              <a:t> </a:t>
            </a:r>
            <a:r>
              <a:rPr sz="2800" spc="-5" dirty="0"/>
              <a:t>(IRPF)</a:t>
            </a:r>
            <a:endParaRPr sz="2800"/>
          </a:p>
        </p:txBody>
      </p:sp>
      <p:grpSp>
        <p:nvGrpSpPr>
          <p:cNvPr id="14" name="object 14"/>
          <p:cNvGrpSpPr/>
          <p:nvPr/>
        </p:nvGrpSpPr>
        <p:grpSpPr>
          <a:xfrm>
            <a:off x="3697223" y="1581911"/>
            <a:ext cx="1691639" cy="1009015"/>
            <a:chOff x="3697223" y="1581911"/>
            <a:chExt cx="1691639" cy="1009015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97223" y="1581911"/>
              <a:ext cx="995172" cy="100888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86427" y="1770887"/>
              <a:ext cx="969263" cy="68884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49723" y="1581911"/>
              <a:ext cx="739139" cy="100888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967098" y="1685671"/>
            <a:ext cx="1120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alibri"/>
                <a:cs typeface="Calibri"/>
              </a:rPr>
              <a:t>(</a:t>
            </a:r>
            <a:r>
              <a:rPr sz="3600" b="1" spc="-5" dirty="0">
                <a:latin typeface="Calibri"/>
                <a:cs typeface="Calibri"/>
              </a:rPr>
              <a:t>B</a:t>
            </a:r>
            <a:r>
              <a:rPr sz="2400" b="1" dirty="0">
                <a:latin typeface="Calibri"/>
                <a:cs typeface="Calibri"/>
              </a:rPr>
              <a:t>IRP</a:t>
            </a:r>
            <a:r>
              <a:rPr sz="2400" b="1" spc="-5" dirty="0">
                <a:latin typeface="Calibri"/>
                <a:cs typeface="Calibri"/>
              </a:rPr>
              <a:t>F</a:t>
            </a:r>
            <a:r>
              <a:rPr sz="3600" b="1" dirty="0">
                <a:latin typeface="Calibri"/>
                <a:cs typeface="Calibri"/>
              </a:rPr>
              <a:t>)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713988" y="3104388"/>
            <a:ext cx="1988819" cy="197510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852798" y="3566540"/>
            <a:ext cx="1732914" cy="942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80"/>
              </a:lnSpc>
              <a:spcBef>
                <a:spcPts val="95"/>
              </a:spcBef>
            </a:pPr>
            <a:r>
              <a:rPr sz="1400" b="1" spc="-10" dirty="0">
                <a:latin typeface="Calibri"/>
                <a:cs typeface="Calibri"/>
              </a:rPr>
              <a:t>COMPLEMENTOS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NO</a:t>
            </a:r>
            <a:endParaRPr sz="2200">
              <a:latin typeface="Calibri"/>
              <a:cs typeface="Calibri"/>
            </a:endParaRPr>
          </a:p>
          <a:p>
            <a:pPr marL="3175" algn="ctr">
              <a:lnSpc>
                <a:spcPts val="1535"/>
              </a:lnSpc>
            </a:pPr>
            <a:r>
              <a:rPr sz="1400" b="1" spc="-5" dirty="0">
                <a:latin typeface="Calibri"/>
                <a:cs typeface="Calibri"/>
              </a:rPr>
              <a:t>SALARIALES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endParaRPr sz="1400">
              <a:latin typeface="Calibri"/>
              <a:cs typeface="Calibri"/>
            </a:endParaRPr>
          </a:p>
          <a:p>
            <a:pPr marL="3175" algn="ctr">
              <a:lnSpc>
                <a:spcPts val="1510"/>
              </a:lnSpc>
            </a:pPr>
            <a:r>
              <a:rPr sz="1400" spc="-10" dirty="0">
                <a:latin typeface="Calibri"/>
                <a:cs typeface="Calibri"/>
              </a:rPr>
              <a:t>coticen,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cuantía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595"/>
              </a:lnSpc>
            </a:pPr>
            <a:r>
              <a:rPr sz="1400" dirty="0">
                <a:latin typeface="Calibri"/>
                <a:cs typeface="Calibri"/>
              </a:rPr>
              <a:t>en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coticen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(</a:t>
            </a:r>
            <a:r>
              <a:rPr sz="1400" i="1" spc="-15" dirty="0">
                <a:latin typeface="Calibri"/>
                <a:cs typeface="Calibri"/>
              </a:rPr>
              <a:t>TABLA</a:t>
            </a:r>
            <a:r>
              <a:rPr sz="1400" spc="-15" dirty="0">
                <a:latin typeface="Calibri"/>
                <a:cs typeface="Calibri"/>
              </a:rPr>
              <a:t>).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597140" y="3124200"/>
            <a:ext cx="1458468" cy="193700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7738998" y="3454374"/>
            <a:ext cx="1177925" cy="113538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1400" b="1" spc="-100" dirty="0">
                <a:latin typeface="Calibri"/>
                <a:cs typeface="Calibri"/>
              </a:rPr>
              <a:t>P</a:t>
            </a:r>
            <a:r>
              <a:rPr sz="1400" b="1" spc="-15" dirty="0">
                <a:latin typeface="Calibri"/>
                <a:cs typeface="Calibri"/>
              </a:rPr>
              <a:t>A</a:t>
            </a:r>
            <a:r>
              <a:rPr sz="1400" b="1" dirty="0">
                <a:latin typeface="Calibri"/>
                <a:cs typeface="Calibri"/>
              </a:rPr>
              <a:t>GAS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10" dirty="0">
                <a:latin typeface="Calibri"/>
                <a:cs typeface="Calibri"/>
              </a:rPr>
              <a:t>X</a:t>
            </a:r>
            <a:r>
              <a:rPr sz="1400" b="1" spc="-5" dirty="0">
                <a:latin typeface="Calibri"/>
                <a:cs typeface="Calibri"/>
              </a:rPr>
              <a:t>TRAS</a:t>
            </a:r>
            <a:endParaRPr sz="1400">
              <a:latin typeface="Calibri"/>
              <a:cs typeface="Calibri"/>
            </a:endParaRPr>
          </a:p>
          <a:p>
            <a:pPr marL="12700" marR="5080" indent="-1905" algn="ctr">
              <a:lnSpc>
                <a:spcPts val="1510"/>
              </a:lnSpc>
              <a:spcBef>
                <a:spcPts val="610"/>
              </a:spcBef>
            </a:pPr>
            <a:r>
              <a:rPr sz="1400" spc="-5" dirty="0">
                <a:latin typeface="Calibri"/>
                <a:cs typeface="Calibri"/>
              </a:rPr>
              <a:t>Si se </a:t>
            </a:r>
            <a:r>
              <a:rPr sz="1400" dirty="0">
                <a:latin typeface="Calibri"/>
                <a:cs typeface="Calibri"/>
              </a:rPr>
              <a:t>las </a:t>
            </a:r>
            <a:r>
              <a:rPr sz="1400" spc="-10" dirty="0">
                <a:latin typeface="Calibri"/>
                <a:cs typeface="Calibri"/>
              </a:rPr>
              <a:t>pagan </a:t>
            </a:r>
            <a:r>
              <a:rPr sz="1400" spc="-5" dirty="0">
                <a:latin typeface="Calibri"/>
                <a:cs typeface="Calibri"/>
              </a:rPr>
              <a:t> todos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meses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prorrateadas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devengo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2296" y="3104388"/>
            <a:ext cx="1231392" cy="202692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40919" y="3926585"/>
            <a:ext cx="10839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SALARIO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BASE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84960" y="3104388"/>
            <a:ext cx="1815083" cy="202692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819782" y="3830573"/>
            <a:ext cx="129857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595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COMPLEMENTOS</a:t>
            </a:r>
            <a:endParaRPr sz="1400">
              <a:latin typeface="Calibri"/>
              <a:cs typeface="Calibri"/>
            </a:endParaRPr>
          </a:p>
          <a:p>
            <a:pPr marL="1905" algn="ctr">
              <a:lnSpc>
                <a:spcPts val="1595"/>
              </a:lnSpc>
            </a:pPr>
            <a:r>
              <a:rPr sz="1400" b="1" spc="-5" dirty="0">
                <a:latin typeface="Calibri"/>
                <a:cs typeface="Calibri"/>
              </a:rPr>
              <a:t>SALARIALES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164983" y="3104388"/>
            <a:ext cx="6185535" cy="1960245"/>
            <a:chOff x="1164983" y="3104388"/>
            <a:chExt cx="6185535" cy="1960245"/>
          </a:xfrm>
        </p:grpSpPr>
        <p:sp>
          <p:nvSpPr>
            <p:cNvPr id="28" name="object 28"/>
            <p:cNvSpPr/>
            <p:nvPr/>
          </p:nvSpPr>
          <p:spPr>
            <a:xfrm>
              <a:off x="1178001" y="3737609"/>
              <a:ext cx="477520" cy="476250"/>
            </a:xfrm>
            <a:custGeom>
              <a:avLst/>
              <a:gdLst/>
              <a:ahLst/>
              <a:cxnLst/>
              <a:rect l="l" t="t" r="r" b="b"/>
              <a:pathLst>
                <a:path w="477519" h="476250">
                  <a:moveTo>
                    <a:pt x="477062" y="162560"/>
                  </a:moveTo>
                  <a:lnTo>
                    <a:pt x="314756" y="162560"/>
                  </a:lnTo>
                  <a:lnTo>
                    <a:pt x="314756" y="0"/>
                  </a:lnTo>
                  <a:lnTo>
                    <a:pt x="162356" y="0"/>
                  </a:lnTo>
                  <a:lnTo>
                    <a:pt x="162356" y="162560"/>
                  </a:lnTo>
                  <a:lnTo>
                    <a:pt x="0" y="162560"/>
                  </a:lnTo>
                  <a:lnTo>
                    <a:pt x="0" y="314960"/>
                  </a:lnTo>
                  <a:lnTo>
                    <a:pt x="162356" y="314960"/>
                  </a:lnTo>
                  <a:lnTo>
                    <a:pt x="162356" y="476250"/>
                  </a:lnTo>
                  <a:lnTo>
                    <a:pt x="314756" y="476250"/>
                  </a:lnTo>
                  <a:lnTo>
                    <a:pt x="314756" y="314960"/>
                  </a:lnTo>
                  <a:lnTo>
                    <a:pt x="477062" y="314960"/>
                  </a:lnTo>
                  <a:lnTo>
                    <a:pt x="477062" y="16256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78001" y="3738118"/>
              <a:ext cx="477520" cy="476250"/>
            </a:xfrm>
            <a:custGeom>
              <a:avLst/>
              <a:gdLst/>
              <a:ahLst/>
              <a:cxnLst/>
              <a:rect l="l" t="t" r="r" b="b"/>
              <a:pathLst>
                <a:path w="477519" h="476250">
                  <a:moveTo>
                    <a:pt x="0" y="161797"/>
                  </a:moveTo>
                  <a:lnTo>
                    <a:pt x="162356" y="161797"/>
                  </a:lnTo>
                  <a:lnTo>
                    <a:pt x="162356" y="0"/>
                  </a:lnTo>
                  <a:lnTo>
                    <a:pt x="314756" y="0"/>
                  </a:lnTo>
                  <a:lnTo>
                    <a:pt x="314756" y="161797"/>
                  </a:lnTo>
                  <a:lnTo>
                    <a:pt x="477062" y="161797"/>
                  </a:lnTo>
                  <a:lnTo>
                    <a:pt x="477062" y="314197"/>
                  </a:lnTo>
                  <a:lnTo>
                    <a:pt x="314756" y="314197"/>
                  </a:lnTo>
                  <a:lnTo>
                    <a:pt x="314756" y="475995"/>
                  </a:lnTo>
                  <a:lnTo>
                    <a:pt x="162356" y="475995"/>
                  </a:lnTo>
                  <a:lnTo>
                    <a:pt x="162356" y="314197"/>
                  </a:lnTo>
                  <a:lnTo>
                    <a:pt x="0" y="314197"/>
                  </a:lnTo>
                  <a:lnTo>
                    <a:pt x="0" y="16179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97682" y="3757929"/>
              <a:ext cx="476250" cy="477520"/>
            </a:xfrm>
            <a:custGeom>
              <a:avLst/>
              <a:gdLst/>
              <a:ahLst/>
              <a:cxnLst/>
              <a:rect l="l" t="t" r="r" b="b"/>
              <a:pathLst>
                <a:path w="476250" h="477520">
                  <a:moveTo>
                    <a:pt x="475996" y="162560"/>
                  </a:moveTo>
                  <a:lnTo>
                    <a:pt x="314198" y="162560"/>
                  </a:lnTo>
                  <a:lnTo>
                    <a:pt x="314198" y="0"/>
                  </a:lnTo>
                  <a:lnTo>
                    <a:pt x="161798" y="0"/>
                  </a:lnTo>
                  <a:lnTo>
                    <a:pt x="161798" y="162560"/>
                  </a:lnTo>
                  <a:lnTo>
                    <a:pt x="0" y="162560"/>
                  </a:lnTo>
                  <a:lnTo>
                    <a:pt x="0" y="314960"/>
                  </a:lnTo>
                  <a:lnTo>
                    <a:pt x="161798" y="314960"/>
                  </a:lnTo>
                  <a:lnTo>
                    <a:pt x="161798" y="477520"/>
                  </a:lnTo>
                  <a:lnTo>
                    <a:pt x="314198" y="477520"/>
                  </a:lnTo>
                  <a:lnTo>
                    <a:pt x="314198" y="314960"/>
                  </a:lnTo>
                  <a:lnTo>
                    <a:pt x="475996" y="314960"/>
                  </a:lnTo>
                  <a:lnTo>
                    <a:pt x="475996" y="16256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97682" y="3758184"/>
              <a:ext cx="476250" cy="477520"/>
            </a:xfrm>
            <a:custGeom>
              <a:avLst/>
              <a:gdLst/>
              <a:ahLst/>
              <a:cxnLst/>
              <a:rect l="l" t="t" r="r" b="b"/>
              <a:pathLst>
                <a:path w="476250" h="477520">
                  <a:moveTo>
                    <a:pt x="0" y="162306"/>
                  </a:moveTo>
                  <a:lnTo>
                    <a:pt x="161797" y="162306"/>
                  </a:lnTo>
                  <a:lnTo>
                    <a:pt x="161797" y="0"/>
                  </a:lnTo>
                  <a:lnTo>
                    <a:pt x="314197" y="0"/>
                  </a:lnTo>
                  <a:lnTo>
                    <a:pt x="314197" y="162306"/>
                  </a:lnTo>
                  <a:lnTo>
                    <a:pt x="475995" y="162306"/>
                  </a:lnTo>
                  <a:lnTo>
                    <a:pt x="475995" y="314706"/>
                  </a:lnTo>
                  <a:lnTo>
                    <a:pt x="314197" y="314706"/>
                  </a:lnTo>
                  <a:lnTo>
                    <a:pt x="314197" y="477012"/>
                  </a:lnTo>
                  <a:lnTo>
                    <a:pt x="161797" y="477012"/>
                  </a:lnTo>
                  <a:lnTo>
                    <a:pt x="161797" y="314706"/>
                  </a:lnTo>
                  <a:lnTo>
                    <a:pt x="0" y="314706"/>
                  </a:lnTo>
                  <a:lnTo>
                    <a:pt x="0" y="16230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15227" y="3104388"/>
              <a:ext cx="1335024" cy="195986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123813" y="3630295"/>
            <a:ext cx="967105" cy="8159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19710" marR="212725" algn="ctr">
              <a:lnSpc>
                <a:spcPts val="1510"/>
              </a:lnSpc>
              <a:spcBef>
                <a:spcPts val="295"/>
              </a:spcBef>
            </a:pPr>
            <a:r>
              <a:rPr sz="1400" b="1" dirty="0">
                <a:latin typeface="Calibri"/>
                <a:cs typeface="Calibri"/>
              </a:rPr>
              <a:t>HORAS  </a:t>
            </a:r>
            <a:r>
              <a:rPr sz="1400" b="1" spc="-5" dirty="0">
                <a:latin typeface="Calibri"/>
                <a:cs typeface="Calibri"/>
              </a:rPr>
              <a:t>EXTRA</a:t>
            </a:r>
            <a:endParaRPr sz="1400">
              <a:latin typeface="Calibri"/>
              <a:cs typeface="Calibri"/>
            </a:endParaRPr>
          </a:p>
          <a:p>
            <a:pPr marL="12065" marR="5080" algn="ctr">
              <a:lnSpc>
                <a:spcPts val="151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realizadas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580126" y="3723640"/>
            <a:ext cx="2112645" cy="524510"/>
            <a:chOff x="5580126" y="3723640"/>
            <a:chExt cx="2112645" cy="524510"/>
          </a:xfrm>
        </p:grpSpPr>
        <p:sp>
          <p:nvSpPr>
            <p:cNvPr id="35" name="object 35"/>
            <p:cNvSpPr/>
            <p:nvPr/>
          </p:nvSpPr>
          <p:spPr>
            <a:xfrm>
              <a:off x="7203694" y="373634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5996" y="162560"/>
                  </a:moveTo>
                  <a:lnTo>
                    <a:pt x="314198" y="162560"/>
                  </a:lnTo>
                  <a:lnTo>
                    <a:pt x="314198" y="0"/>
                  </a:lnTo>
                  <a:lnTo>
                    <a:pt x="161798" y="0"/>
                  </a:lnTo>
                  <a:lnTo>
                    <a:pt x="161798" y="162560"/>
                  </a:lnTo>
                  <a:lnTo>
                    <a:pt x="0" y="162560"/>
                  </a:lnTo>
                  <a:lnTo>
                    <a:pt x="0" y="314960"/>
                  </a:lnTo>
                  <a:lnTo>
                    <a:pt x="161798" y="314960"/>
                  </a:lnTo>
                  <a:lnTo>
                    <a:pt x="161798" y="476250"/>
                  </a:lnTo>
                  <a:lnTo>
                    <a:pt x="314198" y="476250"/>
                  </a:lnTo>
                  <a:lnTo>
                    <a:pt x="314198" y="314960"/>
                  </a:lnTo>
                  <a:lnTo>
                    <a:pt x="475996" y="314960"/>
                  </a:lnTo>
                  <a:lnTo>
                    <a:pt x="475996" y="16256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03694" y="373659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0" y="161797"/>
                  </a:moveTo>
                  <a:lnTo>
                    <a:pt x="161798" y="161797"/>
                  </a:lnTo>
                  <a:lnTo>
                    <a:pt x="161798" y="0"/>
                  </a:lnTo>
                  <a:lnTo>
                    <a:pt x="314198" y="0"/>
                  </a:lnTo>
                  <a:lnTo>
                    <a:pt x="314198" y="161797"/>
                  </a:lnTo>
                  <a:lnTo>
                    <a:pt x="475996" y="161797"/>
                  </a:lnTo>
                  <a:lnTo>
                    <a:pt x="475996" y="314197"/>
                  </a:lnTo>
                  <a:lnTo>
                    <a:pt x="314198" y="314197"/>
                  </a:lnTo>
                  <a:lnTo>
                    <a:pt x="314198" y="475995"/>
                  </a:lnTo>
                  <a:lnTo>
                    <a:pt x="161798" y="475995"/>
                  </a:lnTo>
                  <a:lnTo>
                    <a:pt x="161798" y="314197"/>
                  </a:lnTo>
                  <a:lnTo>
                    <a:pt x="0" y="314197"/>
                  </a:lnTo>
                  <a:lnTo>
                    <a:pt x="0" y="16179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93080" y="3757930"/>
              <a:ext cx="477520" cy="477520"/>
            </a:xfrm>
            <a:custGeom>
              <a:avLst/>
              <a:gdLst/>
              <a:ahLst/>
              <a:cxnLst/>
              <a:rect l="l" t="t" r="r" b="b"/>
              <a:pathLst>
                <a:path w="477520" h="477520">
                  <a:moveTo>
                    <a:pt x="477012" y="162560"/>
                  </a:moveTo>
                  <a:lnTo>
                    <a:pt x="314833" y="162560"/>
                  </a:lnTo>
                  <a:lnTo>
                    <a:pt x="314833" y="0"/>
                  </a:lnTo>
                  <a:lnTo>
                    <a:pt x="162179" y="0"/>
                  </a:lnTo>
                  <a:lnTo>
                    <a:pt x="162179" y="162560"/>
                  </a:lnTo>
                  <a:lnTo>
                    <a:pt x="0" y="162560"/>
                  </a:lnTo>
                  <a:lnTo>
                    <a:pt x="0" y="314960"/>
                  </a:lnTo>
                  <a:lnTo>
                    <a:pt x="162179" y="314960"/>
                  </a:lnTo>
                  <a:lnTo>
                    <a:pt x="162179" y="477520"/>
                  </a:lnTo>
                  <a:lnTo>
                    <a:pt x="314833" y="477520"/>
                  </a:lnTo>
                  <a:lnTo>
                    <a:pt x="314833" y="314960"/>
                  </a:lnTo>
                  <a:lnTo>
                    <a:pt x="477012" y="314960"/>
                  </a:lnTo>
                  <a:lnTo>
                    <a:pt x="477012" y="16256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93080" y="3758184"/>
              <a:ext cx="477520" cy="477520"/>
            </a:xfrm>
            <a:custGeom>
              <a:avLst/>
              <a:gdLst/>
              <a:ahLst/>
              <a:cxnLst/>
              <a:rect l="l" t="t" r="r" b="b"/>
              <a:pathLst>
                <a:path w="477520" h="477520">
                  <a:moveTo>
                    <a:pt x="0" y="162179"/>
                  </a:moveTo>
                  <a:lnTo>
                    <a:pt x="162179" y="162179"/>
                  </a:lnTo>
                  <a:lnTo>
                    <a:pt x="162179" y="0"/>
                  </a:lnTo>
                  <a:lnTo>
                    <a:pt x="314833" y="0"/>
                  </a:lnTo>
                  <a:lnTo>
                    <a:pt x="314833" y="162179"/>
                  </a:lnTo>
                  <a:lnTo>
                    <a:pt x="477012" y="162179"/>
                  </a:lnTo>
                  <a:lnTo>
                    <a:pt x="477012" y="314833"/>
                  </a:lnTo>
                  <a:lnTo>
                    <a:pt x="314833" y="314833"/>
                  </a:lnTo>
                  <a:lnTo>
                    <a:pt x="314833" y="477012"/>
                  </a:lnTo>
                  <a:lnTo>
                    <a:pt x="162179" y="477012"/>
                  </a:lnTo>
                  <a:lnTo>
                    <a:pt x="162179" y="314833"/>
                  </a:lnTo>
                  <a:lnTo>
                    <a:pt x="0" y="314833"/>
                  </a:lnTo>
                  <a:lnTo>
                    <a:pt x="0" y="1621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9911" y="6477914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0"/>
            <a:ext cx="9144000" cy="957580"/>
          </a:xfrm>
          <a:custGeom>
            <a:avLst/>
            <a:gdLst/>
            <a:ahLst/>
            <a:cxnLst/>
            <a:rect l="l" t="t" r="r" b="b"/>
            <a:pathLst>
              <a:path w="9144000" h="957580">
                <a:moveTo>
                  <a:pt x="9143999" y="0"/>
                </a:moveTo>
                <a:lnTo>
                  <a:pt x="0" y="0"/>
                </a:lnTo>
                <a:lnTo>
                  <a:pt x="0" y="957072"/>
                </a:lnTo>
                <a:lnTo>
                  <a:pt x="9143999" y="957072"/>
                </a:lnTo>
                <a:lnTo>
                  <a:pt x="9143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453" y="147954"/>
            <a:ext cx="8699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CUADRO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ESQUEMA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CALCULAR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LAS DEDUCCIONES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64" y="232028"/>
            <a:ext cx="197040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dirty="0"/>
              <a:t>El</a:t>
            </a:r>
            <a:r>
              <a:rPr sz="4100" spc="-80" dirty="0"/>
              <a:t> </a:t>
            </a:r>
            <a:r>
              <a:rPr sz="4100" dirty="0"/>
              <a:t>salario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474370" y="1358010"/>
            <a:ext cx="8386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181225" algn="l"/>
                <a:tab pos="2859405" algn="l"/>
                <a:tab pos="3827779" algn="l"/>
                <a:tab pos="4218940" algn="l"/>
                <a:tab pos="5845810" algn="l"/>
                <a:tab pos="6473190" algn="l"/>
                <a:tab pos="7051675" algn="l"/>
              </a:tabLst>
            </a:pPr>
            <a:r>
              <a:rPr sz="2400" b="1" spc="-5" dirty="0">
                <a:latin typeface="Arial"/>
                <a:cs typeface="Arial"/>
              </a:rPr>
              <a:t>R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-5" dirty="0">
                <a:latin typeface="Arial"/>
                <a:cs typeface="Arial"/>
              </a:rPr>
              <a:t>tr</a:t>
            </a:r>
            <a:r>
              <a:rPr sz="2400" b="1" dirty="0">
                <a:latin typeface="Arial"/>
                <a:cs typeface="Arial"/>
              </a:rPr>
              <a:t>ibuciones	</a:t>
            </a:r>
            <a:r>
              <a:rPr sz="2400" b="1" spc="-5" dirty="0">
                <a:latin typeface="Arial"/>
                <a:cs typeface="Arial"/>
              </a:rPr>
              <a:t>qu</a:t>
            </a:r>
            <a:r>
              <a:rPr sz="2400" b="1" dirty="0">
                <a:latin typeface="Arial"/>
                <a:cs typeface="Arial"/>
              </a:rPr>
              <a:t>e	cobra	</a:t>
            </a: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l	tra</a:t>
            </a:r>
            <a:r>
              <a:rPr sz="2400" b="1" spc="-10" dirty="0">
                <a:latin typeface="Arial"/>
                <a:cs typeface="Arial"/>
              </a:rPr>
              <a:t>b</a:t>
            </a:r>
            <a:r>
              <a:rPr sz="2400" b="1" dirty="0">
                <a:latin typeface="Arial"/>
                <a:cs typeface="Arial"/>
              </a:rPr>
              <a:t>ajador	</a:t>
            </a:r>
            <a:r>
              <a:rPr sz="2400" b="1" spc="-5" dirty="0">
                <a:latin typeface="Arial"/>
                <a:cs typeface="Arial"/>
              </a:rPr>
              <a:t>po</a:t>
            </a:r>
            <a:r>
              <a:rPr sz="2400" b="1" dirty="0">
                <a:latin typeface="Arial"/>
                <a:cs typeface="Arial"/>
              </a:rPr>
              <a:t>r	los	servicios  </a:t>
            </a:r>
            <a:r>
              <a:rPr sz="2400" b="1" spc="-5" dirty="0">
                <a:latin typeface="Arial"/>
                <a:cs typeface="Arial"/>
              </a:rPr>
              <a:t>prestados,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incluyendo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descansos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semanales.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3939" y="3264408"/>
            <a:ext cx="5975985" cy="1016635"/>
          </a:xfrm>
          <a:custGeom>
            <a:avLst/>
            <a:gdLst/>
            <a:ahLst/>
            <a:cxnLst/>
            <a:rect l="l" t="t" r="r" b="b"/>
            <a:pathLst>
              <a:path w="5975984" h="1016635">
                <a:moveTo>
                  <a:pt x="0" y="1016507"/>
                </a:moveTo>
                <a:lnTo>
                  <a:pt x="5975604" y="1016507"/>
                </a:lnTo>
                <a:lnTo>
                  <a:pt x="5975604" y="0"/>
                </a:lnTo>
                <a:lnTo>
                  <a:pt x="0" y="0"/>
                </a:lnTo>
                <a:lnTo>
                  <a:pt x="0" y="1016507"/>
                </a:lnTo>
                <a:close/>
              </a:path>
            </a:pathLst>
          </a:custGeom>
          <a:ln w="9143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84047" y="4785359"/>
            <a:ext cx="521334" cy="212090"/>
            <a:chOff x="384047" y="4785359"/>
            <a:chExt cx="521334" cy="212090"/>
          </a:xfrm>
        </p:grpSpPr>
        <p:sp>
          <p:nvSpPr>
            <p:cNvPr id="6" name="object 6"/>
            <p:cNvSpPr/>
            <p:nvPr/>
          </p:nvSpPr>
          <p:spPr>
            <a:xfrm>
              <a:off x="397001" y="4798313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402335" y="0"/>
                  </a:moveTo>
                  <a:lnTo>
                    <a:pt x="402335" y="46481"/>
                  </a:lnTo>
                  <a:lnTo>
                    <a:pt x="0" y="46481"/>
                  </a:lnTo>
                  <a:lnTo>
                    <a:pt x="0" y="139446"/>
                  </a:lnTo>
                  <a:lnTo>
                    <a:pt x="402335" y="139446"/>
                  </a:lnTo>
                  <a:lnTo>
                    <a:pt x="402335" y="185928"/>
                  </a:lnTo>
                  <a:lnTo>
                    <a:pt x="495300" y="92963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001" y="4798313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0" y="46481"/>
                  </a:moveTo>
                  <a:lnTo>
                    <a:pt x="402335" y="46481"/>
                  </a:lnTo>
                  <a:lnTo>
                    <a:pt x="402335" y="0"/>
                  </a:lnTo>
                  <a:lnTo>
                    <a:pt x="495300" y="92963"/>
                  </a:lnTo>
                  <a:lnTo>
                    <a:pt x="402335" y="185928"/>
                  </a:lnTo>
                  <a:lnTo>
                    <a:pt x="402335" y="139446"/>
                  </a:lnTo>
                  <a:lnTo>
                    <a:pt x="0" y="139446"/>
                  </a:lnTo>
                  <a:lnTo>
                    <a:pt x="0" y="46481"/>
                  </a:lnTo>
                  <a:close/>
                </a:path>
              </a:pathLst>
            </a:custGeom>
            <a:ln w="25907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" y="2737104"/>
            <a:ext cx="3677412" cy="2636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12420" y="2456688"/>
            <a:ext cx="3343910" cy="462280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1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Según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forma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pago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2336" y="3453384"/>
            <a:ext cx="521334" cy="212090"/>
            <a:chOff x="402336" y="3453384"/>
            <a:chExt cx="521334" cy="212090"/>
          </a:xfrm>
        </p:grpSpPr>
        <p:sp>
          <p:nvSpPr>
            <p:cNvPr id="11" name="object 11"/>
            <p:cNvSpPr/>
            <p:nvPr/>
          </p:nvSpPr>
          <p:spPr>
            <a:xfrm>
              <a:off x="415290" y="3466338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402335" y="0"/>
                  </a:moveTo>
                  <a:lnTo>
                    <a:pt x="402335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402335" y="139446"/>
                  </a:lnTo>
                  <a:lnTo>
                    <a:pt x="402335" y="185928"/>
                  </a:lnTo>
                  <a:lnTo>
                    <a:pt x="495300" y="92963"/>
                  </a:lnTo>
                  <a:lnTo>
                    <a:pt x="402335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5290" y="3466338"/>
              <a:ext cx="495300" cy="186055"/>
            </a:xfrm>
            <a:custGeom>
              <a:avLst/>
              <a:gdLst/>
              <a:ahLst/>
              <a:cxnLst/>
              <a:rect l="l" t="t" r="r" b="b"/>
              <a:pathLst>
                <a:path w="495300" h="186054">
                  <a:moveTo>
                    <a:pt x="0" y="46482"/>
                  </a:moveTo>
                  <a:lnTo>
                    <a:pt x="402335" y="46482"/>
                  </a:lnTo>
                  <a:lnTo>
                    <a:pt x="402335" y="0"/>
                  </a:lnTo>
                  <a:lnTo>
                    <a:pt x="495300" y="92963"/>
                  </a:lnTo>
                  <a:lnTo>
                    <a:pt x="402335" y="185928"/>
                  </a:lnTo>
                  <a:lnTo>
                    <a:pt x="402335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25907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043939" y="4570476"/>
            <a:ext cx="5975985" cy="1938655"/>
          </a:xfrm>
          <a:custGeom>
            <a:avLst/>
            <a:gdLst/>
            <a:ahLst/>
            <a:cxnLst/>
            <a:rect l="l" t="t" r="r" b="b"/>
            <a:pathLst>
              <a:path w="5975984" h="1938654">
                <a:moveTo>
                  <a:pt x="0" y="1938528"/>
                </a:moveTo>
                <a:lnTo>
                  <a:pt x="5975604" y="1938528"/>
                </a:lnTo>
                <a:lnTo>
                  <a:pt x="5975604" y="0"/>
                </a:lnTo>
                <a:lnTo>
                  <a:pt x="0" y="0"/>
                </a:lnTo>
                <a:lnTo>
                  <a:pt x="0" y="1938528"/>
                </a:lnTo>
                <a:close/>
              </a:path>
            </a:pathLst>
          </a:custGeom>
          <a:ln w="9144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22680" y="3291332"/>
            <a:ext cx="5276850" cy="316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SALARIO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DINERO</a:t>
            </a:r>
            <a:endParaRPr sz="20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Puede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metálico,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transferencia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 </a:t>
            </a:r>
            <a:r>
              <a:rPr sz="2000" spc="-5" dirty="0">
                <a:latin typeface="Arial MT"/>
                <a:cs typeface="Arial MT"/>
              </a:rPr>
              <a:t>talón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bancario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2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SALARIO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ESPECIE:</a:t>
            </a:r>
            <a:endParaRPr sz="2000">
              <a:latin typeface="Arial"/>
              <a:cs typeface="Arial"/>
            </a:endParaRPr>
          </a:p>
          <a:p>
            <a:pPr marL="299085" marR="36957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Se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paga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productos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distintos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dinero: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vivienda, </a:t>
            </a:r>
            <a:r>
              <a:rPr sz="2000" dirty="0">
                <a:latin typeface="Arial MT"/>
                <a:cs typeface="Arial MT"/>
              </a:rPr>
              <a:t>vehículo, aportaciones plan de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pensiones…</a:t>
            </a:r>
            <a:endParaRPr sz="20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dirty="0">
                <a:latin typeface="Arial MT"/>
                <a:cs typeface="Arial MT"/>
              </a:rPr>
              <a:t>No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puede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mayor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 30%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 </a:t>
            </a:r>
            <a:r>
              <a:rPr sz="2000" spc="-5" dirty="0">
                <a:latin typeface="Arial MT"/>
                <a:cs typeface="Arial MT"/>
              </a:rPr>
              <a:t>total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endParaRPr sz="20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retribuciones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6643" y="4840223"/>
            <a:ext cx="2065020" cy="137464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97980" y="2950464"/>
            <a:ext cx="2063496" cy="14752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468883"/>
            <a:ext cx="197040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dirty="0"/>
              <a:t>El</a:t>
            </a:r>
            <a:r>
              <a:rPr sz="4100" spc="-80" dirty="0"/>
              <a:t> </a:t>
            </a:r>
            <a:r>
              <a:rPr sz="4100" dirty="0"/>
              <a:t>salario</a:t>
            </a:r>
            <a:endParaRPr sz="4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1827276"/>
            <a:ext cx="4026408" cy="2636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1312" y="1546860"/>
            <a:ext cx="3693160" cy="462280"/>
          </a:xfrm>
          <a:prstGeom prst="rect">
            <a:avLst/>
          </a:prstGeom>
          <a:solidFill>
            <a:srgbClr val="92D050"/>
          </a:solidFill>
          <a:ln w="9144">
            <a:solidFill>
              <a:srgbClr val="00AF5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305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Según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forma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cálculo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2060" y="2350007"/>
            <a:ext cx="3906520" cy="707390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300"/>
              </a:spcBef>
              <a:buFont typeface="Wingdings"/>
              <a:buChar char=""/>
              <a:tabLst>
                <a:tab pos="377825" algn="l"/>
                <a:tab pos="378460" algn="l"/>
              </a:tabLst>
            </a:pPr>
            <a:r>
              <a:rPr sz="2000" dirty="0">
                <a:latin typeface="Arial MT"/>
                <a:cs typeface="Arial MT"/>
              </a:rPr>
              <a:t>Salario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POR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UNIDAD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endParaRPr sz="20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TIEMPO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(por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día,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 hora)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33983" y="2442972"/>
            <a:ext cx="523240" cy="212090"/>
            <a:chOff x="633983" y="2442972"/>
            <a:chExt cx="523240" cy="212090"/>
          </a:xfrm>
        </p:grpSpPr>
        <p:sp>
          <p:nvSpPr>
            <p:cNvPr id="7" name="object 7"/>
            <p:cNvSpPr/>
            <p:nvPr/>
          </p:nvSpPr>
          <p:spPr>
            <a:xfrm>
              <a:off x="646937" y="2455926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5">
                  <a:moveTo>
                    <a:pt x="403859" y="0"/>
                  </a:moveTo>
                  <a:lnTo>
                    <a:pt x="403859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403859" y="139446"/>
                  </a:lnTo>
                  <a:lnTo>
                    <a:pt x="403859" y="185927"/>
                  </a:lnTo>
                  <a:lnTo>
                    <a:pt x="496824" y="92963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6937" y="2455926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5">
                  <a:moveTo>
                    <a:pt x="0" y="46482"/>
                  </a:moveTo>
                  <a:lnTo>
                    <a:pt x="403859" y="46482"/>
                  </a:lnTo>
                  <a:lnTo>
                    <a:pt x="403859" y="0"/>
                  </a:lnTo>
                  <a:lnTo>
                    <a:pt x="496824" y="92963"/>
                  </a:lnTo>
                  <a:lnTo>
                    <a:pt x="403859" y="185927"/>
                  </a:lnTo>
                  <a:lnTo>
                    <a:pt x="403859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69491" y="3686555"/>
            <a:ext cx="3878579" cy="101536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77825" marR="592455" indent="-287020">
              <a:lnSpc>
                <a:spcPct val="100000"/>
              </a:lnSpc>
              <a:spcBef>
                <a:spcPts val="310"/>
              </a:spcBef>
              <a:buFont typeface="Wingdings"/>
              <a:buChar char=""/>
              <a:tabLst>
                <a:tab pos="377825" algn="l"/>
                <a:tab pos="378460" algn="l"/>
              </a:tabLst>
            </a:pPr>
            <a:r>
              <a:rPr sz="2000" dirty="0">
                <a:latin typeface="Arial MT"/>
                <a:cs typeface="Arial MT"/>
              </a:rPr>
              <a:t>Salario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POR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UNIDAD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DE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OBRA </a:t>
            </a:r>
            <a:r>
              <a:rPr sz="2000" dirty="0">
                <a:latin typeface="Arial MT"/>
                <a:cs typeface="Arial MT"/>
              </a:rPr>
              <a:t>(por cantidad de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trabajo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realizado)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41604" y="3934967"/>
            <a:ext cx="523240" cy="212090"/>
            <a:chOff x="641604" y="3934967"/>
            <a:chExt cx="523240" cy="212090"/>
          </a:xfrm>
        </p:grpSpPr>
        <p:sp>
          <p:nvSpPr>
            <p:cNvPr id="11" name="object 11"/>
            <p:cNvSpPr/>
            <p:nvPr/>
          </p:nvSpPr>
          <p:spPr>
            <a:xfrm>
              <a:off x="654558" y="3947921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4">
                  <a:moveTo>
                    <a:pt x="403860" y="0"/>
                  </a:moveTo>
                  <a:lnTo>
                    <a:pt x="403860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403860" y="139445"/>
                  </a:lnTo>
                  <a:lnTo>
                    <a:pt x="403860" y="185927"/>
                  </a:lnTo>
                  <a:lnTo>
                    <a:pt x="496823" y="92963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4558" y="3947921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4">
                  <a:moveTo>
                    <a:pt x="0" y="46481"/>
                  </a:moveTo>
                  <a:lnTo>
                    <a:pt x="403860" y="46481"/>
                  </a:lnTo>
                  <a:lnTo>
                    <a:pt x="403860" y="0"/>
                  </a:lnTo>
                  <a:lnTo>
                    <a:pt x="496823" y="92963"/>
                  </a:lnTo>
                  <a:lnTo>
                    <a:pt x="403860" y="185927"/>
                  </a:lnTo>
                  <a:lnTo>
                    <a:pt x="403860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69491" y="5410200"/>
            <a:ext cx="3878579" cy="707390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310"/>
              </a:spcBef>
              <a:buFont typeface="Wingdings"/>
              <a:buChar char=""/>
              <a:tabLst>
                <a:tab pos="377825" algn="l"/>
                <a:tab pos="378460" algn="l"/>
              </a:tabLst>
            </a:pPr>
            <a:r>
              <a:rPr sz="2000" dirty="0">
                <a:latin typeface="Arial MT"/>
                <a:cs typeface="Arial MT"/>
              </a:rPr>
              <a:t>Salario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spc="-10" dirty="0">
                <a:latin typeface="Arial"/>
                <a:cs typeface="Arial"/>
              </a:rPr>
              <a:t>MIXTO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(una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parte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</a:t>
            </a:r>
            <a:endParaRPr sz="2000">
              <a:latin typeface="Arial MT"/>
              <a:cs typeface="Arial MT"/>
            </a:endParaRPr>
          </a:p>
          <a:p>
            <a:pPr marL="37782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tiempo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otra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obra)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1791" y="5504688"/>
            <a:ext cx="523240" cy="212090"/>
            <a:chOff x="621791" y="5504688"/>
            <a:chExt cx="523240" cy="212090"/>
          </a:xfrm>
        </p:grpSpPr>
        <p:sp>
          <p:nvSpPr>
            <p:cNvPr id="15" name="object 15"/>
            <p:cNvSpPr/>
            <p:nvPr/>
          </p:nvSpPr>
          <p:spPr>
            <a:xfrm>
              <a:off x="634745" y="5517642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4">
                  <a:moveTo>
                    <a:pt x="403860" y="0"/>
                  </a:moveTo>
                  <a:lnTo>
                    <a:pt x="403860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403860" y="139446"/>
                  </a:lnTo>
                  <a:lnTo>
                    <a:pt x="403860" y="185928"/>
                  </a:lnTo>
                  <a:lnTo>
                    <a:pt x="496823" y="92964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4745" y="5517642"/>
              <a:ext cx="497205" cy="186055"/>
            </a:xfrm>
            <a:custGeom>
              <a:avLst/>
              <a:gdLst/>
              <a:ahLst/>
              <a:cxnLst/>
              <a:rect l="l" t="t" r="r" b="b"/>
              <a:pathLst>
                <a:path w="497205" h="186054">
                  <a:moveTo>
                    <a:pt x="0" y="46482"/>
                  </a:moveTo>
                  <a:lnTo>
                    <a:pt x="403860" y="46482"/>
                  </a:lnTo>
                  <a:lnTo>
                    <a:pt x="403860" y="0"/>
                  </a:lnTo>
                  <a:lnTo>
                    <a:pt x="496823" y="92964"/>
                  </a:lnTo>
                  <a:lnTo>
                    <a:pt x="403860" y="185928"/>
                  </a:lnTo>
                  <a:lnTo>
                    <a:pt x="403860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7735" y="1546860"/>
            <a:ext cx="2910840" cy="158800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7735" y="3331464"/>
            <a:ext cx="2910840" cy="18653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808" y="4293108"/>
            <a:ext cx="2933699" cy="219151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79448" y="464819"/>
            <a:ext cx="4089400" cy="737870"/>
            <a:chOff x="1679448" y="464819"/>
            <a:chExt cx="4089400" cy="737870"/>
          </a:xfrm>
        </p:grpSpPr>
        <p:sp>
          <p:nvSpPr>
            <p:cNvPr id="4" name="object 4"/>
            <p:cNvSpPr/>
            <p:nvPr/>
          </p:nvSpPr>
          <p:spPr>
            <a:xfrm>
              <a:off x="1692402" y="477773"/>
              <a:ext cx="4063365" cy="655320"/>
            </a:xfrm>
            <a:custGeom>
              <a:avLst/>
              <a:gdLst/>
              <a:ahLst/>
              <a:cxnLst/>
              <a:rect l="l" t="t" r="r" b="b"/>
              <a:pathLst>
                <a:path w="4063365" h="655319">
                  <a:moveTo>
                    <a:pt x="3953764" y="0"/>
                  </a:moveTo>
                  <a:lnTo>
                    <a:pt x="109220" y="0"/>
                  </a:lnTo>
                  <a:lnTo>
                    <a:pt x="66704" y="8582"/>
                  </a:lnTo>
                  <a:lnTo>
                    <a:pt x="31988" y="31988"/>
                  </a:lnTo>
                  <a:lnTo>
                    <a:pt x="8582" y="66704"/>
                  </a:lnTo>
                  <a:lnTo>
                    <a:pt x="0" y="109220"/>
                  </a:lnTo>
                  <a:lnTo>
                    <a:pt x="0" y="546100"/>
                  </a:lnTo>
                  <a:lnTo>
                    <a:pt x="8582" y="588615"/>
                  </a:lnTo>
                  <a:lnTo>
                    <a:pt x="31988" y="623331"/>
                  </a:lnTo>
                  <a:lnTo>
                    <a:pt x="66704" y="646737"/>
                  </a:lnTo>
                  <a:lnTo>
                    <a:pt x="109220" y="655320"/>
                  </a:lnTo>
                  <a:lnTo>
                    <a:pt x="3953764" y="655320"/>
                  </a:lnTo>
                  <a:lnTo>
                    <a:pt x="3996279" y="646737"/>
                  </a:lnTo>
                  <a:lnTo>
                    <a:pt x="4030995" y="623331"/>
                  </a:lnTo>
                  <a:lnTo>
                    <a:pt x="4054401" y="588615"/>
                  </a:lnTo>
                  <a:lnTo>
                    <a:pt x="4062984" y="546100"/>
                  </a:lnTo>
                  <a:lnTo>
                    <a:pt x="4062984" y="109220"/>
                  </a:lnTo>
                  <a:lnTo>
                    <a:pt x="4054401" y="66704"/>
                  </a:lnTo>
                  <a:lnTo>
                    <a:pt x="4030995" y="31988"/>
                  </a:lnTo>
                  <a:lnTo>
                    <a:pt x="3996279" y="8582"/>
                  </a:lnTo>
                  <a:lnTo>
                    <a:pt x="3953764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92402" y="477773"/>
              <a:ext cx="4063365" cy="655320"/>
            </a:xfrm>
            <a:custGeom>
              <a:avLst/>
              <a:gdLst/>
              <a:ahLst/>
              <a:cxnLst/>
              <a:rect l="l" t="t" r="r" b="b"/>
              <a:pathLst>
                <a:path w="4063365" h="655319">
                  <a:moveTo>
                    <a:pt x="0" y="109220"/>
                  </a:moveTo>
                  <a:lnTo>
                    <a:pt x="8582" y="66704"/>
                  </a:lnTo>
                  <a:lnTo>
                    <a:pt x="31988" y="31988"/>
                  </a:lnTo>
                  <a:lnTo>
                    <a:pt x="66704" y="8582"/>
                  </a:lnTo>
                  <a:lnTo>
                    <a:pt x="109220" y="0"/>
                  </a:lnTo>
                  <a:lnTo>
                    <a:pt x="3953764" y="0"/>
                  </a:lnTo>
                  <a:lnTo>
                    <a:pt x="3996279" y="8582"/>
                  </a:lnTo>
                  <a:lnTo>
                    <a:pt x="4030995" y="31988"/>
                  </a:lnTo>
                  <a:lnTo>
                    <a:pt x="4054401" y="66704"/>
                  </a:lnTo>
                  <a:lnTo>
                    <a:pt x="4062984" y="109220"/>
                  </a:lnTo>
                  <a:lnTo>
                    <a:pt x="4062984" y="546100"/>
                  </a:lnTo>
                  <a:lnTo>
                    <a:pt x="4054401" y="588615"/>
                  </a:lnTo>
                  <a:lnTo>
                    <a:pt x="4030995" y="623331"/>
                  </a:lnTo>
                  <a:lnTo>
                    <a:pt x="3996279" y="646737"/>
                  </a:lnTo>
                  <a:lnTo>
                    <a:pt x="3953764" y="655320"/>
                  </a:lnTo>
                  <a:lnTo>
                    <a:pt x="109220" y="655320"/>
                  </a:lnTo>
                  <a:lnTo>
                    <a:pt x="66704" y="646737"/>
                  </a:lnTo>
                  <a:lnTo>
                    <a:pt x="31988" y="623331"/>
                  </a:lnTo>
                  <a:lnTo>
                    <a:pt x="8582" y="588615"/>
                  </a:lnTo>
                  <a:lnTo>
                    <a:pt x="0" y="546100"/>
                  </a:lnTo>
                  <a:lnTo>
                    <a:pt x="0" y="10922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9528" y="522731"/>
              <a:ext cx="2831592" cy="67970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97963" y="589026"/>
            <a:ext cx="2451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FFFFFF"/>
                </a:solidFill>
              </a:rPr>
              <a:t>PAGO</a:t>
            </a:r>
            <a:r>
              <a:rPr sz="2400" spc="-4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DEL</a:t>
            </a:r>
            <a:r>
              <a:rPr sz="2400" spc="-4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SALARIO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402437" y="1606676"/>
            <a:ext cx="6264910" cy="3531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forma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puntual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fecha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lugar</a:t>
            </a:r>
            <a:r>
              <a:rPr sz="2000" b="1" spc="-5" dirty="0">
                <a:latin typeface="Arial"/>
                <a:cs typeface="Arial"/>
              </a:rPr>
              <a:t> convenidos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9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latin typeface="Arial"/>
                <a:cs typeface="Arial"/>
              </a:rPr>
              <a:t>Derecho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anticipos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(de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trabajo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ya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realizado)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9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latin typeface="Arial"/>
                <a:cs typeface="Arial"/>
              </a:rPr>
              <a:t>Retrasos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el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pago: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intereses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del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10%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anual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100">
              <a:latin typeface="Arial"/>
              <a:cs typeface="Arial"/>
            </a:endParaRPr>
          </a:p>
          <a:p>
            <a:pPr marL="299085" marR="50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latin typeface="Arial"/>
                <a:cs typeface="Arial"/>
              </a:rPr>
              <a:t>Jurisprudencia: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retraso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 3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meses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pago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es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causa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justa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 extinción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contrato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676" y="536448"/>
            <a:ext cx="4273550" cy="698500"/>
            <a:chOff x="455676" y="536448"/>
            <a:chExt cx="4273550" cy="698500"/>
          </a:xfrm>
        </p:grpSpPr>
        <p:sp>
          <p:nvSpPr>
            <p:cNvPr id="3" name="object 3"/>
            <p:cNvSpPr/>
            <p:nvPr/>
          </p:nvSpPr>
          <p:spPr>
            <a:xfrm>
              <a:off x="468630" y="549402"/>
              <a:ext cx="4247515" cy="576580"/>
            </a:xfrm>
            <a:custGeom>
              <a:avLst/>
              <a:gdLst/>
              <a:ahLst/>
              <a:cxnLst/>
              <a:rect l="l" t="t" r="r" b="b"/>
              <a:pathLst>
                <a:path w="4247515" h="576580">
                  <a:moveTo>
                    <a:pt x="4151376" y="0"/>
                  </a:moveTo>
                  <a:lnTo>
                    <a:pt x="96012" y="0"/>
                  </a:lnTo>
                  <a:lnTo>
                    <a:pt x="58641" y="7536"/>
                  </a:lnTo>
                  <a:lnTo>
                    <a:pt x="28122" y="28098"/>
                  </a:lnTo>
                  <a:lnTo>
                    <a:pt x="7545" y="58614"/>
                  </a:lnTo>
                  <a:lnTo>
                    <a:pt x="0" y="96012"/>
                  </a:lnTo>
                  <a:lnTo>
                    <a:pt x="0" y="480060"/>
                  </a:lnTo>
                  <a:lnTo>
                    <a:pt x="7545" y="517457"/>
                  </a:lnTo>
                  <a:lnTo>
                    <a:pt x="28122" y="547973"/>
                  </a:lnTo>
                  <a:lnTo>
                    <a:pt x="58641" y="568535"/>
                  </a:lnTo>
                  <a:lnTo>
                    <a:pt x="96012" y="576072"/>
                  </a:lnTo>
                  <a:lnTo>
                    <a:pt x="4151376" y="576072"/>
                  </a:lnTo>
                  <a:lnTo>
                    <a:pt x="4188773" y="568535"/>
                  </a:lnTo>
                  <a:lnTo>
                    <a:pt x="4219289" y="547973"/>
                  </a:lnTo>
                  <a:lnTo>
                    <a:pt x="4239851" y="517457"/>
                  </a:lnTo>
                  <a:lnTo>
                    <a:pt x="4247388" y="480060"/>
                  </a:lnTo>
                  <a:lnTo>
                    <a:pt x="4247388" y="96012"/>
                  </a:lnTo>
                  <a:lnTo>
                    <a:pt x="4239851" y="58614"/>
                  </a:lnTo>
                  <a:lnTo>
                    <a:pt x="4219289" y="28098"/>
                  </a:lnTo>
                  <a:lnTo>
                    <a:pt x="4188773" y="7536"/>
                  </a:lnTo>
                  <a:lnTo>
                    <a:pt x="4151376" y="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8630" y="549402"/>
              <a:ext cx="4247515" cy="576580"/>
            </a:xfrm>
            <a:custGeom>
              <a:avLst/>
              <a:gdLst/>
              <a:ahLst/>
              <a:cxnLst/>
              <a:rect l="l" t="t" r="r" b="b"/>
              <a:pathLst>
                <a:path w="4247515" h="576580">
                  <a:moveTo>
                    <a:pt x="0" y="96012"/>
                  </a:moveTo>
                  <a:lnTo>
                    <a:pt x="7545" y="58614"/>
                  </a:lnTo>
                  <a:lnTo>
                    <a:pt x="28122" y="28098"/>
                  </a:lnTo>
                  <a:lnTo>
                    <a:pt x="58641" y="7536"/>
                  </a:lnTo>
                  <a:lnTo>
                    <a:pt x="96012" y="0"/>
                  </a:lnTo>
                  <a:lnTo>
                    <a:pt x="4151376" y="0"/>
                  </a:lnTo>
                  <a:lnTo>
                    <a:pt x="4188773" y="7536"/>
                  </a:lnTo>
                  <a:lnTo>
                    <a:pt x="4219289" y="28098"/>
                  </a:lnTo>
                  <a:lnTo>
                    <a:pt x="4239851" y="58614"/>
                  </a:lnTo>
                  <a:lnTo>
                    <a:pt x="4247388" y="96012"/>
                  </a:lnTo>
                  <a:lnTo>
                    <a:pt x="4247388" y="480060"/>
                  </a:lnTo>
                  <a:lnTo>
                    <a:pt x="4239851" y="517457"/>
                  </a:lnTo>
                  <a:lnTo>
                    <a:pt x="4219289" y="547973"/>
                  </a:lnTo>
                  <a:lnTo>
                    <a:pt x="4188773" y="568535"/>
                  </a:lnTo>
                  <a:lnTo>
                    <a:pt x="4151376" y="576072"/>
                  </a:lnTo>
                  <a:lnTo>
                    <a:pt x="96012" y="576072"/>
                  </a:lnTo>
                  <a:lnTo>
                    <a:pt x="58641" y="568535"/>
                  </a:lnTo>
                  <a:lnTo>
                    <a:pt x="28122" y="547973"/>
                  </a:lnTo>
                  <a:lnTo>
                    <a:pt x="7545" y="517457"/>
                  </a:lnTo>
                  <a:lnTo>
                    <a:pt x="0" y="480060"/>
                  </a:lnTo>
                  <a:lnTo>
                    <a:pt x="0" y="9601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2895" y="554736"/>
              <a:ext cx="3063240" cy="67970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0086" y="621538"/>
            <a:ext cx="268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RECIBO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DE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SALARIOS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546303" y="1671040"/>
            <a:ext cx="5032375" cy="3226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latin typeface="Arial"/>
                <a:cs typeface="Arial"/>
              </a:rPr>
              <a:t>Consta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Percepciones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b="1" dirty="0">
                <a:latin typeface="Arial"/>
                <a:cs typeface="Arial"/>
              </a:rPr>
              <a:t>Deducciones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Seguridad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social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Arial"/>
                <a:cs typeface="Arial"/>
              </a:rPr>
              <a:t>Hacienda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latin typeface="Arial"/>
                <a:cs typeface="Arial"/>
              </a:rPr>
              <a:t>Modelo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recibo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salarios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fijado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por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b="1" spc="-45" dirty="0">
                <a:latin typeface="Arial"/>
                <a:cs typeface="Arial"/>
              </a:rPr>
              <a:t>ley,</a:t>
            </a:r>
            <a:r>
              <a:rPr sz="2000" b="1" dirty="0">
                <a:latin typeface="Arial"/>
                <a:cs typeface="Arial"/>
              </a:rPr>
              <a:t> pero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posible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pactar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otro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modelo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5771" y="1700783"/>
            <a:ext cx="3244596" cy="4175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1078" y="603484"/>
            <a:ext cx="4702810" cy="4728845"/>
            <a:chOff x="2481078" y="603484"/>
            <a:chExt cx="4702810" cy="4728845"/>
          </a:xfrm>
        </p:grpSpPr>
        <p:sp>
          <p:nvSpPr>
            <p:cNvPr id="4" name="object 4"/>
            <p:cNvSpPr/>
            <p:nvPr/>
          </p:nvSpPr>
          <p:spPr>
            <a:xfrm>
              <a:off x="2484570" y="606976"/>
              <a:ext cx="4695825" cy="4721860"/>
            </a:xfrm>
            <a:custGeom>
              <a:avLst/>
              <a:gdLst/>
              <a:ahLst/>
              <a:cxnLst/>
              <a:rect l="l" t="t" r="r" b="b"/>
              <a:pathLst>
                <a:path w="4695825" h="4721860">
                  <a:moveTo>
                    <a:pt x="4695411" y="0"/>
                  </a:moveTo>
                  <a:lnTo>
                    <a:pt x="0" y="0"/>
                  </a:lnTo>
                  <a:lnTo>
                    <a:pt x="0" y="4721608"/>
                  </a:lnTo>
                  <a:lnTo>
                    <a:pt x="4695411" y="4721608"/>
                  </a:lnTo>
                  <a:lnTo>
                    <a:pt x="46954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4570" y="606976"/>
              <a:ext cx="4695825" cy="4721860"/>
            </a:xfrm>
            <a:custGeom>
              <a:avLst/>
              <a:gdLst/>
              <a:ahLst/>
              <a:cxnLst/>
              <a:rect l="l" t="t" r="r" b="b"/>
              <a:pathLst>
                <a:path w="4695825" h="4721860">
                  <a:moveTo>
                    <a:pt x="0" y="4721608"/>
                  </a:moveTo>
                  <a:lnTo>
                    <a:pt x="4695411" y="4721608"/>
                  </a:lnTo>
                  <a:lnTo>
                    <a:pt x="4695411" y="0"/>
                  </a:lnTo>
                  <a:lnTo>
                    <a:pt x="0" y="0"/>
                  </a:lnTo>
                  <a:lnTo>
                    <a:pt x="0" y="4721608"/>
                  </a:lnTo>
                  <a:close/>
                </a:path>
              </a:pathLst>
            </a:custGeom>
            <a:ln w="67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84570" y="83155"/>
            <a:ext cx="2218055" cy="413384"/>
          </a:xfrm>
          <a:prstGeom prst="rect">
            <a:avLst/>
          </a:prstGeom>
          <a:solidFill>
            <a:srgbClr val="FFFFFF"/>
          </a:solidFill>
          <a:ln w="6767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190"/>
              </a:spcBef>
            </a:pPr>
            <a:r>
              <a:rPr sz="600" b="1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DATOS</a:t>
            </a:r>
            <a:r>
              <a:rPr sz="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b="1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b="1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</a:t>
            </a:r>
            <a:r>
              <a:rPr sz="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b="1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EMPRESA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50">
              <a:latin typeface="Arial"/>
              <a:cs typeface="Arial"/>
            </a:endParaRPr>
          </a:p>
          <a:p>
            <a:pPr marL="161925">
              <a:lnSpc>
                <a:spcPts val="655"/>
              </a:lnSpc>
              <a:spcBef>
                <a:spcPts val="5"/>
              </a:spcBef>
            </a:pPr>
            <a:r>
              <a:rPr sz="550" spc="5" dirty="0">
                <a:latin typeface="Arial MT"/>
                <a:cs typeface="Arial MT"/>
              </a:rPr>
              <a:t>CIF:</a:t>
            </a:r>
            <a:endParaRPr sz="550">
              <a:latin typeface="Arial MT"/>
              <a:cs typeface="Arial MT"/>
            </a:endParaRPr>
          </a:p>
          <a:p>
            <a:pPr marL="161925">
              <a:lnSpc>
                <a:spcPts val="655"/>
              </a:lnSpc>
            </a:pPr>
            <a:r>
              <a:rPr sz="550" spc="5" dirty="0">
                <a:latin typeface="Arial MT"/>
                <a:cs typeface="Arial MT"/>
              </a:rPr>
              <a:t>Nº</a:t>
            </a:r>
            <a:r>
              <a:rPr sz="550" spc="-15" dirty="0">
                <a:latin typeface="Arial MT"/>
                <a:cs typeface="Arial MT"/>
              </a:rPr>
              <a:t> </a:t>
            </a:r>
            <a:r>
              <a:rPr sz="550" spc="5" dirty="0">
                <a:latin typeface="Arial MT"/>
                <a:cs typeface="Arial MT"/>
              </a:rPr>
              <a:t>AFILIACIÓN</a:t>
            </a:r>
            <a:r>
              <a:rPr sz="550" spc="-20" dirty="0">
                <a:latin typeface="Arial MT"/>
                <a:cs typeface="Arial MT"/>
              </a:rPr>
              <a:t> </a:t>
            </a:r>
            <a:r>
              <a:rPr sz="550" spc="5" dirty="0">
                <a:latin typeface="Arial MT"/>
                <a:cs typeface="Arial MT"/>
              </a:rPr>
              <a:t>S.S: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1385" y="70071"/>
            <a:ext cx="2409190" cy="419734"/>
          </a:xfrm>
          <a:prstGeom prst="rect">
            <a:avLst/>
          </a:prstGeom>
          <a:solidFill>
            <a:srgbClr val="FFFFFF"/>
          </a:solidFill>
          <a:ln w="6767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95"/>
              </a:spcBef>
            </a:pPr>
            <a:r>
              <a:rPr sz="600" b="1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DATOS</a:t>
            </a:r>
            <a:r>
              <a:rPr sz="6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b="1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DEL</a:t>
            </a:r>
            <a:r>
              <a:rPr sz="6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600" b="1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TRABAJADOR:</a:t>
            </a:r>
            <a:endParaRPr sz="600">
              <a:latin typeface="Arial"/>
              <a:cs typeface="Arial"/>
            </a:endParaRPr>
          </a:p>
          <a:p>
            <a:pPr marL="34925" marR="1919605">
              <a:lnSpc>
                <a:spcPct val="100000"/>
              </a:lnSpc>
            </a:pPr>
            <a:r>
              <a:rPr sz="550" spc="5" dirty="0">
                <a:latin typeface="Arial MT"/>
                <a:cs typeface="Arial MT"/>
              </a:rPr>
              <a:t>NIF: </a:t>
            </a:r>
            <a:r>
              <a:rPr sz="550" spc="10" dirty="0">
                <a:latin typeface="Arial MT"/>
                <a:cs typeface="Arial MT"/>
              </a:rPr>
              <a:t> CATEGO</a:t>
            </a:r>
            <a:r>
              <a:rPr sz="550" dirty="0">
                <a:latin typeface="Arial MT"/>
                <a:cs typeface="Arial MT"/>
              </a:rPr>
              <a:t>R</a:t>
            </a:r>
            <a:r>
              <a:rPr sz="550" spc="5" dirty="0">
                <a:latin typeface="Arial MT"/>
                <a:cs typeface="Arial MT"/>
              </a:rPr>
              <a:t>Í</a:t>
            </a:r>
            <a:r>
              <a:rPr sz="550" dirty="0">
                <a:latin typeface="Arial MT"/>
                <a:cs typeface="Arial MT"/>
              </a:rPr>
              <a:t>A</a:t>
            </a:r>
            <a:r>
              <a:rPr sz="550" spc="5" dirty="0">
                <a:latin typeface="Arial MT"/>
                <a:cs typeface="Arial MT"/>
              </a:rPr>
              <a:t>:</a:t>
            </a:r>
            <a:endParaRPr sz="550">
              <a:latin typeface="Arial MT"/>
              <a:cs typeface="Arial MT"/>
            </a:endParaRPr>
          </a:p>
          <a:p>
            <a:pPr marL="34925">
              <a:lnSpc>
                <a:spcPts val="645"/>
              </a:lnSpc>
            </a:pPr>
            <a:r>
              <a:rPr sz="550" spc="10" dirty="0">
                <a:latin typeface="Arial MT"/>
                <a:cs typeface="Arial MT"/>
              </a:rPr>
              <a:t>GRUPO</a:t>
            </a:r>
            <a:r>
              <a:rPr sz="550" spc="-10" dirty="0">
                <a:latin typeface="Arial MT"/>
                <a:cs typeface="Arial MT"/>
              </a:rPr>
              <a:t> </a:t>
            </a:r>
            <a:r>
              <a:rPr sz="550" spc="10" dirty="0">
                <a:latin typeface="Arial MT"/>
                <a:cs typeface="Arial MT"/>
              </a:rPr>
              <a:t>DE</a:t>
            </a:r>
            <a:r>
              <a:rPr sz="550" spc="-10" dirty="0">
                <a:latin typeface="Arial MT"/>
                <a:cs typeface="Arial MT"/>
              </a:rPr>
              <a:t> </a:t>
            </a:r>
            <a:r>
              <a:rPr sz="550" spc="5" dirty="0">
                <a:latin typeface="Arial MT"/>
                <a:cs typeface="Arial MT"/>
              </a:rPr>
              <a:t>COTIZACIÓN: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6497" y="691099"/>
            <a:ext cx="4479925" cy="4585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1463675" algn="l"/>
                <a:tab pos="1751964" algn="l"/>
                <a:tab pos="2473960" algn="l"/>
                <a:tab pos="3015615" algn="l"/>
                <a:tab pos="3353435" algn="l"/>
                <a:tab pos="4222750" algn="l"/>
              </a:tabLst>
            </a:pPr>
            <a:r>
              <a:rPr sz="600" b="1" spc="25" dirty="0">
                <a:latin typeface="Arial"/>
                <a:cs typeface="Arial"/>
              </a:rPr>
              <a:t>PERIODO</a:t>
            </a:r>
            <a:r>
              <a:rPr sz="600" b="1" spc="10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DE</a:t>
            </a:r>
            <a:r>
              <a:rPr sz="600" b="1" spc="20" dirty="0">
                <a:latin typeface="Arial"/>
                <a:cs typeface="Arial"/>
              </a:rPr>
              <a:t> LIQUIDACIÓN: </a:t>
            </a:r>
            <a:r>
              <a:rPr sz="600" b="1" spc="25" dirty="0">
                <a:latin typeface="Arial"/>
                <a:cs typeface="Arial"/>
              </a:rPr>
              <a:t>DEL</a:t>
            </a:r>
            <a:r>
              <a:rPr sz="600" b="1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600" b="1" spc="20" dirty="0">
                <a:latin typeface="Arial"/>
                <a:cs typeface="Arial"/>
              </a:rPr>
              <a:t>AL</a:t>
            </a:r>
            <a:r>
              <a:rPr sz="6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600" b="1" spc="20" dirty="0">
                <a:latin typeface="Arial"/>
                <a:cs typeface="Arial"/>
              </a:rPr>
              <a:t>DE</a:t>
            </a:r>
            <a:r>
              <a:rPr sz="6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600" b="1" spc="25" dirty="0">
                <a:latin typeface="Arial"/>
                <a:cs typeface="Arial"/>
              </a:rPr>
              <a:t>DE</a:t>
            </a:r>
            <a:r>
              <a:rPr sz="600" b="1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600" b="1" spc="10" dirty="0">
                <a:latin typeface="Arial"/>
                <a:cs typeface="Arial"/>
              </a:rPr>
              <a:t>.	</a:t>
            </a:r>
            <a:r>
              <a:rPr sz="600" b="1" spc="20" dirty="0">
                <a:latin typeface="Arial"/>
                <a:cs typeface="Arial"/>
              </a:rPr>
              <a:t>TOTAL:	</a:t>
            </a:r>
            <a:r>
              <a:rPr sz="600" b="1" spc="15" dirty="0">
                <a:latin typeface="Arial"/>
                <a:cs typeface="Arial"/>
              </a:rPr>
              <a:t>días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>
              <a:latin typeface="Arial"/>
              <a:cs typeface="Arial"/>
            </a:endParaRPr>
          </a:p>
          <a:p>
            <a:pPr marL="102235" indent="-102870">
              <a:lnSpc>
                <a:spcPct val="100000"/>
              </a:lnSpc>
              <a:buAutoNum type="alphaUcPeriod"/>
              <a:tabLst>
                <a:tab pos="102870" algn="l"/>
              </a:tabLst>
            </a:pPr>
            <a:r>
              <a:rPr sz="600" b="1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DEVENGOS: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lphaUcPeriod"/>
            </a:pP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550" b="1" spc="10" dirty="0">
                <a:latin typeface="Arial"/>
                <a:cs typeface="Arial"/>
              </a:rPr>
              <a:t>SALARIALES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4245610" algn="l"/>
              </a:tabLst>
            </a:pPr>
            <a:r>
              <a:rPr sz="550" spc="5" dirty="0">
                <a:latin typeface="Arial MT"/>
                <a:cs typeface="Arial MT"/>
              </a:rPr>
              <a:t>Salario</a:t>
            </a:r>
            <a:r>
              <a:rPr sz="550" spc="75" dirty="0">
                <a:latin typeface="Arial MT"/>
                <a:cs typeface="Arial MT"/>
              </a:rPr>
              <a:t> </a:t>
            </a:r>
            <a:r>
              <a:rPr sz="550" spc="5" dirty="0">
                <a:latin typeface="Arial MT"/>
                <a:cs typeface="Arial MT"/>
              </a:rPr>
              <a:t>Base.................................................................................................................................................................</a:t>
            </a:r>
            <a:r>
              <a:rPr sz="5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550" spc="-235" dirty="0">
                <a:latin typeface="Arial MT"/>
                <a:cs typeface="Arial MT"/>
              </a:rPr>
              <a:t>€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550" spc="5" dirty="0">
                <a:latin typeface="Arial MT"/>
                <a:cs typeface="Arial MT"/>
              </a:rPr>
              <a:t>Complementos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454659" algn="l"/>
                <a:tab pos="4245610" algn="l"/>
              </a:tabLst>
            </a:pPr>
            <a:r>
              <a:rPr sz="55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r>
              <a:rPr sz="550" spc="5" dirty="0">
                <a:latin typeface="Arial MT"/>
                <a:cs typeface="Arial MT"/>
              </a:rPr>
              <a:t>...............................................................................................................................................................</a:t>
            </a:r>
            <a:r>
              <a:rPr sz="5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550" spc="-235" dirty="0">
                <a:latin typeface="Arial MT"/>
                <a:cs typeface="Arial MT"/>
              </a:rPr>
              <a:t>€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454659" algn="l"/>
                <a:tab pos="4245610" algn="l"/>
              </a:tabLst>
            </a:pPr>
            <a:r>
              <a:rPr sz="55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r>
              <a:rPr sz="550" spc="5" dirty="0">
                <a:latin typeface="Arial MT"/>
                <a:cs typeface="Arial MT"/>
              </a:rPr>
              <a:t>...............................................................................................................................................................</a:t>
            </a:r>
            <a:r>
              <a:rPr sz="5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550" spc="-235" dirty="0">
                <a:latin typeface="Arial MT"/>
                <a:cs typeface="Arial MT"/>
              </a:rPr>
              <a:t>€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4245610" algn="l"/>
              </a:tabLst>
            </a:pPr>
            <a:r>
              <a:rPr sz="550" spc="5" dirty="0">
                <a:latin typeface="Arial MT"/>
                <a:cs typeface="Arial MT"/>
              </a:rPr>
              <a:t>Horas</a:t>
            </a:r>
            <a:r>
              <a:rPr sz="550" spc="75" dirty="0">
                <a:latin typeface="Arial MT"/>
                <a:cs typeface="Arial MT"/>
              </a:rPr>
              <a:t> </a:t>
            </a:r>
            <a:r>
              <a:rPr sz="550" spc="5" dirty="0">
                <a:latin typeface="Arial MT"/>
                <a:cs typeface="Arial MT"/>
              </a:rPr>
              <a:t>Extraordinarias...................................................................................................................................................</a:t>
            </a:r>
            <a:r>
              <a:rPr sz="5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550" spc="-235" dirty="0">
                <a:latin typeface="Arial MT"/>
                <a:cs typeface="Arial MT"/>
              </a:rPr>
              <a:t>€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4245610" algn="l"/>
              </a:tabLst>
            </a:pPr>
            <a:r>
              <a:rPr sz="550" spc="5" dirty="0">
                <a:latin typeface="Arial MT"/>
                <a:cs typeface="Arial MT"/>
              </a:rPr>
              <a:t>Gratificaciones</a:t>
            </a:r>
            <a:r>
              <a:rPr sz="550" spc="45" dirty="0">
                <a:latin typeface="Arial MT"/>
                <a:cs typeface="Arial MT"/>
              </a:rPr>
              <a:t> </a:t>
            </a:r>
            <a:r>
              <a:rPr sz="550" spc="5" dirty="0">
                <a:latin typeface="Arial MT"/>
                <a:cs typeface="Arial MT"/>
              </a:rPr>
              <a:t>Extraordinarias</a:t>
            </a:r>
            <a:r>
              <a:rPr sz="550" spc="-75" dirty="0">
                <a:latin typeface="Arial MT"/>
                <a:cs typeface="Arial MT"/>
              </a:rPr>
              <a:t> </a:t>
            </a:r>
            <a:r>
              <a:rPr sz="550" spc="5" dirty="0">
                <a:latin typeface="Arial MT"/>
                <a:cs typeface="Arial MT"/>
              </a:rPr>
              <a:t>.....................................................................................................................................</a:t>
            </a:r>
            <a:r>
              <a:rPr sz="5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550" spc="-235" dirty="0">
                <a:latin typeface="Arial MT"/>
                <a:cs typeface="Arial MT"/>
              </a:rPr>
              <a:t>€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550" b="1" spc="10" dirty="0">
                <a:latin typeface="Arial"/>
                <a:cs typeface="Arial"/>
              </a:rPr>
              <a:t>N</a:t>
            </a:r>
            <a:r>
              <a:rPr sz="550" b="1" spc="15" dirty="0">
                <a:latin typeface="Arial"/>
                <a:cs typeface="Arial"/>
              </a:rPr>
              <a:t>O</a:t>
            </a:r>
            <a:r>
              <a:rPr sz="550" b="1" spc="5" dirty="0">
                <a:latin typeface="Arial"/>
                <a:cs typeface="Arial"/>
              </a:rPr>
              <a:t> </a:t>
            </a:r>
            <a:r>
              <a:rPr sz="550" b="1" spc="20" dirty="0">
                <a:latin typeface="Arial"/>
                <a:cs typeface="Arial"/>
              </a:rPr>
              <a:t>S</a:t>
            </a:r>
            <a:r>
              <a:rPr sz="550" b="1" spc="-15" dirty="0">
                <a:latin typeface="Arial"/>
                <a:cs typeface="Arial"/>
              </a:rPr>
              <a:t>A</a:t>
            </a:r>
            <a:r>
              <a:rPr sz="550" b="1" spc="25" dirty="0">
                <a:latin typeface="Arial"/>
                <a:cs typeface="Arial"/>
              </a:rPr>
              <a:t>L</a:t>
            </a:r>
            <a:r>
              <a:rPr sz="550" b="1" spc="-5" dirty="0">
                <a:latin typeface="Arial"/>
                <a:cs typeface="Arial"/>
              </a:rPr>
              <a:t>A</a:t>
            </a:r>
            <a:r>
              <a:rPr sz="550" b="1" spc="10" dirty="0">
                <a:latin typeface="Arial"/>
                <a:cs typeface="Arial"/>
              </a:rPr>
              <a:t>R</a:t>
            </a:r>
            <a:r>
              <a:rPr sz="550" b="1" spc="20" dirty="0">
                <a:latin typeface="Arial"/>
                <a:cs typeface="Arial"/>
              </a:rPr>
              <a:t>I</a:t>
            </a:r>
            <a:r>
              <a:rPr sz="550" b="1" spc="-5" dirty="0">
                <a:latin typeface="Arial"/>
                <a:cs typeface="Arial"/>
              </a:rPr>
              <a:t>A</a:t>
            </a:r>
            <a:r>
              <a:rPr sz="550" b="1" spc="10" dirty="0">
                <a:latin typeface="Arial"/>
                <a:cs typeface="Arial"/>
              </a:rPr>
              <a:t>LES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550" spc="5" dirty="0">
                <a:latin typeface="Arial MT"/>
                <a:cs typeface="Arial MT"/>
              </a:rPr>
              <a:t>Indemnizaciones</a:t>
            </a:r>
            <a:r>
              <a:rPr sz="550" spc="-10" dirty="0">
                <a:latin typeface="Arial MT"/>
                <a:cs typeface="Arial MT"/>
              </a:rPr>
              <a:t> </a:t>
            </a:r>
            <a:r>
              <a:rPr sz="550" spc="10" dirty="0">
                <a:latin typeface="Arial MT"/>
                <a:cs typeface="Arial MT"/>
              </a:rPr>
              <a:t>y</a:t>
            </a:r>
            <a:r>
              <a:rPr sz="550" spc="-25" dirty="0">
                <a:latin typeface="Arial MT"/>
                <a:cs typeface="Arial MT"/>
              </a:rPr>
              <a:t> </a:t>
            </a:r>
            <a:r>
              <a:rPr sz="550" spc="5" dirty="0">
                <a:latin typeface="Arial MT"/>
                <a:cs typeface="Arial MT"/>
              </a:rPr>
              <a:t>suplidos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474980" algn="l"/>
                <a:tab pos="4245610" algn="l"/>
              </a:tabLst>
            </a:pPr>
            <a:r>
              <a:rPr sz="55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r>
              <a:rPr sz="550" spc="5" dirty="0">
                <a:latin typeface="Arial MT"/>
                <a:cs typeface="Arial MT"/>
              </a:rPr>
              <a:t>..............................................................................................................................................................</a:t>
            </a:r>
            <a:r>
              <a:rPr sz="5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550" spc="-235" dirty="0">
                <a:latin typeface="Arial MT"/>
                <a:cs typeface="Arial MT"/>
              </a:rPr>
              <a:t>€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474980" algn="l"/>
                <a:tab pos="4245610" algn="l"/>
              </a:tabLst>
            </a:pPr>
            <a:r>
              <a:rPr sz="55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r>
              <a:rPr sz="550" spc="5" dirty="0">
                <a:latin typeface="Arial MT"/>
                <a:cs typeface="Arial MT"/>
              </a:rPr>
              <a:t>..............................................................................................................................................................</a:t>
            </a:r>
            <a:r>
              <a:rPr sz="5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550" spc="-235" dirty="0">
                <a:latin typeface="Arial MT"/>
                <a:cs typeface="Arial MT"/>
              </a:rPr>
              <a:t>€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4245610" algn="l"/>
              </a:tabLst>
            </a:pPr>
            <a:r>
              <a:rPr sz="550" spc="5" dirty="0">
                <a:latin typeface="Arial MT"/>
                <a:cs typeface="Arial MT"/>
              </a:rPr>
              <a:t>Prestaciones</a:t>
            </a:r>
            <a:r>
              <a:rPr sz="550" spc="30" dirty="0">
                <a:latin typeface="Arial MT"/>
                <a:cs typeface="Arial MT"/>
              </a:rPr>
              <a:t> </a:t>
            </a:r>
            <a:r>
              <a:rPr sz="550" spc="10" dirty="0">
                <a:latin typeface="Arial MT"/>
                <a:cs typeface="Arial MT"/>
              </a:rPr>
              <a:t>e</a:t>
            </a:r>
            <a:r>
              <a:rPr sz="550" spc="15" dirty="0">
                <a:latin typeface="Arial MT"/>
                <a:cs typeface="Arial MT"/>
              </a:rPr>
              <a:t> </a:t>
            </a:r>
            <a:r>
              <a:rPr sz="550" spc="5" dirty="0">
                <a:latin typeface="Arial MT"/>
                <a:cs typeface="Arial MT"/>
              </a:rPr>
              <a:t>indemnizaciones</a:t>
            </a:r>
            <a:r>
              <a:rPr sz="550" spc="35" dirty="0">
                <a:latin typeface="Arial MT"/>
                <a:cs typeface="Arial MT"/>
              </a:rPr>
              <a:t> </a:t>
            </a:r>
            <a:r>
              <a:rPr sz="550" dirty="0">
                <a:latin typeface="Arial MT"/>
                <a:cs typeface="Arial MT"/>
              </a:rPr>
              <a:t>de</a:t>
            </a:r>
            <a:r>
              <a:rPr sz="550" spc="25" dirty="0">
                <a:latin typeface="Arial MT"/>
                <a:cs typeface="Arial MT"/>
              </a:rPr>
              <a:t> </a:t>
            </a:r>
            <a:r>
              <a:rPr sz="550" spc="5" dirty="0">
                <a:latin typeface="Arial MT"/>
                <a:cs typeface="Arial MT"/>
              </a:rPr>
              <a:t>la</a:t>
            </a:r>
            <a:r>
              <a:rPr sz="550" spc="20" dirty="0">
                <a:latin typeface="Arial MT"/>
                <a:cs typeface="Arial MT"/>
              </a:rPr>
              <a:t> </a:t>
            </a:r>
            <a:r>
              <a:rPr sz="550" spc="5" dirty="0">
                <a:latin typeface="Arial MT"/>
                <a:cs typeface="Arial MT"/>
              </a:rPr>
              <a:t>Seguridad</a:t>
            </a:r>
            <a:r>
              <a:rPr sz="550" spc="25" dirty="0">
                <a:latin typeface="Arial MT"/>
                <a:cs typeface="Arial MT"/>
              </a:rPr>
              <a:t> </a:t>
            </a:r>
            <a:r>
              <a:rPr sz="550" spc="5" dirty="0">
                <a:latin typeface="Arial MT"/>
                <a:cs typeface="Arial MT"/>
              </a:rPr>
              <a:t>Social</a:t>
            </a:r>
            <a:r>
              <a:rPr sz="550" spc="-20" dirty="0">
                <a:latin typeface="Arial MT"/>
                <a:cs typeface="Arial MT"/>
              </a:rPr>
              <a:t> </a:t>
            </a:r>
            <a:r>
              <a:rPr sz="550" spc="5" dirty="0">
                <a:latin typeface="Arial MT"/>
                <a:cs typeface="Arial MT"/>
              </a:rPr>
              <a:t>..............................................................................................</a:t>
            </a:r>
            <a:r>
              <a:rPr sz="5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550" spc="-235" dirty="0">
                <a:latin typeface="Arial MT"/>
                <a:cs typeface="Arial MT"/>
              </a:rPr>
              <a:t>€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4245610" algn="l"/>
              </a:tabLst>
            </a:pPr>
            <a:r>
              <a:rPr sz="550" spc="5" dirty="0">
                <a:latin typeface="Arial MT"/>
                <a:cs typeface="Arial MT"/>
              </a:rPr>
              <a:t>Otras</a:t>
            </a:r>
            <a:r>
              <a:rPr sz="550" spc="45" dirty="0">
                <a:latin typeface="Arial MT"/>
                <a:cs typeface="Arial MT"/>
              </a:rPr>
              <a:t> </a:t>
            </a:r>
            <a:r>
              <a:rPr sz="550" spc="5" dirty="0">
                <a:latin typeface="Arial MT"/>
                <a:cs typeface="Arial MT"/>
              </a:rPr>
              <a:t>percepciones</a:t>
            </a:r>
            <a:r>
              <a:rPr sz="550" spc="45" dirty="0">
                <a:latin typeface="Arial MT"/>
                <a:cs typeface="Arial MT"/>
              </a:rPr>
              <a:t> </a:t>
            </a:r>
            <a:r>
              <a:rPr sz="550" spc="5" dirty="0">
                <a:latin typeface="Arial MT"/>
                <a:cs typeface="Arial MT"/>
              </a:rPr>
              <a:t>no</a:t>
            </a:r>
            <a:r>
              <a:rPr sz="550" spc="30" dirty="0">
                <a:latin typeface="Arial MT"/>
                <a:cs typeface="Arial MT"/>
              </a:rPr>
              <a:t> </a:t>
            </a:r>
            <a:r>
              <a:rPr sz="550" spc="5" dirty="0">
                <a:latin typeface="Arial MT"/>
                <a:cs typeface="Arial MT"/>
              </a:rPr>
              <a:t>salariales..................................................................................................................................</a:t>
            </a:r>
            <a:r>
              <a:rPr sz="5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550" spc="-235" dirty="0">
                <a:latin typeface="Arial MT"/>
                <a:cs typeface="Arial MT"/>
              </a:rPr>
              <a:t>€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Arial MT"/>
              <a:cs typeface="Arial MT"/>
            </a:endParaRPr>
          </a:p>
          <a:p>
            <a:pPr marR="46355" algn="r">
              <a:lnSpc>
                <a:spcPct val="100000"/>
              </a:lnSpc>
              <a:tabLst>
                <a:tab pos="1322070" algn="l"/>
              </a:tabLst>
            </a:pPr>
            <a:r>
              <a:rPr sz="600" b="1" spc="20" dirty="0">
                <a:latin typeface="Arial"/>
                <a:cs typeface="Arial"/>
              </a:rPr>
              <a:t>TOTAL</a:t>
            </a:r>
            <a:r>
              <a:rPr sz="600" b="1" spc="15" dirty="0">
                <a:latin typeface="Arial"/>
                <a:cs typeface="Arial"/>
              </a:rPr>
              <a:t> </a:t>
            </a:r>
            <a:r>
              <a:rPr sz="600" b="1" spc="25" dirty="0">
                <a:latin typeface="Arial"/>
                <a:cs typeface="Arial"/>
              </a:rPr>
              <a:t>DEVENGOS:</a:t>
            </a:r>
            <a:r>
              <a:rPr sz="600" b="1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600" b="1" spc="20" dirty="0">
                <a:latin typeface="Arial"/>
                <a:cs typeface="Arial"/>
              </a:rPr>
              <a:t>€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 marL="103505" indent="-104139">
              <a:lnSpc>
                <a:spcPct val="100000"/>
              </a:lnSpc>
              <a:spcBef>
                <a:spcPts val="525"/>
              </a:spcBef>
              <a:buAutoNum type="alphaUcPeriod" startAt="2"/>
              <a:tabLst>
                <a:tab pos="104139" algn="l"/>
              </a:tabLst>
            </a:pPr>
            <a:r>
              <a:rPr sz="6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DEDUCCIONES: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1600835" algn="l"/>
                <a:tab pos="4309110" algn="l"/>
              </a:tabLst>
            </a:pPr>
            <a:r>
              <a:rPr sz="550" spc="5" dirty="0">
                <a:latin typeface="Arial MT"/>
                <a:cs typeface="Arial MT"/>
              </a:rPr>
              <a:t>Contingencias</a:t>
            </a:r>
            <a:r>
              <a:rPr sz="550" spc="20" dirty="0">
                <a:latin typeface="Arial MT"/>
                <a:cs typeface="Arial MT"/>
              </a:rPr>
              <a:t> </a:t>
            </a:r>
            <a:r>
              <a:rPr sz="550" spc="5" dirty="0">
                <a:latin typeface="Arial MT"/>
                <a:cs typeface="Arial MT"/>
              </a:rPr>
              <a:t>Comunes .............................</a:t>
            </a:r>
            <a:r>
              <a:rPr sz="55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550" spc="5" dirty="0">
                <a:latin typeface="Arial MT"/>
                <a:cs typeface="Arial MT"/>
              </a:rPr>
              <a:t>%.......................................................................................................</a:t>
            </a:r>
            <a:r>
              <a:rPr sz="55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550" spc="-235" dirty="0">
                <a:latin typeface="Arial MT"/>
                <a:cs typeface="Arial MT"/>
              </a:rPr>
              <a:t>€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1600835" algn="l"/>
                <a:tab pos="4309110" algn="l"/>
              </a:tabLst>
            </a:pPr>
            <a:r>
              <a:rPr sz="550" spc="5" dirty="0">
                <a:latin typeface="Arial MT"/>
                <a:cs typeface="Arial MT"/>
              </a:rPr>
              <a:t>Desempleo</a:t>
            </a:r>
            <a:r>
              <a:rPr sz="550" spc="-95" dirty="0">
                <a:latin typeface="Arial MT"/>
                <a:cs typeface="Arial MT"/>
              </a:rPr>
              <a:t> </a:t>
            </a:r>
            <a:r>
              <a:rPr sz="550" spc="5" dirty="0">
                <a:latin typeface="Arial MT"/>
                <a:cs typeface="Arial MT"/>
              </a:rPr>
              <a:t>..................................................</a:t>
            </a:r>
            <a:r>
              <a:rPr sz="55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550" spc="5" dirty="0">
                <a:latin typeface="Arial MT"/>
                <a:cs typeface="Arial MT"/>
              </a:rPr>
              <a:t>%.......................................................................................................</a:t>
            </a:r>
            <a:r>
              <a:rPr sz="55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550" spc="-235" dirty="0">
                <a:latin typeface="Arial MT"/>
                <a:cs typeface="Arial MT"/>
              </a:rPr>
              <a:t>€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1600835" algn="l"/>
                <a:tab pos="4309110" algn="l"/>
              </a:tabLst>
            </a:pPr>
            <a:r>
              <a:rPr sz="550" spc="10" dirty="0">
                <a:latin typeface="Arial MT"/>
                <a:cs typeface="Arial MT"/>
              </a:rPr>
              <a:t>FP</a:t>
            </a:r>
            <a:r>
              <a:rPr sz="550" spc="-45" dirty="0">
                <a:latin typeface="Arial MT"/>
                <a:cs typeface="Arial MT"/>
              </a:rPr>
              <a:t> </a:t>
            </a:r>
            <a:r>
              <a:rPr sz="550" spc="5" dirty="0">
                <a:latin typeface="Arial MT"/>
                <a:cs typeface="Arial MT"/>
              </a:rPr>
              <a:t>...............................................................</a:t>
            </a:r>
            <a:r>
              <a:rPr sz="55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550" spc="15" dirty="0">
                <a:latin typeface="Arial MT"/>
                <a:cs typeface="Arial MT"/>
              </a:rPr>
              <a:t>%</a:t>
            </a:r>
            <a:r>
              <a:rPr sz="550" spc="60" dirty="0">
                <a:latin typeface="Arial MT"/>
                <a:cs typeface="Arial MT"/>
              </a:rPr>
              <a:t> </a:t>
            </a:r>
            <a:r>
              <a:rPr sz="550" spc="5" dirty="0">
                <a:latin typeface="Arial MT"/>
                <a:cs typeface="Arial MT"/>
              </a:rPr>
              <a:t>......................................................................................................</a:t>
            </a:r>
            <a:r>
              <a:rPr sz="55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550" spc="-235" dirty="0">
                <a:latin typeface="Arial MT"/>
                <a:cs typeface="Arial MT"/>
              </a:rPr>
              <a:t>€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1600835" algn="l"/>
                <a:tab pos="4309110" algn="l"/>
              </a:tabLst>
            </a:pPr>
            <a:r>
              <a:rPr sz="550" spc="5" dirty="0">
                <a:latin typeface="Arial MT"/>
                <a:cs typeface="Arial MT"/>
              </a:rPr>
              <a:t>Horas</a:t>
            </a:r>
            <a:r>
              <a:rPr sz="550" spc="40" dirty="0">
                <a:latin typeface="Arial MT"/>
                <a:cs typeface="Arial MT"/>
              </a:rPr>
              <a:t> </a:t>
            </a:r>
            <a:r>
              <a:rPr sz="550" spc="5" dirty="0">
                <a:latin typeface="Arial MT"/>
                <a:cs typeface="Arial MT"/>
              </a:rPr>
              <a:t>Extraordinarias..................................</a:t>
            </a:r>
            <a:r>
              <a:rPr sz="55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550" spc="5" dirty="0">
                <a:latin typeface="Arial MT"/>
                <a:cs typeface="Arial MT"/>
              </a:rPr>
              <a:t>%.......................................................................................................</a:t>
            </a:r>
            <a:r>
              <a:rPr sz="55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550" spc="-235" dirty="0">
                <a:latin typeface="Arial MT"/>
                <a:cs typeface="Arial MT"/>
              </a:rPr>
              <a:t>€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1600835" algn="l"/>
                <a:tab pos="4309110" algn="l"/>
              </a:tabLst>
            </a:pPr>
            <a:r>
              <a:rPr sz="550" spc="5" dirty="0">
                <a:latin typeface="Arial MT"/>
                <a:cs typeface="Arial MT"/>
              </a:rPr>
              <a:t>IRPF............................................................</a:t>
            </a:r>
            <a:r>
              <a:rPr sz="55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550" spc="5" dirty="0">
                <a:latin typeface="Arial MT"/>
                <a:cs typeface="Arial MT"/>
              </a:rPr>
              <a:t>%.......................................................................................................</a:t>
            </a:r>
            <a:r>
              <a:rPr sz="55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550" spc="-235" dirty="0">
                <a:latin typeface="Arial MT"/>
                <a:cs typeface="Arial MT"/>
              </a:rPr>
              <a:t>€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4309110" algn="l"/>
              </a:tabLst>
            </a:pPr>
            <a:r>
              <a:rPr sz="550" spc="5" dirty="0">
                <a:latin typeface="Arial MT"/>
                <a:cs typeface="Arial MT"/>
              </a:rPr>
              <a:t>Anticipos</a:t>
            </a:r>
            <a:r>
              <a:rPr sz="550" spc="35" dirty="0">
                <a:latin typeface="Arial MT"/>
                <a:cs typeface="Arial MT"/>
              </a:rPr>
              <a:t> </a:t>
            </a:r>
            <a:r>
              <a:rPr sz="550" spc="5" dirty="0">
                <a:latin typeface="Arial MT"/>
                <a:cs typeface="Arial MT"/>
              </a:rPr>
              <a:t>.........................................................................................................................................................................</a:t>
            </a:r>
            <a:r>
              <a:rPr sz="55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550" spc="-235" dirty="0">
                <a:latin typeface="Arial MT"/>
                <a:cs typeface="Arial MT"/>
              </a:rPr>
              <a:t>€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Arial MT"/>
              <a:cs typeface="Arial MT"/>
            </a:endParaRPr>
          </a:p>
          <a:p>
            <a:pPr marR="42545" algn="r">
              <a:lnSpc>
                <a:spcPct val="100000"/>
              </a:lnSpc>
              <a:tabLst>
                <a:tab pos="1483995" algn="l"/>
              </a:tabLst>
            </a:pPr>
            <a:r>
              <a:rPr sz="600" b="1" spc="20" dirty="0">
                <a:latin typeface="Arial"/>
                <a:cs typeface="Arial"/>
              </a:rPr>
              <a:t>TOTAL</a:t>
            </a:r>
            <a:r>
              <a:rPr sz="600" b="1" spc="35" dirty="0">
                <a:latin typeface="Arial"/>
                <a:cs typeface="Arial"/>
              </a:rPr>
              <a:t> </a:t>
            </a:r>
            <a:r>
              <a:rPr sz="600" b="1" spc="20" dirty="0">
                <a:latin typeface="Arial"/>
                <a:cs typeface="Arial"/>
              </a:rPr>
              <a:t>DEDUCCIONES:</a:t>
            </a:r>
            <a:r>
              <a:rPr sz="6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600" b="1" spc="20" dirty="0">
                <a:latin typeface="Arial"/>
                <a:cs typeface="Arial"/>
              </a:rPr>
              <a:t>€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  <a:tabLst>
                <a:tab pos="2475865" algn="l"/>
              </a:tabLst>
            </a:pPr>
            <a:r>
              <a:rPr sz="7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TOTAL</a:t>
            </a:r>
            <a:r>
              <a:rPr sz="7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LÍQUIDO</a:t>
            </a:r>
            <a:r>
              <a:rPr sz="7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7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PERCIBIR</a:t>
            </a:r>
            <a:r>
              <a:rPr sz="7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0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(A</a:t>
            </a:r>
            <a:r>
              <a:rPr sz="7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-</a:t>
            </a:r>
            <a:r>
              <a:rPr sz="70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B)</a:t>
            </a:r>
            <a:r>
              <a:rPr sz="700" b="1" spc="10" dirty="0">
                <a:latin typeface="Arial"/>
                <a:cs typeface="Arial"/>
              </a:rPr>
              <a:t> </a:t>
            </a:r>
            <a:r>
              <a:rPr sz="700" b="1" dirty="0">
                <a:latin typeface="Arial"/>
                <a:cs typeface="Arial"/>
              </a:rPr>
              <a:t>:</a:t>
            </a:r>
            <a:r>
              <a:rPr sz="7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700" b="1" spc="-5" dirty="0">
                <a:latin typeface="Arial"/>
                <a:cs typeface="Arial"/>
              </a:rPr>
              <a:t>€</a:t>
            </a:r>
            <a:endParaRPr sz="7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481187" y="5489701"/>
          <a:ext cx="4683759" cy="1367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600" b="1" u="sng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BASES</a:t>
                      </a:r>
                      <a:r>
                        <a:rPr sz="6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u="sng" spc="2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DE</a:t>
                      </a:r>
                      <a:r>
                        <a:rPr sz="6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u="sng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COTIZACIÓN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  <a:tabLst>
                          <a:tab pos="2167890" algn="l"/>
                        </a:tabLst>
                      </a:pPr>
                      <a:r>
                        <a:rPr sz="550" spc="5" dirty="0">
                          <a:latin typeface="Arial MT"/>
                          <a:cs typeface="Arial MT"/>
                        </a:rPr>
                        <a:t>1.</a:t>
                      </a:r>
                      <a:r>
                        <a:rPr sz="5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550" spc="10" dirty="0">
                          <a:latin typeface="Arial MT"/>
                          <a:cs typeface="Arial MT"/>
                        </a:rPr>
                        <a:t>CONTINGENCIAS COMUNES</a:t>
                      </a:r>
                      <a:r>
                        <a:rPr sz="5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550" spc="5" dirty="0">
                          <a:latin typeface="Arial MT"/>
                          <a:cs typeface="Arial MT"/>
                        </a:rPr>
                        <a:t>..........................</a:t>
                      </a:r>
                      <a:r>
                        <a:rPr sz="5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550" spc="-235" dirty="0">
                          <a:latin typeface="Arial MT"/>
                          <a:cs typeface="Arial MT"/>
                        </a:rPr>
                        <a:t>€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R="154940" algn="r">
                        <a:lnSpc>
                          <a:spcPct val="100000"/>
                        </a:lnSpc>
                      </a:pPr>
                      <a:r>
                        <a:rPr sz="600" b="1" u="sng" spc="2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TIPO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R="45720" algn="ctr">
                        <a:lnSpc>
                          <a:spcPct val="100000"/>
                        </a:lnSpc>
                      </a:pPr>
                      <a:r>
                        <a:rPr sz="600" b="1" u="sng" spc="1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Aport.</a:t>
                      </a:r>
                      <a:r>
                        <a:rPr sz="600" b="1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u="sng" spc="2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EMPRESA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34"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913889" algn="l"/>
                        </a:tabLst>
                      </a:pPr>
                      <a:r>
                        <a:rPr sz="550" spc="5" dirty="0">
                          <a:latin typeface="Arial MT"/>
                          <a:cs typeface="Arial MT"/>
                        </a:rPr>
                        <a:t>Prorrata</a:t>
                      </a:r>
                      <a:r>
                        <a:rPr sz="5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550" spc="5" dirty="0">
                          <a:latin typeface="Arial MT"/>
                          <a:cs typeface="Arial MT"/>
                        </a:rPr>
                        <a:t>Pagas</a:t>
                      </a:r>
                      <a:r>
                        <a:rPr sz="5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550" spc="5" dirty="0">
                          <a:latin typeface="Arial MT"/>
                          <a:cs typeface="Arial MT"/>
                        </a:rPr>
                        <a:t>Extra</a:t>
                      </a:r>
                      <a:r>
                        <a:rPr sz="55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550" spc="5" dirty="0">
                          <a:latin typeface="Arial MT"/>
                          <a:cs typeface="Arial MT"/>
                        </a:rPr>
                        <a:t>...............................</a:t>
                      </a:r>
                      <a:r>
                        <a:rPr sz="5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550" spc="-235" dirty="0">
                          <a:latin typeface="Arial MT"/>
                          <a:cs typeface="Arial MT"/>
                        </a:rPr>
                        <a:t>€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895350" algn="l"/>
                        </a:tabLst>
                      </a:pPr>
                      <a:r>
                        <a:rPr sz="550" spc="5" dirty="0">
                          <a:latin typeface="Arial MT"/>
                          <a:cs typeface="Arial MT"/>
                        </a:rPr>
                        <a:t>Cont.</a:t>
                      </a:r>
                      <a:r>
                        <a:rPr sz="5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550" spc="5" dirty="0">
                          <a:latin typeface="Arial MT"/>
                          <a:cs typeface="Arial MT"/>
                        </a:rPr>
                        <a:t>Comunes...</a:t>
                      </a:r>
                      <a:r>
                        <a:rPr sz="5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r>
                        <a:rPr sz="550" spc="10" dirty="0">
                          <a:latin typeface="Arial MT"/>
                          <a:cs typeface="Arial MT"/>
                        </a:rPr>
                        <a:t>%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497840" algn="l"/>
                        </a:tabLst>
                      </a:pPr>
                      <a:r>
                        <a:rPr sz="5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	</a:t>
                      </a:r>
                      <a:r>
                        <a:rPr sz="550" spc="-235" dirty="0">
                          <a:latin typeface="Arial MT"/>
                          <a:cs typeface="Arial MT"/>
                        </a:rPr>
                        <a:t>€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514"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911350" algn="l"/>
                        </a:tabLst>
                      </a:pPr>
                      <a:r>
                        <a:rPr sz="550" spc="5" dirty="0">
                          <a:latin typeface="Arial MT"/>
                          <a:cs typeface="Arial MT"/>
                        </a:rPr>
                        <a:t>Remuneración</a:t>
                      </a:r>
                      <a:r>
                        <a:rPr sz="55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550" spc="5" dirty="0">
                          <a:latin typeface="Arial MT"/>
                          <a:cs typeface="Arial MT"/>
                        </a:rPr>
                        <a:t>Mensual...........................</a:t>
                      </a:r>
                      <a:r>
                        <a:rPr sz="5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r>
                        <a:rPr sz="550" spc="-235" dirty="0">
                          <a:latin typeface="Arial MT"/>
                          <a:cs typeface="Arial MT"/>
                        </a:rPr>
                        <a:t>€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895350" algn="l"/>
                        </a:tabLst>
                      </a:pPr>
                      <a:r>
                        <a:rPr sz="550" spc="10" dirty="0">
                          <a:latin typeface="Arial MT"/>
                          <a:cs typeface="Arial MT"/>
                        </a:rPr>
                        <a:t>FOGASA</a:t>
                      </a:r>
                      <a:r>
                        <a:rPr sz="5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550" spc="5" dirty="0">
                          <a:latin typeface="Arial MT"/>
                          <a:cs typeface="Arial MT"/>
                        </a:rPr>
                        <a:t>............</a:t>
                      </a:r>
                      <a:r>
                        <a:rPr sz="5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r>
                        <a:rPr sz="550" spc="10" dirty="0">
                          <a:latin typeface="Arial MT"/>
                          <a:cs typeface="Arial MT"/>
                        </a:rPr>
                        <a:t>%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497840" algn="l"/>
                        </a:tabLst>
                      </a:pPr>
                      <a:r>
                        <a:rPr sz="5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	</a:t>
                      </a:r>
                      <a:r>
                        <a:rPr sz="550" spc="-235" dirty="0">
                          <a:latin typeface="Arial MT"/>
                          <a:cs typeface="Arial MT"/>
                        </a:rPr>
                        <a:t>€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482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2167890" algn="l"/>
                        </a:tabLst>
                      </a:pPr>
                      <a:r>
                        <a:rPr sz="550" spc="5" dirty="0">
                          <a:latin typeface="Arial MT"/>
                          <a:cs typeface="Arial MT"/>
                        </a:rPr>
                        <a:t>2.</a:t>
                      </a:r>
                      <a:r>
                        <a:rPr sz="550" spc="10" dirty="0">
                          <a:latin typeface="Arial MT"/>
                          <a:cs typeface="Arial MT"/>
                        </a:rPr>
                        <a:t> CONTINGENCIAS</a:t>
                      </a:r>
                      <a:r>
                        <a:rPr sz="5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550" spc="10" dirty="0">
                          <a:latin typeface="Arial MT"/>
                          <a:cs typeface="Arial MT"/>
                        </a:rPr>
                        <a:t>PROFESIONALES</a:t>
                      </a:r>
                      <a:r>
                        <a:rPr sz="55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550" spc="5" dirty="0">
                          <a:latin typeface="Arial MT"/>
                          <a:cs typeface="Arial MT"/>
                        </a:rPr>
                        <a:t>..............</a:t>
                      </a:r>
                      <a:r>
                        <a:rPr sz="5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550" spc="-235" dirty="0">
                          <a:latin typeface="Arial MT"/>
                          <a:cs typeface="Arial MT"/>
                        </a:rPr>
                        <a:t>€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895350" algn="l"/>
                        </a:tabLst>
                      </a:pPr>
                      <a:r>
                        <a:rPr sz="550" spc="10" dirty="0">
                          <a:latin typeface="Arial MT"/>
                          <a:cs typeface="Arial MT"/>
                        </a:rPr>
                        <a:t>FP</a:t>
                      </a:r>
                      <a:r>
                        <a:rPr sz="5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550" spc="5" dirty="0">
                          <a:latin typeface="Arial MT"/>
                          <a:cs typeface="Arial MT"/>
                        </a:rPr>
                        <a:t>......................</a:t>
                      </a:r>
                      <a:r>
                        <a:rPr sz="5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r>
                        <a:rPr sz="550" spc="10" dirty="0">
                          <a:latin typeface="Arial MT"/>
                          <a:cs typeface="Arial MT"/>
                        </a:rPr>
                        <a:t>%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497840" algn="l"/>
                        </a:tabLst>
                      </a:pPr>
                      <a:r>
                        <a:rPr sz="5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	</a:t>
                      </a:r>
                      <a:r>
                        <a:rPr sz="550" spc="-235" dirty="0">
                          <a:latin typeface="Arial MT"/>
                          <a:cs typeface="Arial MT"/>
                        </a:rPr>
                        <a:t>€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323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2167890" algn="l"/>
                        </a:tabLst>
                      </a:pPr>
                      <a:r>
                        <a:rPr sz="550" spc="5" dirty="0">
                          <a:latin typeface="Arial MT"/>
                          <a:cs typeface="Arial MT"/>
                        </a:rPr>
                        <a:t>3.</a:t>
                      </a:r>
                      <a:r>
                        <a:rPr sz="55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550" spc="10" dirty="0">
                          <a:latin typeface="Arial MT"/>
                          <a:cs typeface="Arial MT"/>
                        </a:rPr>
                        <a:t>HORAS</a:t>
                      </a:r>
                      <a:r>
                        <a:rPr sz="5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550" spc="5" dirty="0">
                          <a:latin typeface="Arial MT"/>
                          <a:cs typeface="Arial MT"/>
                        </a:rPr>
                        <a:t>EXTRAORDINARIAS............................</a:t>
                      </a:r>
                      <a:r>
                        <a:rPr sz="5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550" spc="-235" dirty="0">
                          <a:latin typeface="Arial MT"/>
                          <a:cs typeface="Arial MT"/>
                        </a:rPr>
                        <a:t>€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895350" algn="l"/>
                        </a:tabLst>
                      </a:pPr>
                      <a:r>
                        <a:rPr sz="550" spc="5" dirty="0">
                          <a:latin typeface="Arial MT"/>
                          <a:cs typeface="Arial MT"/>
                        </a:rPr>
                        <a:t>Desempleo</a:t>
                      </a:r>
                      <a:r>
                        <a:rPr sz="5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550" spc="5" dirty="0">
                          <a:latin typeface="Arial MT"/>
                          <a:cs typeface="Arial MT"/>
                        </a:rPr>
                        <a:t>.........</a:t>
                      </a:r>
                      <a:r>
                        <a:rPr sz="5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r>
                        <a:rPr sz="550" spc="10" dirty="0">
                          <a:latin typeface="Arial MT"/>
                          <a:cs typeface="Arial MT"/>
                        </a:rPr>
                        <a:t>%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497840" algn="l"/>
                        </a:tabLst>
                      </a:pPr>
                      <a:r>
                        <a:rPr sz="5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	</a:t>
                      </a:r>
                      <a:r>
                        <a:rPr sz="550" spc="-235" dirty="0">
                          <a:latin typeface="Arial MT"/>
                          <a:cs typeface="Arial MT"/>
                        </a:rPr>
                        <a:t>€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190"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2167890" algn="l"/>
                        </a:tabLst>
                      </a:pPr>
                      <a:r>
                        <a:rPr sz="550" spc="5" dirty="0">
                          <a:latin typeface="Arial MT"/>
                          <a:cs typeface="Arial MT"/>
                        </a:rPr>
                        <a:t>4.</a:t>
                      </a:r>
                      <a:r>
                        <a:rPr sz="55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550" spc="5" dirty="0">
                          <a:latin typeface="Arial MT"/>
                          <a:cs typeface="Arial MT"/>
                        </a:rPr>
                        <a:t>IRPF...................................................................</a:t>
                      </a:r>
                      <a:r>
                        <a:rPr sz="5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550" spc="-235" dirty="0">
                          <a:latin typeface="Arial MT"/>
                          <a:cs typeface="Arial MT"/>
                        </a:rPr>
                        <a:t>€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895350" algn="l"/>
                        </a:tabLst>
                      </a:pPr>
                      <a:r>
                        <a:rPr sz="550" spc="5" dirty="0">
                          <a:latin typeface="Arial MT"/>
                          <a:cs typeface="Arial MT"/>
                        </a:rPr>
                        <a:t>Horas</a:t>
                      </a:r>
                      <a:r>
                        <a:rPr sz="5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550" spc="5" dirty="0">
                          <a:latin typeface="Arial MT"/>
                          <a:cs typeface="Arial MT"/>
                        </a:rPr>
                        <a:t>Extra</a:t>
                      </a:r>
                      <a:r>
                        <a:rPr sz="5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550" spc="5" dirty="0">
                          <a:latin typeface="Arial MT"/>
                          <a:cs typeface="Arial MT"/>
                        </a:rPr>
                        <a:t>........</a:t>
                      </a:r>
                      <a:r>
                        <a:rPr sz="5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r>
                        <a:rPr sz="550" spc="10" dirty="0">
                          <a:latin typeface="Arial MT"/>
                          <a:cs typeface="Arial MT"/>
                        </a:rPr>
                        <a:t>%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497840" algn="l"/>
                        </a:tabLst>
                      </a:pPr>
                      <a:r>
                        <a:rPr sz="5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	</a:t>
                      </a:r>
                      <a:r>
                        <a:rPr sz="550" spc="-235" dirty="0">
                          <a:latin typeface="Arial MT"/>
                          <a:cs typeface="Arial MT"/>
                        </a:rPr>
                        <a:t>€</a:t>
                      </a:r>
                      <a:endParaRPr sz="55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368095" y="648936"/>
            <a:ext cx="406400" cy="169545"/>
          </a:xfrm>
          <a:custGeom>
            <a:avLst/>
            <a:gdLst/>
            <a:ahLst/>
            <a:cxnLst/>
            <a:rect l="l" t="t" r="r" b="b"/>
            <a:pathLst>
              <a:path w="406400" h="169544">
                <a:moveTo>
                  <a:pt x="0" y="169192"/>
                </a:moveTo>
                <a:lnTo>
                  <a:pt x="405943" y="169192"/>
                </a:lnTo>
                <a:lnTo>
                  <a:pt x="405943" y="0"/>
                </a:lnTo>
                <a:lnTo>
                  <a:pt x="0" y="0"/>
                </a:lnTo>
                <a:lnTo>
                  <a:pt x="0" y="169192"/>
                </a:lnTo>
                <a:close/>
              </a:path>
            </a:pathLst>
          </a:custGeom>
          <a:ln w="6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084" y="582168"/>
            <a:ext cx="7335520" cy="1030605"/>
            <a:chOff x="291084" y="582168"/>
            <a:chExt cx="7335520" cy="1030605"/>
          </a:xfrm>
        </p:grpSpPr>
        <p:sp>
          <p:nvSpPr>
            <p:cNvPr id="3" name="object 3"/>
            <p:cNvSpPr/>
            <p:nvPr/>
          </p:nvSpPr>
          <p:spPr>
            <a:xfrm>
              <a:off x="304038" y="595122"/>
              <a:ext cx="7309484" cy="1004569"/>
            </a:xfrm>
            <a:custGeom>
              <a:avLst/>
              <a:gdLst/>
              <a:ahLst/>
              <a:cxnLst/>
              <a:rect l="l" t="t" r="r" b="b"/>
              <a:pathLst>
                <a:path w="7309484" h="1004569">
                  <a:moveTo>
                    <a:pt x="7141717" y="0"/>
                  </a:moveTo>
                  <a:lnTo>
                    <a:pt x="167385" y="0"/>
                  </a:lnTo>
                  <a:lnTo>
                    <a:pt x="122888" y="5978"/>
                  </a:lnTo>
                  <a:lnTo>
                    <a:pt x="82903" y="22850"/>
                  </a:lnTo>
                  <a:lnTo>
                    <a:pt x="49026" y="49022"/>
                  </a:lnTo>
                  <a:lnTo>
                    <a:pt x="22853" y="82898"/>
                  </a:lnTo>
                  <a:lnTo>
                    <a:pt x="5979" y="122884"/>
                  </a:lnTo>
                  <a:lnTo>
                    <a:pt x="0" y="167386"/>
                  </a:lnTo>
                  <a:lnTo>
                    <a:pt x="0" y="836929"/>
                  </a:lnTo>
                  <a:lnTo>
                    <a:pt x="5979" y="881431"/>
                  </a:lnTo>
                  <a:lnTo>
                    <a:pt x="22853" y="921417"/>
                  </a:lnTo>
                  <a:lnTo>
                    <a:pt x="49026" y="955293"/>
                  </a:lnTo>
                  <a:lnTo>
                    <a:pt x="82903" y="981465"/>
                  </a:lnTo>
                  <a:lnTo>
                    <a:pt x="122888" y="998337"/>
                  </a:lnTo>
                  <a:lnTo>
                    <a:pt x="167385" y="1004315"/>
                  </a:lnTo>
                  <a:lnTo>
                    <a:pt x="7141717" y="1004315"/>
                  </a:lnTo>
                  <a:lnTo>
                    <a:pt x="7186219" y="998337"/>
                  </a:lnTo>
                  <a:lnTo>
                    <a:pt x="7226205" y="981465"/>
                  </a:lnTo>
                  <a:lnTo>
                    <a:pt x="7260081" y="955293"/>
                  </a:lnTo>
                  <a:lnTo>
                    <a:pt x="7286253" y="921417"/>
                  </a:lnTo>
                  <a:lnTo>
                    <a:pt x="7303125" y="881431"/>
                  </a:lnTo>
                  <a:lnTo>
                    <a:pt x="7309104" y="836929"/>
                  </a:lnTo>
                  <a:lnTo>
                    <a:pt x="7309104" y="167386"/>
                  </a:lnTo>
                  <a:lnTo>
                    <a:pt x="7303125" y="122884"/>
                  </a:lnTo>
                  <a:lnTo>
                    <a:pt x="7286253" y="82898"/>
                  </a:lnTo>
                  <a:lnTo>
                    <a:pt x="7260081" y="49022"/>
                  </a:lnTo>
                  <a:lnTo>
                    <a:pt x="7226205" y="22850"/>
                  </a:lnTo>
                  <a:lnTo>
                    <a:pt x="7186219" y="5978"/>
                  </a:lnTo>
                  <a:lnTo>
                    <a:pt x="714171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038" y="595122"/>
              <a:ext cx="7309484" cy="1004569"/>
            </a:xfrm>
            <a:custGeom>
              <a:avLst/>
              <a:gdLst/>
              <a:ahLst/>
              <a:cxnLst/>
              <a:rect l="l" t="t" r="r" b="b"/>
              <a:pathLst>
                <a:path w="7309484" h="1004569">
                  <a:moveTo>
                    <a:pt x="0" y="167386"/>
                  </a:moveTo>
                  <a:lnTo>
                    <a:pt x="5979" y="122884"/>
                  </a:lnTo>
                  <a:lnTo>
                    <a:pt x="22853" y="82898"/>
                  </a:lnTo>
                  <a:lnTo>
                    <a:pt x="49026" y="49022"/>
                  </a:lnTo>
                  <a:lnTo>
                    <a:pt x="82903" y="22850"/>
                  </a:lnTo>
                  <a:lnTo>
                    <a:pt x="122888" y="5978"/>
                  </a:lnTo>
                  <a:lnTo>
                    <a:pt x="167385" y="0"/>
                  </a:lnTo>
                  <a:lnTo>
                    <a:pt x="7141717" y="0"/>
                  </a:lnTo>
                  <a:lnTo>
                    <a:pt x="7186219" y="5978"/>
                  </a:lnTo>
                  <a:lnTo>
                    <a:pt x="7226205" y="22850"/>
                  </a:lnTo>
                  <a:lnTo>
                    <a:pt x="7260081" y="49022"/>
                  </a:lnTo>
                  <a:lnTo>
                    <a:pt x="7286253" y="82898"/>
                  </a:lnTo>
                  <a:lnTo>
                    <a:pt x="7303125" y="122884"/>
                  </a:lnTo>
                  <a:lnTo>
                    <a:pt x="7309104" y="167386"/>
                  </a:lnTo>
                  <a:lnTo>
                    <a:pt x="7309104" y="836929"/>
                  </a:lnTo>
                  <a:lnTo>
                    <a:pt x="7303125" y="881431"/>
                  </a:lnTo>
                  <a:lnTo>
                    <a:pt x="7286253" y="921417"/>
                  </a:lnTo>
                  <a:lnTo>
                    <a:pt x="7260081" y="955293"/>
                  </a:lnTo>
                  <a:lnTo>
                    <a:pt x="7226205" y="981465"/>
                  </a:lnTo>
                  <a:lnTo>
                    <a:pt x="7186219" y="998337"/>
                  </a:lnTo>
                  <a:lnTo>
                    <a:pt x="7141717" y="1004315"/>
                  </a:lnTo>
                  <a:lnTo>
                    <a:pt x="167385" y="1004315"/>
                  </a:lnTo>
                  <a:lnTo>
                    <a:pt x="122888" y="998337"/>
                  </a:lnTo>
                  <a:lnTo>
                    <a:pt x="82903" y="981465"/>
                  </a:lnTo>
                  <a:lnTo>
                    <a:pt x="49026" y="955293"/>
                  </a:lnTo>
                  <a:lnTo>
                    <a:pt x="22853" y="921417"/>
                  </a:lnTo>
                  <a:lnTo>
                    <a:pt x="5979" y="881431"/>
                  </a:lnTo>
                  <a:lnTo>
                    <a:pt x="0" y="836929"/>
                  </a:lnTo>
                  <a:lnTo>
                    <a:pt x="0" y="167386"/>
                  </a:lnTo>
                  <a:close/>
                </a:path>
              </a:pathLst>
            </a:custGeom>
            <a:ln w="25907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9747" y="848105"/>
            <a:ext cx="6574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</a:rPr>
              <a:t>SALARIO</a:t>
            </a:r>
            <a:r>
              <a:rPr sz="2800" spc="2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MÍNIMO</a:t>
            </a:r>
            <a:r>
              <a:rPr sz="2800" spc="2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INTERPROFESIONAL</a:t>
            </a:r>
            <a:r>
              <a:rPr sz="2800" spc="2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(SMI)</a:t>
            </a:r>
            <a:endParaRPr sz="2800"/>
          </a:p>
        </p:txBody>
      </p:sp>
      <p:grpSp>
        <p:nvGrpSpPr>
          <p:cNvPr id="6" name="object 6"/>
          <p:cNvGrpSpPr/>
          <p:nvPr/>
        </p:nvGrpSpPr>
        <p:grpSpPr>
          <a:xfrm>
            <a:off x="457200" y="2147316"/>
            <a:ext cx="346075" cy="212090"/>
            <a:chOff x="457200" y="2147316"/>
            <a:chExt cx="346075" cy="212090"/>
          </a:xfrm>
        </p:grpSpPr>
        <p:sp>
          <p:nvSpPr>
            <p:cNvPr id="7" name="object 7"/>
            <p:cNvSpPr/>
            <p:nvPr/>
          </p:nvSpPr>
          <p:spPr>
            <a:xfrm>
              <a:off x="470153" y="2160270"/>
              <a:ext cx="320040" cy="186055"/>
            </a:xfrm>
            <a:custGeom>
              <a:avLst/>
              <a:gdLst/>
              <a:ahLst/>
              <a:cxnLst/>
              <a:rect l="l" t="t" r="r" b="b"/>
              <a:pathLst>
                <a:path w="320040" h="186055">
                  <a:moveTo>
                    <a:pt x="227075" y="0"/>
                  </a:moveTo>
                  <a:lnTo>
                    <a:pt x="227075" y="46481"/>
                  </a:lnTo>
                  <a:lnTo>
                    <a:pt x="0" y="46481"/>
                  </a:lnTo>
                  <a:lnTo>
                    <a:pt x="0" y="139445"/>
                  </a:lnTo>
                  <a:lnTo>
                    <a:pt x="227075" y="139445"/>
                  </a:lnTo>
                  <a:lnTo>
                    <a:pt x="227075" y="185927"/>
                  </a:lnTo>
                  <a:lnTo>
                    <a:pt x="320039" y="92963"/>
                  </a:lnTo>
                  <a:lnTo>
                    <a:pt x="227075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0153" y="2160270"/>
              <a:ext cx="320040" cy="186055"/>
            </a:xfrm>
            <a:custGeom>
              <a:avLst/>
              <a:gdLst/>
              <a:ahLst/>
              <a:cxnLst/>
              <a:rect l="l" t="t" r="r" b="b"/>
              <a:pathLst>
                <a:path w="320040" h="186055">
                  <a:moveTo>
                    <a:pt x="0" y="46481"/>
                  </a:moveTo>
                  <a:lnTo>
                    <a:pt x="227075" y="46481"/>
                  </a:lnTo>
                  <a:lnTo>
                    <a:pt x="227075" y="0"/>
                  </a:lnTo>
                  <a:lnTo>
                    <a:pt x="320039" y="92963"/>
                  </a:lnTo>
                  <a:lnTo>
                    <a:pt x="227075" y="185927"/>
                  </a:lnTo>
                  <a:lnTo>
                    <a:pt x="227075" y="139445"/>
                  </a:lnTo>
                  <a:lnTo>
                    <a:pt x="0" y="139445"/>
                  </a:lnTo>
                  <a:lnTo>
                    <a:pt x="0" y="46481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58011" y="1743455"/>
            <a:ext cx="7862570" cy="101663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 marR="345440" indent="69850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latin typeface="Arial MT"/>
                <a:cs typeface="Arial MT"/>
              </a:rPr>
              <a:t>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 cantidad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dinero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hemos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cobrar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según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Decreto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por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nuestro trabajo, sin importar el </a:t>
            </a:r>
            <a:r>
              <a:rPr sz="2000" spc="-5" dirty="0">
                <a:latin typeface="Arial MT"/>
                <a:cs typeface="Arial MT"/>
              </a:rPr>
              <a:t>tipo </a:t>
            </a:r>
            <a:r>
              <a:rPr sz="2000" dirty="0">
                <a:latin typeface="Arial MT"/>
                <a:cs typeface="Arial MT"/>
              </a:rPr>
              <a:t>de contrato que tengamos,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nuestra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edad…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8011" y="3389376"/>
            <a:ext cx="3785870" cy="72327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400" b="1" dirty="0">
                <a:latin typeface="Arial"/>
                <a:cs typeface="Arial"/>
              </a:rPr>
              <a:t>SMI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202</a:t>
            </a:r>
            <a:r>
              <a:rPr lang="es-ES" sz="2400" b="1" spc="-5" dirty="0">
                <a:latin typeface="Arial"/>
                <a:cs typeface="Arial"/>
              </a:rPr>
              <a:t>3</a:t>
            </a:r>
            <a:r>
              <a:rPr sz="2400" b="1" spc="-5" dirty="0">
                <a:latin typeface="Arial"/>
                <a:cs typeface="Arial"/>
              </a:rPr>
              <a:t>: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lang="es-ES" sz="2400" b="1" dirty="0">
                <a:latin typeface="Arial"/>
                <a:cs typeface="Arial"/>
              </a:rPr>
              <a:t>100</a:t>
            </a:r>
            <a:r>
              <a:rPr sz="2400" b="1" spc="-5" dirty="0">
                <a:latin typeface="Arial"/>
                <a:cs typeface="Arial"/>
              </a:rPr>
              <a:t>0 </a:t>
            </a:r>
            <a:r>
              <a:rPr sz="2400" b="1" dirty="0">
                <a:latin typeface="Arial"/>
                <a:cs typeface="Arial"/>
              </a:rPr>
              <a:t>€/</a:t>
            </a:r>
            <a:r>
              <a:rPr sz="2400" b="1" dirty="0" err="1">
                <a:latin typeface="Arial"/>
                <a:cs typeface="Arial"/>
              </a:rPr>
              <a:t>mes</a:t>
            </a:r>
            <a:r>
              <a:rPr lang="es-ES" sz="2400" b="1" dirty="0">
                <a:latin typeface="Arial"/>
                <a:cs typeface="Arial"/>
              </a:rPr>
              <a:t> </a:t>
            </a:r>
          </a:p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lang="es-ES" b="1" dirty="0">
                <a:latin typeface="Arial"/>
                <a:cs typeface="Arial"/>
              </a:rPr>
              <a:t>(a 25/01/23 es el de 2022)</a:t>
            </a:r>
            <a:endParaRPr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7200" y="2956560"/>
            <a:ext cx="358140" cy="212090"/>
            <a:chOff x="457200" y="2956560"/>
            <a:chExt cx="358140" cy="212090"/>
          </a:xfrm>
        </p:grpSpPr>
        <p:sp>
          <p:nvSpPr>
            <p:cNvPr id="12" name="object 12"/>
            <p:cNvSpPr/>
            <p:nvPr/>
          </p:nvSpPr>
          <p:spPr>
            <a:xfrm>
              <a:off x="470153" y="2969514"/>
              <a:ext cx="332740" cy="186055"/>
            </a:xfrm>
            <a:custGeom>
              <a:avLst/>
              <a:gdLst/>
              <a:ahLst/>
              <a:cxnLst/>
              <a:rect l="l" t="t" r="r" b="b"/>
              <a:pathLst>
                <a:path w="332740" h="186055">
                  <a:moveTo>
                    <a:pt x="239267" y="0"/>
                  </a:moveTo>
                  <a:lnTo>
                    <a:pt x="239267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239267" y="139446"/>
                  </a:lnTo>
                  <a:lnTo>
                    <a:pt x="239267" y="185927"/>
                  </a:lnTo>
                  <a:lnTo>
                    <a:pt x="332231" y="92963"/>
                  </a:lnTo>
                  <a:lnTo>
                    <a:pt x="239267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0153" y="2969514"/>
              <a:ext cx="332740" cy="186055"/>
            </a:xfrm>
            <a:custGeom>
              <a:avLst/>
              <a:gdLst/>
              <a:ahLst/>
              <a:cxnLst/>
              <a:rect l="l" t="t" r="r" b="b"/>
              <a:pathLst>
                <a:path w="332740" h="186055">
                  <a:moveTo>
                    <a:pt x="0" y="46482"/>
                  </a:moveTo>
                  <a:lnTo>
                    <a:pt x="239267" y="46482"/>
                  </a:lnTo>
                  <a:lnTo>
                    <a:pt x="239267" y="0"/>
                  </a:lnTo>
                  <a:lnTo>
                    <a:pt x="332231" y="92963"/>
                  </a:lnTo>
                  <a:lnTo>
                    <a:pt x="239267" y="185927"/>
                  </a:lnTo>
                  <a:lnTo>
                    <a:pt x="239267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25908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26591" y="4619244"/>
            <a:ext cx="3710940" cy="1531620"/>
            <a:chOff x="926591" y="4619244"/>
            <a:chExt cx="3710940" cy="1531620"/>
          </a:xfrm>
        </p:grpSpPr>
        <p:sp>
          <p:nvSpPr>
            <p:cNvPr id="15" name="object 15"/>
            <p:cNvSpPr/>
            <p:nvPr/>
          </p:nvSpPr>
          <p:spPr>
            <a:xfrm>
              <a:off x="939545" y="4632198"/>
              <a:ext cx="3685540" cy="1506220"/>
            </a:xfrm>
            <a:custGeom>
              <a:avLst/>
              <a:gdLst/>
              <a:ahLst/>
              <a:cxnLst/>
              <a:rect l="l" t="t" r="r" b="b"/>
              <a:pathLst>
                <a:path w="3685540" h="1506220">
                  <a:moveTo>
                    <a:pt x="3534409" y="0"/>
                  </a:moveTo>
                  <a:lnTo>
                    <a:pt x="150571" y="0"/>
                  </a:lnTo>
                  <a:lnTo>
                    <a:pt x="102978" y="7678"/>
                  </a:lnTo>
                  <a:lnTo>
                    <a:pt x="61645" y="29061"/>
                  </a:lnTo>
                  <a:lnTo>
                    <a:pt x="29051" y="61667"/>
                  </a:lnTo>
                  <a:lnTo>
                    <a:pt x="7676" y="103014"/>
                  </a:lnTo>
                  <a:lnTo>
                    <a:pt x="0" y="150621"/>
                  </a:lnTo>
                  <a:lnTo>
                    <a:pt x="0" y="1355140"/>
                  </a:lnTo>
                  <a:lnTo>
                    <a:pt x="7676" y="1402733"/>
                  </a:lnTo>
                  <a:lnTo>
                    <a:pt x="29051" y="1444066"/>
                  </a:lnTo>
                  <a:lnTo>
                    <a:pt x="61645" y="1476660"/>
                  </a:lnTo>
                  <a:lnTo>
                    <a:pt x="102978" y="1498035"/>
                  </a:lnTo>
                  <a:lnTo>
                    <a:pt x="150571" y="1505711"/>
                  </a:lnTo>
                  <a:lnTo>
                    <a:pt x="3534409" y="1505711"/>
                  </a:lnTo>
                  <a:lnTo>
                    <a:pt x="3582017" y="1498035"/>
                  </a:lnTo>
                  <a:lnTo>
                    <a:pt x="3623364" y="1476660"/>
                  </a:lnTo>
                  <a:lnTo>
                    <a:pt x="3655970" y="1444066"/>
                  </a:lnTo>
                  <a:lnTo>
                    <a:pt x="3677353" y="1402733"/>
                  </a:lnTo>
                  <a:lnTo>
                    <a:pt x="3685031" y="1355140"/>
                  </a:lnTo>
                  <a:lnTo>
                    <a:pt x="3685031" y="150621"/>
                  </a:lnTo>
                  <a:lnTo>
                    <a:pt x="3677353" y="103014"/>
                  </a:lnTo>
                  <a:lnTo>
                    <a:pt x="3655970" y="61667"/>
                  </a:lnTo>
                  <a:lnTo>
                    <a:pt x="3623364" y="29061"/>
                  </a:lnTo>
                  <a:lnTo>
                    <a:pt x="3582017" y="7678"/>
                  </a:lnTo>
                  <a:lnTo>
                    <a:pt x="35344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9545" y="4632198"/>
              <a:ext cx="3685540" cy="1506220"/>
            </a:xfrm>
            <a:custGeom>
              <a:avLst/>
              <a:gdLst/>
              <a:ahLst/>
              <a:cxnLst/>
              <a:rect l="l" t="t" r="r" b="b"/>
              <a:pathLst>
                <a:path w="3685540" h="1506220">
                  <a:moveTo>
                    <a:pt x="0" y="150621"/>
                  </a:moveTo>
                  <a:lnTo>
                    <a:pt x="7676" y="103014"/>
                  </a:lnTo>
                  <a:lnTo>
                    <a:pt x="29051" y="61667"/>
                  </a:lnTo>
                  <a:lnTo>
                    <a:pt x="61645" y="29061"/>
                  </a:lnTo>
                  <a:lnTo>
                    <a:pt x="102978" y="7678"/>
                  </a:lnTo>
                  <a:lnTo>
                    <a:pt x="150571" y="0"/>
                  </a:lnTo>
                  <a:lnTo>
                    <a:pt x="3534409" y="0"/>
                  </a:lnTo>
                  <a:lnTo>
                    <a:pt x="3582017" y="7678"/>
                  </a:lnTo>
                  <a:lnTo>
                    <a:pt x="3623364" y="29061"/>
                  </a:lnTo>
                  <a:lnTo>
                    <a:pt x="3655970" y="61667"/>
                  </a:lnTo>
                  <a:lnTo>
                    <a:pt x="3677353" y="103014"/>
                  </a:lnTo>
                  <a:lnTo>
                    <a:pt x="3685031" y="150621"/>
                  </a:lnTo>
                  <a:lnTo>
                    <a:pt x="3685031" y="1355140"/>
                  </a:lnTo>
                  <a:lnTo>
                    <a:pt x="3677353" y="1402733"/>
                  </a:lnTo>
                  <a:lnTo>
                    <a:pt x="3655970" y="1444066"/>
                  </a:lnTo>
                  <a:lnTo>
                    <a:pt x="3623364" y="1476660"/>
                  </a:lnTo>
                  <a:lnTo>
                    <a:pt x="3582017" y="1498035"/>
                  </a:lnTo>
                  <a:lnTo>
                    <a:pt x="3534409" y="1505711"/>
                  </a:lnTo>
                  <a:lnTo>
                    <a:pt x="150571" y="1505711"/>
                  </a:lnTo>
                  <a:lnTo>
                    <a:pt x="102978" y="1498035"/>
                  </a:lnTo>
                  <a:lnTo>
                    <a:pt x="61645" y="1476660"/>
                  </a:lnTo>
                  <a:lnTo>
                    <a:pt x="29051" y="1444066"/>
                  </a:lnTo>
                  <a:lnTo>
                    <a:pt x="7676" y="1402733"/>
                  </a:lnTo>
                  <a:lnTo>
                    <a:pt x="0" y="1355140"/>
                  </a:lnTo>
                  <a:lnTo>
                    <a:pt x="0" y="150621"/>
                  </a:lnTo>
                  <a:close/>
                </a:path>
              </a:pathLst>
            </a:custGeom>
            <a:ln w="25908">
              <a:solidFill>
                <a:srgbClr val="4674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86129" y="4651629"/>
            <a:ext cx="3298825" cy="13963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340"/>
              </a:spcBef>
            </a:pPr>
            <a:r>
              <a:rPr sz="2400" spc="-5" dirty="0">
                <a:latin typeface="Calibri"/>
                <a:cs typeface="Calibri"/>
              </a:rPr>
              <a:t>Es posible pactar </a:t>
            </a:r>
            <a:r>
              <a:rPr sz="2400" dirty="0">
                <a:latin typeface="Calibri"/>
                <a:cs typeface="Calibri"/>
              </a:rPr>
              <a:t>en el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contrato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una</a:t>
            </a:r>
            <a:r>
              <a:rPr sz="2400" spc="-10" dirty="0">
                <a:latin typeface="Calibri"/>
                <a:cs typeface="Calibri"/>
              </a:rPr>
              <a:t> mejora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respecto </a:t>
            </a:r>
            <a:r>
              <a:rPr sz="2400" dirty="0">
                <a:latin typeface="Calibri"/>
                <a:cs typeface="Calibri"/>
              </a:rPr>
              <a:t>al </a:t>
            </a:r>
            <a:r>
              <a:rPr sz="2400" spc="-5" dirty="0">
                <a:latin typeface="Calibri"/>
                <a:cs typeface="Calibri"/>
              </a:rPr>
              <a:t>salario </a:t>
            </a:r>
            <a:r>
              <a:rPr sz="2400" dirty="0">
                <a:latin typeface="Calibri"/>
                <a:cs typeface="Calibri"/>
              </a:rPr>
              <a:t>mínimo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establecido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convenio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071" y="3389376"/>
            <a:ext cx="3816096" cy="306171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58011" y="2862072"/>
            <a:ext cx="7862570" cy="399415"/>
          </a:xfrm>
          <a:prstGeom prst="rect">
            <a:avLst/>
          </a:prstGeom>
          <a:ln w="9144">
            <a:solidFill>
              <a:srgbClr val="92D05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9"/>
              </a:spcBef>
            </a:pPr>
            <a:r>
              <a:rPr sz="2000" dirty="0">
                <a:latin typeface="Arial MT"/>
                <a:cs typeface="Arial MT"/>
              </a:rPr>
              <a:t>Salario mínimo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fija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todos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años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el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Gobierno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Decreto.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61772" y="3450335"/>
            <a:ext cx="358140" cy="212090"/>
            <a:chOff x="461772" y="3450335"/>
            <a:chExt cx="358140" cy="212090"/>
          </a:xfrm>
        </p:grpSpPr>
        <p:sp>
          <p:nvSpPr>
            <p:cNvPr id="21" name="object 21"/>
            <p:cNvSpPr/>
            <p:nvPr/>
          </p:nvSpPr>
          <p:spPr>
            <a:xfrm>
              <a:off x="474726" y="3463289"/>
              <a:ext cx="332740" cy="186055"/>
            </a:xfrm>
            <a:custGeom>
              <a:avLst/>
              <a:gdLst/>
              <a:ahLst/>
              <a:cxnLst/>
              <a:rect l="l" t="t" r="r" b="b"/>
              <a:pathLst>
                <a:path w="332740" h="186054">
                  <a:moveTo>
                    <a:pt x="239267" y="0"/>
                  </a:moveTo>
                  <a:lnTo>
                    <a:pt x="239267" y="46482"/>
                  </a:lnTo>
                  <a:lnTo>
                    <a:pt x="0" y="46482"/>
                  </a:lnTo>
                  <a:lnTo>
                    <a:pt x="0" y="139446"/>
                  </a:lnTo>
                  <a:lnTo>
                    <a:pt x="239267" y="139446"/>
                  </a:lnTo>
                  <a:lnTo>
                    <a:pt x="239267" y="185928"/>
                  </a:lnTo>
                  <a:lnTo>
                    <a:pt x="332231" y="92963"/>
                  </a:lnTo>
                  <a:lnTo>
                    <a:pt x="239267" y="0"/>
                  </a:lnTo>
                  <a:close/>
                </a:path>
              </a:pathLst>
            </a:custGeom>
            <a:solidFill>
              <a:srgbClr val="C3D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4726" y="3463289"/>
              <a:ext cx="332740" cy="186055"/>
            </a:xfrm>
            <a:custGeom>
              <a:avLst/>
              <a:gdLst/>
              <a:ahLst/>
              <a:cxnLst/>
              <a:rect l="l" t="t" r="r" b="b"/>
              <a:pathLst>
                <a:path w="332740" h="186054">
                  <a:moveTo>
                    <a:pt x="0" y="46482"/>
                  </a:moveTo>
                  <a:lnTo>
                    <a:pt x="239267" y="46482"/>
                  </a:lnTo>
                  <a:lnTo>
                    <a:pt x="239267" y="0"/>
                  </a:lnTo>
                  <a:lnTo>
                    <a:pt x="332231" y="92963"/>
                  </a:lnTo>
                  <a:lnTo>
                    <a:pt x="239267" y="185928"/>
                  </a:lnTo>
                  <a:lnTo>
                    <a:pt x="239267" y="139446"/>
                  </a:lnTo>
                  <a:lnTo>
                    <a:pt x="0" y="139446"/>
                  </a:lnTo>
                  <a:lnTo>
                    <a:pt x="0" y="46482"/>
                  </a:lnTo>
                  <a:close/>
                </a:path>
              </a:pathLst>
            </a:custGeom>
            <a:ln w="25907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046" y="714248"/>
            <a:ext cx="6707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0" dirty="0">
                <a:latin typeface="Calibri"/>
                <a:cs typeface="Calibri"/>
              </a:rPr>
              <a:t>EVOLUCIÓN</a:t>
            </a:r>
            <a:r>
              <a:rPr sz="4000" b="0" spc="20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DEL </a:t>
            </a:r>
            <a:r>
              <a:rPr sz="4000" b="0" spc="-5" dirty="0">
                <a:latin typeface="Calibri"/>
                <a:cs typeface="Calibri"/>
              </a:rPr>
              <a:t>SMI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EN</a:t>
            </a:r>
            <a:r>
              <a:rPr sz="4000" b="0" spc="-5" dirty="0">
                <a:latin typeface="Calibri"/>
                <a:cs typeface="Calibri"/>
              </a:rPr>
              <a:t> </a:t>
            </a:r>
            <a:r>
              <a:rPr sz="4000" b="0" spc="-65" dirty="0">
                <a:latin typeface="Calibri"/>
                <a:cs typeface="Calibri"/>
              </a:rPr>
              <a:t>ESPAÑA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B8AD25-5257-DF75-3B8C-38FE5953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4360" y="1670538"/>
            <a:ext cx="10119360" cy="44732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1333</Words>
  <Application>Microsoft Office PowerPoint</Application>
  <PresentationFormat>Presentación en pantalla (4:3)</PresentationFormat>
  <Paragraphs>305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Arial MT</vt:lpstr>
      <vt:lpstr>Calibri</vt:lpstr>
      <vt:lpstr>Courier New</vt:lpstr>
      <vt:lpstr>Times New Roman</vt:lpstr>
      <vt:lpstr>Wingdings</vt:lpstr>
      <vt:lpstr>Office Theme</vt:lpstr>
      <vt:lpstr>EL SALARIO Y LA NÓMINA</vt:lpstr>
      <vt:lpstr>CONTENIDOS</vt:lpstr>
      <vt:lpstr>El salario</vt:lpstr>
      <vt:lpstr>El salario</vt:lpstr>
      <vt:lpstr>PAGO DEL SALARIO</vt:lpstr>
      <vt:lpstr>RECIBO DE SALARIOS</vt:lpstr>
      <vt:lpstr>Presentación de PowerPoint</vt:lpstr>
      <vt:lpstr>SALARIO MÍNIMO INTERPROFESIONAL (SMI)</vt:lpstr>
      <vt:lpstr>EVOLUCIÓN DEL SMI EN ESPAÑA</vt:lpstr>
      <vt:lpstr>Presentación de PowerPoint</vt:lpstr>
      <vt:lpstr>Presentación de PowerPoint</vt:lpstr>
      <vt:lpstr>El salario del convenio colectivo  (estructura)</vt:lpstr>
      <vt:lpstr>LAS GARANTÍAS DEL SALARIO</vt:lpstr>
      <vt:lpstr>LAS GARANTÍAS DEL SALARIO</vt:lpstr>
      <vt:lpstr>LA NÓMINA</vt:lpstr>
      <vt:lpstr>LA NÓMINA</vt:lpstr>
      <vt:lpstr>EL SALARIO BRUTO (DEVENGOS)</vt:lpstr>
      <vt:lpstr>DEDUCCIONES</vt:lpstr>
      <vt:lpstr>Base de Cotización de Contingencias Comunes (BCCC)</vt:lpstr>
      <vt:lpstr>Cálculo de la Base de Cotización de Contingencias  Profesionales (BCCP)</vt:lpstr>
      <vt:lpstr>Cálculo de la Base de Horas Extras  (BCHE)</vt:lpstr>
      <vt:lpstr>CUOTA A INGRESAR</vt:lpstr>
      <vt:lpstr>TIPOS DE COTIZACIÓN</vt:lpstr>
      <vt:lpstr>Descuento por IRPF  (Hacienda)</vt:lpstr>
      <vt:lpstr>Cálculo de la Base del IMPUESTO sobre la RENTA de las PERSONAS FÍSICAS (IRPF)</vt:lpstr>
      <vt:lpstr>CUADRO ESQUEMA PARA CALCULAR LAS DEDUCCIONES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Diego Millán Miranda Fernández</cp:lastModifiedBy>
  <cp:revision>9</cp:revision>
  <dcterms:created xsi:type="dcterms:W3CDTF">2022-10-03T17:50:57Z</dcterms:created>
  <dcterms:modified xsi:type="dcterms:W3CDTF">2023-01-25T18:54:11Z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2022-10-03T00:00:00Z</vt:filetime>
  </property>
</Properties>
</file>