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7217" y="892251"/>
            <a:ext cx="8049564" cy="276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8916" y="1810334"/>
            <a:ext cx="5625465" cy="1732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1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10" Type="http://schemas.openxmlformats.org/officeDocument/2006/relationships/image" Target="../media/image4.jpg"/><Relationship Id="rId4" Type="http://schemas.openxmlformats.org/officeDocument/2006/relationships/slide" Target="slide5.xml"/><Relationship Id="rId9" Type="http://schemas.openxmlformats.org/officeDocument/2006/relationships/slide" Target="slide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0708" y="880872"/>
            <a:ext cx="5003291" cy="57607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217" y="892251"/>
            <a:ext cx="618680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s-ES" sz="6000" b="0" spc="-10">
                <a:latin typeface="Calibri"/>
                <a:cs typeface="Calibri"/>
              </a:rPr>
              <a:t>LA JORNADA LABORAL</a:t>
            </a:r>
            <a:endParaRPr sz="6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7763" y="214884"/>
            <a:ext cx="8746490" cy="2857500"/>
            <a:chOff x="397763" y="214884"/>
            <a:chExt cx="8746490" cy="2857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00116" y="214884"/>
              <a:ext cx="3643884" cy="2857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29005" y="1000506"/>
              <a:ext cx="5358765" cy="858519"/>
            </a:xfrm>
            <a:custGeom>
              <a:avLst/>
              <a:gdLst/>
              <a:ahLst/>
              <a:cxnLst/>
              <a:rect l="l" t="t" r="r" b="b"/>
              <a:pathLst>
                <a:path w="5358765" h="858519">
                  <a:moveTo>
                    <a:pt x="5358384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5358384" y="858012"/>
                  </a:lnTo>
                  <a:lnTo>
                    <a:pt x="5358384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763" y="1146047"/>
              <a:ext cx="5445252" cy="67970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9005" y="1000505"/>
            <a:ext cx="5358765" cy="858519"/>
          </a:xfrm>
          <a:prstGeom prst="rect">
            <a:avLst/>
          </a:prstGeom>
          <a:ln w="25907">
            <a:solidFill>
              <a:srgbClr val="77923B"/>
            </a:solidFill>
          </a:ln>
        </p:spPr>
        <p:txBody>
          <a:bodyPr vert="horz" wrap="square" lIns="0" tIns="226060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1780"/>
              </a:spcBef>
            </a:pPr>
            <a:r>
              <a:rPr sz="2400" spc="-5" dirty="0"/>
              <a:t>POR</a:t>
            </a:r>
            <a:r>
              <a:rPr sz="2400" spc="-15" dirty="0"/>
              <a:t> </a:t>
            </a:r>
            <a:r>
              <a:rPr sz="2400" spc="-25" dirty="0"/>
              <a:t>LACTANCIA</a:t>
            </a:r>
            <a:r>
              <a:rPr sz="2400" spc="-45" dirty="0"/>
              <a:t> </a:t>
            </a:r>
            <a:r>
              <a:rPr sz="2400" spc="-5" dirty="0"/>
              <a:t>DE</a:t>
            </a:r>
            <a:r>
              <a:rPr sz="2400" spc="-15" dirty="0"/>
              <a:t> </a:t>
            </a:r>
            <a:r>
              <a:rPr sz="2400" dirty="0"/>
              <a:t>MENOR</a:t>
            </a:r>
            <a:r>
              <a:rPr sz="2400" spc="-20" dirty="0"/>
              <a:t> </a:t>
            </a:r>
            <a:r>
              <a:rPr sz="2400" spc="-5" dirty="0"/>
              <a:t>DE</a:t>
            </a:r>
            <a:r>
              <a:rPr sz="2400" spc="-15" dirty="0"/>
              <a:t> </a:t>
            </a:r>
            <a:r>
              <a:rPr sz="2400" dirty="0"/>
              <a:t>9</a:t>
            </a:r>
            <a:r>
              <a:rPr sz="2400" spc="-10" dirty="0"/>
              <a:t> MESES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507593" y="2829560"/>
            <a:ext cx="8301990" cy="304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b="1" spc="-5" dirty="0">
                <a:latin typeface="Calibri"/>
                <a:cs typeface="Calibri"/>
              </a:rPr>
              <a:t>Ausencia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por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1 h/día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b="1" spc="-25" dirty="0">
                <a:latin typeface="Calibri"/>
                <a:cs typeface="Calibri"/>
              </a:rPr>
              <a:t>Varias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opciones:</a:t>
            </a:r>
            <a:r>
              <a:rPr sz="2200" b="1" spc="4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ausencia,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división,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entrada</a:t>
            </a:r>
            <a:r>
              <a:rPr sz="2200" b="1" spc="3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salida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en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media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hora….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b="1" spc="-10" dirty="0">
                <a:latin typeface="Calibri"/>
                <a:cs typeface="Calibri"/>
              </a:rPr>
              <a:t>Posibilidad: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acumular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hora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de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lactancia</a:t>
            </a:r>
            <a:r>
              <a:rPr sz="2200" b="1" spc="3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en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jornada</a:t>
            </a:r>
            <a:r>
              <a:rPr sz="2200" b="1" spc="3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completa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15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200" b="1" spc="-15" dirty="0">
                <a:latin typeface="Calibri"/>
                <a:cs typeface="Calibri"/>
              </a:rPr>
              <a:t>(convenio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pacto)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b="1" spc="-15" dirty="0">
                <a:latin typeface="Calibri"/>
                <a:cs typeface="Calibri"/>
              </a:rPr>
              <a:t>Disfrute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por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padre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madre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0628" y="3857242"/>
            <a:ext cx="5643371" cy="30007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145" y="215645"/>
            <a:ext cx="6596380" cy="551815"/>
          </a:xfrm>
          <a:prstGeom prst="rect">
            <a:avLst/>
          </a:prstGeom>
          <a:solidFill>
            <a:srgbClr val="C3D59B"/>
          </a:solidFill>
          <a:ln w="25907">
            <a:solidFill>
              <a:srgbClr val="77923B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570"/>
              </a:spcBef>
            </a:pPr>
            <a:r>
              <a:rPr sz="2400" spc="-5" dirty="0"/>
              <a:t>POR </a:t>
            </a:r>
            <a:r>
              <a:rPr sz="2400" spc="-10" dirty="0"/>
              <a:t>CONDICIÓN</a:t>
            </a:r>
            <a:r>
              <a:rPr sz="2400" spc="-20" dirty="0"/>
              <a:t> </a:t>
            </a:r>
            <a:r>
              <a:rPr sz="2400" spc="-5" dirty="0"/>
              <a:t>VÍCTIMA VIOLENCIA</a:t>
            </a:r>
            <a:r>
              <a:rPr sz="2400" spc="-10" dirty="0"/>
              <a:t> </a:t>
            </a:r>
            <a:r>
              <a:rPr sz="2400" spc="-5" dirty="0"/>
              <a:t>DE </a:t>
            </a:r>
            <a:r>
              <a:rPr sz="2400" spc="-10" dirty="0"/>
              <a:t>GÉNERO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435965" y="963527"/>
            <a:ext cx="7039609" cy="354774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42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Condición</a:t>
            </a:r>
            <a:r>
              <a:rPr sz="2200" b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víctima de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violencia</a:t>
            </a:r>
            <a:r>
              <a:rPr sz="2200" b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</a:t>
            </a:r>
            <a:r>
              <a:rPr sz="22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género</a:t>
            </a:r>
            <a:r>
              <a:rPr sz="2200" b="1" spc="-15" dirty="0"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ourier New"/>
                <a:cs typeface="Courier New"/>
              </a:rPr>
              <a:t>o</a:t>
            </a:r>
            <a:r>
              <a:rPr sz="2200" spc="-58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se</a:t>
            </a:r>
            <a:r>
              <a:rPr sz="2200" b="1" spc="-35" dirty="0">
                <a:latin typeface="Calibri"/>
                <a:cs typeface="Calibri"/>
              </a:rPr>
              <a:t>nt</a:t>
            </a:r>
            <a:r>
              <a:rPr sz="2200" b="1" spc="-10" dirty="0">
                <a:latin typeface="Calibri"/>
                <a:cs typeface="Calibri"/>
              </a:rPr>
              <a:t>enci</a:t>
            </a:r>
            <a:r>
              <a:rPr sz="2200" b="1" spc="-5" dirty="0">
                <a:latin typeface="Calibri"/>
                <a:cs typeface="Calibri"/>
              </a:rPr>
              <a:t>a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</a:t>
            </a:r>
            <a:r>
              <a:rPr sz="2200" b="1" spc="-20" dirty="0">
                <a:latin typeface="Calibri"/>
                <a:cs typeface="Calibri"/>
              </a:rPr>
              <a:t>o</a:t>
            </a:r>
            <a:r>
              <a:rPr sz="2200" b="1" spc="-5" dirty="0">
                <a:latin typeface="Calibri"/>
                <a:cs typeface="Calibri"/>
              </a:rPr>
              <a:t>nd</a:t>
            </a:r>
            <a:r>
              <a:rPr sz="2200" b="1" spc="-15" dirty="0">
                <a:latin typeface="Calibri"/>
                <a:cs typeface="Calibri"/>
              </a:rPr>
              <a:t>e</a:t>
            </a:r>
            <a:r>
              <a:rPr sz="2200" b="1" spc="-5" dirty="0">
                <a:latin typeface="Calibri"/>
                <a:cs typeface="Calibri"/>
              </a:rPr>
              <a:t>na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</a:t>
            </a:r>
            <a:r>
              <a:rPr sz="2200" b="1" spc="-5" dirty="0">
                <a:latin typeface="Calibri"/>
                <a:cs typeface="Calibri"/>
              </a:rPr>
              <a:t>l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ag</a:t>
            </a:r>
            <a:r>
              <a:rPr sz="2200" b="1" spc="-35" dirty="0">
                <a:latin typeface="Calibri"/>
                <a:cs typeface="Calibri"/>
              </a:rPr>
              <a:t>r</a:t>
            </a:r>
            <a:r>
              <a:rPr sz="2200" b="1" spc="-10" dirty="0">
                <a:latin typeface="Calibri"/>
                <a:cs typeface="Calibri"/>
              </a:rPr>
              <a:t>esor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ourier New"/>
                <a:cs typeface="Courier New"/>
              </a:rPr>
              <a:t>o</a:t>
            </a:r>
            <a:r>
              <a:rPr sz="2200" spc="-38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</a:t>
            </a:r>
            <a:r>
              <a:rPr sz="2200" b="1" spc="-35" dirty="0">
                <a:latin typeface="Calibri"/>
                <a:cs typeface="Calibri"/>
              </a:rPr>
              <a:t>r</a:t>
            </a:r>
            <a:r>
              <a:rPr sz="2200" b="1" spc="-5" dirty="0">
                <a:latin typeface="Calibri"/>
                <a:cs typeface="Calibri"/>
              </a:rPr>
              <a:t>den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p</a:t>
            </a:r>
            <a:r>
              <a:rPr sz="2200" b="1" spc="-35" dirty="0">
                <a:latin typeface="Calibri"/>
                <a:cs typeface="Calibri"/>
              </a:rPr>
              <a:t>r</a:t>
            </a:r>
            <a:r>
              <a:rPr sz="2200" b="1" spc="-5" dirty="0">
                <a:latin typeface="Calibri"/>
                <a:cs typeface="Calibri"/>
              </a:rPr>
              <a:t>o</a:t>
            </a:r>
            <a:r>
              <a:rPr sz="2200" b="1" spc="-40" dirty="0">
                <a:latin typeface="Calibri"/>
                <a:cs typeface="Calibri"/>
              </a:rPr>
              <a:t>t</a:t>
            </a:r>
            <a:r>
              <a:rPr sz="2200" b="1" spc="-10" dirty="0">
                <a:latin typeface="Calibri"/>
                <a:cs typeface="Calibri"/>
              </a:rPr>
              <a:t>ec</a:t>
            </a:r>
            <a:r>
              <a:rPr sz="2200" b="1" dirty="0">
                <a:latin typeface="Calibri"/>
                <a:cs typeface="Calibri"/>
              </a:rPr>
              <a:t>c</a:t>
            </a:r>
            <a:r>
              <a:rPr sz="2200" b="1" spc="-5" dirty="0">
                <a:latin typeface="Calibri"/>
                <a:cs typeface="Calibri"/>
              </a:rPr>
              <a:t>ión</a:t>
            </a:r>
            <a:r>
              <a:rPr sz="2200" b="1" spc="3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del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ju</a:t>
            </a:r>
            <a:r>
              <a:rPr sz="2200" b="1" spc="-30" dirty="0">
                <a:latin typeface="Calibri"/>
                <a:cs typeface="Calibri"/>
              </a:rPr>
              <a:t>e</a:t>
            </a:r>
            <a:r>
              <a:rPr sz="2200" b="1" spc="-5" dirty="0">
                <a:latin typeface="Calibri"/>
                <a:cs typeface="Calibri"/>
              </a:rPr>
              <a:t>z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ourier New"/>
                <a:cs typeface="Courier New"/>
              </a:rPr>
              <a:t>o</a:t>
            </a:r>
            <a:r>
              <a:rPr sz="2200" spc="-380" dirty="0">
                <a:latin typeface="Courier New"/>
                <a:cs typeface="Courier New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resolución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judicial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de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medidas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cautelares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325"/>
              </a:spcBef>
            </a:pPr>
            <a:r>
              <a:rPr sz="2200" spc="-5" dirty="0">
                <a:latin typeface="Courier New"/>
                <a:cs typeface="Courier New"/>
              </a:rPr>
              <a:t>o</a:t>
            </a:r>
            <a:r>
              <a:rPr sz="2200" spc="-38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alibri"/>
                <a:cs typeface="Calibri"/>
              </a:rPr>
              <a:t>i</a:t>
            </a:r>
            <a:r>
              <a:rPr sz="2200" b="1" spc="-20" dirty="0">
                <a:latin typeface="Calibri"/>
                <a:cs typeface="Calibri"/>
              </a:rPr>
              <a:t>n</a:t>
            </a:r>
            <a:r>
              <a:rPr sz="2200" b="1" spc="-40" dirty="0">
                <a:latin typeface="Calibri"/>
                <a:cs typeface="Calibri"/>
              </a:rPr>
              <a:t>f</a:t>
            </a:r>
            <a:r>
              <a:rPr sz="2200" b="1" spc="-5" dirty="0">
                <a:latin typeface="Calibri"/>
                <a:cs typeface="Calibri"/>
              </a:rPr>
              <a:t>orme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del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Mini</a:t>
            </a:r>
            <a:r>
              <a:rPr sz="2200" b="1" spc="-35" dirty="0">
                <a:latin typeface="Calibri"/>
                <a:cs typeface="Calibri"/>
              </a:rPr>
              <a:t>st</a:t>
            </a:r>
            <a:r>
              <a:rPr sz="2200" b="1" spc="-10" dirty="0">
                <a:latin typeface="Calibri"/>
                <a:cs typeface="Calibri"/>
              </a:rPr>
              <a:t>eri</a:t>
            </a:r>
            <a:r>
              <a:rPr sz="2200" b="1" spc="-5" dirty="0">
                <a:latin typeface="Calibri"/>
                <a:cs typeface="Calibri"/>
              </a:rPr>
              <a:t>o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Fisc</a:t>
            </a:r>
            <a:r>
              <a:rPr sz="2200" b="1" spc="-20" dirty="0">
                <a:latin typeface="Calibri"/>
                <a:cs typeface="Calibri"/>
              </a:rPr>
              <a:t>a</a:t>
            </a:r>
            <a:r>
              <a:rPr sz="2200" b="1" spc="-5" dirty="0">
                <a:latin typeface="Calibri"/>
                <a:cs typeface="Calibri"/>
              </a:rPr>
              <a:t>l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23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b="1" spc="-10" dirty="0">
                <a:latin typeface="Calibri"/>
                <a:cs typeface="Calibri"/>
              </a:rPr>
              <a:t>Derecho</a:t>
            </a:r>
            <a:r>
              <a:rPr sz="2200" b="1" spc="4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reordenación</a:t>
            </a:r>
            <a:r>
              <a:rPr sz="2200" b="1" spc="5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y </a:t>
            </a:r>
            <a:r>
              <a:rPr sz="2200" b="1" spc="-10" dirty="0">
                <a:latin typeface="Calibri"/>
                <a:cs typeface="Calibri"/>
              </a:rPr>
              <a:t>adaptación</a:t>
            </a:r>
            <a:r>
              <a:rPr sz="2200" b="1" spc="3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un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horario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flexible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4424" y="963167"/>
            <a:ext cx="7976870" cy="2682240"/>
            <a:chOff x="344424" y="963167"/>
            <a:chExt cx="7976870" cy="2682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6883" y="1714499"/>
              <a:ext cx="3534156" cy="19309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57378" y="1000505"/>
              <a:ext cx="7001509" cy="858519"/>
            </a:xfrm>
            <a:custGeom>
              <a:avLst/>
              <a:gdLst/>
              <a:ahLst/>
              <a:cxnLst/>
              <a:rect l="l" t="t" r="r" b="b"/>
              <a:pathLst>
                <a:path w="7001509" h="858519">
                  <a:moveTo>
                    <a:pt x="7001256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7001256" y="858012"/>
                  </a:lnTo>
                  <a:lnTo>
                    <a:pt x="7001256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7378" y="1000505"/>
              <a:ext cx="7001509" cy="858519"/>
            </a:xfrm>
            <a:custGeom>
              <a:avLst/>
              <a:gdLst/>
              <a:ahLst/>
              <a:cxnLst/>
              <a:rect l="l" t="t" r="r" b="b"/>
              <a:pathLst>
                <a:path w="7001509" h="858519">
                  <a:moveTo>
                    <a:pt x="0" y="858012"/>
                  </a:moveTo>
                  <a:lnTo>
                    <a:pt x="7001256" y="858012"/>
                  </a:lnTo>
                  <a:lnTo>
                    <a:pt x="7001256" y="0"/>
                  </a:lnTo>
                  <a:lnTo>
                    <a:pt x="0" y="0"/>
                  </a:lnTo>
                  <a:lnTo>
                    <a:pt x="0" y="858012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" y="963167"/>
              <a:ext cx="6099048" cy="6797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4104" y="1328927"/>
              <a:ext cx="4550664" cy="679703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1434" rIns="0" bIns="0" rtlCol="0">
            <a:spAutoFit/>
          </a:bodyPr>
          <a:lstStyle/>
          <a:p>
            <a:pPr marL="1236980" marR="5080" indent="-741045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POR </a:t>
            </a:r>
            <a:r>
              <a:rPr sz="2400" spc="-10" dirty="0"/>
              <a:t>CAUSAS ECONÓMICAS, TECNOLÓGICAS, </a:t>
            </a:r>
            <a:r>
              <a:rPr sz="2400" spc="-530" dirty="0"/>
              <a:t> </a:t>
            </a:r>
            <a:r>
              <a:rPr sz="2400" spc="-35" dirty="0"/>
              <a:t>ORGANIZATIVAS</a:t>
            </a:r>
            <a:r>
              <a:rPr sz="2400" spc="-5" dirty="0"/>
              <a:t> </a:t>
            </a:r>
            <a:r>
              <a:rPr sz="2400" dirty="0"/>
              <a:t>O</a:t>
            </a:r>
            <a:r>
              <a:rPr sz="2400" spc="-5" dirty="0"/>
              <a:t> </a:t>
            </a:r>
            <a:r>
              <a:rPr sz="2400" spc="-10" dirty="0"/>
              <a:t>PRODUCCIÓN</a:t>
            </a:r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435965" y="3043808"/>
            <a:ext cx="5921375" cy="2750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10" dirty="0">
                <a:latin typeface="Calibri"/>
                <a:cs typeface="Calibri"/>
              </a:rPr>
              <a:t>Reducción </a:t>
            </a:r>
            <a:r>
              <a:rPr sz="2200" spc="-15" dirty="0">
                <a:latin typeface="Calibri"/>
                <a:cs typeface="Calibri"/>
              </a:rPr>
              <a:t>entre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10-70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%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10" dirty="0">
                <a:latin typeface="Calibri"/>
                <a:cs typeface="Calibri"/>
              </a:rPr>
              <a:t>Cobro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desempleo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 jornada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realiza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latin typeface="Calibri"/>
                <a:cs typeface="Calibri"/>
              </a:rPr>
              <a:t>E.R.E.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reducción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jornada: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655"/>
              </a:spcBef>
            </a:pPr>
            <a:r>
              <a:rPr sz="2200" spc="-5" dirty="0">
                <a:latin typeface="Courier New"/>
                <a:cs typeface="Courier New"/>
              </a:rPr>
              <a:t>o</a:t>
            </a:r>
            <a:r>
              <a:rPr sz="2200" spc="-38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alibri"/>
                <a:cs typeface="Calibri"/>
              </a:rPr>
              <a:t>period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nsul</a:t>
            </a:r>
            <a:r>
              <a:rPr sz="2200" spc="-3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15 </a:t>
            </a:r>
            <a:r>
              <a:rPr sz="2200" spc="-10" dirty="0">
                <a:latin typeface="Calibri"/>
                <a:cs typeface="Calibri"/>
              </a:rPr>
              <a:t>días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ourier New"/>
                <a:cs typeface="Courier New"/>
              </a:rPr>
              <a:t>o</a:t>
            </a:r>
            <a:r>
              <a:rPr sz="2200" spc="-38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alibri"/>
                <a:cs typeface="Calibri"/>
              </a:rPr>
              <a:t>comunicación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 </a:t>
            </a:r>
            <a:r>
              <a:rPr sz="2200" spc="-10" dirty="0">
                <a:latin typeface="Calibri"/>
                <a:cs typeface="Calibri"/>
              </a:rPr>
              <a:t>Autoridad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Laboral.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86628" y="4786883"/>
            <a:ext cx="3105912" cy="20711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9542" y="98882"/>
            <a:ext cx="6269990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-25" dirty="0"/>
              <a:t>LOS</a:t>
            </a:r>
            <a:r>
              <a:rPr sz="4100" spc="-20" dirty="0"/>
              <a:t> </a:t>
            </a:r>
            <a:r>
              <a:rPr sz="4100" spc="-5" dirty="0"/>
              <a:t>PERMISOS</a:t>
            </a:r>
            <a:r>
              <a:rPr sz="4100" spc="-50" dirty="0"/>
              <a:t> </a:t>
            </a:r>
            <a:r>
              <a:rPr sz="4100" dirty="0"/>
              <a:t>RETRIBUIDOS</a:t>
            </a:r>
            <a:endParaRPr sz="41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0837" y="922400"/>
          <a:ext cx="8592185" cy="5727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01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Matrimonio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días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naturales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01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Nacimiento</a:t>
                      </a:r>
                      <a:r>
                        <a:rPr sz="20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hijo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92075" marR="1488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días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 4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(si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necesita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desplazamiento)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8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Fallecimiento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enfermedad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grave</a:t>
                      </a:r>
                      <a:r>
                        <a:rPr sz="20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familiar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853">
                <a:tc>
                  <a:txBody>
                    <a:bodyPr/>
                    <a:lstStyle/>
                    <a:p>
                      <a:pPr marL="91440" marR="3841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Intervención quirúrgica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sin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hospitalización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pero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con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reposo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domiciliario</a:t>
                      </a:r>
                      <a:r>
                        <a:rPr sz="20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familiar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01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0" dirty="0">
                          <a:latin typeface="Calibri"/>
                          <a:cs typeface="Calibri"/>
                        </a:rPr>
                        <a:t>Traslado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domicilio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día del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traslado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2556">
                <a:tc>
                  <a:txBody>
                    <a:bodyPr/>
                    <a:lstStyle/>
                    <a:p>
                      <a:pPr marL="91440" marR="2108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Deber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inexcusable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público o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personal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(juicio, </a:t>
                      </a:r>
                      <a:r>
                        <a:rPr sz="2000" b="1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mesa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electoral…)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Tiempo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indispensable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01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Preparación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parto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 exámenes</a:t>
                      </a:r>
                      <a:r>
                        <a:rPr sz="20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oficiales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Tiempo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indispensable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255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Bebés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prematuros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 o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necesitan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hospitalización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Una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hora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día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retribuida,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pudiendo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añadir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sin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retribución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7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Funciones</a:t>
                      </a:r>
                      <a:r>
                        <a:rPr sz="20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sindicales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Tiempo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establecido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legalmente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3367" y="528065"/>
            <a:ext cx="4549775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-25" dirty="0"/>
              <a:t>Vacaciones</a:t>
            </a:r>
            <a:r>
              <a:rPr sz="4100" spc="-80" dirty="0"/>
              <a:t> </a:t>
            </a:r>
            <a:r>
              <a:rPr sz="4100" dirty="0"/>
              <a:t>y</a:t>
            </a:r>
            <a:r>
              <a:rPr sz="4100" spc="-55" dirty="0"/>
              <a:t> </a:t>
            </a:r>
            <a:r>
              <a:rPr sz="4100" spc="-20" dirty="0"/>
              <a:t>festivos</a:t>
            </a:r>
            <a:endParaRPr sz="4100"/>
          </a:p>
        </p:txBody>
      </p:sp>
      <p:grpSp>
        <p:nvGrpSpPr>
          <p:cNvPr id="3" name="object 3"/>
          <p:cNvGrpSpPr/>
          <p:nvPr/>
        </p:nvGrpSpPr>
        <p:grpSpPr>
          <a:xfrm>
            <a:off x="287274" y="2346960"/>
            <a:ext cx="4191000" cy="680085"/>
            <a:chOff x="287274" y="2346960"/>
            <a:chExt cx="4191000" cy="680085"/>
          </a:xfrm>
        </p:grpSpPr>
        <p:sp>
          <p:nvSpPr>
            <p:cNvPr id="4" name="object 4"/>
            <p:cNvSpPr/>
            <p:nvPr/>
          </p:nvSpPr>
          <p:spPr>
            <a:xfrm>
              <a:off x="287274" y="2430018"/>
              <a:ext cx="4191000" cy="401320"/>
            </a:xfrm>
            <a:custGeom>
              <a:avLst/>
              <a:gdLst/>
              <a:ahLst/>
              <a:cxnLst/>
              <a:rect l="l" t="t" r="r" b="b"/>
              <a:pathLst>
                <a:path w="4191000" h="401319">
                  <a:moveTo>
                    <a:pt x="4191000" y="0"/>
                  </a:moveTo>
                  <a:lnTo>
                    <a:pt x="0" y="0"/>
                  </a:lnTo>
                  <a:lnTo>
                    <a:pt x="0" y="400812"/>
                  </a:lnTo>
                  <a:lnTo>
                    <a:pt x="4191000" y="400812"/>
                  </a:lnTo>
                  <a:lnTo>
                    <a:pt x="4191000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6171" y="2346960"/>
              <a:ext cx="2033015" cy="67970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87274" y="2430017"/>
            <a:ext cx="4191000" cy="401320"/>
          </a:xfrm>
          <a:prstGeom prst="rect">
            <a:avLst/>
          </a:prstGeom>
          <a:ln w="25907">
            <a:solidFill>
              <a:srgbClr val="77923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60"/>
              </a:lnSpc>
            </a:pPr>
            <a:r>
              <a:rPr sz="2400" b="1" spc="-25" dirty="0">
                <a:latin typeface="Calibri"/>
                <a:cs typeface="Calibri"/>
              </a:rPr>
              <a:t>VACACIONES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014" y="3393719"/>
            <a:ext cx="7381240" cy="304355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42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latin typeface="Calibri"/>
                <a:cs typeface="Calibri"/>
              </a:rPr>
              <a:t>ET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mín.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30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días </a:t>
            </a:r>
            <a:r>
              <a:rPr sz="2200" b="1" spc="-15" dirty="0">
                <a:latin typeface="Calibri"/>
                <a:cs typeface="Calibri"/>
              </a:rPr>
              <a:t>naturales</a:t>
            </a:r>
            <a:endParaRPr sz="22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b="1" dirty="0">
                <a:latin typeface="Calibri"/>
                <a:cs typeface="Calibri"/>
              </a:rPr>
              <a:t>No </a:t>
            </a:r>
            <a:r>
              <a:rPr sz="2200" b="1" spc="-10" dirty="0">
                <a:latin typeface="Calibri"/>
                <a:cs typeface="Calibri"/>
              </a:rPr>
              <a:t>sustituible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por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dinero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salvo</a:t>
            </a:r>
            <a:r>
              <a:rPr sz="2200" spc="-5" dirty="0">
                <a:latin typeface="Calibri"/>
                <a:cs typeface="Calibri"/>
              </a:rPr>
              <a:t> fin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contrato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disfrutadas</a:t>
            </a:r>
            <a:endParaRPr sz="22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latin typeface="Calibri"/>
                <a:cs typeface="Calibri"/>
              </a:rPr>
              <a:t>Conocer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fechas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concretas,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min.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2 meses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antes</a:t>
            </a:r>
            <a:endParaRPr sz="22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b="1" spc="-10" dirty="0">
                <a:latin typeface="Calibri"/>
                <a:cs typeface="Calibri"/>
              </a:rPr>
              <a:t>Fechas</a:t>
            </a:r>
            <a:r>
              <a:rPr sz="2200" spc="-10" dirty="0">
                <a:latin typeface="Calibri"/>
                <a:cs typeface="Calibri"/>
              </a:rPr>
              <a:t>: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Común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acuerdo </a:t>
            </a:r>
            <a:r>
              <a:rPr sz="2200" spc="-5" dirty="0">
                <a:latin typeface="Calibri"/>
                <a:cs typeface="Calibri"/>
              </a:rPr>
              <a:t>calendario de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vacaciones</a:t>
            </a:r>
            <a:r>
              <a:rPr sz="2200" spc="49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empresa</a:t>
            </a:r>
            <a:endParaRPr sz="22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b="1" spc="-15" dirty="0">
                <a:latin typeface="Calibri"/>
                <a:cs typeface="Calibri"/>
              </a:rPr>
              <a:t>Disfrute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en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mismo </a:t>
            </a:r>
            <a:r>
              <a:rPr sz="2200" b="1" spc="-10" dirty="0">
                <a:latin typeface="Calibri"/>
                <a:cs typeface="Calibri"/>
              </a:rPr>
              <a:t>año</a:t>
            </a:r>
            <a:endParaRPr sz="22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1325"/>
              </a:spcBef>
            </a:pPr>
            <a:r>
              <a:rPr sz="2200" spc="-5" dirty="0">
                <a:latin typeface="Calibri"/>
                <a:cs typeface="Calibri"/>
              </a:rPr>
              <a:t>salvo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baja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laboral, maternidad</a:t>
            </a:r>
            <a:r>
              <a:rPr sz="2200" spc="-5" dirty="0">
                <a:latin typeface="Calibri"/>
                <a:cs typeface="Calibri"/>
              </a:rPr>
              <a:t> 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paternidad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(año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siguiente).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0244" y="1429511"/>
            <a:ext cx="4120896" cy="263804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3796" y="291083"/>
            <a:ext cx="4547615" cy="36286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877" y="162305"/>
            <a:ext cx="8153400" cy="643255"/>
          </a:xfrm>
          <a:prstGeom prst="rect">
            <a:avLst/>
          </a:prstGeom>
          <a:solidFill>
            <a:srgbClr val="C3D59B"/>
          </a:solidFill>
          <a:ln w="25907">
            <a:solidFill>
              <a:srgbClr val="77923B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5"/>
              </a:spcBef>
            </a:pPr>
            <a:r>
              <a:rPr sz="2800" spc="-20" dirty="0"/>
              <a:t>FESTIVOS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59714" y="1304903"/>
            <a:ext cx="6703695" cy="505650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42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b="1" spc="-5" dirty="0">
                <a:latin typeface="Calibri"/>
                <a:cs typeface="Calibri"/>
              </a:rPr>
              <a:t>14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festivos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año </a:t>
            </a:r>
            <a:r>
              <a:rPr sz="2200" spc="-10" dirty="0">
                <a:latin typeface="Calibri"/>
                <a:cs typeface="Calibri"/>
              </a:rPr>
              <a:t>retribuidos:</a:t>
            </a:r>
            <a:endParaRPr sz="22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1320"/>
              </a:spcBef>
              <a:buFont typeface="Courier New"/>
              <a:buChar char="o"/>
              <a:tabLst>
                <a:tab pos="813435" algn="l"/>
              </a:tabLst>
            </a:pPr>
            <a:r>
              <a:rPr sz="2200" spc="-5" dirty="0">
                <a:latin typeface="Calibri"/>
                <a:cs typeface="Calibri"/>
              </a:rPr>
              <a:t>10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nacionales</a:t>
            </a:r>
            <a:endParaRPr sz="22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1320"/>
              </a:spcBef>
              <a:buFont typeface="Courier New"/>
              <a:buChar char="o"/>
              <a:tabLst>
                <a:tab pos="813435" algn="l"/>
              </a:tabLst>
            </a:pPr>
            <a:r>
              <a:rPr sz="2200" spc="-5" dirty="0">
                <a:latin typeface="Calibri"/>
                <a:cs typeface="Calibri"/>
              </a:rPr>
              <a:t>2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locales</a:t>
            </a:r>
            <a:endParaRPr sz="22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1325"/>
              </a:spcBef>
              <a:buFont typeface="Courier New"/>
              <a:buChar char="o"/>
              <a:tabLst>
                <a:tab pos="813435" algn="l"/>
              </a:tabLst>
            </a:pPr>
            <a:r>
              <a:rPr sz="2200" spc="-5" dirty="0">
                <a:latin typeface="Calibri"/>
                <a:cs typeface="Calibri"/>
              </a:rPr>
              <a:t>2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fijado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CCAA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ourier New"/>
              <a:buChar char="o"/>
            </a:pPr>
            <a:endParaRPr sz="25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23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b="1" dirty="0">
                <a:latin typeface="Calibri"/>
                <a:cs typeface="Calibri"/>
              </a:rPr>
              <a:t>Si</a:t>
            </a:r>
            <a:r>
              <a:rPr sz="2200" b="1" spc="-5" dirty="0">
                <a:latin typeface="Calibri"/>
                <a:cs typeface="Calibri"/>
              </a:rPr>
              <a:t> son </a:t>
            </a:r>
            <a:r>
              <a:rPr sz="2200" b="1" spc="-10" dirty="0">
                <a:latin typeface="Calibri"/>
                <a:cs typeface="Calibri"/>
              </a:rPr>
              <a:t>domingo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25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Dic,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Enero,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Mayo,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12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Oct: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lunes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5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23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latin typeface="Calibri"/>
                <a:cs typeface="Calibri"/>
              </a:rPr>
              <a:t>Si </a:t>
            </a:r>
            <a:r>
              <a:rPr sz="2200" dirty="0">
                <a:latin typeface="Calibri"/>
                <a:cs typeface="Calibri"/>
              </a:rPr>
              <a:t>se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trabaja,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se </a:t>
            </a:r>
            <a:r>
              <a:rPr sz="2200" b="1" spc="-10" dirty="0">
                <a:latin typeface="Calibri"/>
                <a:cs typeface="Calibri"/>
              </a:rPr>
              <a:t>compensa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con</a:t>
            </a:r>
            <a:r>
              <a:rPr sz="2200" spc="-10" dirty="0"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876935" lvl="1" indent="-407670">
              <a:lnSpc>
                <a:spcPct val="100000"/>
              </a:lnSpc>
              <a:spcBef>
                <a:spcPts val="1320"/>
              </a:spcBef>
              <a:buFont typeface="Courier New"/>
              <a:buChar char="o"/>
              <a:tabLst>
                <a:tab pos="877569" algn="l"/>
              </a:tabLst>
            </a:pPr>
            <a:r>
              <a:rPr sz="2200" spc="-5" dirty="0">
                <a:latin typeface="Calibri"/>
                <a:cs typeface="Calibri"/>
              </a:rPr>
              <a:t>un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75%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salario</a:t>
            </a:r>
            <a:endParaRPr sz="22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1320"/>
              </a:spcBef>
              <a:buFont typeface="Courier New"/>
              <a:buChar char="o"/>
              <a:tabLst>
                <a:tab pos="813435" algn="l"/>
              </a:tabLst>
            </a:pPr>
            <a:r>
              <a:rPr sz="2200" spc="-15" dirty="0">
                <a:latin typeface="Calibri"/>
                <a:cs typeface="Calibri"/>
              </a:rPr>
              <a:t>con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descanso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7916" y="3125723"/>
            <a:ext cx="2196083" cy="37322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3016" y="144856"/>
            <a:ext cx="5715635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-25" dirty="0"/>
              <a:t>LOS</a:t>
            </a:r>
            <a:r>
              <a:rPr sz="4100" spc="-15" dirty="0"/>
              <a:t> </a:t>
            </a:r>
            <a:r>
              <a:rPr sz="4100" spc="-10" dirty="0"/>
              <a:t>PLANES</a:t>
            </a:r>
            <a:r>
              <a:rPr sz="4100" spc="-30" dirty="0"/>
              <a:t> </a:t>
            </a:r>
            <a:r>
              <a:rPr sz="4100" dirty="0"/>
              <a:t>DE</a:t>
            </a:r>
            <a:r>
              <a:rPr sz="4100" spc="-20" dirty="0"/>
              <a:t> </a:t>
            </a:r>
            <a:r>
              <a:rPr sz="4100" spc="-30" dirty="0"/>
              <a:t>IGUALDAD</a:t>
            </a:r>
            <a:endParaRPr sz="4100"/>
          </a:p>
        </p:txBody>
      </p:sp>
      <p:sp>
        <p:nvSpPr>
          <p:cNvPr id="4" name="object 4"/>
          <p:cNvSpPr txBox="1"/>
          <p:nvPr/>
        </p:nvSpPr>
        <p:spPr>
          <a:xfrm>
            <a:off x="267461" y="1064513"/>
            <a:ext cx="8374380" cy="591820"/>
          </a:xfrm>
          <a:prstGeom prst="rect">
            <a:avLst/>
          </a:prstGeom>
          <a:solidFill>
            <a:srgbClr val="C3D59B"/>
          </a:solidFill>
          <a:ln w="25907">
            <a:solidFill>
              <a:srgbClr val="77923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sz="2000" i="1" spc="-10" dirty="0">
                <a:latin typeface="Calibri"/>
                <a:cs typeface="Calibri"/>
              </a:rPr>
              <a:t>Conjunto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de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medidas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para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alcanzar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la igualdad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de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trato</a:t>
            </a:r>
            <a:r>
              <a:rPr sz="2000" i="1" dirty="0">
                <a:latin typeface="Calibri"/>
                <a:cs typeface="Calibri"/>
              </a:rPr>
              <a:t> y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de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oportunidades</a:t>
            </a:r>
            <a:r>
              <a:rPr sz="2000" i="1" spc="-4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000" i="1" spc="-5" dirty="0">
                <a:latin typeface="Calibri"/>
                <a:cs typeface="Calibri"/>
              </a:rPr>
              <a:t>eliminar </a:t>
            </a:r>
            <a:r>
              <a:rPr sz="2000" i="1" dirty="0">
                <a:latin typeface="Calibri"/>
                <a:cs typeface="Calibri"/>
              </a:rPr>
              <a:t>la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discriminación</a:t>
            </a:r>
            <a:r>
              <a:rPr sz="2000" i="1" spc="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por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razón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de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25" dirty="0">
                <a:latin typeface="Calibri"/>
                <a:cs typeface="Calibri"/>
              </a:rPr>
              <a:t>sexo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018" y="2534259"/>
            <a:ext cx="6913245" cy="30099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spc="-10" dirty="0">
                <a:latin typeface="Calibri"/>
                <a:cs typeface="Calibri"/>
              </a:rPr>
              <a:t>Obligatorio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para: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Empresas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más 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50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trabajadores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Empresas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dirty="0">
                <a:latin typeface="Arial MT"/>
                <a:cs typeface="Arial MT"/>
              </a:rPr>
              <a:t>cuyo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convenio</a:t>
            </a:r>
            <a:r>
              <a:rPr sz="2000" spc="-130" dirty="0">
                <a:latin typeface="Arial MT"/>
                <a:cs typeface="Arial MT"/>
              </a:rPr>
              <a:t> </a:t>
            </a:r>
            <a:r>
              <a:rPr sz="2000" spc="-5" dirty="0">
                <a:latin typeface="Calibri"/>
                <a:cs typeface="Calibri"/>
              </a:rPr>
              <a:t>lo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establezca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Empresas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</a:t>
            </a:r>
            <a:r>
              <a:rPr sz="2000" spc="-5" dirty="0">
                <a:latin typeface="Calibri"/>
                <a:cs typeface="Calibri"/>
              </a:rPr>
              <a:t> obligue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Autoridad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laboral por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sanción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ourier New"/>
              <a:buChar char="o"/>
            </a:pPr>
            <a:endParaRPr sz="25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spc="-15" dirty="0">
                <a:latin typeface="Calibri"/>
                <a:cs typeface="Calibri"/>
              </a:rPr>
              <a:t>Voluntario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para: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Empresas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5" dirty="0">
                <a:latin typeface="Calibri"/>
                <a:cs typeface="Calibri"/>
              </a:rPr>
              <a:t> menos</a:t>
            </a:r>
            <a:r>
              <a:rPr sz="2000" dirty="0">
                <a:latin typeface="Calibri"/>
                <a:cs typeface="Calibri"/>
              </a:rPr>
              <a:t> 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50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trabajadores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3795" y="2023872"/>
            <a:ext cx="2910840" cy="401320"/>
          </a:xfrm>
          <a:prstGeom prst="rect">
            <a:avLst/>
          </a:prstGeom>
          <a:solidFill>
            <a:srgbClr val="92CDDD"/>
          </a:solidFill>
          <a:ln w="9144">
            <a:solidFill>
              <a:srgbClr val="1F487C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418465">
              <a:lnSpc>
                <a:spcPct val="100000"/>
              </a:lnSpc>
              <a:spcBef>
                <a:spcPts val="235"/>
              </a:spcBef>
            </a:pPr>
            <a:r>
              <a:rPr sz="2000" b="1" spc="-5" dirty="0">
                <a:latin typeface="Calibri"/>
                <a:cs typeface="Calibri"/>
              </a:rPr>
              <a:t>Empresas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obligadas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7692" y="5669279"/>
            <a:ext cx="3560063" cy="118871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505713"/>
            <a:ext cx="4900930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dirty="0"/>
              <a:t>Los</a:t>
            </a:r>
            <a:r>
              <a:rPr sz="4100" spc="-30" dirty="0"/>
              <a:t> </a:t>
            </a:r>
            <a:r>
              <a:rPr sz="4100" dirty="0"/>
              <a:t>planes</a:t>
            </a:r>
            <a:r>
              <a:rPr sz="4100" spc="-35" dirty="0"/>
              <a:t> </a:t>
            </a:r>
            <a:r>
              <a:rPr sz="4100" dirty="0"/>
              <a:t>de</a:t>
            </a:r>
            <a:r>
              <a:rPr sz="4100" spc="-30" dirty="0"/>
              <a:t> </a:t>
            </a:r>
            <a:r>
              <a:rPr sz="4100" spc="-5" dirty="0"/>
              <a:t>igualdad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979119" y="2246731"/>
            <a:ext cx="6074410" cy="36842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Calibri"/>
                <a:cs typeface="Calibri"/>
              </a:rPr>
              <a:t>Principios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 empresa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gestión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recursos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humanos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Selección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personal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Formación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Calibri"/>
                <a:cs typeface="Calibri"/>
              </a:rPr>
              <a:t>Promoción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ascensos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Calibri"/>
                <a:cs typeface="Calibri"/>
              </a:rPr>
              <a:t>Política </a:t>
            </a:r>
            <a:r>
              <a:rPr sz="2000" spc="-5" dirty="0">
                <a:latin typeface="Calibri"/>
                <a:cs typeface="Calibri"/>
              </a:rPr>
              <a:t>salarial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Conciliación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vida</a:t>
            </a:r>
            <a:r>
              <a:rPr sz="2000" spc="-10" dirty="0">
                <a:latin typeface="Calibri"/>
                <a:cs typeface="Calibri"/>
              </a:rPr>
              <a:t> familiar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 </a:t>
            </a:r>
            <a:r>
              <a:rPr sz="2000" spc="-10" dirty="0">
                <a:latin typeface="Calibri"/>
                <a:cs typeface="Calibri"/>
              </a:rPr>
              <a:t>laboral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Comunicación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Calibri"/>
                <a:cs typeface="Calibri"/>
              </a:rPr>
              <a:t>Acoso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sexual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moral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2416" y="1557527"/>
            <a:ext cx="6483350" cy="460375"/>
          </a:xfrm>
          <a:prstGeom prst="rect">
            <a:avLst/>
          </a:prstGeom>
          <a:solidFill>
            <a:srgbClr val="92CDDD"/>
          </a:solidFill>
          <a:ln w="9144">
            <a:solidFill>
              <a:srgbClr val="1F487C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488950">
              <a:lnSpc>
                <a:spcPct val="100000"/>
              </a:lnSpc>
              <a:spcBef>
                <a:spcPts val="204"/>
              </a:spcBef>
            </a:pPr>
            <a:r>
              <a:rPr sz="2400" b="1" spc="-15" dirty="0">
                <a:latin typeface="Calibri"/>
                <a:cs typeface="Calibri"/>
              </a:rPr>
              <a:t>MEDIDAS:</a:t>
            </a:r>
            <a:r>
              <a:rPr sz="2400" b="1" spc="-5" dirty="0">
                <a:latin typeface="Calibri"/>
                <a:cs typeface="Calibri"/>
              </a:rPr>
              <a:t> ÁREAS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DONDE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CABE </a:t>
            </a:r>
            <a:r>
              <a:rPr sz="2400" b="1" spc="-25" dirty="0">
                <a:latin typeface="Calibri"/>
                <a:cs typeface="Calibri"/>
              </a:rPr>
              <a:t>IMPLANTAR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1885" y="538964"/>
            <a:ext cx="28378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5" dirty="0"/>
              <a:t>C</a:t>
            </a:r>
            <a:r>
              <a:rPr sz="4000" spc="-10" dirty="0"/>
              <a:t>ONTE</a:t>
            </a:r>
            <a:r>
              <a:rPr sz="4000" spc="-25" dirty="0"/>
              <a:t>N</a:t>
            </a:r>
            <a:r>
              <a:rPr sz="4000" spc="-5" dirty="0"/>
              <a:t>IDOS</a:t>
            </a:r>
            <a:endParaRPr sz="40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526" y="1689366"/>
            <a:ext cx="561733" cy="56297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4565" y="1211478"/>
            <a:ext cx="4150995" cy="4053673"/>
          </a:xfrm>
          <a:prstGeom prst="rect">
            <a:avLst/>
          </a:prstGeom>
        </p:spPr>
        <p:txBody>
          <a:bodyPr vert="horz" wrap="square" lIns="0" tIns="240029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889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5" dirty="0">
                <a:latin typeface="Calibri"/>
                <a:cs typeface="Calibri"/>
                <a:hlinkClick r:id="rId3" action="ppaction://hlinksldjump"/>
              </a:rPr>
              <a:t>La</a:t>
            </a:r>
            <a:r>
              <a:rPr sz="2800" b="1" spc="5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2800" b="1" spc="-10" dirty="0">
                <a:latin typeface="Calibri"/>
                <a:cs typeface="Calibri"/>
                <a:hlinkClick r:id="rId3" action="ppaction://hlinksldjump"/>
              </a:rPr>
              <a:t>jornada</a:t>
            </a:r>
            <a:r>
              <a:rPr sz="2800" b="1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2800" b="1" spc="-10" dirty="0">
                <a:latin typeface="Calibri"/>
                <a:cs typeface="Calibri"/>
                <a:hlinkClick r:id="rId3" action="ppaction://hlinksldjump"/>
              </a:rPr>
              <a:t>ordinaria</a:t>
            </a:r>
            <a:endParaRPr sz="2800" dirty="0">
              <a:latin typeface="Calibri"/>
              <a:cs typeface="Calibri"/>
            </a:endParaRPr>
          </a:p>
          <a:p>
            <a:pPr marL="452120" indent="-436880">
              <a:lnSpc>
                <a:spcPct val="100000"/>
              </a:lnSpc>
              <a:spcBef>
                <a:spcPts val="1789"/>
              </a:spcBef>
              <a:buAutoNum type="arabicPeriod"/>
              <a:tabLst>
                <a:tab pos="452120" algn="l"/>
                <a:tab pos="452755" algn="l"/>
              </a:tabLst>
            </a:pPr>
            <a:r>
              <a:rPr sz="2800" b="1" spc="-5" dirty="0">
                <a:latin typeface="Calibri"/>
                <a:cs typeface="Calibri"/>
                <a:hlinkClick r:id="rId4" action="ppaction://hlinksldjump"/>
              </a:rPr>
              <a:t>El</a:t>
            </a:r>
            <a:r>
              <a:rPr sz="2800" b="1" spc="-20" dirty="0"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2800" b="1" spc="-10" dirty="0">
                <a:latin typeface="Calibri"/>
                <a:cs typeface="Calibri"/>
                <a:hlinkClick r:id="rId4" action="ppaction://hlinksldjump"/>
              </a:rPr>
              <a:t>horario</a:t>
            </a:r>
            <a:r>
              <a:rPr sz="2800" b="1" dirty="0"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4" action="ppaction://hlinksldjump"/>
              </a:rPr>
              <a:t>de</a:t>
            </a:r>
            <a:r>
              <a:rPr sz="2800" b="1" spc="-10" dirty="0">
                <a:latin typeface="Calibri"/>
                <a:cs typeface="Calibri"/>
                <a:hlinkClick r:id="rId4" action="ppaction://hlinksldjump"/>
              </a:rPr>
              <a:t> trabajo</a:t>
            </a:r>
            <a:endParaRPr sz="2800" dirty="0">
              <a:latin typeface="Calibri"/>
              <a:cs typeface="Calibri"/>
            </a:endParaRPr>
          </a:p>
          <a:p>
            <a:pPr marL="448945" indent="-436880">
              <a:lnSpc>
                <a:spcPct val="100000"/>
              </a:lnSpc>
              <a:spcBef>
                <a:spcPts val="1165"/>
              </a:spcBef>
              <a:buAutoNum type="arabicPeriod"/>
              <a:tabLst>
                <a:tab pos="448945" algn="l"/>
                <a:tab pos="449580" algn="l"/>
              </a:tabLst>
            </a:pPr>
            <a:r>
              <a:rPr sz="2800" b="1" spc="-5" dirty="0">
                <a:latin typeface="Calibri"/>
                <a:cs typeface="Calibri"/>
                <a:hlinkClick r:id="rId5" action="ppaction://hlinksldjump"/>
              </a:rPr>
              <a:t>Las</a:t>
            </a:r>
            <a:r>
              <a:rPr sz="2800" b="1" spc="-15" dirty="0">
                <a:latin typeface="Calibri"/>
                <a:cs typeface="Calibri"/>
                <a:hlinkClick r:id="rId5" action="ppaction://hlinksldjump"/>
              </a:rPr>
              <a:t> horas extraordinarias</a:t>
            </a:r>
            <a:endParaRPr sz="2800" dirty="0">
              <a:latin typeface="Calibri"/>
              <a:cs typeface="Calibri"/>
            </a:endParaRPr>
          </a:p>
          <a:p>
            <a:pPr marL="452120" indent="-436880">
              <a:lnSpc>
                <a:spcPct val="100000"/>
              </a:lnSpc>
              <a:spcBef>
                <a:spcPts val="815"/>
              </a:spcBef>
              <a:buAutoNum type="arabicPeriod"/>
              <a:tabLst>
                <a:tab pos="452120" algn="l"/>
                <a:tab pos="452755" algn="l"/>
              </a:tabLst>
            </a:pPr>
            <a:r>
              <a:rPr sz="2800" b="1" spc="-10" dirty="0">
                <a:latin typeface="Calibri"/>
                <a:cs typeface="Calibri"/>
                <a:hlinkClick r:id="rId6" action="ppaction://hlinksldjump"/>
              </a:rPr>
              <a:t>Reducción</a:t>
            </a:r>
            <a:r>
              <a:rPr sz="2800" b="1" spc="-15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6" action="ppaction://hlinksldjump"/>
              </a:rPr>
              <a:t>de</a:t>
            </a:r>
            <a:r>
              <a:rPr sz="2800" b="1" spc="-10" dirty="0">
                <a:latin typeface="Calibri"/>
                <a:cs typeface="Calibri"/>
                <a:hlinkClick r:id="rId6" action="ppaction://hlinksldjump"/>
              </a:rPr>
              <a:t> jornada</a:t>
            </a:r>
            <a:endParaRPr sz="2800" dirty="0">
              <a:latin typeface="Calibri"/>
              <a:cs typeface="Calibri"/>
            </a:endParaRPr>
          </a:p>
          <a:p>
            <a:pPr marL="448945" indent="-436880">
              <a:lnSpc>
                <a:spcPct val="100000"/>
              </a:lnSpc>
              <a:spcBef>
                <a:spcPts val="655"/>
              </a:spcBef>
              <a:buAutoNum type="arabicPeriod"/>
              <a:tabLst>
                <a:tab pos="448945" algn="l"/>
                <a:tab pos="449580" algn="l"/>
              </a:tabLst>
            </a:pPr>
            <a:r>
              <a:rPr sz="2800" b="1" spc="-5" dirty="0">
                <a:latin typeface="Calibri"/>
                <a:cs typeface="Calibri"/>
                <a:hlinkClick r:id="rId7" action="ppaction://hlinksldjump"/>
              </a:rPr>
              <a:t>Los</a:t>
            </a:r>
            <a:r>
              <a:rPr sz="2800" b="1" spc="-10" dirty="0"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7" action="ppaction://hlinksldjump"/>
              </a:rPr>
              <a:t>permisos </a:t>
            </a:r>
            <a:r>
              <a:rPr sz="2800" b="1" spc="-10" dirty="0">
                <a:latin typeface="Calibri"/>
                <a:cs typeface="Calibri"/>
                <a:hlinkClick r:id="rId7" action="ppaction://hlinksldjump"/>
              </a:rPr>
              <a:t>retribuidos</a:t>
            </a:r>
            <a:endParaRPr sz="2800" dirty="0">
              <a:latin typeface="Calibri"/>
              <a:cs typeface="Calibri"/>
            </a:endParaRPr>
          </a:p>
          <a:p>
            <a:pPr marL="452120" indent="-436880">
              <a:lnSpc>
                <a:spcPct val="100000"/>
              </a:lnSpc>
              <a:spcBef>
                <a:spcPts val="905"/>
              </a:spcBef>
              <a:buAutoNum type="arabicPeriod"/>
              <a:tabLst>
                <a:tab pos="452120" algn="l"/>
                <a:tab pos="452755" algn="l"/>
              </a:tabLst>
            </a:pPr>
            <a:r>
              <a:rPr sz="2800" b="1" spc="-5" dirty="0">
                <a:latin typeface="Calibri"/>
                <a:cs typeface="Calibri"/>
                <a:hlinkClick r:id="rId8" action="ppaction://hlinksldjump"/>
              </a:rPr>
              <a:t>Las</a:t>
            </a:r>
            <a:r>
              <a:rPr sz="2800" b="1" dirty="0"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2800" b="1" spc="-10" dirty="0">
                <a:latin typeface="Calibri"/>
                <a:cs typeface="Calibri"/>
                <a:hlinkClick r:id="rId8" action="ppaction://hlinksldjump"/>
              </a:rPr>
              <a:t>vacaciones</a:t>
            </a:r>
            <a:r>
              <a:rPr sz="2800" b="1" spc="-5" dirty="0">
                <a:latin typeface="Calibri"/>
                <a:cs typeface="Calibri"/>
                <a:hlinkClick r:id="rId8" action="ppaction://hlinksldjump"/>
              </a:rPr>
              <a:t> y </a:t>
            </a:r>
            <a:r>
              <a:rPr sz="2800" b="1" spc="-20" dirty="0">
                <a:latin typeface="Calibri"/>
                <a:cs typeface="Calibri"/>
                <a:hlinkClick r:id="rId8" action="ppaction://hlinksldjump"/>
              </a:rPr>
              <a:t>festivos</a:t>
            </a:r>
            <a:endParaRPr sz="2800" dirty="0">
              <a:latin typeface="Calibri"/>
              <a:cs typeface="Calibri"/>
            </a:endParaRPr>
          </a:p>
          <a:p>
            <a:pPr marL="559435" indent="-516255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559435" algn="l"/>
                <a:tab pos="560070" algn="l"/>
              </a:tabLst>
            </a:pPr>
            <a:r>
              <a:rPr sz="2800" b="1" spc="-5" dirty="0">
                <a:latin typeface="Calibri"/>
                <a:cs typeface="Calibri"/>
                <a:hlinkClick r:id="rId9" action="ppaction://hlinksldjump"/>
              </a:rPr>
              <a:t>Los</a:t>
            </a:r>
            <a:r>
              <a:rPr sz="2800" b="1" spc="-20" dirty="0"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9" action="ppaction://hlinksldjump"/>
              </a:rPr>
              <a:t>planes de</a:t>
            </a:r>
            <a:r>
              <a:rPr sz="2800" b="1" spc="-10" dirty="0"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2800" b="1" spc="-5" dirty="0" err="1">
                <a:latin typeface="Calibri"/>
                <a:cs typeface="Calibri"/>
                <a:hlinkClick r:id="rId9" action="ppaction://hlinksldjump"/>
              </a:rPr>
              <a:t>igualdad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19700" y="4262628"/>
            <a:ext cx="3924299" cy="25953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0120" y="4942332"/>
            <a:ext cx="4265676" cy="191566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391" y="339089"/>
            <a:ext cx="5430520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dirty="0"/>
              <a:t>LA</a:t>
            </a:r>
            <a:r>
              <a:rPr sz="4100" spc="-25" dirty="0"/>
              <a:t> </a:t>
            </a:r>
            <a:r>
              <a:rPr sz="4100" spc="-20" dirty="0"/>
              <a:t>JORNADA</a:t>
            </a:r>
            <a:r>
              <a:rPr sz="4100" spc="-25" dirty="0"/>
              <a:t> </a:t>
            </a:r>
            <a:r>
              <a:rPr sz="4100" dirty="0"/>
              <a:t>ORDINARIA</a:t>
            </a:r>
            <a:endParaRPr sz="4100"/>
          </a:p>
        </p:txBody>
      </p:sp>
      <p:sp>
        <p:nvSpPr>
          <p:cNvPr id="4" name="object 4"/>
          <p:cNvSpPr txBox="1"/>
          <p:nvPr/>
        </p:nvSpPr>
        <p:spPr>
          <a:xfrm>
            <a:off x="342391" y="1272921"/>
            <a:ext cx="5780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Total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6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horas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</a:t>
            </a:r>
            <a:r>
              <a:rPr sz="36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6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trabajo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6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efectivo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391" y="1824608"/>
            <a:ext cx="51587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sin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computar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(salvo </a:t>
            </a:r>
            <a:r>
              <a:rPr sz="3200" spc="-15" dirty="0">
                <a:latin typeface="Calibri"/>
                <a:cs typeface="Calibri"/>
              </a:rPr>
              <a:t>convenio)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391" y="3287725"/>
            <a:ext cx="490918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Calibri"/>
                <a:cs typeface="Calibri"/>
              </a:rPr>
              <a:t>Jornada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regular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40 </a:t>
            </a:r>
            <a:r>
              <a:rPr sz="3200" spc="-15" dirty="0">
                <a:latin typeface="Calibri"/>
                <a:cs typeface="Calibri"/>
              </a:rPr>
              <a:t>h/semana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dirty="0">
                <a:latin typeface="Calibri"/>
                <a:cs typeface="Calibri"/>
              </a:rPr>
              <a:t>media al año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Convenios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pueden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mejorarla.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31255" y="1999868"/>
            <a:ext cx="275336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-15" dirty="0">
                <a:latin typeface="Calibri"/>
                <a:cs typeface="Calibri"/>
              </a:rPr>
              <a:t>Desplazamientos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-10" dirty="0">
                <a:latin typeface="Calibri"/>
                <a:cs typeface="Calibri"/>
              </a:rPr>
              <a:t>Cambios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ropa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-10" dirty="0">
                <a:latin typeface="Calibri"/>
                <a:cs typeface="Calibri"/>
              </a:rPr>
              <a:t>Descansos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916" y="1282065"/>
            <a:ext cx="7939405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10" dirty="0">
                <a:latin typeface="Calibri"/>
                <a:cs typeface="Calibri"/>
              </a:rPr>
              <a:t>Máx.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9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h/día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Descanso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entre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jornadas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12h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mínimo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Descanso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semanal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día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medio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ininterrumpido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Descanso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jornada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obligatorio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&gt;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</a:t>
            </a:r>
            <a:r>
              <a:rPr sz="2400" spc="-15" dirty="0">
                <a:latin typeface="Calibri"/>
                <a:cs typeface="Calibri"/>
              </a:rPr>
              <a:t> horas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seguidas </a:t>
            </a:r>
            <a:r>
              <a:rPr sz="2400" dirty="0">
                <a:latin typeface="Calibri"/>
                <a:cs typeface="Calibri"/>
              </a:rPr>
              <a:t>mín.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15’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32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10" dirty="0">
                <a:latin typeface="Calibri"/>
                <a:cs typeface="Calibri"/>
              </a:rPr>
              <a:t>Menores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18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años: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tope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diario: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horas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descanso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semanal: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días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descanso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jornada: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30’/4,5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0683" y="313943"/>
            <a:ext cx="6760845" cy="524510"/>
          </a:xfrm>
          <a:prstGeom prst="rect">
            <a:avLst/>
          </a:prstGeom>
          <a:solidFill>
            <a:srgbClr val="C5D9F0"/>
          </a:solidFill>
          <a:ln w="9144">
            <a:solidFill>
              <a:srgbClr val="497DBA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347345">
              <a:lnSpc>
                <a:spcPct val="100000"/>
              </a:lnSpc>
              <a:spcBef>
                <a:spcPts val="180"/>
              </a:spcBef>
            </a:pPr>
            <a:r>
              <a:rPr sz="2800" spc="-10" dirty="0"/>
              <a:t>DISTRIBUCIÓN</a:t>
            </a:r>
            <a:r>
              <a:rPr sz="2800" spc="45" dirty="0"/>
              <a:t> </a:t>
            </a:r>
            <a:r>
              <a:rPr sz="2800" spc="-15" dirty="0"/>
              <a:t>REGULAR</a:t>
            </a:r>
            <a:r>
              <a:rPr sz="2800" spc="15" dirty="0"/>
              <a:t> </a:t>
            </a:r>
            <a:r>
              <a:rPr sz="2800" spc="-5" dirty="0"/>
              <a:t>DE</a:t>
            </a:r>
            <a:r>
              <a:rPr sz="2800" dirty="0"/>
              <a:t> </a:t>
            </a:r>
            <a:r>
              <a:rPr sz="2800" spc="-5" dirty="0"/>
              <a:t>LA</a:t>
            </a:r>
            <a:r>
              <a:rPr sz="2800" spc="10" dirty="0"/>
              <a:t> </a:t>
            </a:r>
            <a:r>
              <a:rPr sz="2800" spc="-20" dirty="0"/>
              <a:t>JORNADA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387095" y="5513832"/>
            <a:ext cx="8757285" cy="769620"/>
          </a:xfrm>
          <a:prstGeom prst="rect">
            <a:avLst/>
          </a:prstGeom>
          <a:solidFill>
            <a:srgbClr val="E6B8B8"/>
          </a:solidFill>
          <a:ln w="9144">
            <a:solidFill>
              <a:srgbClr val="497DBA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sz="2200" b="1" i="1" spc="-10" dirty="0">
                <a:latin typeface="Calibri"/>
                <a:cs typeface="Calibri"/>
              </a:rPr>
              <a:t>Posibilidad</a:t>
            </a:r>
            <a:r>
              <a:rPr sz="2200" b="1" i="1" spc="5" dirty="0">
                <a:latin typeface="Calibri"/>
                <a:cs typeface="Calibri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de distribución</a:t>
            </a:r>
            <a:r>
              <a:rPr sz="2200" b="1" i="1" spc="5" dirty="0">
                <a:latin typeface="Calibri"/>
                <a:cs typeface="Calibri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irregular</a:t>
            </a:r>
            <a:r>
              <a:rPr sz="2200" b="1" i="1" spc="10" dirty="0">
                <a:latin typeface="Calibri"/>
                <a:cs typeface="Calibri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de la</a:t>
            </a:r>
            <a:r>
              <a:rPr sz="2200" b="1" i="1" dirty="0">
                <a:latin typeface="Calibri"/>
                <a:cs typeface="Calibri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jornada</a:t>
            </a:r>
            <a:r>
              <a:rPr sz="2200" b="1" i="1" spc="10" dirty="0">
                <a:latin typeface="Calibri"/>
                <a:cs typeface="Calibri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de </a:t>
            </a:r>
            <a:r>
              <a:rPr sz="2200" b="1" i="1" dirty="0">
                <a:latin typeface="Calibri"/>
                <a:cs typeface="Calibri"/>
              </a:rPr>
              <a:t>un </a:t>
            </a:r>
            <a:r>
              <a:rPr sz="2200" b="1" i="1" spc="-5" dirty="0">
                <a:latin typeface="Calibri"/>
                <a:cs typeface="Calibri"/>
              </a:rPr>
              <a:t>10 %</a:t>
            </a:r>
            <a:r>
              <a:rPr sz="2200" b="1" i="1" spc="10" dirty="0">
                <a:latin typeface="Calibri"/>
                <a:cs typeface="Calibri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de horas</a:t>
            </a:r>
            <a:endParaRPr sz="22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tabLst>
                <a:tab pos="377825" algn="l"/>
              </a:tabLst>
            </a:pPr>
            <a:r>
              <a:rPr sz="2200" spc="-5" dirty="0">
                <a:latin typeface="Calibri"/>
                <a:cs typeface="Calibri"/>
              </a:rPr>
              <a:t>-	</a:t>
            </a:r>
            <a:r>
              <a:rPr sz="2200" i="1" spc="-5" dirty="0">
                <a:latin typeface="Calibri"/>
                <a:cs typeface="Calibri"/>
              </a:rPr>
              <a:t>Preavisar</a:t>
            </a:r>
            <a:r>
              <a:rPr sz="2200" i="1" spc="-35" dirty="0">
                <a:latin typeface="Calibri"/>
                <a:cs typeface="Calibri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con</a:t>
            </a:r>
            <a:r>
              <a:rPr sz="2200" i="1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un</a:t>
            </a:r>
            <a:r>
              <a:rPr sz="2200" i="1" spc="-10" dirty="0">
                <a:latin typeface="Calibri"/>
                <a:cs typeface="Calibri"/>
              </a:rPr>
              <a:t> mínimo</a:t>
            </a:r>
            <a:r>
              <a:rPr sz="2200" i="1" spc="-2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de</a:t>
            </a:r>
            <a:r>
              <a:rPr sz="2200" i="1" spc="-1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5 </a:t>
            </a:r>
            <a:r>
              <a:rPr sz="2200" i="1" spc="-10" dirty="0">
                <a:latin typeface="Calibri"/>
                <a:cs typeface="Calibri"/>
              </a:rPr>
              <a:t>días.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6444" y="2906267"/>
            <a:ext cx="3744467" cy="24978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5384" y="4354067"/>
            <a:ext cx="528955" cy="241300"/>
            <a:chOff x="405384" y="4354067"/>
            <a:chExt cx="528955" cy="241300"/>
          </a:xfrm>
        </p:grpSpPr>
        <p:sp>
          <p:nvSpPr>
            <p:cNvPr id="3" name="object 3"/>
            <p:cNvSpPr/>
            <p:nvPr/>
          </p:nvSpPr>
          <p:spPr>
            <a:xfrm>
              <a:off x="418338" y="4367021"/>
              <a:ext cx="502920" cy="215265"/>
            </a:xfrm>
            <a:custGeom>
              <a:avLst/>
              <a:gdLst/>
              <a:ahLst/>
              <a:cxnLst/>
              <a:rect l="l" t="t" r="r" b="b"/>
              <a:pathLst>
                <a:path w="502919" h="215264">
                  <a:moveTo>
                    <a:pt x="395478" y="0"/>
                  </a:moveTo>
                  <a:lnTo>
                    <a:pt x="395478" y="53720"/>
                  </a:lnTo>
                  <a:lnTo>
                    <a:pt x="0" y="53720"/>
                  </a:lnTo>
                  <a:lnTo>
                    <a:pt x="0" y="161162"/>
                  </a:lnTo>
                  <a:lnTo>
                    <a:pt x="395478" y="161162"/>
                  </a:lnTo>
                  <a:lnTo>
                    <a:pt x="395478" y="214883"/>
                  </a:lnTo>
                  <a:lnTo>
                    <a:pt x="502920" y="107441"/>
                  </a:lnTo>
                  <a:lnTo>
                    <a:pt x="395478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8338" y="4367021"/>
              <a:ext cx="502920" cy="215265"/>
            </a:xfrm>
            <a:custGeom>
              <a:avLst/>
              <a:gdLst/>
              <a:ahLst/>
              <a:cxnLst/>
              <a:rect l="l" t="t" r="r" b="b"/>
              <a:pathLst>
                <a:path w="502919" h="215264">
                  <a:moveTo>
                    <a:pt x="0" y="53720"/>
                  </a:moveTo>
                  <a:lnTo>
                    <a:pt x="395478" y="53720"/>
                  </a:lnTo>
                  <a:lnTo>
                    <a:pt x="395478" y="0"/>
                  </a:lnTo>
                  <a:lnTo>
                    <a:pt x="502920" y="107441"/>
                  </a:lnTo>
                  <a:lnTo>
                    <a:pt x="395478" y="214883"/>
                  </a:lnTo>
                  <a:lnTo>
                    <a:pt x="395478" y="161162"/>
                  </a:lnTo>
                  <a:lnTo>
                    <a:pt x="0" y="161162"/>
                  </a:lnTo>
                  <a:lnTo>
                    <a:pt x="0" y="53720"/>
                  </a:lnTo>
                  <a:close/>
                </a:path>
              </a:pathLst>
            </a:custGeom>
            <a:ln w="25908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057655" y="4204715"/>
            <a:ext cx="3807460" cy="789940"/>
            <a:chOff x="1057655" y="4204715"/>
            <a:chExt cx="3807460" cy="789940"/>
          </a:xfrm>
        </p:grpSpPr>
        <p:sp>
          <p:nvSpPr>
            <p:cNvPr id="6" name="object 6"/>
            <p:cNvSpPr/>
            <p:nvPr/>
          </p:nvSpPr>
          <p:spPr>
            <a:xfrm>
              <a:off x="1187195" y="4273295"/>
              <a:ext cx="3672840" cy="524510"/>
            </a:xfrm>
            <a:custGeom>
              <a:avLst/>
              <a:gdLst/>
              <a:ahLst/>
              <a:cxnLst/>
              <a:rect l="l" t="t" r="r" b="b"/>
              <a:pathLst>
                <a:path w="3672840" h="524510">
                  <a:moveTo>
                    <a:pt x="0" y="524255"/>
                  </a:moveTo>
                  <a:lnTo>
                    <a:pt x="3672840" y="524255"/>
                  </a:lnTo>
                  <a:lnTo>
                    <a:pt x="3672840" y="0"/>
                  </a:lnTo>
                  <a:lnTo>
                    <a:pt x="0" y="0"/>
                  </a:lnTo>
                  <a:lnTo>
                    <a:pt x="0" y="524255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655" y="4204715"/>
              <a:ext cx="3454908" cy="78943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99540" y="320116"/>
            <a:ext cx="59131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EL</a:t>
            </a:r>
            <a:r>
              <a:rPr sz="4400" spc="-10" dirty="0"/>
              <a:t> </a:t>
            </a:r>
            <a:r>
              <a:rPr sz="4400" dirty="0"/>
              <a:t>HORARIO</a:t>
            </a:r>
            <a:r>
              <a:rPr sz="4400" spc="-50" dirty="0"/>
              <a:t> </a:t>
            </a:r>
            <a:r>
              <a:rPr sz="4400" dirty="0"/>
              <a:t>DE</a:t>
            </a:r>
            <a:r>
              <a:rPr sz="4400" spc="-15" dirty="0"/>
              <a:t> </a:t>
            </a:r>
            <a:r>
              <a:rPr sz="4400" spc="-5" dirty="0"/>
              <a:t>TRABAJO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291490" y="4284421"/>
            <a:ext cx="8711565" cy="2232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87425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Calibri"/>
                <a:cs typeface="Calibri"/>
              </a:rPr>
              <a:t>TRABAJO</a:t>
            </a:r>
            <a:r>
              <a:rPr sz="2800" b="1" i="1" spc="10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A</a:t>
            </a:r>
            <a:r>
              <a:rPr sz="2800" b="1" i="1" spc="-20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TURNOS</a:t>
            </a:r>
            <a:endParaRPr sz="2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495"/>
              </a:spcBef>
              <a:buChar char="-"/>
              <a:tabLst>
                <a:tab pos="299085" algn="l"/>
                <a:tab pos="299720" algn="l"/>
              </a:tabLst>
            </a:pPr>
            <a:r>
              <a:rPr sz="2400" spc="-15" dirty="0">
                <a:latin typeface="Calibri"/>
                <a:cs typeface="Calibri"/>
              </a:rPr>
              <a:t>Rotación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5" dirty="0">
                <a:latin typeface="Calibri"/>
                <a:cs typeface="Calibri"/>
              </a:rPr>
              <a:t> un </a:t>
            </a:r>
            <a:r>
              <a:rPr sz="2400" dirty="0">
                <a:latin typeface="Calibri"/>
                <a:cs typeface="Calibri"/>
              </a:rPr>
              <a:t>mismo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puesto </a:t>
            </a:r>
            <a:r>
              <a:rPr sz="2400" spc="-5" dirty="0">
                <a:latin typeface="Calibri"/>
                <a:cs typeface="Calibri"/>
              </a:rPr>
              <a:t>(mañana-tarde-noche)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2400" dirty="0">
                <a:latin typeface="Calibri"/>
                <a:cs typeface="Calibri"/>
              </a:rPr>
              <a:t>No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más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5" dirty="0">
                <a:latin typeface="Calibri"/>
                <a:cs typeface="Calibri"/>
              </a:rPr>
              <a:t> semanas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consecutivas </a:t>
            </a:r>
            <a:r>
              <a:rPr sz="2400" dirty="0">
                <a:latin typeface="Calibri"/>
                <a:cs typeface="Calibri"/>
              </a:rPr>
              <a:t>turno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nocturno,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salvo voluntario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2400" spc="-10" dirty="0">
                <a:latin typeface="Calibri"/>
                <a:cs typeface="Calibri"/>
              </a:rPr>
              <a:t>Cursando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estudios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oficiales: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preferencia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elegir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-"/>
              <a:tabLst>
                <a:tab pos="299085" algn="l"/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Descanso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mínimo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entre</a:t>
            </a:r>
            <a:r>
              <a:rPr sz="2400" spc="-5" dirty="0">
                <a:latin typeface="Calibri"/>
                <a:cs typeface="Calibri"/>
              </a:rPr>
              <a:t> jornadas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reduce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3968" y="1445513"/>
            <a:ext cx="56095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Calibri"/>
                <a:cs typeface="Calibri"/>
              </a:rPr>
              <a:t>JORNADA </a:t>
            </a: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SE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70" dirty="0">
                <a:latin typeface="Calibri"/>
                <a:cs typeface="Calibri"/>
              </a:rPr>
              <a:t>PACTA</a:t>
            </a:r>
            <a:r>
              <a:rPr sz="2200" spc="-10" dirty="0">
                <a:latin typeface="Calibri"/>
                <a:cs typeface="Calibri"/>
              </a:rPr>
              <a:t> EN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CONVENIO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Calibri"/>
                <a:cs typeface="Calibri"/>
              </a:rPr>
              <a:t>HORARIO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ACUERDO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EMPRESA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TRABAJADOR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34895" y="2345435"/>
            <a:ext cx="1851659" cy="16992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17008" y="2479548"/>
            <a:ext cx="3809999" cy="25344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6468" y="217931"/>
            <a:ext cx="6203315" cy="1118870"/>
            <a:chOff x="696468" y="217931"/>
            <a:chExt cx="6203315" cy="1118870"/>
          </a:xfrm>
        </p:grpSpPr>
        <p:sp>
          <p:nvSpPr>
            <p:cNvPr id="3" name="object 3"/>
            <p:cNvSpPr/>
            <p:nvPr/>
          </p:nvSpPr>
          <p:spPr>
            <a:xfrm>
              <a:off x="918972" y="333755"/>
              <a:ext cx="5975985" cy="706120"/>
            </a:xfrm>
            <a:custGeom>
              <a:avLst/>
              <a:gdLst/>
              <a:ahLst/>
              <a:cxnLst/>
              <a:rect l="l" t="t" r="r" b="b"/>
              <a:pathLst>
                <a:path w="5975984" h="706119">
                  <a:moveTo>
                    <a:pt x="0" y="705612"/>
                  </a:moveTo>
                  <a:lnTo>
                    <a:pt x="5975604" y="705612"/>
                  </a:lnTo>
                  <a:lnTo>
                    <a:pt x="5975604" y="0"/>
                  </a:lnTo>
                  <a:lnTo>
                    <a:pt x="0" y="0"/>
                  </a:lnTo>
                  <a:lnTo>
                    <a:pt x="0" y="705612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468" y="217931"/>
              <a:ext cx="5779008" cy="111861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8016" y="334213"/>
            <a:ext cx="5140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5" dirty="0">
                <a:latin typeface="Calibri"/>
                <a:cs typeface="Calibri"/>
              </a:rPr>
              <a:t>EL</a:t>
            </a:r>
            <a:r>
              <a:rPr sz="4000" i="1" spc="-30" dirty="0">
                <a:latin typeface="Calibri"/>
                <a:cs typeface="Calibri"/>
              </a:rPr>
              <a:t> </a:t>
            </a:r>
            <a:r>
              <a:rPr sz="4000" i="1" spc="-5" dirty="0">
                <a:latin typeface="Calibri"/>
                <a:cs typeface="Calibri"/>
              </a:rPr>
              <a:t>TRABAJO</a:t>
            </a:r>
            <a:r>
              <a:rPr sz="4000" i="1" spc="-50" dirty="0">
                <a:latin typeface="Calibri"/>
                <a:cs typeface="Calibri"/>
              </a:rPr>
              <a:t> </a:t>
            </a:r>
            <a:r>
              <a:rPr sz="4000" i="1" spc="-5" dirty="0">
                <a:latin typeface="Calibri"/>
                <a:cs typeface="Calibri"/>
              </a:rPr>
              <a:t>NOCTURNO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742" y="1184859"/>
            <a:ext cx="6977380" cy="5574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-"/>
              <a:tabLst>
                <a:tab pos="299085" algn="l"/>
                <a:tab pos="299720" algn="l"/>
              </a:tabLst>
            </a:pPr>
            <a:r>
              <a:rPr sz="2800" spc="-20" dirty="0">
                <a:latin typeface="Calibri"/>
                <a:cs typeface="Calibri"/>
              </a:rPr>
              <a:t>Entre</a:t>
            </a:r>
            <a:r>
              <a:rPr sz="2800" spc="-5" dirty="0">
                <a:latin typeface="Calibri"/>
                <a:cs typeface="Calibri"/>
              </a:rPr>
              <a:t> las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22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y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las 6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h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libri"/>
              <a:buChar char="-"/>
            </a:pPr>
            <a:endParaRPr sz="2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Calibri"/>
              <a:buChar char="-"/>
              <a:tabLst>
                <a:tab pos="299085" algn="l"/>
                <a:tab pos="299720" algn="l"/>
              </a:tabLst>
            </a:pPr>
            <a:r>
              <a:rPr sz="2800" b="1" spc="-25" dirty="0">
                <a:latin typeface="Calibri"/>
                <a:cs typeface="Calibri"/>
              </a:rPr>
              <a:t>Trabajador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nocturno: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Char char="-"/>
              <a:tabLst>
                <a:tab pos="756285" algn="l"/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3 </a:t>
            </a:r>
            <a:r>
              <a:rPr sz="2800" spc="-20" dirty="0">
                <a:latin typeface="Calibri"/>
                <a:cs typeface="Calibri"/>
              </a:rPr>
              <a:t>horas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-10" dirty="0">
                <a:latin typeface="Calibri"/>
                <a:cs typeface="Calibri"/>
              </a:rPr>
              <a:t> jornada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har char="-"/>
              <a:tabLst>
                <a:tab pos="756285" algn="l"/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Un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tercio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jornada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Char char="-"/>
            </a:pPr>
            <a:endParaRPr sz="2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Calibri"/>
              <a:buChar char="-"/>
              <a:tabLst>
                <a:tab pos="299085" algn="l"/>
                <a:tab pos="299720" algn="l"/>
              </a:tabLst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pueden </a:t>
            </a:r>
            <a:r>
              <a:rPr sz="2800" b="1" spc="-15" dirty="0">
                <a:latin typeface="Calibri"/>
                <a:cs typeface="Calibri"/>
              </a:rPr>
              <a:t>realizarlo:</a:t>
            </a:r>
            <a:endParaRPr sz="2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Menores,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Embarazadas,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Lactancia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Calibri"/>
              <a:buChar char="-"/>
              <a:tabLst>
                <a:tab pos="299085" algn="l"/>
                <a:tab pos="299720" algn="l"/>
              </a:tabLst>
            </a:pPr>
            <a:r>
              <a:rPr sz="2800" b="1" spc="-15" dirty="0">
                <a:latin typeface="Calibri"/>
                <a:cs typeface="Calibri"/>
              </a:rPr>
              <a:t>MEDIDAS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Char char="-"/>
              <a:tabLst>
                <a:tab pos="756285" algn="l"/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No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realizan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horas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extras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(excepciones)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Char char="-"/>
              <a:tabLst>
                <a:tab pos="756285" algn="l"/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Jornada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más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8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media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 15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días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Char char="-"/>
              <a:tabLst>
                <a:tab pos="756285" algn="l"/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Especial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protección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salud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45964" y="379475"/>
            <a:ext cx="3961129" cy="3770629"/>
            <a:chOff x="5045964" y="379475"/>
            <a:chExt cx="3961129" cy="3770629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5964" y="1267967"/>
              <a:ext cx="3840480" cy="288188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94042" y="392429"/>
              <a:ext cx="1800225" cy="1748789"/>
            </a:xfrm>
            <a:custGeom>
              <a:avLst/>
              <a:gdLst/>
              <a:ahLst/>
              <a:cxnLst/>
              <a:rect l="l" t="t" r="r" b="b"/>
              <a:pathLst>
                <a:path w="1800225" h="1748789">
                  <a:moveTo>
                    <a:pt x="1799843" y="0"/>
                  </a:moveTo>
                  <a:lnTo>
                    <a:pt x="0" y="0"/>
                  </a:lnTo>
                  <a:lnTo>
                    <a:pt x="0" y="1296924"/>
                  </a:lnTo>
                  <a:lnTo>
                    <a:pt x="299974" y="1296924"/>
                  </a:lnTo>
                  <a:lnTo>
                    <a:pt x="448817" y="1748790"/>
                  </a:lnTo>
                  <a:lnTo>
                    <a:pt x="749934" y="1296924"/>
                  </a:lnTo>
                  <a:lnTo>
                    <a:pt x="1799843" y="1296924"/>
                  </a:lnTo>
                  <a:lnTo>
                    <a:pt x="17998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94042" y="392429"/>
              <a:ext cx="1800225" cy="1748789"/>
            </a:xfrm>
            <a:custGeom>
              <a:avLst/>
              <a:gdLst/>
              <a:ahLst/>
              <a:cxnLst/>
              <a:rect l="l" t="t" r="r" b="b"/>
              <a:pathLst>
                <a:path w="1800225" h="1748789">
                  <a:moveTo>
                    <a:pt x="0" y="0"/>
                  </a:moveTo>
                  <a:lnTo>
                    <a:pt x="299974" y="0"/>
                  </a:lnTo>
                  <a:lnTo>
                    <a:pt x="749934" y="0"/>
                  </a:lnTo>
                  <a:lnTo>
                    <a:pt x="1799843" y="0"/>
                  </a:lnTo>
                  <a:lnTo>
                    <a:pt x="1799843" y="756539"/>
                  </a:lnTo>
                  <a:lnTo>
                    <a:pt x="1799843" y="1080770"/>
                  </a:lnTo>
                  <a:lnTo>
                    <a:pt x="1799843" y="1296924"/>
                  </a:lnTo>
                  <a:lnTo>
                    <a:pt x="749934" y="1296924"/>
                  </a:lnTo>
                  <a:lnTo>
                    <a:pt x="448817" y="1748790"/>
                  </a:lnTo>
                  <a:lnTo>
                    <a:pt x="299974" y="1296924"/>
                  </a:lnTo>
                  <a:lnTo>
                    <a:pt x="0" y="1296924"/>
                  </a:lnTo>
                  <a:lnTo>
                    <a:pt x="0" y="1080770"/>
                  </a:lnTo>
                  <a:lnTo>
                    <a:pt x="0" y="75653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403083" y="606044"/>
            <a:ext cx="1380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9720">
              <a:lnSpc>
                <a:spcPct val="100000"/>
              </a:lnSpc>
              <a:spcBef>
                <a:spcPts val="100"/>
              </a:spcBef>
            </a:pPr>
            <a:r>
              <a:rPr sz="2400" b="1" spc="-70" dirty="0">
                <a:latin typeface="Trebuchet MS"/>
                <a:cs typeface="Trebuchet MS"/>
              </a:rPr>
              <a:t>¡¡Plus </a:t>
            </a:r>
            <a:r>
              <a:rPr sz="2400" b="1" spc="-65" dirty="0">
                <a:latin typeface="Trebuchet MS"/>
                <a:cs typeface="Trebuchet MS"/>
              </a:rPr>
              <a:t> </a:t>
            </a:r>
            <a:r>
              <a:rPr sz="2400" b="1" spc="-509" dirty="0">
                <a:latin typeface="Trebuchet MS"/>
                <a:cs typeface="Trebuchet MS"/>
              </a:rPr>
              <a:t>e</a:t>
            </a:r>
            <a:r>
              <a:rPr sz="2400" b="1" spc="15" dirty="0">
                <a:latin typeface="Trebuchet MS"/>
                <a:cs typeface="Trebuchet MS"/>
              </a:rPr>
              <a:t>s</a:t>
            </a:r>
            <a:r>
              <a:rPr sz="2400" b="1" spc="-310" dirty="0">
                <a:latin typeface="Trebuchet MS"/>
                <a:cs typeface="Trebuchet MS"/>
              </a:rPr>
              <a:t>p</a:t>
            </a:r>
            <a:r>
              <a:rPr sz="2400" b="1" spc="-295" dirty="0">
                <a:latin typeface="Trebuchet MS"/>
                <a:cs typeface="Trebuchet MS"/>
              </a:rPr>
              <a:t>ec</a:t>
            </a:r>
            <a:r>
              <a:rPr sz="2400" b="1" spc="-160" dirty="0">
                <a:latin typeface="Trebuchet MS"/>
                <a:cs typeface="Trebuchet MS"/>
              </a:rPr>
              <a:t>í</a:t>
            </a:r>
            <a:r>
              <a:rPr sz="2400" b="1" spc="-155" dirty="0">
                <a:latin typeface="Trebuchet MS"/>
                <a:cs typeface="Trebuchet MS"/>
              </a:rPr>
              <a:t>fico!!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8867" y="313131"/>
            <a:ext cx="608393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/>
              <a:t>LAS</a:t>
            </a:r>
            <a:r>
              <a:rPr sz="3700" spc="-25" dirty="0"/>
              <a:t> </a:t>
            </a:r>
            <a:r>
              <a:rPr sz="3700" spc="-5" dirty="0"/>
              <a:t>HORAS</a:t>
            </a:r>
            <a:r>
              <a:rPr sz="3700" dirty="0"/>
              <a:t> </a:t>
            </a:r>
            <a:r>
              <a:rPr sz="3700" spc="-10" dirty="0"/>
              <a:t>EXTRAORDINARIAS</a:t>
            </a:r>
            <a:endParaRPr sz="3700"/>
          </a:p>
        </p:txBody>
      </p:sp>
      <p:sp>
        <p:nvSpPr>
          <p:cNvPr id="3" name="object 3"/>
          <p:cNvSpPr txBox="1"/>
          <p:nvPr/>
        </p:nvSpPr>
        <p:spPr>
          <a:xfrm>
            <a:off x="1793748" y="1130808"/>
            <a:ext cx="6727190" cy="462280"/>
          </a:xfrm>
          <a:prstGeom prst="rect">
            <a:avLst/>
          </a:prstGeom>
          <a:solidFill>
            <a:srgbClr val="C5D9F0"/>
          </a:solidFill>
          <a:ln w="9144">
            <a:solidFill>
              <a:srgbClr val="497DBA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200"/>
              </a:spcBef>
            </a:pPr>
            <a:r>
              <a:rPr sz="2400" b="1" dirty="0">
                <a:latin typeface="Calibri"/>
                <a:cs typeface="Calibri"/>
              </a:rPr>
              <a:t>Son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las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realizadas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más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allá</a:t>
            </a:r>
            <a:r>
              <a:rPr sz="2400" b="1" spc="-5" dirty="0">
                <a:latin typeface="Calibri"/>
                <a:cs typeface="Calibri"/>
              </a:rPr>
              <a:t> de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la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jornada ordinaria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9659" y="5626608"/>
            <a:ext cx="1854708" cy="67970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90921" y="5694679"/>
            <a:ext cx="146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Voluntarias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99659" y="3657600"/>
            <a:ext cx="1940051" cy="67970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084826" y="3725036"/>
            <a:ext cx="1553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orias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7840" y="1707341"/>
            <a:ext cx="7824470" cy="209550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54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pagan</a:t>
            </a:r>
            <a:r>
              <a:rPr sz="2400" dirty="0">
                <a:latin typeface="Calibri"/>
                <a:cs typeface="Calibri"/>
              </a:rPr>
              <a:t> 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 compensan por descanso: </a:t>
            </a:r>
            <a:r>
              <a:rPr sz="2400" spc="-10" dirty="0">
                <a:latin typeface="Calibri"/>
                <a:cs typeface="Calibri"/>
              </a:rPr>
              <a:t>Convenio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10" dirty="0">
                <a:latin typeface="Calibri"/>
                <a:cs typeface="Calibri"/>
              </a:rPr>
              <a:t>Máx.</a:t>
            </a:r>
            <a:r>
              <a:rPr sz="2400" spc="-5" dirty="0">
                <a:latin typeface="Calibri"/>
                <a:cs typeface="Calibri"/>
              </a:rPr>
              <a:t> 80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h/año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(sin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compensadas ni</a:t>
            </a:r>
            <a:r>
              <a:rPr sz="2400" dirty="0">
                <a:latin typeface="Calibri"/>
                <a:cs typeface="Calibri"/>
              </a:rPr>
              <a:t> las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f.mayor)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10" dirty="0">
                <a:latin typeface="Calibri"/>
                <a:cs typeface="Calibri"/>
              </a:rPr>
              <a:t>Prohibido: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45"/>
              </a:spcBef>
            </a:pPr>
            <a:r>
              <a:rPr sz="2400" dirty="0">
                <a:latin typeface="Courier New"/>
                <a:cs typeface="Courier New"/>
              </a:rPr>
              <a:t>o</a:t>
            </a:r>
            <a:r>
              <a:rPr sz="2400" spc="-2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menores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5344" y="3776853"/>
            <a:ext cx="326262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trabajadores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nocturnos</a:t>
            </a:r>
            <a:endParaRPr sz="24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Font typeface="Courier New"/>
              <a:buChar char="o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tiempo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parcial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50028" y="4336796"/>
            <a:ext cx="3808729" cy="1029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635"/>
              </a:lnSpc>
              <a:spcBef>
                <a:spcPts val="95"/>
              </a:spcBef>
            </a:pP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Se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han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pactado</a:t>
            </a:r>
            <a:r>
              <a:rPr sz="2200" spc="-5" dirty="0">
                <a:latin typeface="Calibri"/>
                <a:cs typeface="Calibri"/>
              </a:rPr>
              <a:t> en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convenio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635"/>
              </a:lnSpc>
            </a:pPr>
            <a:r>
              <a:rPr sz="2200" dirty="0">
                <a:latin typeface="Wingdings"/>
                <a:cs typeface="Wingdings"/>
              </a:rPr>
              <a:t></a:t>
            </a:r>
            <a:r>
              <a:rPr sz="2200" dirty="0">
                <a:latin typeface="Calibri"/>
                <a:cs typeface="Calibri"/>
              </a:rPr>
              <a:t>Pacto </a:t>
            </a:r>
            <a:r>
              <a:rPr sz="2200" spc="-5" dirty="0">
                <a:latin typeface="Calibri"/>
                <a:cs typeface="Calibri"/>
              </a:rPr>
              <a:t>en cláusulas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del </a:t>
            </a:r>
            <a:r>
              <a:rPr sz="2200" spc="-25" dirty="0">
                <a:latin typeface="Calibri"/>
                <a:cs typeface="Calibri"/>
              </a:rPr>
              <a:t>contrato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10" dirty="0">
                <a:latin typeface="Wingdings"/>
                <a:cs typeface="Wingdings"/>
              </a:rPr>
              <a:t></a:t>
            </a:r>
            <a:r>
              <a:rPr sz="2200" spc="10" dirty="0">
                <a:latin typeface="Calibri"/>
                <a:cs typeface="Calibri"/>
              </a:rPr>
              <a:t>Por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fuerza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mayor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1016" y="4608576"/>
            <a:ext cx="2108200" cy="22494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642" y="439369"/>
            <a:ext cx="54095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REDUCCIÓN</a:t>
            </a:r>
            <a:r>
              <a:rPr sz="4000" spc="5" dirty="0"/>
              <a:t> </a:t>
            </a:r>
            <a:r>
              <a:rPr sz="4000" spc="-5" dirty="0"/>
              <a:t>DE</a:t>
            </a:r>
            <a:r>
              <a:rPr sz="4000" spc="-25" dirty="0"/>
              <a:t> JORNADA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385572" y="1558988"/>
            <a:ext cx="6536690" cy="4171315"/>
            <a:chOff x="385572" y="1558988"/>
            <a:chExt cx="6536690" cy="4171315"/>
          </a:xfrm>
        </p:grpSpPr>
        <p:sp>
          <p:nvSpPr>
            <p:cNvPr id="4" name="object 4"/>
            <p:cNvSpPr/>
            <p:nvPr/>
          </p:nvSpPr>
          <p:spPr>
            <a:xfrm>
              <a:off x="500634" y="1572005"/>
              <a:ext cx="6408420" cy="4145279"/>
            </a:xfrm>
            <a:custGeom>
              <a:avLst/>
              <a:gdLst/>
              <a:ahLst/>
              <a:cxnLst/>
              <a:rect l="l" t="t" r="r" b="b"/>
              <a:pathLst>
                <a:path w="6408420" h="4145279">
                  <a:moveTo>
                    <a:pt x="6408420" y="0"/>
                  </a:moveTo>
                  <a:lnTo>
                    <a:pt x="0" y="0"/>
                  </a:lnTo>
                  <a:lnTo>
                    <a:pt x="0" y="4145279"/>
                  </a:lnTo>
                  <a:lnTo>
                    <a:pt x="6408420" y="4145279"/>
                  </a:lnTo>
                  <a:lnTo>
                    <a:pt x="6408420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0634" y="1572005"/>
              <a:ext cx="6408420" cy="4145279"/>
            </a:xfrm>
            <a:custGeom>
              <a:avLst/>
              <a:gdLst/>
              <a:ahLst/>
              <a:cxnLst/>
              <a:rect l="l" t="t" r="r" b="b"/>
              <a:pathLst>
                <a:path w="6408420" h="4145279">
                  <a:moveTo>
                    <a:pt x="0" y="4145279"/>
                  </a:moveTo>
                  <a:lnTo>
                    <a:pt x="6408420" y="4145279"/>
                  </a:lnTo>
                  <a:lnTo>
                    <a:pt x="6408420" y="0"/>
                  </a:lnTo>
                  <a:lnTo>
                    <a:pt x="0" y="0"/>
                  </a:lnTo>
                  <a:lnTo>
                    <a:pt x="0" y="4145279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572" y="1749551"/>
              <a:ext cx="562356" cy="73609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231" y="1731263"/>
              <a:ext cx="1879092" cy="789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5227" y="1731263"/>
              <a:ext cx="867156" cy="7894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82239" y="1731263"/>
              <a:ext cx="2231136" cy="78943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572" y="2176271"/>
              <a:ext cx="562356" cy="73609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3231" y="2157983"/>
              <a:ext cx="2113788" cy="7894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46020" y="2157983"/>
              <a:ext cx="867156" cy="78943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24555" y="2157983"/>
              <a:ext cx="1627632" cy="78943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3568" y="2157983"/>
              <a:ext cx="867156" cy="78943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42104" y="2157983"/>
              <a:ext cx="649224" cy="78943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04231" y="2157983"/>
              <a:ext cx="1456943" cy="78943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572" y="2602991"/>
              <a:ext cx="562356" cy="73609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3231" y="2584703"/>
              <a:ext cx="1758695" cy="78943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7879" y="2584703"/>
              <a:ext cx="867156" cy="78943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66416" y="2584703"/>
              <a:ext cx="2069592" cy="78943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0436" y="2584703"/>
              <a:ext cx="867156" cy="78943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27448" y="2584703"/>
              <a:ext cx="1712976" cy="78943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572" y="3029711"/>
              <a:ext cx="562356" cy="73609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3231" y="3011423"/>
              <a:ext cx="1642872" cy="789432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15" dirty="0"/>
              <a:t>CUIDADO</a:t>
            </a:r>
            <a:r>
              <a:rPr spc="5" dirty="0"/>
              <a:t>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25" dirty="0"/>
              <a:t>FAMILIARES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35" dirty="0"/>
              <a:t>LACTANCIA</a:t>
            </a:r>
            <a:r>
              <a:rPr spc="55"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5" dirty="0"/>
              <a:t>MENOR DE</a:t>
            </a:r>
            <a:r>
              <a:rPr dirty="0"/>
              <a:t> </a:t>
            </a:r>
            <a:r>
              <a:rPr spc="-5" dirty="0"/>
              <a:t>9</a:t>
            </a:r>
            <a:r>
              <a:rPr spc="5" dirty="0"/>
              <a:t> </a:t>
            </a:r>
            <a:r>
              <a:rPr spc="-15" dirty="0"/>
              <a:t>MESES</a:t>
            </a: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VÍCTIMA</a:t>
            </a:r>
            <a:r>
              <a:rPr spc="25"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5" dirty="0"/>
              <a:t>VIOLENCIA</a:t>
            </a:r>
            <a:r>
              <a:rPr spc="15" dirty="0"/>
              <a:t>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15" dirty="0"/>
              <a:t>GÉNERO</a:t>
            </a: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20" dirty="0"/>
              <a:t>CAUSAS</a:t>
            </a:r>
          </a:p>
        </p:txBody>
      </p:sp>
      <p:grpSp>
        <p:nvGrpSpPr>
          <p:cNvPr id="26" name="object 26"/>
          <p:cNvGrpSpPr/>
          <p:nvPr/>
        </p:nvGrpSpPr>
        <p:grpSpPr>
          <a:xfrm>
            <a:off x="871727" y="3453384"/>
            <a:ext cx="2883535" cy="1777364"/>
            <a:chOff x="871727" y="3453384"/>
            <a:chExt cx="2883535" cy="1777364"/>
          </a:xfrm>
        </p:grpSpPr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1727" y="3468624"/>
              <a:ext cx="486156" cy="63550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00911" y="3453384"/>
              <a:ext cx="2161032" cy="67970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1727" y="3834384"/>
              <a:ext cx="486156" cy="63550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00911" y="3819144"/>
              <a:ext cx="2468880" cy="67970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1727" y="4200144"/>
              <a:ext cx="486156" cy="63550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00911" y="4184904"/>
              <a:ext cx="2365248" cy="67970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1727" y="4565904"/>
              <a:ext cx="486156" cy="63550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00911" y="4550664"/>
              <a:ext cx="746760" cy="67970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10868" y="4550664"/>
              <a:ext cx="2144268" cy="679704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036116" y="3521202"/>
            <a:ext cx="251714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ECONÓMICAS</a:t>
            </a:r>
            <a:endParaRPr sz="24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35" dirty="0">
                <a:latin typeface="Calibri"/>
                <a:cs typeface="Calibri"/>
              </a:rPr>
              <a:t>ORGANIZATIVAS</a:t>
            </a:r>
            <a:endParaRPr sz="24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TECNOLÓGICAS</a:t>
            </a:r>
            <a:endParaRPr sz="24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DE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PRODUCCIÓN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146803" y="202692"/>
            <a:ext cx="5010150" cy="6370320"/>
            <a:chOff x="4146803" y="202692"/>
            <a:chExt cx="5010150" cy="6370320"/>
          </a:xfrm>
        </p:grpSpPr>
        <p:pic>
          <p:nvPicPr>
            <p:cNvPr id="38" name="object 3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146803" y="3592068"/>
              <a:ext cx="4997196" cy="298094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144005" y="215646"/>
              <a:ext cx="3000375" cy="2857500"/>
            </a:xfrm>
            <a:custGeom>
              <a:avLst/>
              <a:gdLst/>
              <a:ahLst/>
              <a:cxnLst/>
              <a:rect l="l" t="t" r="r" b="b"/>
              <a:pathLst>
                <a:path w="3000375" h="2857500">
                  <a:moveTo>
                    <a:pt x="2999994" y="565912"/>
                  </a:moveTo>
                  <a:lnTo>
                    <a:pt x="389127" y="565912"/>
                  </a:lnTo>
                  <a:lnTo>
                    <a:pt x="605027" y="1271777"/>
                  </a:lnTo>
                  <a:lnTo>
                    <a:pt x="0" y="1837689"/>
                  </a:lnTo>
                  <a:lnTo>
                    <a:pt x="874268" y="2151761"/>
                  </a:lnTo>
                  <a:lnTo>
                    <a:pt x="1090168" y="2857500"/>
                  </a:lnTo>
                  <a:lnTo>
                    <a:pt x="1964436" y="2543429"/>
                  </a:lnTo>
                  <a:lnTo>
                    <a:pt x="2934784" y="2543429"/>
                  </a:lnTo>
                  <a:lnTo>
                    <a:pt x="2999994" y="2330271"/>
                  </a:lnTo>
                  <a:lnTo>
                    <a:pt x="2999994" y="565912"/>
                  </a:lnTo>
                  <a:close/>
                </a:path>
                <a:path w="3000375" h="2857500">
                  <a:moveTo>
                    <a:pt x="2934784" y="2543429"/>
                  </a:moveTo>
                  <a:lnTo>
                    <a:pt x="1964436" y="2543429"/>
                  </a:lnTo>
                  <a:lnTo>
                    <a:pt x="2838704" y="2857500"/>
                  </a:lnTo>
                  <a:lnTo>
                    <a:pt x="2934784" y="2543429"/>
                  </a:lnTo>
                  <a:close/>
                </a:path>
                <a:path w="3000375" h="2857500">
                  <a:moveTo>
                    <a:pt x="1964436" y="0"/>
                  </a:moveTo>
                  <a:lnTo>
                    <a:pt x="1359408" y="565912"/>
                  </a:lnTo>
                  <a:lnTo>
                    <a:pt x="2569464" y="565912"/>
                  </a:lnTo>
                  <a:lnTo>
                    <a:pt x="196443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144005" y="215646"/>
              <a:ext cx="3000375" cy="2857500"/>
            </a:xfrm>
            <a:custGeom>
              <a:avLst/>
              <a:gdLst/>
              <a:ahLst/>
              <a:cxnLst/>
              <a:rect l="l" t="t" r="r" b="b"/>
              <a:pathLst>
                <a:path w="3000375" h="2857500">
                  <a:moveTo>
                    <a:pt x="0" y="1837689"/>
                  </a:moveTo>
                  <a:lnTo>
                    <a:pt x="605027" y="1271777"/>
                  </a:lnTo>
                  <a:lnTo>
                    <a:pt x="389127" y="565912"/>
                  </a:lnTo>
                  <a:lnTo>
                    <a:pt x="1359408" y="565912"/>
                  </a:lnTo>
                  <a:lnTo>
                    <a:pt x="1964436" y="0"/>
                  </a:lnTo>
                  <a:lnTo>
                    <a:pt x="2569464" y="565912"/>
                  </a:lnTo>
                  <a:lnTo>
                    <a:pt x="2999994" y="565912"/>
                  </a:lnTo>
                </a:path>
                <a:path w="3000375" h="2857500">
                  <a:moveTo>
                    <a:pt x="2999994" y="2330271"/>
                  </a:moveTo>
                  <a:lnTo>
                    <a:pt x="2838704" y="2857500"/>
                  </a:lnTo>
                  <a:lnTo>
                    <a:pt x="1964436" y="2543429"/>
                  </a:lnTo>
                  <a:lnTo>
                    <a:pt x="1090168" y="2857500"/>
                  </a:lnTo>
                  <a:lnTo>
                    <a:pt x="874268" y="2151761"/>
                  </a:lnTo>
                  <a:lnTo>
                    <a:pt x="0" y="1837689"/>
                  </a:lnTo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097648" y="1164158"/>
            <a:ext cx="2018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Reducción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salario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384542" y="1695069"/>
            <a:ext cx="13792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alibri"/>
                <a:cs typeface="Calibri"/>
              </a:rPr>
              <a:t>proporcional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477" y="765809"/>
            <a:ext cx="5401310" cy="842010"/>
            <a:chOff x="395477" y="765809"/>
            <a:chExt cx="5401310" cy="842010"/>
          </a:xfrm>
        </p:grpSpPr>
        <p:sp>
          <p:nvSpPr>
            <p:cNvPr id="3" name="object 3"/>
            <p:cNvSpPr/>
            <p:nvPr/>
          </p:nvSpPr>
          <p:spPr>
            <a:xfrm>
              <a:off x="395477" y="765809"/>
              <a:ext cx="5401310" cy="762000"/>
            </a:xfrm>
            <a:custGeom>
              <a:avLst/>
              <a:gdLst/>
              <a:ahLst/>
              <a:cxnLst/>
              <a:rect l="l" t="t" r="r" b="b"/>
              <a:pathLst>
                <a:path w="5401310" h="762000">
                  <a:moveTo>
                    <a:pt x="5401056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401056" y="762000"/>
                  </a:lnTo>
                  <a:lnTo>
                    <a:pt x="5401056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3795" y="818387"/>
              <a:ext cx="4910328" cy="7894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5477" y="765809"/>
            <a:ext cx="5401310" cy="762000"/>
          </a:xfrm>
          <a:prstGeom prst="rect">
            <a:avLst/>
          </a:prstGeom>
          <a:ln w="25907">
            <a:solidFill>
              <a:srgbClr val="77923B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marL="478790">
              <a:lnSpc>
                <a:spcPct val="100000"/>
              </a:lnSpc>
              <a:spcBef>
                <a:spcPts val="1130"/>
              </a:spcBef>
            </a:pPr>
            <a:r>
              <a:rPr sz="2800" spc="-5" dirty="0"/>
              <a:t>POR</a:t>
            </a:r>
            <a:r>
              <a:rPr sz="2800" spc="-20" dirty="0"/>
              <a:t> </a:t>
            </a:r>
            <a:r>
              <a:rPr sz="2800" spc="-15" dirty="0"/>
              <a:t>CUIDADO</a:t>
            </a:r>
            <a:r>
              <a:rPr sz="2800" spc="-5" dirty="0"/>
              <a:t> DE</a:t>
            </a:r>
            <a:r>
              <a:rPr sz="2800" spc="-20" dirty="0"/>
              <a:t> </a:t>
            </a:r>
            <a:r>
              <a:rPr sz="2800" spc="-25" dirty="0"/>
              <a:t>FAMILIARES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402742" y="2091541"/>
            <a:ext cx="7274559" cy="386651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535"/>
              </a:spcBef>
              <a:buFont typeface="Arial MT"/>
              <a:buChar char="•"/>
              <a:tabLst>
                <a:tab pos="299085" algn="l"/>
                <a:tab pos="299720" algn="l"/>
                <a:tab pos="2620010" algn="l"/>
              </a:tabLst>
            </a:pPr>
            <a:r>
              <a:rPr sz="2400" b="1" spc="-10" dirty="0">
                <a:latin typeface="Calibri"/>
                <a:cs typeface="Calibri"/>
              </a:rPr>
              <a:t>Reduce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entre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1/2	</a:t>
            </a:r>
            <a:r>
              <a:rPr sz="2400" b="1" dirty="0">
                <a:latin typeface="Calibri"/>
                <a:cs typeface="Calibri"/>
              </a:rPr>
              <a:t>y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1/8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su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jornada: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44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b="1" spc="-10" dirty="0">
                <a:latin typeface="Calibri"/>
                <a:cs typeface="Calibri"/>
              </a:rPr>
              <a:t>Menores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12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años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44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b="1" spc="-10" dirty="0">
                <a:latin typeface="Calibri"/>
                <a:cs typeface="Calibri"/>
              </a:rPr>
              <a:t>Personas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con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discapacidad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440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b="1" spc="-10" dirty="0">
                <a:latin typeface="Calibri"/>
                <a:cs typeface="Calibri"/>
              </a:rPr>
              <a:t>Familiares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que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no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pueden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valerse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por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sí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mismos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445"/>
              </a:spcBef>
              <a:buFont typeface="Courier New"/>
              <a:buChar char="o"/>
              <a:tabLst>
                <a:tab pos="756920" algn="l"/>
              </a:tabLst>
            </a:pPr>
            <a:r>
              <a:rPr sz="2400" b="1" spc="-10" dirty="0">
                <a:latin typeface="Calibri"/>
                <a:cs typeface="Calibri"/>
              </a:rPr>
              <a:t>Menores</a:t>
            </a:r>
            <a:r>
              <a:rPr sz="2400" b="1" spc="-5" dirty="0">
                <a:latin typeface="Calibri"/>
                <a:cs typeface="Calibri"/>
              </a:rPr>
              <a:t> de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18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cáncer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otra </a:t>
            </a:r>
            <a:r>
              <a:rPr sz="2400" b="1" spc="-10" dirty="0">
                <a:latin typeface="Calibri"/>
                <a:cs typeface="Calibri"/>
              </a:rPr>
              <a:t>enfermedad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grave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b="1" spc="-20" dirty="0">
                <a:latin typeface="Calibri"/>
                <a:cs typeface="Calibri"/>
              </a:rPr>
              <a:t>Trabajador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elige nuevo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horario,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salvo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límites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Convenio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b="1" spc="-15" dirty="0">
                <a:latin typeface="Calibri"/>
                <a:cs typeface="Calibri"/>
              </a:rPr>
              <a:t>Preavisar</a:t>
            </a:r>
            <a:r>
              <a:rPr sz="2400" b="1" spc="-5" dirty="0">
                <a:latin typeface="Calibri"/>
                <a:cs typeface="Calibri"/>
              </a:rPr>
              <a:t> con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15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días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01384" y="999744"/>
            <a:ext cx="2642615" cy="23042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823</Words>
  <Application>Microsoft Office PowerPoint</Application>
  <PresentationFormat>Presentación en pantalla (4:3)</PresentationFormat>
  <Paragraphs>170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 MT</vt:lpstr>
      <vt:lpstr>Calibri</vt:lpstr>
      <vt:lpstr>Courier New</vt:lpstr>
      <vt:lpstr>Times New Roman</vt:lpstr>
      <vt:lpstr>Trebuchet MS</vt:lpstr>
      <vt:lpstr>Wingdings</vt:lpstr>
      <vt:lpstr>Office Theme</vt:lpstr>
      <vt:lpstr>LA JORNADA LABORAL</vt:lpstr>
      <vt:lpstr>CONTENIDOS</vt:lpstr>
      <vt:lpstr>LA JORNADA ORDINARIA</vt:lpstr>
      <vt:lpstr>DISTRIBUCIÓN REGULAR DE LA JORNADA</vt:lpstr>
      <vt:lpstr>EL HORARIO DE TRABAJO</vt:lpstr>
      <vt:lpstr>EL TRABAJO NOCTURNO</vt:lpstr>
      <vt:lpstr>LAS HORAS EXTRAORDINARIAS</vt:lpstr>
      <vt:lpstr>REDUCCIÓN DE JORNADA</vt:lpstr>
      <vt:lpstr>POR CUIDADO DE FAMILIARES</vt:lpstr>
      <vt:lpstr>POR LACTANCIA DE MENOR DE 9 MESES</vt:lpstr>
      <vt:lpstr>POR CONDICIÓN VÍCTIMA VIOLENCIA DE GÉNERO</vt:lpstr>
      <vt:lpstr>POR CAUSAS ECONÓMICAS, TECNOLÓGICAS,  ORGANIZATIVAS O PRODUCCIÓN</vt:lpstr>
      <vt:lpstr>LOS PERMISOS RETRIBUIDOS</vt:lpstr>
      <vt:lpstr>Vacaciones y festivos</vt:lpstr>
      <vt:lpstr>FESTIVOS</vt:lpstr>
      <vt:lpstr>LOS PLANES DE IGUALDAD</vt:lpstr>
      <vt:lpstr>Los planes de igualdad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Diego Millán Miranda Fernández</cp:lastModifiedBy>
  <cp:revision>4</cp:revision>
  <dcterms:created xsi:type="dcterms:W3CDTF">2022-10-03T17:50:57Z</dcterms:created>
  <dcterms:modified xsi:type="dcterms:W3CDTF">2022-10-04T11:40:42Z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2022-10-03T00:00:00Z</vt:filetime>
  </property>
</Properties>
</file>