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83" r:id="rId7"/>
    <p:sldId id="285" r:id="rId8"/>
    <p:sldId id="286" r:id="rId9"/>
    <p:sldId id="287" r:id="rId10"/>
    <p:sldId id="288" r:id="rId11"/>
    <p:sldId id="289" r:id="rId12"/>
    <p:sldId id="290" r:id="rId13"/>
    <p:sldId id="291" r:id="rId14"/>
    <p:sldId id="292" r:id="rId15"/>
    <p:sldId id="293"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5"/>
            <p14:sldId id="286"/>
            <p14:sldId id="287"/>
            <p14:sldId id="288"/>
            <p14:sldId id="289"/>
            <p14:sldId id="290"/>
            <p14:sldId id="291"/>
            <p14:sldId id="292"/>
            <p14:sldId id="293"/>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8" d="100"/>
          <a:sy n="78" d="100"/>
        </p:scale>
        <p:origin x="45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11/30/2021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11/30/2021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11/30/2021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E26D4A-491D-447F-8BEF-825547232E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69242" y="803137"/>
            <a:ext cx="5350990" cy="5251725"/>
          </a:xfrm>
          <a:prstGeom prst="rect">
            <a:avLst/>
          </a:prstGeom>
        </p:spPr>
      </p:pic>
      <p:sp>
        <p:nvSpPr>
          <p:cNvPr id="2" name="Title 1"/>
          <p:cNvSpPr>
            <a:spLocks noGrp="1"/>
          </p:cNvSpPr>
          <p:nvPr>
            <p:ph type="ctrTitle"/>
          </p:nvPr>
        </p:nvSpPr>
        <p:spPr>
          <a:xfrm>
            <a:off x="838200" y="1542942"/>
            <a:ext cx="10515600" cy="2387600"/>
          </a:xfrm>
        </p:spPr>
        <p:txBody>
          <a:bodyPr anchor="ctr" anchorCtr="0">
            <a:normAutofit/>
          </a:bodyPr>
          <a:lstStyle/>
          <a:p>
            <a:r>
              <a:rPr lang="en-US" sz="3200" b="1" dirty="0" err="1">
                <a:solidFill>
                  <a:schemeClr val="bg1"/>
                </a:solidFill>
              </a:rPr>
              <a:t>Pemrograman</a:t>
            </a:r>
            <a:r>
              <a:rPr lang="en-US" sz="3200" b="1" dirty="0">
                <a:solidFill>
                  <a:schemeClr val="bg1"/>
                </a:solidFill>
              </a:rPr>
              <a:t> </a:t>
            </a:r>
            <a:r>
              <a:rPr lang="en-US" sz="3200" b="1" dirty="0" err="1">
                <a:solidFill>
                  <a:schemeClr val="bg1"/>
                </a:solidFill>
              </a:rPr>
              <a:t>Berorientasi</a:t>
            </a:r>
            <a:r>
              <a:rPr lang="en-US" sz="3200" b="1" dirty="0">
                <a:solidFill>
                  <a:schemeClr val="bg1"/>
                </a:solidFill>
              </a:rPr>
              <a:t> </a:t>
            </a:r>
            <a:r>
              <a:rPr lang="en-US" sz="3200" b="1" dirty="0" err="1">
                <a:solidFill>
                  <a:schemeClr val="bg1"/>
                </a:solidFill>
              </a:rPr>
              <a:t>Objek</a:t>
            </a:r>
            <a:endParaRPr lang="en-US" sz="3200" b="1" dirty="0">
              <a:solidFill>
                <a:schemeClr val="bg1"/>
              </a:solidFill>
            </a:endParaRPr>
          </a:p>
        </p:txBody>
      </p:sp>
      <p:sp>
        <p:nvSpPr>
          <p:cNvPr id="3" name="Subtitle 2"/>
          <p:cNvSpPr>
            <a:spLocks noGrp="1"/>
          </p:cNvSpPr>
          <p:nvPr>
            <p:ph type="subTitle" idx="4294967295"/>
          </p:nvPr>
        </p:nvSpPr>
        <p:spPr>
          <a:xfrm>
            <a:off x="838200" y="3155527"/>
            <a:ext cx="9582736" cy="1137793"/>
          </a:xfrm>
        </p:spPr>
        <p:txBody>
          <a:bodyPr>
            <a:normAutofit/>
          </a:bodyPr>
          <a:lstStyle/>
          <a:p>
            <a:pPr marL="0" indent="0">
              <a:buNone/>
            </a:pPr>
            <a:r>
              <a:rPr lang="en-US" sz="2400">
                <a:solidFill>
                  <a:schemeClr val="bg1"/>
                </a:solidFill>
                <a:latin typeface="+mj-lt"/>
              </a:rPr>
              <a:t>Polimorfisme</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OVERRIDING</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33298"/>
            <a:ext cx="10727752" cy="2862322"/>
          </a:xfrm>
          <a:prstGeom prst="rect">
            <a:avLst/>
          </a:prstGeom>
          <a:noFill/>
        </p:spPr>
        <p:txBody>
          <a:bodyPr wrap="square">
            <a:spAutoFit/>
          </a:bodyPr>
          <a:lstStyle/>
          <a:p>
            <a:r>
              <a:rPr lang="en-US" sz="3600">
                <a:latin typeface="+mj-lt"/>
              </a:rPr>
              <a:t>Polimorfisme dinamis identik dengan menggunakan pewarisan (inheritance), implementasi interface bahkan abstrak class, dimana metode pada superclass dideklarasikan lagi pada subclass dengan nama yang sama, tetapi dengan isi yang berbeda</a:t>
            </a:r>
            <a:endParaRPr lang="en-US" sz="3600" dirty="0">
              <a:latin typeface="+mj-lt"/>
            </a:endParaRPr>
          </a:p>
        </p:txBody>
      </p:sp>
    </p:spTree>
    <p:extLst>
      <p:ext uri="{BB962C8B-B14F-4D97-AF65-F5344CB8AC3E}">
        <p14:creationId xmlns:p14="http://schemas.microsoft.com/office/powerpoint/2010/main" val="8786092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ILUSTRASI</a:t>
            </a:r>
            <a:endParaRPr lang="en-US"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0001BA9D-756D-43D7-9C71-14B2ECEA6EF7}"/>
              </a:ext>
            </a:extLst>
          </p:cNvPr>
          <p:cNvPicPr>
            <a:picLocks noChangeAspect="1"/>
          </p:cNvPicPr>
          <p:nvPr/>
        </p:nvPicPr>
        <p:blipFill>
          <a:blip r:embed="rId3"/>
          <a:stretch>
            <a:fillRect/>
          </a:stretch>
        </p:blipFill>
        <p:spPr>
          <a:xfrm>
            <a:off x="619125" y="1741787"/>
            <a:ext cx="8687771" cy="4411877"/>
          </a:xfrm>
          <a:prstGeom prst="rect">
            <a:avLst/>
          </a:prstGeom>
        </p:spPr>
      </p:pic>
    </p:spTree>
    <p:extLst>
      <p:ext uri="{BB962C8B-B14F-4D97-AF65-F5344CB8AC3E}">
        <p14:creationId xmlns:p14="http://schemas.microsoft.com/office/powerpoint/2010/main" val="41151121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CONTOH</a:t>
            </a:r>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836AABDC-2EAB-4002-9881-5639D2D872A5}"/>
              </a:ext>
            </a:extLst>
          </p:cNvPr>
          <p:cNvPicPr>
            <a:picLocks noChangeAspect="1"/>
          </p:cNvPicPr>
          <p:nvPr/>
        </p:nvPicPr>
        <p:blipFill>
          <a:blip r:embed="rId3"/>
          <a:stretch>
            <a:fillRect/>
          </a:stretch>
        </p:blipFill>
        <p:spPr>
          <a:xfrm>
            <a:off x="2269138" y="448056"/>
            <a:ext cx="5553075" cy="6334125"/>
          </a:xfrm>
          <a:prstGeom prst="rect">
            <a:avLst/>
          </a:prstGeom>
        </p:spPr>
      </p:pic>
    </p:spTree>
    <p:extLst>
      <p:ext uri="{BB962C8B-B14F-4D97-AF65-F5344CB8AC3E}">
        <p14:creationId xmlns:p14="http://schemas.microsoft.com/office/powerpoint/2010/main" val="25741679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870786" y="1041922"/>
            <a:ext cx="1740078" cy="640080"/>
          </a:xfrm>
        </p:spPr>
        <p:txBody>
          <a:bodyPr>
            <a:normAutofit/>
          </a:bodyPr>
          <a:lstStyle/>
          <a:p>
            <a:r>
              <a:rPr lang="en-US" dirty="0">
                <a:latin typeface="Segoe UI Light" panose="020B0502040204020203" pitchFamily="34" charset="0"/>
                <a:cs typeface="Segoe UI Light" panose="020B0502040204020203" pitchFamily="34" charset="0"/>
              </a:rPr>
              <a:t>SELESAI</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PENGENALAN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11912"/>
            <a:ext cx="10727752" cy="1200329"/>
          </a:xfrm>
          <a:prstGeom prst="rect">
            <a:avLst/>
          </a:prstGeom>
          <a:noFill/>
        </p:spPr>
        <p:txBody>
          <a:bodyPr wrap="square">
            <a:spAutoFit/>
          </a:bodyPr>
          <a:lstStyle/>
          <a:p>
            <a:r>
              <a:rPr lang="en-US" sz="3600">
                <a:latin typeface="+mj-lt"/>
              </a:rPr>
              <a:t>Secara harfiah arti dari polymorphism adalah mempunyai banyak bentuk. </a:t>
            </a:r>
            <a:endParaRPr lang="en-US" sz="3600" dirty="0">
              <a:latin typeface="+mj-lt"/>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PENGENALAN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33298"/>
            <a:ext cx="10727752" cy="2308324"/>
          </a:xfrm>
          <a:prstGeom prst="rect">
            <a:avLst/>
          </a:prstGeom>
          <a:noFill/>
        </p:spPr>
        <p:txBody>
          <a:bodyPr wrap="square">
            <a:spAutoFit/>
          </a:bodyPr>
          <a:lstStyle/>
          <a:p>
            <a:r>
              <a:rPr lang="en-US" sz="3600">
                <a:latin typeface="+mj-lt"/>
              </a:rPr>
              <a:t>Polimorfisme (polymorphism) adalah sebuah prinsip dalam biologi di mana organisme atau spesies memiliki banyak bentuk serta tahapan (stages). Prinsip tersebut diterapkan juga pada bahasa Java.</a:t>
            </a:r>
            <a:endParaRPr lang="en-US" sz="3600" dirty="0">
              <a:latin typeface="+mj-lt"/>
            </a:endParaRPr>
          </a:p>
        </p:txBody>
      </p:sp>
    </p:spTree>
    <p:extLst>
      <p:ext uri="{BB962C8B-B14F-4D97-AF65-F5344CB8AC3E}">
        <p14:creationId xmlns:p14="http://schemas.microsoft.com/office/powerpoint/2010/main" val="31215765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PENGENALAN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33298"/>
            <a:ext cx="10727752" cy="2862322"/>
          </a:xfrm>
          <a:prstGeom prst="rect">
            <a:avLst/>
          </a:prstGeom>
          <a:noFill/>
        </p:spPr>
        <p:txBody>
          <a:bodyPr wrap="square">
            <a:spAutoFit/>
          </a:bodyPr>
          <a:lstStyle/>
          <a:p>
            <a:r>
              <a:rPr lang="en-US" sz="3600">
                <a:latin typeface="+mj-lt"/>
              </a:rPr>
              <a:t>Polimorfisme dalam OOP merupakan sebuah konsep OOP di mana class memiliki banyak “bentuk” method yang berbeda, meskipun namanya sama. Maksud dari “bentuk” adalah isinya yang berbeda, namun tipe data dan parameternya berbeda.</a:t>
            </a:r>
            <a:endParaRPr lang="en-US" sz="3600" dirty="0">
              <a:latin typeface="+mj-lt"/>
            </a:endParaRPr>
          </a:p>
        </p:txBody>
      </p:sp>
    </p:spTree>
    <p:extLst>
      <p:ext uri="{BB962C8B-B14F-4D97-AF65-F5344CB8AC3E}">
        <p14:creationId xmlns:p14="http://schemas.microsoft.com/office/powerpoint/2010/main" val="220985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PENGENALAN</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33298"/>
            <a:ext cx="10727752" cy="2308324"/>
          </a:xfrm>
          <a:prstGeom prst="rect">
            <a:avLst/>
          </a:prstGeom>
          <a:noFill/>
        </p:spPr>
        <p:txBody>
          <a:bodyPr wrap="square">
            <a:spAutoFit/>
          </a:bodyPr>
          <a:lstStyle/>
          <a:p>
            <a:r>
              <a:rPr lang="en-US" sz="3600">
                <a:latin typeface="+mj-lt"/>
              </a:rPr>
              <a:t>Polimorfisme pada Java memiliki 2 macam yaitu diantaranya:</a:t>
            </a:r>
          </a:p>
          <a:p>
            <a:pPr marL="571500" indent="-571500">
              <a:buFont typeface="Arial" panose="020B0604020202020204" pitchFamily="34" charset="0"/>
              <a:buChar char="•"/>
            </a:pPr>
            <a:r>
              <a:rPr lang="en-US" sz="3600">
                <a:latin typeface="+mj-lt"/>
              </a:rPr>
              <a:t>Static Polymorphism (Polimorfisme statis).</a:t>
            </a:r>
          </a:p>
          <a:p>
            <a:pPr marL="571500" indent="-571500">
              <a:buFont typeface="Arial" panose="020B0604020202020204" pitchFamily="34" charset="0"/>
              <a:buChar char="•"/>
            </a:pPr>
            <a:r>
              <a:rPr lang="en-US" sz="3600">
                <a:latin typeface="+mj-lt"/>
              </a:rPr>
              <a:t>Dynamic Polymorphism (Polimorfisme dinamis).</a:t>
            </a:r>
            <a:endParaRPr lang="en-US" sz="3600" dirty="0">
              <a:latin typeface="+mj-lt"/>
            </a:endParaRPr>
          </a:p>
        </p:txBody>
      </p:sp>
    </p:spTree>
    <p:extLst>
      <p:ext uri="{BB962C8B-B14F-4D97-AF65-F5344CB8AC3E}">
        <p14:creationId xmlns:p14="http://schemas.microsoft.com/office/powerpoint/2010/main" val="5401212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PENGENALAN</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33298"/>
            <a:ext cx="10727752" cy="2308324"/>
          </a:xfrm>
          <a:prstGeom prst="rect">
            <a:avLst/>
          </a:prstGeom>
          <a:noFill/>
        </p:spPr>
        <p:txBody>
          <a:bodyPr wrap="square">
            <a:spAutoFit/>
          </a:bodyPr>
          <a:lstStyle/>
          <a:p>
            <a:r>
              <a:rPr lang="en-US" sz="3600">
                <a:latin typeface="+mj-lt"/>
              </a:rPr>
              <a:t>Perbedaan keduanya terletak pada cara membuat polimorfisme. Polimorfisme statis menggunakan method </a:t>
            </a:r>
            <a:r>
              <a:rPr lang="en-US" sz="3600" b="1">
                <a:latin typeface="+mj-lt"/>
              </a:rPr>
              <a:t>overloading</a:t>
            </a:r>
            <a:r>
              <a:rPr lang="en-US" sz="3600">
                <a:latin typeface="+mj-lt"/>
              </a:rPr>
              <a:t>, sedangkan polimorfisme dinamis menggunakan method </a:t>
            </a:r>
            <a:r>
              <a:rPr lang="en-US" sz="3600" b="1">
                <a:latin typeface="+mj-lt"/>
              </a:rPr>
              <a:t>overriding</a:t>
            </a:r>
            <a:r>
              <a:rPr lang="en-US" sz="3600">
                <a:latin typeface="+mj-lt"/>
              </a:rPr>
              <a:t>. </a:t>
            </a:r>
            <a:endParaRPr lang="en-US" sz="3600" dirty="0">
              <a:latin typeface="+mj-lt"/>
            </a:endParaRPr>
          </a:p>
        </p:txBody>
      </p:sp>
    </p:spTree>
    <p:extLst>
      <p:ext uri="{BB962C8B-B14F-4D97-AF65-F5344CB8AC3E}">
        <p14:creationId xmlns:p14="http://schemas.microsoft.com/office/powerpoint/2010/main" val="18310787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OVERLOADING</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33298"/>
            <a:ext cx="10727752" cy="3416320"/>
          </a:xfrm>
          <a:prstGeom prst="rect">
            <a:avLst/>
          </a:prstGeom>
          <a:noFill/>
        </p:spPr>
        <p:txBody>
          <a:bodyPr wrap="square">
            <a:spAutoFit/>
          </a:bodyPr>
          <a:lstStyle/>
          <a:p>
            <a:pPr marL="571500" indent="-571500">
              <a:buFont typeface="Wingdings" panose="05000000000000000000" pitchFamily="2" charset="2"/>
              <a:buChar char="ü"/>
            </a:pPr>
            <a:r>
              <a:rPr lang="en-US" sz="3600">
                <a:latin typeface="+mj-lt"/>
              </a:rPr>
              <a:t>Method overloading terjadi pada sebuah class yang memiliki nama method yang sama tapi memiliki parameter dan tipe data yang berbeda.</a:t>
            </a:r>
          </a:p>
          <a:p>
            <a:pPr marL="571500" indent="-571500">
              <a:buFont typeface="Wingdings" panose="05000000000000000000" pitchFamily="2" charset="2"/>
              <a:buChar char="ü"/>
            </a:pPr>
            <a:r>
              <a:rPr lang="en-US" sz="3600">
                <a:latin typeface="+mj-lt"/>
              </a:rPr>
              <a:t>Tujuan dari method overloading yaitu memudahkan penggunaan atau pemanggilan method dengan fungsionalitas yang mirip.</a:t>
            </a:r>
            <a:endParaRPr lang="en-US" sz="3600" dirty="0">
              <a:latin typeface="+mj-lt"/>
            </a:endParaRPr>
          </a:p>
        </p:txBody>
      </p:sp>
    </p:spTree>
    <p:extLst>
      <p:ext uri="{BB962C8B-B14F-4D97-AF65-F5344CB8AC3E}">
        <p14:creationId xmlns:p14="http://schemas.microsoft.com/office/powerpoint/2010/main" val="26955928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OVERLOADING</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732124" y="1633298"/>
            <a:ext cx="10727752" cy="2308324"/>
          </a:xfrm>
          <a:prstGeom prst="rect">
            <a:avLst/>
          </a:prstGeom>
          <a:noFill/>
        </p:spPr>
        <p:txBody>
          <a:bodyPr wrap="square">
            <a:spAutoFit/>
          </a:bodyPr>
          <a:lstStyle/>
          <a:p>
            <a:r>
              <a:rPr lang="en-US" sz="3600">
                <a:latin typeface="+mj-lt"/>
              </a:rPr>
              <a:t>Aturan Method Overloading:</a:t>
            </a:r>
          </a:p>
          <a:p>
            <a:pPr marL="571500" indent="-571500">
              <a:buFont typeface="Wingdings" panose="05000000000000000000" pitchFamily="2" charset="2"/>
              <a:buChar char="ü"/>
            </a:pPr>
            <a:r>
              <a:rPr lang="en-US" sz="3600">
                <a:latin typeface="+mj-lt"/>
              </a:rPr>
              <a:t>Nama method harus sama dengan method lainnya.</a:t>
            </a:r>
          </a:p>
          <a:p>
            <a:pPr marL="571500" indent="-571500">
              <a:buFont typeface="Wingdings" panose="05000000000000000000" pitchFamily="2" charset="2"/>
              <a:buChar char="ü"/>
            </a:pPr>
            <a:r>
              <a:rPr lang="en-US" sz="3600">
                <a:latin typeface="+mj-lt"/>
              </a:rPr>
              <a:t>Parameter haruslah berbeda.</a:t>
            </a:r>
          </a:p>
          <a:p>
            <a:pPr marL="571500" indent="-571500">
              <a:buFont typeface="Wingdings" panose="05000000000000000000" pitchFamily="2" charset="2"/>
              <a:buChar char="ü"/>
            </a:pPr>
            <a:r>
              <a:rPr lang="en-US" sz="3600">
                <a:latin typeface="+mj-lt"/>
              </a:rPr>
              <a:t>Return boleh sama, juga boleh berbeda.</a:t>
            </a:r>
            <a:endParaRPr lang="en-US" sz="3600" dirty="0">
              <a:latin typeface="+mj-lt"/>
            </a:endParaRPr>
          </a:p>
        </p:txBody>
      </p:sp>
    </p:spTree>
    <p:extLst>
      <p:ext uri="{BB962C8B-B14F-4D97-AF65-F5344CB8AC3E}">
        <p14:creationId xmlns:p14="http://schemas.microsoft.com/office/powerpoint/2010/main" val="36146269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OVERLOADING</a:t>
            </a:r>
            <a:endParaRPr lang="en-US"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AF6DBC4B-BC1B-41ED-969D-20B659594602}"/>
              </a:ext>
            </a:extLst>
          </p:cNvPr>
          <p:cNvPicPr>
            <a:picLocks noChangeAspect="1"/>
          </p:cNvPicPr>
          <p:nvPr/>
        </p:nvPicPr>
        <p:blipFill>
          <a:blip r:embed="rId3"/>
          <a:stretch>
            <a:fillRect/>
          </a:stretch>
        </p:blipFill>
        <p:spPr>
          <a:xfrm>
            <a:off x="624532" y="1247776"/>
            <a:ext cx="4478809" cy="5192950"/>
          </a:xfrm>
          <a:prstGeom prst="rect">
            <a:avLst/>
          </a:prstGeom>
        </p:spPr>
      </p:pic>
    </p:spTree>
    <p:extLst>
      <p:ext uri="{BB962C8B-B14F-4D97-AF65-F5344CB8AC3E}">
        <p14:creationId xmlns:p14="http://schemas.microsoft.com/office/powerpoint/2010/main" val="7011135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{4E94FB5C-1CA9-4B52-B2F2-B95987241056}tf10001108_win32</Template>
  <TotalTime>3766</TotalTime>
  <Words>245</Words>
  <Application>Microsoft Office PowerPoint</Application>
  <PresentationFormat>Widescreen</PresentationFormat>
  <Paragraphs>31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Wingdings</vt:lpstr>
      <vt:lpstr>WelcomeDoc</vt:lpstr>
      <vt:lpstr>Pemrograman Berorientasi Objek</vt:lpstr>
      <vt:lpstr>PENGENALAN</vt:lpstr>
      <vt:lpstr>PENGENALAN</vt:lpstr>
      <vt:lpstr>PENGENALAN</vt:lpstr>
      <vt:lpstr>PENGENALAN</vt:lpstr>
      <vt:lpstr>PENGENALAN</vt:lpstr>
      <vt:lpstr>OVERLOADING</vt:lpstr>
      <vt:lpstr>OVERLOADING</vt:lpstr>
      <vt:lpstr>OVERLOADING</vt:lpstr>
      <vt:lpstr>OVERRIDING</vt:lpstr>
      <vt:lpstr>ILUSTRASI</vt:lpstr>
      <vt:lpstr>CONTOH</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Perancangan Sistem</dc:title>
  <dc:creator>aluns_000</dc:creator>
  <cp:keywords/>
  <cp:lastModifiedBy>aluns_000</cp:lastModifiedBy>
  <cp:revision>38</cp:revision>
  <dcterms:created xsi:type="dcterms:W3CDTF">2020-10-07T02:02:11Z</dcterms:created>
  <dcterms:modified xsi:type="dcterms:W3CDTF">2021-11-30T03:22:45Z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