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7" r:id="rId1"/>
  </p:sldMasterIdLst>
  <p:sldIdLst>
    <p:sldId id="256" r:id="rId2"/>
    <p:sldId id="260" r:id="rId3"/>
    <p:sldId id="332" r:id="rId4"/>
    <p:sldId id="321" r:id="rId5"/>
    <p:sldId id="307" r:id="rId6"/>
    <p:sldId id="357" r:id="rId7"/>
    <p:sldId id="311" r:id="rId8"/>
    <p:sldId id="308" r:id="rId9"/>
    <p:sldId id="358" r:id="rId10"/>
    <p:sldId id="309" r:id="rId11"/>
    <p:sldId id="259" r:id="rId12"/>
    <p:sldId id="261" r:id="rId13"/>
    <p:sldId id="312" r:id="rId14"/>
    <p:sldId id="262" r:id="rId15"/>
    <p:sldId id="263" r:id="rId16"/>
    <p:sldId id="313" r:id="rId17"/>
    <p:sldId id="334" r:id="rId18"/>
    <p:sldId id="359" r:id="rId19"/>
    <p:sldId id="363" r:id="rId20"/>
    <p:sldId id="360" r:id="rId21"/>
    <p:sldId id="361" r:id="rId22"/>
    <p:sldId id="362" r:id="rId23"/>
    <p:sldId id="364" r:id="rId24"/>
    <p:sldId id="365" r:id="rId25"/>
    <p:sldId id="366" r:id="rId26"/>
    <p:sldId id="367" r:id="rId27"/>
    <p:sldId id="368" r:id="rId28"/>
    <p:sldId id="369" r:id="rId29"/>
    <p:sldId id="370" r:id="rId30"/>
    <p:sldId id="371" r:id="rId31"/>
    <p:sldId id="372" r:id="rId32"/>
    <p:sldId id="373" r:id="rId33"/>
    <p:sldId id="374" r:id="rId34"/>
    <p:sldId id="375" r:id="rId35"/>
    <p:sldId id="376" r:id="rId36"/>
    <p:sldId id="377" r:id="rId37"/>
    <p:sldId id="378" r:id="rId38"/>
    <p:sldId id="379" r:id="rId39"/>
    <p:sldId id="380" r:id="rId40"/>
    <p:sldId id="381" r:id="rId41"/>
    <p:sldId id="382" r:id="rId42"/>
    <p:sldId id="383" r:id="rId43"/>
    <p:sldId id="384" r:id="rId44"/>
    <p:sldId id="400" r:id="rId45"/>
    <p:sldId id="401" r:id="rId46"/>
    <p:sldId id="402" r:id="rId47"/>
    <p:sldId id="403" r:id="rId48"/>
    <p:sldId id="405" r:id="rId49"/>
    <p:sldId id="406" r:id="rId50"/>
    <p:sldId id="407" r:id="rId51"/>
    <p:sldId id="408" r:id="rId52"/>
    <p:sldId id="404" r:id="rId53"/>
    <p:sldId id="409" r:id="rId54"/>
    <p:sldId id="410" r:id="rId55"/>
    <p:sldId id="411" r:id="rId56"/>
    <p:sldId id="412" r:id="rId57"/>
    <p:sldId id="413" r:id="rId58"/>
    <p:sldId id="396" r:id="rId59"/>
    <p:sldId id="393" r:id="rId60"/>
    <p:sldId id="394" r:id="rId61"/>
    <p:sldId id="395" r:id="rId62"/>
    <p:sldId id="397" r:id="rId63"/>
    <p:sldId id="398" r:id="rId64"/>
    <p:sldId id="399" r:id="rId65"/>
  </p:sldIdLst>
  <p:sldSz cx="1227138" cy="942975"/>
  <p:notesSz cx="6858000" cy="9144000"/>
  <p:defaultTextStyle>
    <a:defPPr>
      <a:defRPr lang="es-ES"/>
    </a:defPPr>
    <a:lvl1pPr marL="0" algn="l" defTabSz="104150" rtl="0" eaLnBrk="1" latinLnBrk="0" hangingPunct="1">
      <a:defRPr sz="205" kern="1200">
        <a:solidFill>
          <a:schemeClr val="tx1"/>
        </a:solidFill>
        <a:latin typeface="+mn-lt"/>
        <a:ea typeface="+mn-ea"/>
        <a:cs typeface="+mn-cs"/>
      </a:defRPr>
    </a:lvl1pPr>
    <a:lvl2pPr marL="52075" algn="l" defTabSz="104150" rtl="0" eaLnBrk="1" latinLnBrk="0" hangingPunct="1">
      <a:defRPr sz="205" kern="1200">
        <a:solidFill>
          <a:schemeClr val="tx1"/>
        </a:solidFill>
        <a:latin typeface="+mn-lt"/>
        <a:ea typeface="+mn-ea"/>
        <a:cs typeface="+mn-cs"/>
      </a:defRPr>
    </a:lvl2pPr>
    <a:lvl3pPr marL="104150" algn="l" defTabSz="104150" rtl="0" eaLnBrk="1" latinLnBrk="0" hangingPunct="1">
      <a:defRPr sz="205" kern="1200">
        <a:solidFill>
          <a:schemeClr val="tx1"/>
        </a:solidFill>
        <a:latin typeface="+mn-lt"/>
        <a:ea typeface="+mn-ea"/>
        <a:cs typeface="+mn-cs"/>
      </a:defRPr>
    </a:lvl3pPr>
    <a:lvl4pPr marL="156225" algn="l" defTabSz="104150" rtl="0" eaLnBrk="1" latinLnBrk="0" hangingPunct="1">
      <a:defRPr sz="205" kern="1200">
        <a:solidFill>
          <a:schemeClr val="tx1"/>
        </a:solidFill>
        <a:latin typeface="+mn-lt"/>
        <a:ea typeface="+mn-ea"/>
        <a:cs typeface="+mn-cs"/>
      </a:defRPr>
    </a:lvl4pPr>
    <a:lvl5pPr marL="208300" algn="l" defTabSz="104150" rtl="0" eaLnBrk="1" latinLnBrk="0" hangingPunct="1">
      <a:defRPr sz="205" kern="1200">
        <a:solidFill>
          <a:schemeClr val="tx1"/>
        </a:solidFill>
        <a:latin typeface="+mn-lt"/>
        <a:ea typeface="+mn-ea"/>
        <a:cs typeface="+mn-cs"/>
      </a:defRPr>
    </a:lvl5pPr>
    <a:lvl6pPr marL="260375" algn="l" defTabSz="104150" rtl="0" eaLnBrk="1" latinLnBrk="0" hangingPunct="1">
      <a:defRPr sz="205" kern="1200">
        <a:solidFill>
          <a:schemeClr val="tx1"/>
        </a:solidFill>
        <a:latin typeface="+mn-lt"/>
        <a:ea typeface="+mn-ea"/>
        <a:cs typeface="+mn-cs"/>
      </a:defRPr>
    </a:lvl6pPr>
    <a:lvl7pPr marL="312450" algn="l" defTabSz="104150" rtl="0" eaLnBrk="1" latinLnBrk="0" hangingPunct="1">
      <a:defRPr sz="205" kern="1200">
        <a:solidFill>
          <a:schemeClr val="tx1"/>
        </a:solidFill>
        <a:latin typeface="+mn-lt"/>
        <a:ea typeface="+mn-ea"/>
        <a:cs typeface="+mn-cs"/>
      </a:defRPr>
    </a:lvl7pPr>
    <a:lvl8pPr marL="364526" algn="l" defTabSz="104150" rtl="0" eaLnBrk="1" latinLnBrk="0" hangingPunct="1">
      <a:defRPr sz="205" kern="1200">
        <a:solidFill>
          <a:schemeClr val="tx1"/>
        </a:solidFill>
        <a:latin typeface="+mn-lt"/>
        <a:ea typeface="+mn-ea"/>
        <a:cs typeface="+mn-cs"/>
      </a:defRPr>
    </a:lvl8pPr>
    <a:lvl9pPr marL="416601" algn="l" defTabSz="104150" rtl="0" eaLnBrk="1" latinLnBrk="0" hangingPunct="1">
      <a:defRPr sz="205"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horzBarState="maximized">
    <p:restoredLeft sz="7132" autoAdjust="0"/>
    <p:restoredTop sz="94660"/>
  </p:normalViewPr>
  <p:slideViewPr>
    <p:cSldViewPr snapToGrid="0">
      <p:cViewPr>
        <p:scale>
          <a:sx n="400" d="100"/>
          <a:sy n="400" d="100"/>
        </p:scale>
        <p:origin x="-720" y="-696"/>
      </p:cViewPr>
      <p:guideLst>
        <p:guide orient="horz" pos="297"/>
        <p:guide pos="38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3392" y="154325"/>
            <a:ext cx="920354" cy="328295"/>
          </a:xfrm>
        </p:spPr>
        <p:txBody>
          <a:bodyPr anchor="b"/>
          <a:lstStyle>
            <a:lvl1pPr algn="ctr">
              <a:defRPr sz="604"/>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3392" y="495280"/>
            <a:ext cx="920354" cy="227667"/>
          </a:xfrm>
        </p:spPr>
        <p:txBody>
          <a:bodyPr/>
          <a:lstStyle>
            <a:lvl1pPr marL="0" indent="0" algn="ctr">
              <a:buNone/>
              <a:defRPr sz="242"/>
            </a:lvl1pPr>
            <a:lvl2pPr marL="46040" indent="0" algn="ctr">
              <a:buNone/>
              <a:defRPr sz="201"/>
            </a:lvl2pPr>
            <a:lvl3pPr marL="92080" indent="0" algn="ctr">
              <a:buNone/>
              <a:defRPr sz="181"/>
            </a:lvl3pPr>
            <a:lvl4pPr marL="138120" indent="0" algn="ctr">
              <a:buNone/>
              <a:defRPr sz="161"/>
            </a:lvl4pPr>
            <a:lvl5pPr marL="184160" indent="0" algn="ctr">
              <a:buNone/>
              <a:defRPr sz="161"/>
            </a:lvl5pPr>
            <a:lvl6pPr marL="230200" indent="0" algn="ctr">
              <a:buNone/>
              <a:defRPr sz="161"/>
            </a:lvl6pPr>
            <a:lvl7pPr marL="276240" indent="0" algn="ctr">
              <a:buNone/>
              <a:defRPr sz="161"/>
            </a:lvl7pPr>
            <a:lvl8pPr marL="322280" indent="0" algn="ctr">
              <a:buNone/>
              <a:defRPr sz="161"/>
            </a:lvl8pPr>
            <a:lvl9pPr marL="368320" indent="0" algn="ctr">
              <a:buNone/>
              <a:defRPr sz="161"/>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43423557-295D-4D7D-BCAD-2C3E301925A2}" type="datetimeFigureOut">
              <a:rPr lang="es-ES" smtClean="0"/>
              <a:t>06/06/2025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1193044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3423557-295D-4D7D-BCAD-2C3E301925A2}" type="datetimeFigureOut">
              <a:rPr lang="es-ES" smtClean="0"/>
              <a:t>06/06/2025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23722584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8170" y="50205"/>
            <a:ext cx="264602" cy="79912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4366" y="50205"/>
            <a:ext cx="778466" cy="79912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3423557-295D-4D7D-BCAD-2C3E301925A2}" type="datetimeFigureOut">
              <a:rPr lang="es-ES" smtClean="0"/>
              <a:t>06/06/2025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1454370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43423557-295D-4D7D-BCAD-2C3E301925A2}" type="datetimeFigureOut">
              <a:rPr lang="es-ES" smtClean="0"/>
              <a:t>06/06/2025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145675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726" y="235089"/>
            <a:ext cx="1058407" cy="392251"/>
          </a:xfrm>
        </p:spPr>
        <p:txBody>
          <a:bodyPr anchor="b"/>
          <a:lstStyle>
            <a:lvl1pPr>
              <a:defRPr sz="604"/>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726" y="631051"/>
            <a:ext cx="1058407" cy="206276"/>
          </a:xfrm>
        </p:spPr>
        <p:txBody>
          <a:bodyPr/>
          <a:lstStyle>
            <a:lvl1pPr marL="0" indent="0">
              <a:buNone/>
              <a:defRPr sz="242">
                <a:solidFill>
                  <a:schemeClr val="tx1">
                    <a:tint val="75000"/>
                  </a:schemeClr>
                </a:solidFill>
              </a:defRPr>
            </a:lvl1pPr>
            <a:lvl2pPr marL="46040" indent="0">
              <a:buNone/>
              <a:defRPr sz="201">
                <a:solidFill>
                  <a:schemeClr val="tx1">
                    <a:tint val="75000"/>
                  </a:schemeClr>
                </a:solidFill>
              </a:defRPr>
            </a:lvl2pPr>
            <a:lvl3pPr marL="92080" indent="0">
              <a:buNone/>
              <a:defRPr sz="181">
                <a:solidFill>
                  <a:schemeClr val="tx1">
                    <a:tint val="75000"/>
                  </a:schemeClr>
                </a:solidFill>
              </a:defRPr>
            </a:lvl3pPr>
            <a:lvl4pPr marL="138120" indent="0">
              <a:buNone/>
              <a:defRPr sz="161">
                <a:solidFill>
                  <a:schemeClr val="tx1">
                    <a:tint val="75000"/>
                  </a:schemeClr>
                </a:solidFill>
              </a:defRPr>
            </a:lvl4pPr>
            <a:lvl5pPr marL="184160" indent="0">
              <a:buNone/>
              <a:defRPr sz="161">
                <a:solidFill>
                  <a:schemeClr val="tx1">
                    <a:tint val="75000"/>
                  </a:schemeClr>
                </a:solidFill>
              </a:defRPr>
            </a:lvl5pPr>
            <a:lvl6pPr marL="230200" indent="0">
              <a:buNone/>
              <a:defRPr sz="161">
                <a:solidFill>
                  <a:schemeClr val="tx1">
                    <a:tint val="75000"/>
                  </a:schemeClr>
                </a:solidFill>
              </a:defRPr>
            </a:lvl6pPr>
            <a:lvl7pPr marL="276240" indent="0">
              <a:buNone/>
              <a:defRPr sz="161">
                <a:solidFill>
                  <a:schemeClr val="tx1">
                    <a:tint val="75000"/>
                  </a:schemeClr>
                </a:solidFill>
              </a:defRPr>
            </a:lvl7pPr>
            <a:lvl8pPr marL="322280" indent="0">
              <a:buNone/>
              <a:defRPr sz="161">
                <a:solidFill>
                  <a:schemeClr val="tx1">
                    <a:tint val="75000"/>
                  </a:schemeClr>
                </a:solidFill>
              </a:defRPr>
            </a:lvl8pPr>
            <a:lvl9pPr marL="368320" indent="0">
              <a:buNone/>
              <a:defRPr sz="161">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43423557-295D-4D7D-BCAD-2C3E301925A2}" type="datetimeFigureOut">
              <a:rPr lang="es-ES" smtClean="0"/>
              <a:t>06/06/2025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4175649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4366" y="251023"/>
            <a:ext cx="521534" cy="59830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21238" y="251023"/>
            <a:ext cx="521534" cy="598309"/>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43423557-295D-4D7D-BCAD-2C3E301925A2}" type="datetimeFigureOut">
              <a:rPr lang="es-ES" smtClean="0"/>
              <a:t>06/06/2025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1871538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4525" y="50205"/>
            <a:ext cx="1058407" cy="182265"/>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4526" y="231160"/>
            <a:ext cx="519137" cy="113288"/>
          </a:xfrm>
        </p:spPr>
        <p:txBody>
          <a:bodyPr anchor="b"/>
          <a:lstStyle>
            <a:lvl1pPr marL="0" indent="0">
              <a:buNone/>
              <a:defRPr sz="242" b="1"/>
            </a:lvl1pPr>
            <a:lvl2pPr marL="46040" indent="0">
              <a:buNone/>
              <a:defRPr sz="201" b="1"/>
            </a:lvl2pPr>
            <a:lvl3pPr marL="92080" indent="0">
              <a:buNone/>
              <a:defRPr sz="181" b="1"/>
            </a:lvl3pPr>
            <a:lvl4pPr marL="138120" indent="0">
              <a:buNone/>
              <a:defRPr sz="161" b="1"/>
            </a:lvl4pPr>
            <a:lvl5pPr marL="184160" indent="0">
              <a:buNone/>
              <a:defRPr sz="161" b="1"/>
            </a:lvl5pPr>
            <a:lvl6pPr marL="230200" indent="0">
              <a:buNone/>
              <a:defRPr sz="161" b="1"/>
            </a:lvl6pPr>
            <a:lvl7pPr marL="276240" indent="0">
              <a:buNone/>
              <a:defRPr sz="161" b="1"/>
            </a:lvl7pPr>
            <a:lvl8pPr marL="322280" indent="0">
              <a:buNone/>
              <a:defRPr sz="161" b="1"/>
            </a:lvl8pPr>
            <a:lvl9pPr marL="368320" indent="0">
              <a:buNone/>
              <a:defRPr sz="161" b="1"/>
            </a:lvl9pPr>
          </a:lstStyle>
          <a:p>
            <a:pPr lvl="0"/>
            <a:r>
              <a:rPr lang="es-ES" smtClean="0"/>
              <a:t>Editar el estilo de texto del patrón</a:t>
            </a:r>
          </a:p>
        </p:txBody>
      </p:sp>
      <p:sp>
        <p:nvSpPr>
          <p:cNvPr id="4" name="Marcador de contenido 3"/>
          <p:cNvSpPr>
            <a:spLocks noGrp="1"/>
          </p:cNvSpPr>
          <p:nvPr>
            <p:ph sz="half" idx="2"/>
          </p:nvPr>
        </p:nvSpPr>
        <p:spPr>
          <a:xfrm>
            <a:off x="84526" y="344448"/>
            <a:ext cx="519137" cy="50663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21239" y="231160"/>
            <a:ext cx="521693" cy="113288"/>
          </a:xfrm>
        </p:spPr>
        <p:txBody>
          <a:bodyPr anchor="b"/>
          <a:lstStyle>
            <a:lvl1pPr marL="0" indent="0">
              <a:buNone/>
              <a:defRPr sz="242" b="1"/>
            </a:lvl1pPr>
            <a:lvl2pPr marL="46040" indent="0">
              <a:buNone/>
              <a:defRPr sz="201" b="1"/>
            </a:lvl2pPr>
            <a:lvl3pPr marL="92080" indent="0">
              <a:buNone/>
              <a:defRPr sz="181" b="1"/>
            </a:lvl3pPr>
            <a:lvl4pPr marL="138120" indent="0">
              <a:buNone/>
              <a:defRPr sz="161" b="1"/>
            </a:lvl4pPr>
            <a:lvl5pPr marL="184160" indent="0">
              <a:buNone/>
              <a:defRPr sz="161" b="1"/>
            </a:lvl5pPr>
            <a:lvl6pPr marL="230200" indent="0">
              <a:buNone/>
              <a:defRPr sz="161" b="1"/>
            </a:lvl6pPr>
            <a:lvl7pPr marL="276240" indent="0">
              <a:buNone/>
              <a:defRPr sz="161" b="1"/>
            </a:lvl7pPr>
            <a:lvl8pPr marL="322280" indent="0">
              <a:buNone/>
              <a:defRPr sz="161" b="1"/>
            </a:lvl8pPr>
            <a:lvl9pPr marL="368320" indent="0">
              <a:buNone/>
              <a:defRPr sz="161" b="1"/>
            </a:lvl9pPr>
          </a:lstStyle>
          <a:p>
            <a:pPr lvl="0"/>
            <a:r>
              <a:rPr lang="es-ES" smtClean="0"/>
              <a:t>Editar el estilo de texto del patrón</a:t>
            </a:r>
          </a:p>
        </p:txBody>
      </p:sp>
      <p:sp>
        <p:nvSpPr>
          <p:cNvPr id="6" name="Marcador de contenido 5"/>
          <p:cNvSpPr>
            <a:spLocks noGrp="1"/>
          </p:cNvSpPr>
          <p:nvPr>
            <p:ph sz="quarter" idx="4"/>
          </p:nvPr>
        </p:nvSpPr>
        <p:spPr>
          <a:xfrm>
            <a:off x="621239" y="344448"/>
            <a:ext cx="521693" cy="50663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43423557-295D-4D7D-BCAD-2C3E301925A2}" type="datetimeFigureOut">
              <a:rPr lang="es-ES" smtClean="0"/>
              <a:t>06/06/2025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164657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43423557-295D-4D7D-BCAD-2C3E301925A2}" type="datetimeFigureOut">
              <a:rPr lang="es-ES" smtClean="0"/>
              <a:t>06/06/2025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49367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3423557-295D-4D7D-BCAD-2C3E301925A2}" type="datetimeFigureOut">
              <a:rPr lang="es-ES" smtClean="0"/>
              <a:t>06/06/2025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284658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526" y="62865"/>
            <a:ext cx="395784" cy="220028"/>
          </a:xfrm>
        </p:spPr>
        <p:txBody>
          <a:bodyPr anchor="b"/>
          <a:lstStyle>
            <a:lvl1pPr>
              <a:defRPr sz="322"/>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21693" y="135771"/>
            <a:ext cx="621239" cy="670123"/>
          </a:xfrm>
        </p:spPr>
        <p:txBody>
          <a:bodyPr/>
          <a:lstStyle>
            <a:lvl1pPr>
              <a:defRPr sz="322"/>
            </a:lvl1pPr>
            <a:lvl2pPr>
              <a:defRPr sz="282"/>
            </a:lvl2pPr>
            <a:lvl3pPr>
              <a:defRPr sz="242"/>
            </a:lvl3pPr>
            <a:lvl4pPr>
              <a:defRPr sz="201"/>
            </a:lvl4pPr>
            <a:lvl5pPr>
              <a:defRPr sz="201"/>
            </a:lvl5pPr>
            <a:lvl6pPr>
              <a:defRPr sz="201"/>
            </a:lvl6pPr>
            <a:lvl7pPr>
              <a:defRPr sz="201"/>
            </a:lvl7pPr>
            <a:lvl8pPr>
              <a:defRPr sz="201"/>
            </a:lvl8pPr>
            <a:lvl9pPr>
              <a:defRPr sz="201"/>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4526" y="282893"/>
            <a:ext cx="395784" cy="524093"/>
          </a:xfrm>
        </p:spPr>
        <p:txBody>
          <a:bodyPr/>
          <a:lstStyle>
            <a:lvl1pPr marL="0" indent="0">
              <a:buNone/>
              <a:defRPr sz="161"/>
            </a:lvl1pPr>
            <a:lvl2pPr marL="46040" indent="0">
              <a:buNone/>
              <a:defRPr sz="141"/>
            </a:lvl2pPr>
            <a:lvl3pPr marL="92080" indent="0">
              <a:buNone/>
              <a:defRPr sz="121"/>
            </a:lvl3pPr>
            <a:lvl4pPr marL="138120" indent="0">
              <a:buNone/>
              <a:defRPr sz="101"/>
            </a:lvl4pPr>
            <a:lvl5pPr marL="184160" indent="0">
              <a:buNone/>
              <a:defRPr sz="101"/>
            </a:lvl5pPr>
            <a:lvl6pPr marL="230200" indent="0">
              <a:buNone/>
              <a:defRPr sz="101"/>
            </a:lvl6pPr>
            <a:lvl7pPr marL="276240" indent="0">
              <a:buNone/>
              <a:defRPr sz="101"/>
            </a:lvl7pPr>
            <a:lvl8pPr marL="322280" indent="0">
              <a:buNone/>
              <a:defRPr sz="101"/>
            </a:lvl8pPr>
            <a:lvl9pPr marL="368320" indent="0">
              <a:buNone/>
              <a:defRPr sz="101"/>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3423557-295D-4D7D-BCAD-2C3E301925A2}" type="datetimeFigureOut">
              <a:rPr lang="es-ES" smtClean="0"/>
              <a:t>06/06/2025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2313039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4526" y="62865"/>
            <a:ext cx="395784" cy="220028"/>
          </a:xfrm>
        </p:spPr>
        <p:txBody>
          <a:bodyPr anchor="b"/>
          <a:lstStyle>
            <a:lvl1pPr>
              <a:defRPr sz="322"/>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21693" y="135771"/>
            <a:ext cx="621239" cy="670123"/>
          </a:xfrm>
        </p:spPr>
        <p:txBody>
          <a:bodyPr/>
          <a:lstStyle>
            <a:lvl1pPr marL="0" indent="0">
              <a:buNone/>
              <a:defRPr sz="322"/>
            </a:lvl1pPr>
            <a:lvl2pPr marL="46040" indent="0">
              <a:buNone/>
              <a:defRPr sz="282"/>
            </a:lvl2pPr>
            <a:lvl3pPr marL="92080" indent="0">
              <a:buNone/>
              <a:defRPr sz="242"/>
            </a:lvl3pPr>
            <a:lvl4pPr marL="138120" indent="0">
              <a:buNone/>
              <a:defRPr sz="201"/>
            </a:lvl4pPr>
            <a:lvl5pPr marL="184160" indent="0">
              <a:buNone/>
              <a:defRPr sz="201"/>
            </a:lvl5pPr>
            <a:lvl6pPr marL="230200" indent="0">
              <a:buNone/>
              <a:defRPr sz="201"/>
            </a:lvl6pPr>
            <a:lvl7pPr marL="276240" indent="0">
              <a:buNone/>
              <a:defRPr sz="201"/>
            </a:lvl7pPr>
            <a:lvl8pPr marL="322280" indent="0">
              <a:buNone/>
              <a:defRPr sz="201"/>
            </a:lvl8pPr>
            <a:lvl9pPr marL="368320" indent="0">
              <a:buNone/>
              <a:defRPr sz="201"/>
            </a:lvl9pPr>
          </a:lstStyle>
          <a:p>
            <a:endParaRPr lang="es-ES"/>
          </a:p>
        </p:txBody>
      </p:sp>
      <p:sp>
        <p:nvSpPr>
          <p:cNvPr id="4" name="Marcador de texto 3"/>
          <p:cNvSpPr>
            <a:spLocks noGrp="1"/>
          </p:cNvSpPr>
          <p:nvPr>
            <p:ph type="body" sz="half" idx="2"/>
          </p:nvPr>
        </p:nvSpPr>
        <p:spPr>
          <a:xfrm>
            <a:off x="84526" y="282893"/>
            <a:ext cx="395784" cy="524093"/>
          </a:xfrm>
        </p:spPr>
        <p:txBody>
          <a:bodyPr/>
          <a:lstStyle>
            <a:lvl1pPr marL="0" indent="0">
              <a:buNone/>
              <a:defRPr sz="161"/>
            </a:lvl1pPr>
            <a:lvl2pPr marL="46040" indent="0">
              <a:buNone/>
              <a:defRPr sz="141"/>
            </a:lvl2pPr>
            <a:lvl3pPr marL="92080" indent="0">
              <a:buNone/>
              <a:defRPr sz="121"/>
            </a:lvl3pPr>
            <a:lvl4pPr marL="138120" indent="0">
              <a:buNone/>
              <a:defRPr sz="101"/>
            </a:lvl4pPr>
            <a:lvl5pPr marL="184160" indent="0">
              <a:buNone/>
              <a:defRPr sz="101"/>
            </a:lvl5pPr>
            <a:lvl6pPr marL="230200" indent="0">
              <a:buNone/>
              <a:defRPr sz="101"/>
            </a:lvl6pPr>
            <a:lvl7pPr marL="276240" indent="0">
              <a:buNone/>
              <a:defRPr sz="101"/>
            </a:lvl7pPr>
            <a:lvl8pPr marL="322280" indent="0">
              <a:buNone/>
              <a:defRPr sz="101"/>
            </a:lvl8pPr>
            <a:lvl9pPr marL="368320" indent="0">
              <a:buNone/>
              <a:defRPr sz="101"/>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43423557-295D-4D7D-BCAD-2C3E301925A2}" type="datetimeFigureOut">
              <a:rPr lang="es-ES" smtClean="0"/>
              <a:t>06/06/2025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868C032A-E09D-4C11-8805-4A136CE46688}" type="slidenum">
              <a:rPr lang="es-ES" smtClean="0"/>
              <a:t>‹Nº›</a:t>
            </a:fld>
            <a:endParaRPr lang="es-ES"/>
          </a:p>
        </p:txBody>
      </p:sp>
    </p:spTree>
    <p:extLst>
      <p:ext uri="{BB962C8B-B14F-4D97-AF65-F5344CB8AC3E}">
        <p14:creationId xmlns:p14="http://schemas.microsoft.com/office/powerpoint/2010/main" val="119577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4366" y="50205"/>
            <a:ext cx="1058407" cy="182265"/>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4366" y="251023"/>
            <a:ext cx="1058407" cy="598309"/>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4366" y="873998"/>
            <a:ext cx="276106" cy="50205"/>
          </a:xfrm>
          <a:prstGeom prst="rect">
            <a:avLst/>
          </a:prstGeom>
        </p:spPr>
        <p:txBody>
          <a:bodyPr vert="horz" lIns="91440" tIns="45720" rIns="91440" bIns="45720" rtlCol="0" anchor="ctr"/>
          <a:lstStyle>
            <a:lvl1pPr algn="l">
              <a:defRPr sz="121">
                <a:solidFill>
                  <a:schemeClr val="tx1">
                    <a:tint val="75000"/>
                  </a:schemeClr>
                </a:solidFill>
              </a:defRPr>
            </a:lvl1pPr>
          </a:lstStyle>
          <a:p>
            <a:fld id="{43423557-295D-4D7D-BCAD-2C3E301925A2}" type="datetimeFigureOut">
              <a:rPr lang="es-ES" smtClean="0"/>
              <a:t>06/06/2025</a:t>
            </a:fld>
            <a:endParaRPr lang="es-ES"/>
          </a:p>
        </p:txBody>
      </p:sp>
      <p:sp>
        <p:nvSpPr>
          <p:cNvPr id="5" name="Marcador de pie de página 4"/>
          <p:cNvSpPr>
            <a:spLocks noGrp="1"/>
          </p:cNvSpPr>
          <p:nvPr>
            <p:ph type="ftr" sz="quarter" idx="3"/>
          </p:nvPr>
        </p:nvSpPr>
        <p:spPr>
          <a:xfrm>
            <a:off x="406490" y="873998"/>
            <a:ext cx="414159" cy="50205"/>
          </a:xfrm>
          <a:prstGeom prst="rect">
            <a:avLst/>
          </a:prstGeom>
        </p:spPr>
        <p:txBody>
          <a:bodyPr vert="horz" lIns="91440" tIns="45720" rIns="91440" bIns="45720" rtlCol="0" anchor="ctr"/>
          <a:lstStyle>
            <a:lvl1pPr algn="ctr">
              <a:defRPr sz="121">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6666" y="873998"/>
            <a:ext cx="276106" cy="50205"/>
          </a:xfrm>
          <a:prstGeom prst="rect">
            <a:avLst/>
          </a:prstGeom>
        </p:spPr>
        <p:txBody>
          <a:bodyPr vert="horz" lIns="91440" tIns="45720" rIns="91440" bIns="45720" rtlCol="0" anchor="ctr"/>
          <a:lstStyle>
            <a:lvl1pPr algn="r">
              <a:defRPr sz="121">
                <a:solidFill>
                  <a:schemeClr val="tx1">
                    <a:tint val="75000"/>
                  </a:schemeClr>
                </a:solidFill>
              </a:defRPr>
            </a:lvl1pPr>
          </a:lstStyle>
          <a:p>
            <a:fld id="{868C032A-E09D-4C11-8805-4A136CE46688}" type="slidenum">
              <a:rPr lang="es-ES" smtClean="0"/>
              <a:t>‹Nº›</a:t>
            </a:fld>
            <a:endParaRPr lang="es-ES"/>
          </a:p>
        </p:txBody>
      </p:sp>
    </p:spTree>
    <p:extLst>
      <p:ext uri="{BB962C8B-B14F-4D97-AF65-F5344CB8AC3E}">
        <p14:creationId xmlns:p14="http://schemas.microsoft.com/office/powerpoint/2010/main" val="2113216093"/>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2080" rtl="0" eaLnBrk="1" latinLnBrk="0" hangingPunct="1">
        <a:lnSpc>
          <a:spcPct val="90000"/>
        </a:lnSpc>
        <a:spcBef>
          <a:spcPct val="0"/>
        </a:spcBef>
        <a:buNone/>
        <a:defRPr sz="443" kern="1200">
          <a:solidFill>
            <a:schemeClr val="tx1"/>
          </a:solidFill>
          <a:latin typeface="+mj-lt"/>
          <a:ea typeface="+mj-ea"/>
          <a:cs typeface="+mj-cs"/>
        </a:defRPr>
      </a:lvl1pPr>
    </p:titleStyle>
    <p:bodyStyle>
      <a:lvl1pPr marL="23020" indent="-23020" algn="l" defTabSz="92080" rtl="0" eaLnBrk="1" latinLnBrk="0" hangingPunct="1">
        <a:lnSpc>
          <a:spcPct val="90000"/>
        </a:lnSpc>
        <a:spcBef>
          <a:spcPts val="101"/>
        </a:spcBef>
        <a:buFont typeface="Arial" panose="020B0604020202020204" pitchFamily="34" charset="0"/>
        <a:buChar char="•"/>
        <a:defRPr sz="282" kern="1200">
          <a:solidFill>
            <a:schemeClr val="tx1"/>
          </a:solidFill>
          <a:latin typeface="+mn-lt"/>
          <a:ea typeface="+mn-ea"/>
          <a:cs typeface="+mn-cs"/>
        </a:defRPr>
      </a:lvl1pPr>
      <a:lvl2pPr marL="69060" indent="-23020" algn="l" defTabSz="92080" rtl="0" eaLnBrk="1" latinLnBrk="0" hangingPunct="1">
        <a:lnSpc>
          <a:spcPct val="90000"/>
        </a:lnSpc>
        <a:spcBef>
          <a:spcPts val="50"/>
        </a:spcBef>
        <a:buFont typeface="Arial" panose="020B0604020202020204" pitchFamily="34" charset="0"/>
        <a:buChar char="•"/>
        <a:defRPr sz="242" kern="1200">
          <a:solidFill>
            <a:schemeClr val="tx1"/>
          </a:solidFill>
          <a:latin typeface="+mn-lt"/>
          <a:ea typeface="+mn-ea"/>
          <a:cs typeface="+mn-cs"/>
        </a:defRPr>
      </a:lvl2pPr>
      <a:lvl3pPr marL="115100" indent="-23020" algn="l" defTabSz="92080" rtl="0" eaLnBrk="1" latinLnBrk="0" hangingPunct="1">
        <a:lnSpc>
          <a:spcPct val="90000"/>
        </a:lnSpc>
        <a:spcBef>
          <a:spcPts val="50"/>
        </a:spcBef>
        <a:buFont typeface="Arial" panose="020B0604020202020204" pitchFamily="34" charset="0"/>
        <a:buChar char="•"/>
        <a:defRPr sz="201" kern="1200">
          <a:solidFill>
            <a:schemeClr val="tx1"/>
          </a:solidFill>
          <a:latin typeface="+mn-lt"/>
          <a:ea typeface="+mn-ea"/>
          <a:cs typeface="+mn-cs"/>
        </a:defRPr>
      </a:lvl3pPr>
      <a:lvl4pPr marL="161140" indent="-23020" algn="l" defTabSz="92080" rtl="0" eaLnBrk="1" latinLnBrk="0" hangingPunct="1">
        <a:lnSpc>
          <a:spcPct val="90000"/>
        </a:lnSpc>
        <a:spcBef>
          <a:spcPts val="50"/>
        </a:spcBef>
        <a:buFont typeface="Arial" panose="020B0604020202020204" pitchFamily="34" charset="0"/>
        <a:buChar char="•"/>
        <a:defRPr sz="181" kern="1200">
          <a:solidFill>
            <a:schemeClr val="tx1"/>
          </a:solidFill>
          <a:latin typeface="+mn-lt"/>
          <a:ea typeface="+mn-ea"/>
          <a:cs typeface="+mn-cs"/>
        </a:defRPr>
      </a:lvl4pPr>
      <a:lvl5pPr marL="207180" indent="-23020" algn="l" defTabSz="92080" rtl="0" eaLnBrk="1" latinLnBrk="0" hangingPunct="1">
        <a:lnSpc>
          <a:spcPct val="90000"/>
        </a:lnSpc>
        <a:spcBef>
          <a:spcPts val="50"/>
        </a:spcBef>
        <a:buFont typeface="Arial" panose="020B0604020202020204" pitchFamily="34" charset="0"/>
        <a:buChar char="•"/>
        <a:defRPr sz="181" kern="1200">
          <a:solidFill>
            <a:schemeClr val="tx1"/>
          </a:solidFill>
          <a:latin typeface="+mn-lt"/>
          <a:ea typeface="+mn-ea"/>
          <a:cs typeface="+mn-cs"/>
        </a:defRPr>
      </a:lvl5pPr>
      <a:lvl6pPr marL="253220" indent="-23020" algn="l" defTabSz="92080" rtl="0" eaLnBrk="1" latinLnBrk="0" hangingPunct="1">
        <a:lnSpc>
          <a:spcPct val="90000"/>
        </a:lnSpc>
        <a:spcBef>
          <a:spcPts val="50"/>
        </a:spcBef>
        <a:buFont typeface="Arial" panose="020B0604020202020204" pitchFamily="34" charset="0"/>
        <a:buChar char="•"/>
        <a:defRPr sz="181" kern="1200">
          <a:solidFill>
            <a:schemeClr val="tx1"/>
          </a:solidFill>
          <a:latin typeface="+mn-lt"/>
          <a:ea typeface="+mn-ea"/>
          <a:cs typeface="+mn-cs"/>
        </a:defRPr>
      </a:lvl6pPr>
      <a:lvl7pPr marL="299260" indent="-23020" algn="l" defTabSz="92080" rtl="0" eaLnBrk="1" latinLnBrk="0" hangingPunct="1">
        <a:lnSpc>
          <a:spcPct val="90000"/>
        </a:lnSpc>
        <a:spcBef>
          <a:spcPts val="50"/>
        </a:spcBef>
        <a:buFont typeface="Arial" panose="020B0604020202020204" pitchFamily="34" charset="0"/>
        <a:buChar char="•"/>
        <a:defRPr sz="181" kern="1200">
          <a:solidFill>
            <a:schemeClr val="tx1"/>
          </a:solidFill>
          <a:latin typeface="+mn-lt"/>
          <a:ea typeface="+mn-ea"/>
          <a:cs typeface="+mn-cs"/>
        </a:defRPr>
      </a:lvl7pPr>
      <a:lvl8pPr marL="345300" indent="-23020" algn="l" defTabSz="92080" rtl="0" eaLnBrk="1" latinLnBrk="0" hangingPunct="1">
        <a:lnSpc>
          <a:spcPct val="90000"/>
        </a:lnSpc>
        <a:spcBef>
          <a:spcPts val="50"/>
        </a:spcBef>
        <a:buFont typeface="Arial" panose="020B0604020202020204" pitchFamily="34" charset="0"/>
        <a:buChar char="•"/>
        <a:defRPr sz="181" kern="1200">
          <a:solidFill>
            <a:schemeClr val="tx1"/>
          </a:solidFill>
          <a:latin typeface="+mn-lt"/>
          <a:ea typeface="+mn-ea"/>
          <a:cs typeface="+mn-cs"/>
        </a:defRPr>
      </a:lvl8pPr>
      <a:lvl9pPr marL="391340" indent="-23020" algn="l" defTabSz="92080" rtl="0" eaLnBrk="1" latinLnBrk="0" hangingPunct="1">
        <a:lnSpc>
          <a:spcPct val="90000"/>
        </a:lnSpc>
        <a:spcBef>
          <a:spcPts val="50"/>
        </a:spcBef>
        <a:buFont typeface="Arial" panose="020B0604020202020204" pitchFamily="34" charset="0"/>
        <a:buChar char="•"/>
        <a:defRPr sz="181" kern="1200">
          <a:solidFill>
            <a:schemeClr val="tx1"/>
          </a:solidFill>
          <a:latin typeface="+mn-lt"/>
          <a:ea typeface="+mn-ea"/>
          <a:cs typeface="+mn-cs"/>
        </a:defRPr>
      </a:lvl9pPr>
    </p:bodyStyle>
    <p:otherStyle>
      <a:defPPr>
        <a:defRPr lang="es-ES"/>
      </a:defPPr>
      <a:lvl1pPr marL="0" algn="l" defTabSz="92080" rtl="0" eaLnBrk="1" latinLnBrk="0" hangingPunct="1">
        <a:defRPr sz="181" kern="1200">
          <a:solidFill>
            <a:schemeClr val="tx1"/>
          </a:solidFill>
          <a:latin typeface="+mn-lt"/>
          <a:ea typeface="+mn-ea"/>
          <a:cs typeface="+mn-cs"/>
        </a:defRPr>
      </a:lvl1pPr>
      <a:lvl2pPr marL="46040" algn="l" defTabSz="92080" rtl="0" eaLnBrk="1" latinLnBrk="0" hangingPunct="1">
        <a:defRPr sz="181" kern="1200">
          <a:solidFill>
            <a:schemeClr val="tx1"/>
          </a:solidFill>
          <a:latin typeface="+mn-lt"/>
          <a:ea typeface="+mn-ea"/>
          <a:cs typeface="+mn-cs"/>
        </a:defRPr>
      </a:lvl2pPr>
      <a:lvl3pPr marL="92080" algn="l" defTabSz="92080" rtl="0" eaLnBrk="1" latinLnBrk="0" hangingPunct="1">
        <a:defRPr sz="181" kern="1200">
          <a:solidFill>
            <a:schemeClr val="tx1"/>
          </a:solidFill>
          <a:latin typeface="+mn-lt"/>
          <a:ea typeface="+mn-ea"/>
          <a:cs typeface="+mn-cs"/>
        </a:defRPr>
      </a:lvl3pPr>
      <a:lvl4pPr marL="138120" algn="l" defTabSz="92080" rtl="0" eaLnBrk="1" latinLnBrk="0" hangingPunct="1">
        <a:defRPr sz="181" kern="1200">
          <a:solidFill>
            <a:schemeClr val="tx1"/>
          </a:solidFill>
          <a:latin typeface="+mn-lt"/>
          <a:ea typeface="+mn-ea"/>
          <a:cs typeface="+mn-cs"/>
        </a:defRPr>
      </a:lvl4pPr>
      <a:lvl5pPr marL="184160" algn="l" defTabSz="92080" rtl="0" eaLnBrk="1" latinLnBrk="0" hangingPunct="1">
        <a:defRPr sz="181" kern="1200">
          <a:solidFill>
            <a:schemeClr val="tx1"/>
          </a:solidFill>
          <a:latin typeface="+mn-lt"/>
          <a:ea typeface="+mn-ea"/>
          <a:cs typeface="+mn-cs"/>
        </a:defRPr>
      </a:lvl5pPr>
      <a:lvl6pPr marL="230200" algn="l" defTabSz="92080" rtl="0" eaLnBrk="1" latinLnBrk="0" hangingPunct="1">
        <a:defRPr sz="181" kern="1200">
          <a:solidFill>
            <a:schemeClr val="tx1"/>
          </a:solidFill>
          <a:latin typeface="+mn-lt"/>
          <a:ea typeface="+mn-ea"/>
          <a:cs typeface="+mn-cs"/>
        </a:defRPr>
      </a:lvl6pPr>
      <a:lvl7pPr marL="276240" algn="l" defTabSz="92080" rtl="0" eaLnBrk="1" latinLnBrk="0" hangingPunct="1">
        <a:defRPr sz="181" kern="1200">
          <a:solidFill>
            <a:schemeClr val="tx1"/>
          </a:solidFill>
          <a:latin typeface="+mn-lt"/>
          <a:ea typeface="+mn-ea"/>
          <a:cs typeface="+mn-cs"/>
        </a:defRPr>
      </a:lvl7pPr>
      <a:lvl8pPr marL="322280" algn="l" defTabSz="92080" rtl="0" eaLnBrk="1" latinLnBrk="0" hangingPunct="1">
        <a:defRPr sz="181" kern="1200">
          <a:solidFill>
            <a:schemeClr val="tx1"/>
          </a:solidFill>
          <a:latin typeface="+mn-lt"/>
          <a:ea typeface="+mn-ea"/>
          <a:cs typeface="+mn-cs"/>
        </a:defRPr>
      </a:lvl8pPr>
      <a:lvl9pPr marL="368320" algn="l" defTabSz="92080" rtl="0" eaLnBrk="1" latinLnBrk="0" hangingPunct="1">
        <a:defRPr sz="18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74612" y="263242"/>
            <a:ext cx="1076325" cy="338554"/>
          </a:xfrm>
          <a:prstGeom prst="rect">
            <a:avLst/>
          </a:prstGeom>
          <a:noFill/>
        </p:spPr>
        <p:txBody>
          <a:bodyPr wrap="square" rtlCol="0">
            <a:spAutoFit/>
          </a:bodyPr>
          <a:lstStyle/>
          <a:p>
            <a:pPr algn="ctr">
              <a:lnSpc>
                <a:spcPct val="200000"/>
              </a:lnSpc>
            </a:pPr>
            <a:r>
              <a:rPr lang="es-ES" sz="400" b="1" dirty="0" smtClean="0">
                <a:ln w="3175" cap="rnd">
                  <a:solidFill>
                    <a:srgbClr val="00B0F0"/>
                  </a:solidFill>
                  <a:prstDash val="solid"/>
                </a:ln>
                <a:solidFill>
                  <a:srgbClr val="0070C0"/>
                </a:solidFill>
                <a:effectLst>
                  <a:outerShdw blurRad="50800" dist="38100" dir="5400000" algn="t" rotWithShape="0">
                    <a:prstClr val="black">
                      <a:alpha val="40000"/>
                    </a:prstClr>
                  </a:outerShdw>
                </a:effectLst>
                <a:latin typeface="Bodoni MT Black" pitchFamily="18" charset="0"/>
              </a:rPr>
              <a:t>CSS</a:t>
            </a:r>
          </a:p>
          <a:p>
            <a:pPr algn="ctr">
              <a:lnSpc>
                <a:spcPct val="200000"/>
              </a:lnSpc>
            </a:pPr>
            <a:r>
              <a:rPr lang="es-VE" sz="400" b="1" dirty="0" smtClean="0">
                <a:ln w="3175" cap="rnd">
                  <a:solidFill>
                    <a:srgbClr val="00B0F0"/>
                  </a:solidFill>
                  <a:prstDash val="solid"/>
                </a:ln>
                <a:solidFill>
                  <a:srgbClr val="0070C0"/>
                </a:solidFill>
                <a:effectLst>
                  <a:outerShdw blurRad="50800" dist="38100" dir="5400000" algn="t" rotWithShape="0">
                    <a:prstClr val="black">
                      <a:alpha val="40000"/>
                    </a:prstClr>
                  </a:outerShdw>
                </a:effectLst>
                <a:latin typeface="Bodoni MT Black" pitchFamily="18" charset="0"/>
              </a:rPr>
              <a:t>CASCADING STYLE SHEETS</a:t>
            </a:r>
            <a:endParaRPr lang="es-VE" sz="400" b="1" dirty="0">
              <a:ln w="3175" cap="rnd">
                <a:solidFill>
                  <a:srgbClr val="00B0F0"/>
                </a:solidFill>
                <a:prstDash val="solid"/>
              </a:ln>
              <a:solidFill>
                <a:srgbClr val="0070C0"/>
              </a:solidFill>
              <a:effectLst>
                <a:outerShdw blurRad="50800" dist="38100" dir="5400000" algn="t"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6634684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5"/>
            <a:ext cx="1227137" cy="777649"/>
          </a:xfrm>
          <a:prstGeom prst="rect">
            <a:avLst/>
          </a:prstGeom>
          <a:noFill/>
        </p:spPr>
        <p:txBody>
          <a:bodyPr wrap="square" rtlCol="0">
            <a:spAutoFit/>
          </a:bodyPr>
          <a:lstStyle/>
          <a:p>
            <a:pPr algn="just">
              <a:lnSpc>
                <a:spcPct val="150000"/>
              </a:lnSpc>
            </a:pPr>
            <a:r>
              <a:rPr lang="es-VE" sz="300" b="1" dirty="0"/>
              <a:t>Estilos de Autor (</a:t>
            </a:r>
            <a:r>
              <a:rPr lang="es-VE" sz="300" b="1" dirty="0" err="1"/>
              <a:t>Author</a:t>
            </a:r>
            <a:r>
              <a:rPr lang="es-VE" sz="300" b="1" dirty="0"/>
              <a:t> </a:t>
            </a:r>
            <a:r>
              <a:rPr lang="es-VE" sz="300" b="1" dirty="0" err="1"/>
              <a:t>Styles</a:t>
            </a:r>
            <a:r>
              <a:rPr lang="es-VE" sz="300" b="1" dirty="0"/>
              <a:t>):</a:t>
            </a:r>
            <a:r>
              <a:rPr lang="es-VE" sz="300" dirty="0"/>
              <a:t> </a:t>
            </a:r>
            <a:r>
              <a:rPr lang="es-VE" sz="300" dirty="0" smtClean="0"/>
              <a:t>Estos </a:t>
            </a:r>
            <a:r>
              <a:rPr lang="es-VE" sz="300" dirty="0"/>
              <a:t>son los estilos </a:t>
            </a:r>
            <a:r>
              <a:rPr lang="es-VE" sz="300" dirty="0" smtClean="0"/>
              <a:t>que, </a:t>
            </a:r>
            <a:r>
              <a:rPr lang="es-VE" sz="300" dirty="0"/>
              <a:t>como desarrollador, </a:t>
            </a:r>
            <a:r>
              <a:rPr lang="es-VE" sz="300" dirty="0" smtClean="0"/>
              <a:t>podemos escribir. </a:t>
            </a:r>
            <a:r>
              <a:rPr lang="es-VE" sz="300" dirty="0"/>
              <a:t>Son las reglas CSS </a:t>
            </a:r>
            <a:r>
              <a:rPr lang="es-VE" sz="300" dirty="0" smtClean="0"/>
              <a:t>que se incluyen </a:t>
            </a:r>
            <a:r>
              <a:rPr lang="es-VE" sz="300" dirty="0"/>
              <a:t>en </a:t>
            </a:r>
            <a:r>
              <a:rPr lang="es-VE" sz="300" dirty="0" smtClean="0"/>
              <a:t>los </a:t>
            </a:r>
            <a:r>
              <a:rPr lang="es-VE" sz="300" dirty="0"/>
              <a:t>archivos .</a:t>
            </a:r>
            <a:r>
              <a:rPr lang="es-VE" sz="300" dirty="0" err="1"/>
              <a:t>css</a:t>
            </a:r>
            <a:r>
              <a:rPr lang="es-VE" sz="300" dirty="0"/>
              <a:t> o directamente en </a:t>
            </a:r>
            <a:r>
              <a:rPr lang="es-VE" sz="300" dirty="0" smtClean="0"/>
              <a:t>el </a:t>
            </a:r>
            <a:r>
              <a:rPr lang="es-VE" sz="300" dirty="0" err="1" smtClean="0"/>
              <a:t>codigo</a:t>
            </a:r>
            <a:r>
              <a:rPr lang="es-VE" sz="300" dirty="0" smtClean="0"/>
              <a:t> HTML</a:t>
            </a:r>
            <a:r>
              <a:rPr lang="es-VE" sz="300" dirty="0"/>
              <a:t>. Son los más comunes y los que más controlan el diseño de una página web</a:t>
            </a:r>
            <a:r>
              <a:rPr lang="es-VE" sz="300" dirty="0" smtClean="0"/>
              <a:t>.</a:t>
            </a:r>
          </a:p>
          <a:p>
            <a:pPr algn="just">
              <a:lnSpc>
                <a:spcPct val="150000"/>
              </a:lnSpc>
            </a:pPr>
            <a:endParaRPr lang="es-VE" sz="300" dirty="0" smtClean="0"/>
          </a:p>
          <a:p>
            <a:pPr algn="just">
              <a:lnSpc>
                <a:spcPct val="150000"/>
              </a:lnSpc>
            </a:pPr>
            <a:r>
              <a:rPr lang="es-VE" sz="300" dirty="0" smtClean="0"/>
              <a:t>	La </a:t>
            </a:r>
            <a:r>
              <a:rPr lang="es-VE" sz="300" dirty="0"/>
              <a:t>cascada </a:t>
            </a:r>
            <a:r>
              <a:rPr lang="es-VE" sz="300" dirty="0" smtClean="0"/>
              <a:t>determina </a:t>
            </a:r>
            <a:r>
              <a:rPr lang="es-VE" sz="300" dirty="0"/>
              <a:t>la prioridad basándose en el origen. En general, los estilos de autor tienen más peso que los estilos de usuario y los del navegador. Es decir, </a:t>
            </a:r>
            <a:r>
              <a:rPr lang="es-VE" sz="300" dirty="0" smtClean="0"/>
              <a:t>los estilos de desarrollador </a:t>
            </a:r>
            <a:r>
              <a:rPr lang="es-VE" sz="300" dirty="0"/>
              <a:t>usualmente superan los predeterminados del navegador y los que pueda tener un usuario.</a:t>
            </a:r>
            <a:endParaRPr lang="es-VE" sz="300" dirty="0" smtClean="0"/>
          </a:p>
        </p:txBody>
      </p:sp>
      <p:sp>
        <p:nvSpPr>
          <p:cNvPr id="6" name="5 CuadroTexto"/>
          <p:cNvSpPr txBox="1"/>
          <p:nvPr/>
        </p:nvSpPr>
        <p:spPr>
          <a:xfrm>
            <a:off x="0" y="-1594"/>
            <a:ext cx="1227137"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FUNCIONAMIENTO EN CASCADA</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8395405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5"/>
            <a:ext cx="1227137" cy="784830"/>
          </a:xfrm>
          <a:prstGeom prst="rect">
            <a:avLst/>
          </a:prstGeom>
          <a:noFill/>
        </p:spPr>
        <p:txBody>
          <a:bodyPr wrap="square" rtlCol="0">
            <a:spAutoFit/>
          </a:bodyPr>
          <a:lstStyle/>
          <a:p>
            <a:pPr algn="just">
              <a:lnSpc>
                <a:spcPct val="150000"/>
              </a:lnSpc>
            </a:pPr>
            <a:r>
              <a:rPr lang="es-VE" sz="300" dirty="0" smtClean="0"/>
              <a:t>	Cuando </a:t>
            </a:r>
            <a:r>
              <a:rPr lang="es-VE" sz="300" dirty="0"/>
              <a:t>el navegador decide qué estilo aplicar a un elemento, sigue este orden de prioridad</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a:t>Reglas con !</a:t>
            </a:r>
            <a:r>
              <a:rPr lang="es-VE" sz="300" b="1" dirty="0" err="1"/>
              <a:t>important</a:t>
            </a:r>
            <a:r>
              <a:rPr lang="es-VE" sz="300" dirty="0"/>
              <a:t>: Si una regla tiene !</a:t>
            </a:r>
            <a:r>
              <a:rPr lang="es-VE" sz="300" dirty="0" err="1"/>
              <a:t>important</a:t>
            </a:r>
            <a:r>
              <a:rPr lang="es-VE" sz="300" dirty="0"/>
              <a:t>, casi siempre ganará (con la excepción de que un !</a:t>
            </a:r>
            <a:r>
              <a:rPr lang="es-VE" sz="300" dirty="0" err="1"/>
              <a:t>important</a:t>
            </a:r>
            <a:r>
              <a:rPr lang="es-VE" sz="300" dirty="0"/>
              <a:t> en un estilo de usuario puede ganar a un !</a:t>
            </a:r>
            <a:r>
              <a:rPr lang="es-VE" sz="300" dirty="0" err="1"/>
              <a:t>important</a:t>
            </a:r>
            <a:r>
              <a:rPr lang="es-VE" sz="300" dirty="0"/>
              <a:t> de autor, pero eso es menos común hoy en día</a:t>
            </a:r>
            <a:r>
              <a:rPr lang="es-VE" sz="300" dirty="0" smtClean="0"/>
              <a:t>).</a:t>
            </a:r>
          </a:p>
          <a:p>
            <a:pPr algn="just">
              <a:lnSpc>
                <a:spcPct val="150000"/>
              </a:lnSpc>
            </a:pPr>
            <a:endParaRPr lang="es-VE" sz="300" dirty="0" smtClean="0"/>
          </a:p>
          <a:p>
            <a:pPr marL="88900" indent="-88900" algn="just">
              <a:lnSpc>
                <a:spcPct val="150000"/>
              </a:lnSpc>
              <a:buFont typeface="Wingdings" pitchFamily="2" charset="2"/>
              <a:buChar char="§"/>
            </a:pPr>
            <a:r>
              <a:rPr lang="es-VE" sz="300" b="1" dirty="0" smtClean="0"/>
              <a:t>Origen </a:t>
            </a:r>
            <a:r>
              <a:rPr lang="es-VE" sz="300" b="1" dirty="0"/>
              <a:t>de los Estilos</a:t>
            </a:r>
            <a:r>
              <a:rPr lang="es-VE" sz="300" dirty="0"/>
              <a:t>: Los estilos del </a:t>
            </a:r>
            <a:r>
              <a:rPr lang="es-VE" sz="300" b="1" dirty="0"/>
              <a:t>Autor</a:t>
            </a:r>
            <a:r>
              <a:rPr lang="es-VE" sz="300" dirty="0"/>
              <a:t> </a:t>
            </a:r>
            <a:r>
              <a:rPr lang="es-VE" sz="300" dirty="0" smtClean="0"/>
              <a:t>generalmente </a:t>
            </a:r>
            <a:r>
              <a:rPr lang="es-VE" sz="300" dirty="0"/>
              <a:t>sobrescriben a los estilos del </a:t>
            </a:r>
            <a:r>
              <a:rPr lang="es-VE" sz="300" b="1" dirty="0"/>
              <a:t>Usuario</a:t>
            </a:r>
            <a:r>
              <a:rPr lang="es-VE" sz="300" dirty="0"/>
              <a:t> y a los del </a:t>
            </a:r>
            <a:r>
              <a:rPr lang="es-VE" sz="300" b="1" dirty="0"/>
              <a:t>Navegador</a:t>
            </a:r>
            <a:r>
              <a:rPr lang="es-VE" sz="300" dirty="0" smtClean="0"/>
              <a:t>.</a:t>
            </a:r>
            <a:endParaRPr lang="es-VE" sz="300" dirty="0"/>
          </a:p>
        </p:txBody>
      </p:sp>
      <p:sp>
        <p:nvSpPr>
          <p:cNvPr id="6" name="5 CuadroTexto"/>
          <p:cNvSpPr txBox="1"/>
          <p:nvPr/>
        </p:nvSpPr>
        <p:spPr>
          <a:xfrm>
            <a:off x="0" y="-1594"/>
            <a:ext cx="1227137"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ORDEN DE PRIORIDAD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9359198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6 CuadroTexto"/>
          <p:cNvSpPr txBox="1"/>
          <p:nvPr/>
        </p:nvSpPr>
        <p:spPr>
          <a:xfrm>
            <a:off x="0" y="-1594"/>
            <a:ext cx="1227138" cy="154209"/>
          </a:xfrm>
          <a:prstGeom prst="rect">
            <a:avLst/>
          </a:prstGeom>
          <a:noFill/>
        </p:spPr>
        <p:txBody>
          <a:bodyPr wrap="square" rtlCol="0">
            <a:spAutoFit/>
          </a:bodyPr>
          <a:lstStyle/>
          <a:p>
            <a:pPr algn="ctr">
              <a:lnSpc>
                <a:spcPct val="150000"/>
              </a:lnSpc>
            </a:pPr>
            <a:r>
              <a:rPr lang="es-VE" sz="300" dirty="0">
                <a:solidFill>
                  <a:srgbClr val="0070C0"/>
                </a:solidFill>
                <a:effectLst>
                  <a:outerShdw blurRad="50800" dist="38100" dir="2700000" algn="tl" rotWithShape="0">
                    <a:prstClr val="black">
                      <a:alpha val="40000"/>
                    </a:prstClr>
                  </a:outerShdw>
                </a:effectLst>
                <a:latin typeface="Bodoni MT Black" pitchFamily="18" charset="0"/>
              </a:rPr>
              <a:t>ORDEN DE PRIORIDAD EN CSS</a:t>
            </a:r>
          </a:p>
        </p:txBody>
      </p:sp>
      <p:sp>
        <p:nvSpPr>
          <p:cNvPr id="8" name="7 CuadroTexto"/>
          <p:cNvSpPr txBox="1"/>
          <p:nvPr/>
        </p:nvSpPr>
        <p:spPr>
          <a:xfrm>
            <a:off x="0" y="117455"/>
            <a:ext cx="1227137" cy="438582"/>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a:t>Especificidad</a:t>
            </a:r>
            <a:r>
              <a:rPr lang="es-VE" sz="300" dirty="0"/>
              <a:t>: </a:t>
            </a:r>
            <a:r>
              <a:rPr lang="es-VE" sz="300" dirty="0" smtClean="0"/>
              <a:t>la </a:t>
            </a:r>
            <a:r>
              <a:rPr lang="es-VE" sz="300" dirty="0"/>
              <a:t>regla con el selector más específico gana</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a:t>Orden de Lectura</a:t>
            </a:r>
            <a:r>
              <a:rPr lang="es-VE" sz="300" dirty="0"/>
              <a:t>: </a:t>
            </a:r>
            <a:r>
              <a:rPr lang="es-VE" sz="300" dirty="0" smtClean="0"/>
              <a:t>si </a:t>
            </a:r>
            <a:r>
              <a:rPr lang="es-VE" sz="300" dirty="0"/>
              <a:t>todas las anteriores son iguales, la regla que aparece última en el código CSS (o se carga más tarde) es la que se aplica.</a:t>
            </a:r>
          </a:p>
        </p:txBody>
      </p:sp>
    </p:spTree>
    <p:extLst>
      <p:ext uri="{BB962C8B-B14F-4D97-AF65-F5344CB8AC3E}">
        <p14:creationId xmlns:p14="http://schemas.microsoft.com/office/powerpoint/2010/main" val="20562798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5"/>
            <a:ext cx="1227137" cy="807913"/>
          </a:xfrm>
          <a:prstGeom prst="rect">
            <a:avLst/>
          </a:prstGeom>
          <a:noFill/>
        </p:spPr>
        <p:txBody>
          <a:bodyPr wrap="square" rtlCol="0">
            <a:spAutoFit/>
          </a:bodyPr>
          <a:lstStyle/>
          <a:p>
            <a:r>
              <a:rPr lang="es-VE" sz="300" dirty="0"/>
              <a:t>Comprender la cascada </a:t>
            </a:r>
            <a:r>
              <a:rPr lang="es-VE" sz="300" dirty="0" smtClean="0"/>
              <a:t>nos </a:t>
            </a:r>
            <a:r>
              <a:rPr lang="es-VE" sz="300" dirty="0"/>
              <a:t>permite</a:t>
            </a:r>
            <a:r>
              <a:rPr lang="es-VE" sz="300" dirty="0" smtClean="0"/>
              <a:t>:</a:t>
            </a:r>
          </a:p>
          <a:p>
            <a:endParaRPr lang="es-VE" sz="300" dirty="0"/>
          </a:p>
          <a:p>
            <a:pPr marL="88900" indent="-88900" algn="just">
              <a:lnSpc>
                <a:spcPct val="150000"/>
              </a:lnSpc>
              <a:buFont typeface="Wingdings" pitchFamily="2" charset="2"/>
              <a:buChar char="§"/>
            </a:pPr>
            <a:r>
              <a:rPr lang="es-VE" sz="300" b="1" dirty="0"/>
              <a:t>Depurar problemas de estilos:</a:t>
            </a:r>
            <a:r>
              <a:rPr lang="es-VE" sz="300" dirty="0"/>
              <a:t> </a:t>
            </a:r>
            <a:r>
              <a:rPr lang="es-VE" sz="300" dirty="0" smtClean="0"/>
              <a:t>sabremos por </a:t>
            </a:r>
            <a:r>
              <a:rPr lang="es-VE" sz="300" dirty="0"/>
              <a:t>qué un estilo no se aplica como esperas</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a:t>Escribir CSS más eficiente:</a:t>
            </a:r>
            <a:r>
              <a:rPr lang="es-VE" sz="300" dirty="0"/>
              <a:t> </a:t>
            </a:r>
            <a:r>
              <a:rPr lang="es-VE" sz="300" dirty="0" smtClean="0"/>
              <a:t>evitaremos </a:t>
            </a:r>
            <a:r>
              <a:rPr lang="es-VE" sz="300" dirty="0"/>
              <a:t>reglas redundantes o que se anulen mutuamente</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a:t>Crear diseños predecibles:</a:t>
            </a:r>
            <a:r>
              <a:rPr lang="es-VE" sz="300" dirty="0"/>
              <a:t> </a:t>
            </a:r>
            <a:r>
              <a:rPr lang="es-VE" sz="300" dirty="0" smtClean="0"/>
              <a:t>tendremos </a:t>
            </a:r>
            <a:r>
              <a:rPr lang="es-VE" sz="300" dirty="0"/>
              <a:t>control total sobre cómo se verá </a:t>
            </a:r>
            <a:r>
              <a:rPr lang="es-VE" sz="300" dirty="0" smtClean="0"/>
              <a:t>nuestra </a:t>
            </a:r>
            <a:r>
              <a:rPr lang="es-VE" sz="300" dirty="0"/>
              <a:t>página.</a:t>
            </a:r>
          </a:p>
          <a:p>
            <a:pPr indent="88900" algn="just">
              <a:lnSpc>
                <a:spcPct val="150000"/>
              </a:lnSpc>
            </a:pPr>
            <a:endParaRPr lang="es-VE" sz="300" dirty="0"/>
          </a:p>
        </p:txBody>
      </p:sp>
      <p:sp>
        <p:nvSpPr>
          <p:cNvPr id="6" name="5 CuadroTexto"/>
          <p:cNvSpPr txBox="1"/>
          <p:nvPr/>
        </p:nvSpPr>
        <p:spPr>
          <a:xfrm>
            <a:off x="0" y="-1594"/>
            <a:ext cx="1227138" cy="154209"/>
          </a:xfrm>
          <a:prstGeom prst="rect">
            <a:avLst/>
          </a:prstGeom>
          <a:noFill/>
        </p:spPr>
        <p:txBody>
          <a:bodyPr wrap="square" rtlCol="0">
            <a:spAutoFit/>
          </a:bodyPr>
          <a:lstStyle/>
          <a:p>
            <a:pPr algn="ctr">
              <a:lnSpc>
                <a:spcPct val="150000"/>
              </a:lnSpc>
            </a:pPr>
            <a:r>
              <a:rPr lang="en-US" sz="300" dirty="0" smtClean="0">
                <a:solidFill>
                  <a:srgbClr val="0070C0"/>
                </a:solidFill>
                <a:effectLst>
                  <a:outerShdw blurRad="50800" dist="38100" dir="2700000" algn="tl" rotWithShape="0">
                    <a:prstClr val="black">
                      <a:alpha val="40000"/>
                    </a:prstClr>
                  </a:outerShdw>
                </a:effectLst>
                <a:latin typeface="Bodoni MT Black" pitchFamily="18" charset="0"/>
              </a:rPr>
              <a:t>CASCADA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740188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1 Rectángulo"/>
          <p:cNvSpPr/>
          <p:nvPr/>
        </p:nvSpPr>
        <p:spPr>
          <a:xfrm>
            <a:off x="0" y="117396"/>
            <a:ext cx="1227158" cy="708399"/>
          </a:xfrm>
          <a:prstGeom prst="rect">
            <a:avLst/>
          </a:prstGeom>
        </p:spPr>
        <p:txBody>
          <a:bodyPr wrap="square">
            <a:spAutoFit/>
          </a:bodyPr>
          <a:lstStyle/>
          <a:p>
            <a:pPr algn="just">
              <a:lnSpc>
                <a:spcPct val="150000"/>
              </a:lnSpc>
            </a:pPr>
            <a:r>
              <a:rPr lang="es-VE" sz="300" dirty="0"/>
              <a:t>CSS opera a través de reglas de estilo. </a:t>
            </a:r>
          </a:p>
          <a:p>
            <a:pPr algn="just">
              <a:lnSpc>
                <a:spcPct val="150000"/>
              </a:lnSpc>
            </a:pPr>
            <a:r>
              <a:rPr lang="es-VE" sz="300" dirty="0"/>
              <a:t>Una regla CSS se compone de:</a:t>
            </a:r>
          </a:p>
          <a:p>
            <a:pPr marL="88900" indent="-88900" algn="just">
              <a:lnSpc>
                <a:spcPct val="150000"/>
              </a:lnSpc>
              <a:buFont typeface="Wingdings" pitchFamily="2" charset="2"/>
              <a:buChar char="§"/>
            </a:pPr>
            <a:r>
              <a:rPr lang="es-VE" sz="300" b="1" dirty="0"/>
              <a:t>Selector:</a:t>
            </a:r>
            <a:r>
              <a:rPr lang="es-VE" sz="300" dirty="0"/>
              <a:t> Indica a qué elemento o conjunto de elementos HTML se le aplicará el estilo. Por ejemplo:</a:t>
            </a:r>
          </a:p>
          <a:p>
            <a:pPr marL="179388" lvl="2" indent="-76200" algn="just">
              <a:lnSpc>
                <a:spcPct val="150000"/>
              </a:lnSpc>
              <a:buFont typeface="+mj-lt"/>
              <a:buAutoNum type="arabicPeriod"/>
            </a:pPr>
            <a:r>
              <a:rPr lang="es-VE" sz="300" dirty="0"/>
              <a:t>p (selecciona todos los párrafos)</a:t>
            </a:r>
          </a:p>
          <a:p>
            <a:pPr marL="179388" lvl="2" indent="-76200" algn="just">
              <a:lnSpc>
                <a:spcPct val="150000"/>
              </a:lnSpc>
              <a:buFont typeface="+mj-lt"/>
              <a:buAutoNum type="arabicPeriod"/>
            </a:pPr>
            <a:r>
              <a:rPr lang="es-VE" sz="300" dirty="0"/>
              <a:t>h1 (selecciona todos los títulos de nivel 1)</a:t>
            </a:r>
          </a:p>
          <a:p>
            <a:pPr marL="179388" lvl="2" indent="-76200" algn="just">
              <a:lnSpc>
                <a:spcPct val="150000"/>
              </a:lnSpc>
              <a:buFont typeface="+mj-lt"/>
              <a:buAutoNum type="arabicPeriod"/>
            </a:pPr>
            <a:r>
              <a:rPr lang="es-VE" sz="300" dirty="0"/>
              <a:t>.mi-clase (selecciona todos los elementos con la clase "mi-clase")</a:t>
            </a:r>
          </a:p>
          <a:p>
            <a:pPr marL="179388" lvl="2" indent="-76200" algn="just">
              <a:lnSpc>
                <a:spcPct val="150000"/>
              </a:lnSpc>
              <a:buFont typeface="+mj-lt"/>
              <a:buAutoNum type="arabicPeriod"/>
            </a:pPr>
            <a:r>
              <a:rPr lang="es-VE" sz="300" dirty="0"/>
              <a:t>#mi-id (selecciona el elemento con el ID "mi-id")</a:t>
            </a:r>
          </a:p>
        </p:txBody>
      </p:sp>
      <p:sp>
        <p:nvSpPr>
          <p:cNvPr id="5" name="4 CuadroTexto"/>
          <p:cNvSpPr txBox="1"/>
          <p:nvPr/>
        </p:nvSpPr>
        <p:spPr>
          <a:xfrm>
            <a:off x="0" y="-1594"/>
            <a:ext cx="122713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SINTAXIS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7764368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4"/>
            <a:ext cx="1227138" cy="708399"/>
          </a:xfrm>
          <a:prstGeom prst="rect">
            <a:avLst/>
          </a:prstGeom>
          <a:noFill/>
        </p:spPr>
        <p:txBody>
          <a:bodyPr wrap="square" rtlCol="0">
            <a:spAutoFit/>
          </a:bodyPr>
          <a:lstStyle/>
          <a:p>
            <a:pPr algn="just">
              <a:lnSpc>
                <a:spcPct val="150000"/>
              </a:lnSpc>
            </a:pPr>
            <a:r>
              <a:rPr lang="es-VE" sz="300" b="1" dirty="0"/>
              <a:t>Bloque de Declaraciones</a:t>
            </a:r>
            <a:r>
              <a:rPr lang="es-VE" sz="300" dirty="0"/>
              <a:t>: Contiene una o más declaraciones, encerradas entre llaves {}. Cada declaración a su vez tiene:</a:t>
            </a:r>
          </a:p>
          <a:p>
            <a:pPr marL="179388" indent="-90488" algn="just">
              <a:lnSpc>
                <a:spcPct val="150000"/>
              </a:lnSpc>
              <a:buFont typeface="+mj-lt"/>
              <a:buAutoNum type="arabicPeriod"/>
            </a:pPr>
            <a:r>
              <a:rPr lang="es-VE" sz="300" dirty="0"/>
              <a:t>Una </a:t>
            </a:r>
            <a:r>
              <a:rPr lang="es-VE" sz="300" b="1" dirty="0"/>
              <a:t>propiedad</a:t>
            </a:r>
            <a:r>
              <a:rPr lang="es-VE" sz="300" dirty="0"/>
              <a:t>: lo que quieres estilizar (ej. color, </a:t>
            </a:r>
            <a:r>
              <a:rPr lang="es-VE" sz="300" dirty="0" err="1"/>
              <a:t>font-size</a:t>
            </a:r>
            <a:r>
              <a:rPr lang="es-VE" sz="300" dirty="0"/>
              <a:t>, </a:t>
            </a:r>
            <a:r>
              <a:rPr lang="es-VE" sz="300" dirty="0" err="1"/>
              <a:t>margin</a:t>
            </a:r>
            <a:r>
              <a:rPr lang="es-VE" sz="300" dirty="0"/>
              <a:t>).</a:t>
            </a:r>
          </a:p>
          <a:p>
            <a:pPr marL="179388" indent="-90488" algn="just">
              <a:lnSpc>
                <a:spcPct val="150000"/>
              </a:lnSpc>
              <a:buFont typeface="+mj-lt"/>
              <a:buAutoNum type="arabicPeriod"/>
            </a:pPr>
            <a:r>
              <a:rPr lang="es-VE" sz="300" dirty="0"/>
              <a:t>Un </a:t>
            </a:r>
            <a:r>
              <a:rPr lang="es-VE" sz="300" b="1" dirty="0"/>
              <a:t>valor</a:t>
            </a:r>
            <a:r>
              <a:rPr lang="es-VE" sz="300" dirty="0"/>
              <a:t>: cómo quieres que sea esa propiedad (ej. </a:t>
            </a:r>
            <a:r>
              <a:rPr lang="es-VE" sz="300" dirty="0" err="1"/>
              <a:t>blue</a:t>
            </a:r>
            <a:r>
              <a:rPr lang="es-VE" sz="300" dirty="0"/>
              <a:t>, 16px, 20px).</a:t>
            </a:r>
          </a:p>
          <a:p>
            <a:pPr marL="88900" algn="just">
              <a:lnSpc>
                <a:spcPct val="150000"/>
              </a:lnSpc>
            </a:pPr>
            <a:endParaRPr lang="es-VE" sz="300" dirty="0"/>
          </a:p>
          <a:p>
            <a:pPr algn="just">
              <a:lnSpc>
                <a:spcPct val="150000"/>
              </a:lnSpc>
            </a:pPr>
            <a:r>
              <a:rPr lang="es-VE" sz="300" dirty="0"/>
              <a:t>	La propiedad y el valor están separados por dos puntos :, y cada declaración termina con un punto y coma ;</a:t>
            </a:r>
          </a:p>
        </p:txBody>
      </p:sp>
      <p:sp>
        <p:nvSpPr>
          <p:cNvPr id="7" name="6 CuadroTexto"/>
          <p:cNvSpPr txBox="1"/>
          <p:nvPr/>
        </p:nvSpPr>
        <p:spPr>
          <a:xfrm>
            <a:off x="0" y="-1594"/>
            <a:ext cx="1227138" cy="154209"/>
          </a:xfrm>
          <a:prstGeom prst="rect">
            <a:avLst/>
          </a:prstGeom>
          <a:noFill/>
        </p:spPr>
        <p:txBody>
          <a:bodyPr wrap="square" rtlCol="0">
            <a:spAutoFit/>
          </a:bodyPr>
          <a:lstStyle/>
          <a:p>
            <a:pPr algn="ctr">
              <a:lnSpc>
                <a:spcPct val="150000"/>
              </a:lnSpc>
            </a:pPr>
            <a:r>
              <a:rPr lang="en-US" sz="300" dirty="0" smtClean="0">
                <a:solidFill>
                  <a:srgbClr val="0070C0"/>
                </a:solidFill>
                <a:effectLst>
                  <a:outerShdw blurRad="50800" dist="38100" dir="2700000" algn="tl" rotWithShape="0">
                    <a:prstClr val="black">
                      <a:alpha val="40000"/>
                    </a:prstClr>
                  </a:outerShdw>
                </a:effectLst>
                <a:latin typeface="Bodoni MT Black" pitchFamily="18" charset="0"/>
              </a:rPr>
              <a:t>SINTAXIS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050315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a:lnSpc>
                <a:spcPct val="150000"/>
              </a:lnSpc>
            </a:pPr>
            <a:r>
              <a:rPr lang="es-VE" sz="300" b="1" dirty="0"/>
              <a:t>selector</a:t>
            </a:r>
            <a:r>
              <a:rPr lang="es-VE" sz="300" dirty="0"/>
              <a:t> </a:t>
            </a:r>
            <a:r>
              <a:rPr lang="es-VE" sz="300" b="1" dirty="0"/>
              <a:t>{</a:t>
            </a:r>
            <a:r>
              <a:rPr lang="es-VE" sz="300" dirty="0"/>
              <a:t/>
            </a:r>
            <a:br>
              <a:rPr lang="es-VE" sz="300" dirty="0"/>
            </a:br>
            <a:r>
              <a:rPr lang="es-VE" sz="300" dirty="0"/>
              <a:t>propiedad: valor;</a:t>
            </a:r>
            <a:br>
              <a:rPr lang="es-VE" sz="300" dirty="0"/>
            </a:br>
            <a:r>
              <a:rPr lang="es-VE" sz="300" dirty="0"/>
              <a:t>propiedad: valor;</a:t>
            </a:r>
            <a:br>
              <a:rPr lang="es-VE" sz="300" dirty="0"/>
            </a:br>
            <a:r>
              <a:rPr lang="es-VE" sz="300" dirty="0"/>
              <a:t>...</a:t>
            </a:r>
            <a:br>
              <a:rPr lang="es-VE" sz="300" dirty="0"/>
            </a:br>
            <a:r>
              <a:rPr lang="es-VE" sz="300" b="1" dirty="0" smtClean="0"/>
              <a:t>}</a:t>
            </a:r>
            <a:endParaRPr lang="en-US" sz="300" b="1" dirty="0">
              <a:latin typeface="Book Antiqua" pitchFamily="18" charset="0"/>
            </a:endParaRPr>
          </a:p>
          <a:p>
            <a:pPr>
              <a:lnSpc>
                <a:spcPct val="150000"/>
              </a:lnSpc>
            </a:pPr>
            <a:r>
              <a:rPr lang="en-US" sz="300" b="1" dirty="0"/>
              <a:t>h1</a:t>
            </a:r>
            <a:r>
              <a:rPr lang="en-US" sz="300" dirty="0"/>
              <a:t> </a:t>
            </a:r>
            <a:r>
              <a:rPr lang="en-US" sz="300" b="1" dirty="0"/>
              <a:t>{</a:t>
            </a:r>
            <a:r>
              <a:rPr lang="en-US" sz="300" dirty="0"/>
              <a:t/>
            </a:r>
            <a:br>
              <a:rPr lang="en-US" sz="300" dirty="0"/>
            </a:br>
            <a:r>
              <a:rPr lang="en-US" sz="300" dirty="0"/>
              <a:t>color: red;</a:t>
            </a:r>
            <a:br>
              <a:rPr lang="en-US" sz="300" dirty="0"/>
            </a:br>
            <a:r>
              <a:rPr lang="en-US" sz="300" dirty="0"/>
              <a:t>font-size: 24px;</a:t>
            </a:r>
            <a:br>
              <a:rPr lang="en-US" sz="300" dirty="0"/>
            </a:br>
            <a:r>
              <a:rPr lang="en-US" sz="300" dirty="0"/>
              <a:t>text-align: center;</a:t>
            </a:r>
            <a:br>
              <a:rPr lang="en-US" sz="300" dirty="0"/>
            </a:br>
            <a:r>
              <a:rPr lang="en-US" sz="300" b="1" dirty="0"/>
              <a:t>}</a:t>
            </a:r>
            <a:endParaRPr lang="es-VE" sz="300" b="1" dirty="0" smtClean="0">
              <a:latin typeface="Book Antiqua" pitchFamily="18" charset="0"/>
            </a:endParaRPr>
          </a:p>
        </p:txBody>
      </p:sp>
      <p:sp>
        <p:nvSpPr>
          <p:cNvPr id="7" name="6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SINTAXIS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69548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646331"/>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a:t>Selectores de etiqueta:</a:t>
            </a:r>
            <a:r>
              <a:rPr lang="es-VE" sz="300" dirty="0"/>
              <a:t> </a:t>
            </a:r>
            <a:r>
              <a:rPr lang="es-VE" sz="300" dirty="0" smtClean="0"/>
              <a:t>identifican </a:t>
            </a:r>
            <a:r>
              <a:rPr lang="es-VE" sz="300" dirty="0"/>
              <a:t>elementos HTML por su etiqueta (ej.: p, div, h1, a</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a:t>Selectores de clase:</a:t>
            </a:r>
            <a:r>
              <a:rPr lang="es-VE" sz="300" dirty="0"/>
              <a:t> </a:t>
            </a:r>
            <a:r>
              <a:rPr lang="es-VE" sz="300" dirty="0" smtClean="0"/>
              <a:t>identifican </a:t>
            </a:r>
            <a:r>
              <a:rPr lang="es-VE" sz="300" dirty="0"/>
              <a:t>elementos con una clase específica (ej.: .</a:t>
            </a:r>
            <a:r>
              <a:rPr lang="es-VE" sz="300" dirty="0" err="1"/>
              <a:t>class_name</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a:t>Selectores de ID:</a:t>
            </a:r>
            <a:r>
              <a:rPr lang="es-VE" sz="300" dirty="0"/>
              <a:t> </a:t>
            </a:r>
            <a:r>
              <a:rPr lang="es-VE" sz="300" dirty="0" smtClean="0"/>
              <a:t>identifican </a:t>
            </a:r>
            <a:r>
              <a:rPr lang="es-VE" sz="300" dirty="0"/>
              <a:t>elementos con un ID específico (ej.: #</a:t>
            </a:r>
            <a:r>
              <a:rPr lang="es-VE" sz="300" dirty="0" err="1"/>
              <a:t>id_name</a:t>
            </a:r>
            <a:r>
              <a:rPr lang="es-VE" sz="300" dirty="0" smtClean="0"/>
              <a:t>).</a:t>
            </a: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TIPOS DE SELECTORES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4139107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646331"/>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a:t>Selectores de atributo:</a:t>
            </a:r>
            <a:r>
              <a:rPr lang="es-VE" sz="300" dirty="0"/>
              <a:t> Identifican elementos según sus atributos (ej.: </a:t>
            </a:r>
            <a:r>
              <a:rPr lang="es-VE" sz="300" dirty="0" err="1"/>
              <a:t>img</a:t>
            </a:r>
            <a:r>
              <a:rPr lang="es-VE" sz="300" dirty="0"/>
              <a:t>[src</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err="1"/>
              <a:t>Pseudo</a:t>
            </a:r>
            <a:r>
              <a:rPr lang="es-VE" sz="300" b="1" dirty="0"/>
              <a:t>-clases:</a:t>
            </a:r>
            <a:r>
              <a:rPr lang="es-VE" sz="300" dirty="0"/>
              <a:t> Permiten seleccionar elementos en función de su estado (ej.: :</a:t>
            </a:r>
            <a:r>
              <a:rPr lang="es-VE" sz="300" dirty="0" err="1"/>
              <a:t>hover</a:t>
            </a:r>
            <a:r>
              <a:rPr lang="es-VE" sz="300" dirty="0"/>
              <a:t>, :active, :</a:t>
            </a:r>
            <a:r>
              <a:rPr lang="es-VE" sz="300" dirty="0" err="1"/>
              <a:t>first-child</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err="1"/>
              <a:t>Pseudo</a:t>
            </a:r>
            <a:r>
              <a:rPr lang="es-VE" sz="300" b="1" dirty="0"/>
              <a:t>-elementos:</a:t>
            </a:r>
            <a:r>
              <a:rPr lang="es-VE" sz="300" dirty="0"/>
              <a:t> Permiten seleccionar partes de un elemento (ej.: :</a:t>
            </a:r>
            <a:r>
              <a:rPr lang="es-VE" sz="300" dirty="0" err="1"/>
              <a:t>first</a:t>
            </a:r>
            <a:r>
              <a:rPr lang="es-VE" sz="300" dirty="0"/>
              <a:t>-line, :</a:t>
            </a:r>
            <a:r>
              <a:rPr lang="es-VE" sz="300" dirty="0" err="1"/>
              <a:t>before</a:t>
            </a:r>
            <a:r>
              <a:rPr lang="es-VE" sz="300" dirty="0"/>
              <a:t>, :</a:t>
            </a:r>
            <a:r>
              <a:rPr lang="es-VE" sz="300" dirty="0" err="1"/>
              <a:t>after</a:t>
            </a:r>
            <a:r>
              <a:rPr lang="es-VE" sz="300" dirty="0"/>
              <a:t>). </a:t>
            </a: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TIPOS DE SELECTORES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3565828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15581"/>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dirty="0"/>
              <a:t>La propiedad </a:t>
            </a:r>
            <a:r>
              <a:rPr lang="es-VE" sz="300" dirty="0" smtClean="0"/>
              <a:t>es </a:t>
            </a:r>
            <a:r>
              <a:rPr lang="es-VE" sz="300" dirty="0"/>
              <a:t>un identificador, un </a:t>
            </a:r>
            <a:r>
              <a:rPr lang="es-VE" sz="300" i="1" dirty="0"/>
              <a:t>nombre</a:t>
            </a:r>
            <a:r>
              <a:rPr lang="es-VE" sz="300" dirty="0"/>
              <a:t> </a:t>
            </a:r>
            <a:r>
              <a:rPr lang="es-VE" sz="300" dirty="0" smtClean="0"/>
              <a:t>comprendido por el ser humano, </a:t>
            </a:r>
            <a:r>
              <a:rPr lang="es-VE" sz="300" dirty="0"/>
              <a:t>que define qué característica es considerada</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dirty="0"/>
              <a:t>El valor que describe como las características deben ser manejadas por el motor. Cada propiedad tiene un conjunto de valores válidos, definido por una gramática formal, así como un significado semántico, implementados por el motor del navegador.</a:t>
            </a: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PROPIEDAD Y VALOR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7512950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5"/>
            <a:ext cx="1227137" cy="784830"/>
          </a:xfrm>
          <a:prstGeom prst="rect">
            <a:avLst/>
          </a:prstGeom>
          <a:noFill/>
        </p:spPr>
        <p:txBody>
          <a:bodyPr wrap="square" rtlCol="0">
            <a:spAutoFit/>
          </a:bodyPr>
          <a:lstStyle/>
          <a:p>
            <a:pPr algn="just">
              <a:lnSpc>
                <a:spcPct val="150000"/>
              </a:lnSpc>
            </a:pPr>
            <a:r>
              <a:rPr lang="es-VE" sz="300" dirty="0" smtClean="0"/>
              <a:t>	En </a:t>
            </a:r>
            <a:r>
              <a:rPr lang="es-VE" sz="300" dirty="0"/>
              <a:t>los inicios de la web, aplicar estilos a los documentos HTML no solo era engorroso, sino también ineficiente. El proceso implicaba estilos en línea y etiquetas HTML repetitivas, lo que hacía que el código fuera desordenado y difícil de gestionar. </a:t>
            </a:r>
            <a:r>
              <a:rPr lang="es-VE" sz="300" dirty="0" smtClean="0"/>
              <a:t>Este </a:t>
            </a:r>
            <a:r>
              <a:rPr lang="es-VE" sz="300" dirty="0"/>
              <a:t>enfoque era problemático por varias razones</a:t>
            </a:r>
            <a:r>
              <a:rPr lang="es-VE" sz="300" dirty="0" smtClean="0"/>
              <a:t>:</a:t>
            </a:r>
          </a:p>
          <a:p>
            <a:pPr marL="88900" indent="-88900" algn="just">
              <a:lnSpc>
                <a:spcPct val="150000"/>
              </a:lnSpc>
              <a:buFont typeface="Wingdings" pitchFamily="2" charset="2"/>
              <a:buChar char="§"/>
            </a:pPr>
            <a:endParaRPr lang="en-US" sz="300" dirty="0"/>
          </a:p>
          <a:p>
            <a:pPr marL="88900" indent="-88900" algn="just">
              <a:lnSpc>
                <a:spcPct val="150000"/>
              </a:lnSpc>
              <a:buFont typeface="Wingdings" pitchFamily="2" charset="2"/>
              <a:buChar char="§"/>
            </a:pPr>
            <a:r>
              <a:rPr lang="es-VE" sz="300" b="1" dirty="0"/>
              <a:t>Falta de separación</a:t>
            </a:r>
            <a:r>
              <a:rPr lang="es-VE" sz="300" dirty="0"/>
              <a:t> : </a:t>
            </a:r>
            <a:r>
              <a:rPr lang="es-VE" sz="300" dirty="0" smtClean="0"/>
              <a:t>el </a:t>
            </a:r>
            <a:r>
              <a:rPr lang="es-VE" sz="300" dirty="0"/>
              <a:t>contenido y la presentación estaban entrelazados. Cualquier cambio de diseño implicaba modificar la estructura HTML, lo cual requeriría mucho tiempo y era propenso a errores</a:t>
            </a:r>
            <a:r>
              <a:rPr lang="es-VE" sz="300" dirty="0" smtClean="0"/>
              <a:t>.</a:t>
            </a:r>
            <a:endParaRPr lang="es-VE" sz="300" dirty="0"/>
          </a:p>
        </p:txBody>
      </p:sp>
      <p:sp>
        <p:nvSpPr>
          <p:cNvPr id="7" name="6 CuadroTexto"/>
          <p:cNvSpPr txBox="1"/>
          <p:nvPr/>
        </p:nvSpPr>
        <p:spPr>
          <a:xfrm>
            <a:off x="0" y="-1594"/>
            <a:ext cx="1227137"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ANTECEDENTES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2065358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15581"/>
          </a:xfrm>
          <a:prstGeom prst="rect">
            <a:avLst/>
          </a:prstGeom>
          <a:noFill/>
        </p:spPr>
        <p:txBody>
          <a:bodyPr wrap="square" rtlCol="0">
            <a:spAutoFit/>
          </a:bodyPr>
          <a:lstStyle/>
          <a:p>
            <a:pPr algn="just" fontAlgn="ctr">
              <a:lnSpc>
                <a:spcPct val="150000"/>
              </a:lnSpc>
            </a:pPr>
            <a:r>
              <a:rPr lang="en-US" sz="300" dirty="0" smtClean="0"/>
              <a:t>Para </a:t>
            </a:r>
            <a:r>
              <a:rPr lang="en-US" sz="300" dirty="0" err="1" smtClean="0"/>
              <a:t>mejorar</a:t>
            </a:r>
            <a:r>
              <a:rPr lang="en-US" sz="300" dirty="0" smtClean="0"/>
              <a:t> el </a:t>
            </a:r>
            <a:r>
              <a:rPr lang="en-US" sz="300" dirty="0" err="1" smtClean="0"/>
              <a:t>trabajo</a:t>
            </a:r>
            <a:r>
              <a:rPr lang="en-US" sz="300" dirty="0" smtClean="0"/>
              <a:t> en CSS </a:t>
            </a:r>
            <a:r>
              <a:rPr lang="en-US" sz="300" dirty="0" err="1" smtClean="0"/>
              <a:t>es</a:t>
            </a:r>
            <a:r>
              <a:rPr lang="en-US" sz="300" dirty="0" smtClean="0"/>
              <a:t> </a:t>
            </a:r>
            <a:r>
              <a:rPr lang="en-US" sz="300" dirty="0" err="1" smtClean="0"/>
              <a:t>importante</a:t>
            </a:r>
            <a:r>
              <a:rPr lang="en-US" sz="300" dirty="0" smtClean="0"/>
              <a:t>: </a:t>
            </a:r>
          </a:p>
          <a:p>
            <a:pPr algn="just" fontAlgn="ctr">
              <a:lnSpc>
                <a:spcPct val="150000"/>
              </a:lnSpc>
            </a:pPr>
            <a:endParaRPr lang="es-VE" sz="300" b="1" dirty="0" smtClean="0"/>
          </a:p>
          <a:p>
            <a:pPr marL="88900" indent="-88900" algn="just" fontAlgn="ctr">
              <a:lnSpc>
                <a:spcPct val="150000"/>
              </a:lnSpc>
              <a:buFont typeface="Wingdings" pitchFamily="2" charset="2"/>
              <a:buChar char="§"/>
            </a:pPr>
            <a:r>
              <a:rPr lang="es-VE" sz="300" b="1" dirty="0" smtClean="0"/>
              <a:t>Utilizar </a:t>
            </a:r>
            <a:r>
              <a:rPr lang="es-VE" sz="300" b="1" dirty="0" err="1" smtClean="0"/>
              <a:t>indentación</a:t>
            </a:r>
            <a:r>
              <a:rPr lang="es-VE" sz="300" b="1" dirty="0" smtClean="0"/>
              <a:t>:</a:t>
            </a:r>
            <a:r>
              <a:rPr lang="es-VE" sz="300" dirty="0"/>
              <a:t> </a:t>
            </a:r>
            <a:r>
              <a:rPr lang="es-VE" sz="300" dirty="0" smtClean="0"/>
              <a:t>para </a:t>
            </a:r>
            <a:r>
              <a:rPr lang="es-VE" sz="300" dirty="0"/>
              <a:t>mejorar la legibilidad del código.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smtClean="0"/>
              <a:t>Agrupar </a:t>
            </a:r>
            <a:r>
              <a:rPr lang="es-VE" sz="300" b="1" dirty="0"/>
              <a:t>las reglas:</a:t>
            </a:r>
            <a:r>
              <a:rPr lang="es-VE" sz="300" dirty="0"/>
              <a:t> </a:t>
            </a:r>
            <a:r>
              <a:rPr lang="es-VE" sz="300" dirty="0" smtClean="0"/>
              <a:t>para </a:t>
            </a:r>
            <a:r>
              <a:rPr lang="es-VE" sz="300" dirty="0"/>
              <a:t>mantener </a:t>
            </a:r>
            <a:r>
              <a:rPr lang="es-VE" sz="300" dirty="0" smtClean="0"/>
              <a:t>el </a:t>
            </a:r>
            <a:r>
              <a:rPr lang="es-VE" sz="300" dirty="0"/>
              <a:t>código </a:t>
            </a:r>
            <a:r>
              <a:rPr lang="es-VE" sz="300" dirty="0" smtClean="0"/>
              <a:t>bien organizado </a:t>
            </a:r>
            <a:r>
              <a:rPr lang="es-VE" sz="300" dirty="0"/>
              <a:t>y facilitar la modificación.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smtClean="0"/>
              <a:t>Utilizar </a:t>
            </a:r>
            <a:r>
              <a:rPr lang="es-VE" sz="300" b="1" dirty="0"/>
              <a:t>comentarios:</a:t>
            </a:r>
            <a:r>
              <a:rPr lang="es-VE" sz="300" dirty="0"/>
              <a:t> </a:t>
            </a:r>
            <a:r>
              <a:rPr lang="es-VE" sz="300" dirty="0" smtClean="0"/>
              <a:t>para </a:t>
            </a:r>
            <a:r>
              <a:rPr lang="es-VE" sz="300" dirty="0"/>
              <a:t>documentar tu código y explicar las decisiones tomadas. </a:t>
            </a:r>
            <a:endParaRPr lang="es-VE" sz="300" dirty="0" smtClean="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SINTAXIS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08244316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507831"/>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a:t>Asegúrate de que el código sea válido:</a:t>
            </a:r>
            <a:r>
              <a:rPr lang="es-VE" sz="300" dirty="0"/>
              <a:t> </a:t>
            </a:r>
            <a:r>
              <a:rPr lang="es-VE" sz="300" dirty="0" smtClean="0"/>
              <a:t>puedes </a:t>
            </a:r>
            <a:r>
              <a:rPr lang="es-VE" sz="300" dirty="0"/>
              <a:t>usar herramientas de validación CSS para detectar errores. </a:t>
            </a:r>
            <a:endParaRPr lang="es-VE" sz="300" dirty="0" smtClean="0"/>
          </a:p>
          <a:p>
            <a:pPr algn="just" fontAlgn="ctr">
              <a:lnSpc>
                <a:spcPct val="150000"/>
              </a:lnSpc>
            </a:pPr>
            <a:endParaRPr lang="es-VE" sz="300" dirty="0"/>
          </a:p>
          <a:p>
            <a:pPr marL="88900" indent="-88900" algn="just">
              <a:lnSpc>
                <a:spcPct val="150000"/>
              </a:lnSpc>
              <a:buFont typeface="Wingdings" pitchFamily="2" charset="2"/>
              <a:buChar char="§"/>
            </a:pPr>
            <a:r>
              <a:rPr lang="es-VE" sz="300" b="1" dirty="0"/>
              <a:t>Recuerda que el orden importa:</a:t>
            </a:r>
            <a:r>
              <a:rPr lang="es-VE" sz="300" dirty="0"/>
              <a:t> </a:t>
            </a:r>
            <a:r>
              <a:rPr lang="es-VE" sz="300" dirty="0" smtClean="0"/>
              <a:t>los </a:t>
            </a:r>
            <a:r>
              <a:rPr lang="es-VE" sz="300" dirty="0"/>
              <a:t>estilos CSS se aplican en cascada, es decir, el estilo más específico prevalecerá sobre el menos específico. </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SINTAXIS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7218788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507831"/>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a:t>Asegúrate de que el código sea válido:</a:t>
            </a:r>
            <a:r>
              <a:rPr lang="es-VE" sz="300" dirty="0"/>
              <a:t> </a:t>
            </a:r>
            <a:r>
              <a:rPr lang="es-VE" sz="300" dirty="0" smtClean="0"/>
              <a:t>puedes </a:t>
            </a:r>
            <a:r>
              <a:rPr lang="es-VE" sz="300" dirty="0"/>
              <a:t>usar herramientas de validación CSS para detectar errores. </a:t>
            </a:r>
            <a:endParaRPr lang="es-VE" sz="300" dirty="0" smtClean="0"/>
          </a:p>
          <a:p>
            <a:pPr algn="just" fontAlgn="ctr">
              <a:lnSpc>
                <a:spcPct val="150000"/>
              </a:lnSpc>
            </a:pPr>
            <a:endParaRPr lang="es-VE" sz="300" dirty="0"/>
          </a:p>
          <a:p>
            <a:pPr marL="88900" indent="-88900" algn="just">
              <a:lnSpc>
                <a:spcPct val="150000"/>
              </a:lnSpc>
              <a:buFont typeface="Wingdings" pitchFamily="2" charset="2"/>
              <a:buChar char="§"/>
            </a:pPr>
            <a:r>
              <a:rPr lang="es-VE" sz="300" b="1" dirty="0"/>
              <a:t>Recuerda que el orden importa:</a:t>
            </a:r>
            <a:r>
              <a:rPr lang="es-VE" sz="300" dirty="0"/>
              <a:t> </a:t>
            </a:r>
            <a:r>
              <a:rPr lang="es-VE" sz="300" dirty="0" smtClean="0"/>
              <a:t>los </a:t>
            </a:r>
            <a:r>
              <a:rPr lang="es-VE" sz="300" dirty="0"/>
              <a:t>estilos CSS se aplican en cascada, es decir, el estilo más específico prevalecerá sobre el menos específico. </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SINTAXIS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467860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algn="just" fontAlgn="ctr">
              <a:lnSpc>
                <a:spcPct val="150000"/>
              </a:lnSpc>
            </a:pPr>
            <a:r>
              <a:rPr lang="es-VE" sz="300" dirty="0" smtClean="0"/>
              <a:t>	Para </a:t>
            </a:r>
            <a:r>
              <a:rPr lang="es-VE" sz="300" dirty="0"/>
              <a:t>insertar una hoja de estilo en HTML, puedes usar tres métodos principales: estilos en línea, hojas de estilo internas y hojas de estilo externas</a:t>
            </a:r>
            <a:r>
              <a:rPr lang="es-VE" sz="300" dirty="0" smtClean="0"/>
              <a:t>.</a:t>
            </a:r>
          </a:p>
          <a:p>
            <a:pPr algn="just" fontAlgn="ctr">
              <a:lnSpc>
                <a:spcPct val="150000"/>
              </a:lnSpc>
            </a:pPr>
            <a:endParaRPr lang="en-US" sz="300" dirty="0"/>
          </a:p>
          <a:p>
            <a:pPr marL="88900" indent="-88900" algn="just">
              <a:lnSpc>
                <a:spcPct val="150000"/>
              </a:lnSpc>
              <a:buFont typeface="Wingdings" pitchFamily="2" charset="2"/>
              <a:buChar char="§"/>
            </a:pPr>
            <a:r>
              <a:rPr lang="es-VE" sz="300" b="1" dirty="0"/>
              <a:t>Estilos en línea (</a:t>
            </a:r>
            <a:r>
              <a:rPr lang="es-VE" sz="300" b="1" dirty="0" err="1"/>
              <a:t>Inline</a:t>
            </a:r>
            <a:r>
              <a:rPr lang="es-VE" sz="300" b="1" dirty="0"/>
              <a:t> </a:t>
            </a:r>
            <a:r>
              <a:rPr lang="es-VE" sz="300" b="1" dirty="0" err="1"/>
              <a:t>Styles</a:t>
            </a:r>
            <a:r>
              <a:rPr lang="es-VE" sz="300" b="1" dirty="0" smtClean="0"/>
              <a:t>):</a:t>
            </a:r>
            <a:r>
              <a:rPr lang="es-VE" sz="300" dirty="0"/>
              <a:t> </a:t>
            </a:r>
            <a:r>
              <a:rPr lang="es-VE" sz="300" dirty="0" smtClean="0"/>
              <a:t>se </a:t>
            </a:r>
            <a:r>
              <a:rPr lang="es-VE" sz="300" dirty="0"/>
              <a:t>aplica directamente a un elemento HTML usando el atributo </a:t>
            </a:r>
            <a:r>
              <a:rPr lang="es-VE" sz="300" dirty="0" err="1"/>
              <a:t>style</a:t>
            </a:r>
            <a:r>
              <a:rPr lang="es-VE" sz="300" dirty="0"/>
              <a:t>. </a:t>
            </a:r>
            <a:endParaRPr lang="es-VE" sz="300" dirty="0" smtClean="0"/>
          </a:p>
          <a:p>
            <a:pPr algn="just">
              <a:lnSpc>
                <a:spcPct val="150000"/>
              </a:lnSpc>
            </a:pPr>
            <a:endParaRPr lang="es-VE" sz="300" b="1" dirty="0"/>
          </a:p>
          <a:p>
            <a:pPr algn="just">
              <a:lnSpc>
                <a:spcPct val="150000"/>
              </a:lnSpc>
            </a:pPr>
            <a:r>
              <a:rPr lang="es-VE" sz="300" b="1" dirty="0" smtClean="0"/>
              <a:t>	Ejemplo</a:t>
            </a:r>
            <a:r>
              <a:rPr lang="es-VE" sz="300" b="1" dirty="0"/>
              <a:t>:</a:t>
            </a:r>
            <a:r>
              <a:rPr lang="es-VE" sz="300" dirty="0"/>
              <a:t> </a:t>
            </a:r>
            <a:r>
              <a:rPr lang="es-VE" sz="300" b="1" dirty="0"/>
              <a:t>&lt;p </a:t>
            </a:r>
            <a:r>
              <a:rPr lang="es-VE" sz="300" b="1" dirty="0" err="1"/>
              <a:t>style</a:t>
            </a:r>
            <a:r>
              <a:rPr lang="es-VE" sz="300" b="1" dirty="0"/>
              <a:t>="color: </a:t>
            </a:r>
            <a:r>
              <a:rPr lang="es-VE" sz="300" b="1" dirty="0" err="1"/>
              <a:t>blue</a:t>
            </a:r>
            <a:r>
              <a:rPr lang="es-VE" sz="300" b="1" dirty="0" smtClean="0"/>
              <a:t>;"&gt;</a:t>
            </a:r>
          </a:p>
          <a:p>
            <a:pPr algn="just">
              <a:lnSpc>
                <a:spcPct val="150000"/>
              </a:lnSpc>
            </a:pPr>
            <a:endParaRPr lang="es-VE" sz="300" b="1" dirty="0" smtClean="0"/>
          </a:p>
          <a:p>
            <a:pPr algn="just">
              <a:lnSpc>
                <a:spcPct val="150000"/>
              </a:lnSpc>
            </a:pPr>
            <a:r>
              <a:rPr lang="es-VE" sz="300" dirty="0"/>
              <a:t>	</a:t>
            </a:r>
            <a:r>
              <a:rPr lang="es-VE" sz="300" dirty="0" smtClean="0"/>
              <a:t>Este </a:t>
            </a:r>
            <a:r>
              <a:rPr lang="es-VE" sz="300" dirty="0"/>
              <a:t>párrafo tiene un estilo en línea.&lt;/p&gt;. </a:t>
            </a: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INSERCIÓN DE HOJA DE ESTILOS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21884590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38664"/>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Hojas </a:t>
            </a:r>
            <a:r>
              <a:rPr lang="es-VE" sz="300" b="1" dirty="0"/>
              <a:t>de estilo internas (</a:t>
            </a:r>
            <a:r>
              <a:rPr lang="es-VE" sz="300" b="1" dirty="0" err="1"/>
              <a:t>Internal</a:t>
            </a:r>
            <a:r>
              <a:rPr lang="es-VE" sz="300" b="1" dirty="0"/>
              <a:t> Style </a:t>
            </a:r>
            <a:r>
              <a:rPr lang="es-VE" sz="300" b="1" dirty="0" err="1"/>
              <a:t>Sheets</a:t>
            </a:r>
            <a:r>
              <a:rPr lang="es-VE" sz="300" b="1" dirty="0" smtClean="0"/>
              <a:t>): </a:t>
            </a:r>
            <a:r>
              <a:rPr lang="es-VE" sz="300" dirty="0" smtClean="0"/>
              <a:t>se </a:t>
            </a:r>
            <a:r>
              <a:rPr lang="es-VE" sz="300" dirty="0"/>
              <a:t>define el CSS dentro de la etiqueta &lt;</a:t>
            </a:r>
            <a:r>
              <a:rPr lang="es-VE" sz="300" dirty="0" err="1"/>
              <a:t>style</a:t>
            </a:r>
            <a:r>
              <a:rPr lang="es-VE" sz="300" dirty="0"/>
              <a:t>&gt; en el &lt;head&gt; del documento HTML. </a:t>
            </a:r>
            <a:r>
              <a:rPr lang="es-VE" sz="300" dirty="0" smtClean="0"/>
              <a:t>Ejemplo:</a:t>
            </a:r>
          </a:p>
          <a:p>
            <a:pPr>
              <a:lnSpc>
                <a:spcPct val="150000"/>
              </a:lnSpc>
            </a:pPr>
            <a:r>
              <a:rPr lang="es-VE" sz="300" dirty="0"/>
              <a:t> </a:t>
            </a:r>
            <a:endParaRPr lang="es-VE" sz="300" dirty="0" smtClean="0"/>
          </a:p>
          <a:p>
            <a:pPr lvl="2"/>
            <a:r>
              <a:rPr lang="en-US" sz="300" b="1" dirty="0"/>
              <a:t>&lt;head&gt;</a:t>
            </a:r>
            <a:br>
              <a:rPr lang="en-US" sz="300" b="1" dirty="0"/>
            </a:br>
            <a:r>
              <a:rPr lang="en-US" sz="300" b="1" dirty="0" smtClean="0"/>
              <a:t>	&lt;style&gt;</a:t>
            </a:r>
            <a:r>
              <a:rPr lang="en-US" sz="300" dirty="0" smtClean="0"/>
              <a:t/>
            </a:r>
            <a:br>
              <a:rPr lang="en-US" sz="300" dirty="0" smtClean="0"/>
            </a:br>
            <a:r>
              <a:rPr lang="en-US" sz="300" dirty="0" smtClean="0"/>
              <a:t>		</a:t>
            </a:r>
            <a:r>
              <a:rPr lang="en-US" sz="300" b="1" dirty="0" smtClean="0"/>
              <a:t>p {</a:t>
            </a:r>
            <a:r>
              <a:rPr lang="en-US" sz="300" dirty="0" smtClean="0"/>
              <a:t/>
            </a:r>
            <a:br>
              <a:rPr lang="en-US" sz="300" dirty="0" smtClean="0"/>
            </a:br>
            <a:r>
              <a:rPr lang="en-US" sz="300" dirty="0" smtClean="0"/>
              <a:t>			</a:t>
            </a:r>
            <a:r>
              <a:rPr lang="en-US" sz="300" b="1" dirty="0" smtClean="0">
                <a:solidFill>
                  <a:srgbClr val="0070C0"/>
                </a:solidFill>
              </a:rPr>
              <a:t>color: green;</a:t>
            </a:r>
            <a:br>
              <a:rPr lang="en-US" sz="300" b="1" dirty="0" smtClean="0">
                <a:solidFill>
                  <a:srgbClr val="0070C0"/>
                </a:solidFill>
              </a:rPr>
            </a:br>
            <a:r>
              <a:rPr lang="en-US" sz="300" b="1" dirty="0" smtClean="0">
                <a:solidFill>
                  <a:srgbClr val="0070C0"/>
                </a:solidFill>
              </a:rPr>
              <a:t>			font-size: 16px; </a:t>
            </a:r>
          </a:p>
          <a:p>
            <a:pPr lvl="2"/>
            <a:r>
              <a:rPr lang="en-US" sz="300" dirty="0"/>
              <a:t>	</a:t>
            </a:r>
            <a:r>
              <a:rPr lang="en-US" sz="300" dirty="0" smtClean="0"/>
              <a:t>	</a:t>
            </a:r>
            <a:r>
              <a:rPr lang="en-US" sz="300" b="1" dirty="0" smtClean="0"/>
              <a:t>}</a:t>
            </a:r>
            <a:r>
              <a:rPr lang="en-US" sz="300" dirty="0" smtClean="0"/>
              <a:t/>
            </a:r>
            <a:br>
              <a:rPr lang="en-US" sz="300" dirty="0" smtClean="0"/>
            </a:br>
            <a:r>
              <a:rPr lang="en-US" sz="300" dirty="0" smtClean="0"/>
              <a:t>	</a:t>
            </a:r>
            <a:r>
              <a:rPr lang="en-US" sz="300" b="1" dirty="0" smtClean="0"/>
              <a:t>&lt;/style&gt;</a:t>
            </a:r>
            <a:br>
              <a:rPr lang="en-US" sz="300" b="1" dirty="0" smtClean="0"/>
            </a:br>
            <a:r>
              <a:rPr lang="en-US" sz="300" b="1" dirty="0" smtClean="0"/>
              <a:t>&lt;/</a:t>
            </a:r>
            <a:r>
              <a:rPr lang="en-US" sz="300" b="1" dirty="0"/>
              <a:t>head&gt;</a:t>
            </a:r>
            <a:endParaRPr lang="es-VE" sz="300" b="1" dirty="0"/>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INSERCIÓN DE HOJA DE ESTILOS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5128091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577081"/>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a:t>Hojas de estilo externas (</a:t>
            </a:r>
            <a:r>
              <a:rPr lang="es-VE" sz="300" b="1" dirty="0" err="1"/>
              <a:t>External</a:t>
            </a:r>
            <a:r>
              <a:rPr lang="es-VE" sz="300" b="1" dirty="0"/>
              <a:t> Style </a:t>
            </a:r>
            <a:r>
              <a:rPr lang="es-VE" sz="300" b="1" dirty="0" err="1"/>
              <a:t>Sheets</a:t>
            </a:r>
            <a:r>
              <a:rPr lang="es-VE" sz="300" b="1" dirty="0" smtClean="0"/>
              <a:t>): </a:t>
            </a:r>
            <a:r>
              <a:rPr lang="es-VE" sz="300" dirty="0" smtClean="0"/>
              <a:t>se </a:t>
            </a:r>
            <a:r>
              <a:rPr lang="es-VE" sz="300" dirty="0"/>
              <a:t>enlaza un archivo CSS externo con la etiqueta &lt;link&gt; en el &lt;head&gt; del documento </a:t>
            </a:r>
            <a:r>
              <a:rPr lang="es-VE" sz="300" dirty="0" smtClean="0"/>
              <a:t>HTML. Ejemplo:</a:t>
            </a:r>
          </a:p>
          <a:p>
            <a:pPr marL="88900" indent="-88900" algn="just">
              <a:lnSpc>
                <a:spcPct val="150000"/>
              </a:lnSpc>
              <a:buFont typeface="Wingdings" pitchFamily="2" charset="2"/>
              <a:buChar char="§"/>
            </a:pPr>
            <a:endParaRPr lang="en-US" sz="300" dirty="0"/>
          </a:p>
          <a:p>
            <a:pPr lvl="2">
              <a:lnSpc>
                <a:spcPct val="150000"/>
              </a:lnSpc>
            </a:pPr>
            <a:r>
              <a:rPr lang="en-US" sz="300" b="1" dirty="0"/>
              <a:t>&lt;head&gt;</a:t>
            </a:r>
            <a:r>
              <a:rPr lang="en-US" sz="300" dirty="0"/>
              <a:t/>
            </a:r>
            <a:br>
              <a:rPr lang="en-US" sz="300" dirty="0"/>
            </a:br>
            <a:r>
              <a:rPr lang="en-US" sz="300" dirty="0" smtClean="0"/>
              <a:t>	</a:t>
            </a:r>
            <a:r>
              <a:rPr lang="en-US" sz="300" b="1" dirty="0" smtClean="0">
                <a:solidFill>
                  <a:srgbClr val="0070C0"/>
                </a:solidFill>
              </a:rPr>
              <a:t>&lt;</a:t>
            </a:r>
            <a:r>
              <a:rPr lang="en-US" sz="300" b="1" dirty="0">
                <a:solidFill>
                  <a:srgbClr val="0070C0"/>
                </a:solidFill>
              </a:rPr>
              <a:t>link </a:t>
            </a:r>
            <a:r>
              <a:rPr lang="en-US" sz="300" b="1" dirty="0" err="1">
                <a:solidFill>
                  <a:srgbClr val="0070C0"/>
                </a:solidFill>
              </a:rPr>
              <a:t>rel</a:t>
            </a:r>
            <a:r>
              <a:rPr lang="en-US" sz="300" b="1" dirty="0">
                <a:solidFill>
                  <a:srgbClr val="0070C0"/>
                </a:solidFill>
              </a:rPr>
              <a:t>="</a:t>
            </a:r>
            <a:r>
              <a:rPr lang="en-US" sz="300" b="1" dirty="0" err="1">
                <a:solidFill>
                  <a:srgbClr val="0070C0"/>
                </a:solidFill>
              </a:rPr>
              <a:t>stylesheet</a:t>
            </a:r>
            <a:r>
              <a:rPr lang="en-US" sz="300" b="1" dirty="0">
                <a:solidFill>
                  <a:srgbClr val="0070C0"/>
                </a:solidFill>
              </a:rPr>
              <a:t>" </a:t>
            </a:r>
            <a:r>
              <a:rPr lang="en-US" sz="300" b="1" dirty="0" err="1">
                <a:solidFill>
                  <a:srgbClr val="0070C0"/>
                </a:solidFill>
              </a:rPr>
              <a:t>href</a:t>
            </a:r>
            <a:r>
              <a:rPr lang="en-US" sz="300" b="1" dirty="0">
                <a:solidFill>
                  <a:srgbClr val="0070C0"/>
                </a:solidFill>
              </a:rPr>
              <a:t>="estilo.css"&gt;</a:t>
            </a:r>
            <a:br>
              <a:rPr lang="en-US" sz="300" b="1" dirty="0">
                <a:solidFill>
                  <a:srgbClr val="0070C0"/>
                </a:solidFill>
              </a:rPr>
            </a:br>
            <a:r>
              <a:rPr lang="en-US" sz="300" b="1" dirty="0"/>
              <a:t>&lt;/head&gt;</a:t>
            </a:r>
            <a:endParaRPr lang="es-VE" sz="300" b="1" dirty="0"/>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INSERCIÓN DE HOJA DE ESTILOS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4676590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a:t>Hojas de estilo externas (</a:t>
            </a:r>
            <a:r>
              <a:rPr lang="es-VE" sz="300" b="1" dirty="0" err="1"/>
              <a:t>External</a:t>
            </a:r>
            <a:r>
              <a:rPr lang="es-VE" sz="300" b="1" dirty="0"/>
              <a:t> Style </a:t>
            </a:r>
            <a:r>
              <a:rPr lang="es-VE" sz="300" b="1" dirty="0" err="1"/>
              <a:t>Sheets</a:t>
            </a:r>
            <a:r>
              <a:rPr lang="es-VE" sz="300" b="1" dirty="0" smtClean="0"/>
              <a:t>): </a:t>
            </a:r>
            <a:r>
              <a:rPr lang="es-VE" sz="300" dirty="0" smtClean="0"/>
              <a:t>se </a:t>
            </a:r>
            <a:r>
              <a:rPr lang="es-VE" sz="300" dirty="0"/>
              <a:t>enlaza un archivo CSS externo con la etiqueta &lt;link&gt; en el &lt;head&gt; del documento </a:t>
            </a:r>
            <a:r>
              <a:rPr lang="es-VE" sz="300" dirty="0" smtClean="0"/>
              <a:t>HTML. Ejemplo:</a:t>
            </a:r>
          </a:p>
          <a:p>
            <a:pPr marL="88900" indent="-88900" algn="just">
              <a:lnSpc>
                <a:spcPct val="150000"/>
              </a:lnSpc>
              <a:buFont typeface="Wingdings" pitchFamily="2" charset="2"/>
              <a:buChar char="§"/>
            </a:pPr>
            <a:endParaRPr lang="en-US" sz="300" dirty="0"/>
          </a:p>
          <a:p>
            <a:pPr lvl="2">
              <a:lnSpc>
                <a:spcPct val="150000"/>
              </a:lnSpc>
            </a:pPr>
            <a:r>
              <a:rPr lang="en-US" sz="300" b="1" dirty="0"/>
              <a:t>&lt;head&gt;</a:t>
            </a:r>
            <a:r>
              <a:rPr lang="en-US" sz="300" dirty="0"/>
              <a:t/>
            </a:r>
            <a:br>
              <a:rPr lang="en-US" sz="300" dirty="0"/>
            </a:br>
            <a:r>
              <a:rPr lang="en-US" sz="300" dirty="0" smtClean="0"/>
              <a:t>	</a:t>
            </a:r>
            <a:r>
              <a:rPr lang="en-US" sz="300" b="1" dirty="0" smtClean="0">
                <a:solidFill>
                  <a:srgbClr val="0070C0"/>
                </a:solidFill>
              </a:rPr>
              <a:t>&lt;</a:t>
            </a:r>
            <a:r>
              <a:rPr lang="en-US" sz="300" b="1" dirty="0">
                <a:solidFill>
                  <a:srgbClr val="0070C0"/>
                </a:solidFill>
              </a:rPr>
              <a:t>link </a:t>
            </a:r>
            <a:r>
              <a:rPr lang="en-US" sz="300" b="1" dirty="0" err="1">
                <a:solidFill>
                  <a:srgbClr val="0070C0"/>
                </a:solidFill>
              </a:rPr>
              <a:t>rel</a:t>
            </a:r>
            <a:r>
              <a:rPr lang="en-US" sz="300" b="1" dirty="0">
                <a:solidFill>
                  <a:srgbClr val="0070C0"/>
                </a:solidFill>
              </a:rPr>
              <a:t>="</a:t>
            </a:r>
            <a:r>
              <a:rPr lang="en-US" sz="300" b="1" dirty="0" err="1">
                <a:solidFill>
                  <a:srgbClr val="0070C0"/>
                </a:solidFill>
              </a:rPr>
              <a:t>stylesheet</a:t>
            </a:r>
            <a:r>
              <a:rPr lang="en-US" sz="300" b="1" dirty="0">
                <a:solidFill>
                  <a:srgbClr val="0070C0"/>
                </a:solidFill>
              </a:rPr>
              <a:t>" </a:t>
            </a:r>
            <a:r>
              <a:rPr lang="en-US" sz="300" b="1" dirty="0" err="1">
                <a:solidFill>
                  <a:srgbClr val="0070C0"/>
                </a:solidFill>
              </a:rPr>
              <a:t>href</a:t>
            </a:r>
            <a:r>
              <a:rPr lang="en-US" sz="300" b="1" dirty="0">
                <a:solidFill>
                  <a:srgbClr val="0070C0"/>
                </a:solidFill>
              </a:rPr>
              <a:t>="estilo.css"&gt;</a:t>
            </a:r>
            <a:br>
              <a:rPr lang="en-US" sz="300" b="1" dirty="0">
                <a:solidFill>
                  <a:srgbClr val="0070C0"/>
                </a:solidFill>
              </a:rPr>
            </a:br>
            <a:r>
              <a:rPr lang="en-US" sz="300" b="1" dirty="0"/>
              <a:t>&lt;/</a:t>
            </a:r>
            <a:r>
              <a:rPr lang="en-US" sz="300" b="1" dirty="0" smtClean="0"/>
              <a:t>head&gt;</a:t>
            </a:r>
          </a:p>
          <a:p>
            <a:pPr lvl="2">
              <a:lnSpc>
                <a:spcPct val="150000"/>
              </a:lnSpc>
            </a:pPr>
            <a:endParaRPr lang="en-US" sz="300" b="1" dirty="0"/>
          </a:p>
          <a:p>
            <a:pPr lvl="2">
              <a:lnSpc>
                <a:spcPct val="150000"/>
              </a:lnSpc>
            </a:pPr>
            <a:r>
              <a:rPr lang="en-US" sz="300" b="1" dirty="0" smtClean="0"/>
              <a:t>	</a:t>
            </a:r>
            <a:r>
              <a:rPr lang="es-VE" sz="300" dirty="0" smtClean="0"/>
              <a:t>Se debe crear un archivo</a:t>
            </a:r>
            <a:r>
              <a:rPr lang="es-VE" sz="300" dirty="0"/>
              <a:t> </a:t>
            </a:r>
            <a:r>
              <a:rPr lang="es-VE" sz="300" dirty="0" smtClean="0"/>
              <a:t>de estilo.css</a:t>
            </a:r>
            <a:r>
              <a:rPr lang="es-VE" sz="300" dirty="0"/>
              <a:t> </a:t>
            </a:r>
            <a:r>
              <a:rPr lang="es-VE" sz="300" dirty="0" smtClean="0"/>
              <a:t>que debe </a:t>
            </a:r>
            <a:r>
              <a:rPr lang="es-VE" sz="300" dirty="0"/>
              <a:t>contener el código CSS</a:t>
            </a:r>
            <a:r>
              <a:rPr lang="es-VE" sz="300" dirty="0" smtClean="0"/>
              <a:t>.</a:t>
            </a:r>
            <a:endParaRPr lang="en-US" sz="300" b="1" dirty="0" smtClean="0"/>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INSERCIÓN DE HOJA DE ESTILOS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41588027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Prioridad:</a:t>
            </a:r>
            <a:r>
              <a:rPr lang="es-VE" sz="300" dirty="0"/>
              <a:t> </a:t>
            </a:r>
            <a:r>
              <a:rPr lang="es-VE" sz="300" dirty="0" smtClean="0"/>
              <a:t>los </a:t>
            </a:r>
            <a:r>
              <a:rPr lang="es-VE" sz="300" dirty="0"/>
              <a:t>estilos en línea tienen mayor prioridad que los estilos internos y las hojas de estilo externas. </a:t>
            </a:r>
            <a:endParaRPr lang="es-VE" sz="300" dirty="0" smtClean="0"/>
          </a:p>
          <a:p>
            <a:pPr algn="just">
              <a:lnSpc>
                <a:spcPct val="150000"/>
              </a:lnSpc>
            </a:pPr>
            <a:endParaRPr lang="es-VE" sz="300" dirty="0"/>
          </a:p>
          <a:p>
            <a:pPr marL="88900" indent="-88900" algn="just">
              <a:lnSpc>
                <a:spcPct val="150000"/>
              </a:lnSpc>
              <a:buFont typeface="Wingdings" pitchFamily="2" charset="2"/>
              <a:buChar char="§"/>
            </a:pPr>
            <a:r>
              <a:rPr lang="es-VE" sz="300" b="1" dirty="0" smtClean="0"/>
              <a:t>Organización:</a:t>
            </a:r>
            <a:r>
              <a:rPr lang="es-VE" sz="300" dirty="0"/>
              <a:t> </a:t>
            </a:r>
            <a:r>
              <a:rPr lang="es-VE" sz="300" dirty="0" smtClean="0"/>
              <a:t>para </a:t>
            </a:r>
            <a:r>
              <a:rPr lang="es-VE" sz="300" dirty="0"/>
              <a:t>proyectos grandes, se recomienda usar hojas de estilo externas para mantener la organización y facilitar la edición y mantenimiento. </a:t>
            </a:r>
            <a:endParaRPr lang="es-VE" sz="300" dirty="0" smtClean="0"/>
          </a:p>
          <a:p>
            <a:pPr algn="just">
              <a:lnSpc>
                <a:spcPct val="150000"/>
              </a:lnSpc>
            </a:pPr>
            <a:endParaRPr lang="es-VE" sz="300" dirty="0" smtClean="0"/>
          </a:p>
          <a:p>
            <a:pPr marL="88900" indent="-88900" algn="just">
              <a:lnSpc>
                <a:spcPct val="150000"/>
              </a:lnSpc>
              <a:buFont typeface="Wingdings" pitchFamily="2" charset="2"/>
              <a:buChar char="§"/>
            </a:pPr>
            <a:r>
              <a:rPr lang="es-VE" sz="300" b="1" dirty="0" smtClean="0"/>
              <a:t>Separación </a:t>
            </a:r>
            <a:r>
              <a:rPr lang="es-VE" sz="300" b="1" dirty="0"/>
              <a:t>de </a:t>
            </a:r>
            <a:r>
              <a:rPr lang="es-VE" sz="300" b="1" dirty="0" smtClean="0"/>
              <a:t>preocupaciones:</a:t>
            </a:r>
            <a:r>
              <a:rPr lang="es-VE" sz="300" dirty="0"/>
              <a:t> </a:t>
            </a:r>
            <a:r>
              <a:rPr lang="es-VE" sz="300" dirty="0" smtClean="0"/>
              <a:t>la </a:t>
            </a:r>
            <a:r>
              <a:rPr lang="es-VE" sz="300" dirty="0"/>
              <a:t>separación de la presentación (CSS) del contenido (HTML) es una buena práctica de desarrollo web. </a:t>
            </a:r>
            <a:endParaRPr lang="en-US" sz="300" b="1" dirty="0" smtClean="0"/>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ORDEN DE PRIORIDAD</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6606772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854080"/>
          </a:xfrm>
          <a:prstGeom prst="rect">
            <a:avLst/>
          </a:prstGeom>
          <a:noFill/>
        </p:spPr>
        <p:txBody>
          <a:bodyPr wrap="square" rtlCol="0">
            <a:spAutoFit/>
          </a:bodyPr>
          <a:lstStyle/>
          <a:p>
            <a:pPr algn="just">
              <a:lnSpc>
                <a:spcPct val="150000"/>
              </a:lnSpc>
            </a:pPr>
            <a:r>
              <a:rPr lang="es-VE" sz="300" dirty="0" smtClean="0"/>
              <a:t>	Los </a:t>
            </a:r>
            <a:r>
              <a:rPr lang="es-VE" sz="300" dirty="0"/>
              <a:t>comentarios son fragmentos de texto que no son interpretados por el navegador, sino que sirven para documentar o explicar el código. </a:t>
            </a:r>
            <a:r>
              <a:rPr lang="es-VE" sz="300" dirty="0" smtClean="0"/>
              <a:t> </a:t>
            </a:r>
          </a:p>
          <a:p>
            <a:pPr algn="just">
              <a:lnSpc>
                <a:spcPct val="150000"/>
              </a:lnSpc>
            </a:pPr>
            <a:endParaRPr lang="es-VE" sz="300" dirty="0"/>
          </a:p>
          <a:p>
            <a:pPr algn="just">
              <a:lnSpc>
                <a:spcPct val="150000"/>
              </a:lnSpc>
            </a:pPr>
            <a:r>
              <a:rPr lang="es-VE" sz="300" dirty="0" smtClean="0"/>
              <a:t>	Se </a:t>
            </a:r>
            <a:r>
              <a:rPr lang="es-VE" sz="300" dirty="0"/>
              <a:t>utilizan para mejorar la legibilidad y facilitar la comprensión del código por parte de otros desarrolladores o para uno mismo en el futuro. </a:t>
            </a:r>
            <a:endParaRPr lang="es-VE" sz="300" dirty="0" smtClean="0"/>
          </a:p>
          <a:p>
            <a:pPr algn="just">
              <a:lnSpc>
                <a:spcPct val="150000"/>
              </a:lnSpc>
            </a:pPr>
            <a:endParaRPr lang="es-VE" sz="300" dirty="0" smtClean="0"/>
          </a:p>
          <a:p>
            <a:pPr algn="just">
              <a:lnSpc>
                <a:spcPct val="150000"/>
              </a:lnSpc>
            </a:pPr>
            <a:r>
              <a:rPr lang="es-VE" sz="300" dirty="0" smtClean="0"/>
              <a:t>	Empiezan </a:t>
            </a:r>
            <a:r>
              <a:rPr lang="es-VE" sz="300" dirty="0"/>
              <a:t>con </a:t>
            </a:r>
            <a:r>
              <a:rPr lang="es-VE" sz="300" b="1" dirty="0"/>
              <a:t>/*</a:t>
            </a:r>
            <a:r>
              <a:rPr lang="es-VE" sz="300" dirty="0"/>
              <a:t> y terminan con </a:t>
            </a:r>
            <a:r>
              <a:rPr lang="es-VE" sz="300" b="1" dirty="0"/>
              <a:t>*/</a:t>
            </a:r>
            <a:r>
              <a:rPr lang="es-VE" sz="300" dirty="0"/>
              <a:t>. Cualquier texto entre estos símbolos será ignorado por el navegador.</a:t>
            </a:r>
          </a:p>
          <a:p>
            <a:pPr algn="just">
              <a:lnSpc>
                <a:spcPct val="150000"/>
              </a:lnSpc>
            </a:pPr>
            <a:endParaRPr lang="es-VE" sz="300" dirty="0"/>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COMENTARIOS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9352536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08399"/>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solidFill>
                  <a:srgbClr val="0070C0"/>
                </a:solidFill>
              </a:rPr>
              <a:t>::</a:t>
            </a:r>
            <a:r>
              <a:rPr lang="es-VE" sz="300" b="1" dirty="0" err="1" smtClean="0">
                <a:solidFill>
                  <a:srgbClr val="0070C0"/>
                </a:solidFill>
              </a:rPr>
              <a:t>first-letter</a:t>
            </a:r>
            <a:r>
              <a:rPr lang="es-VE" sz="300" b="1" dirty="0" smtClean="0">
                <a:solidFill>
                  <a:srgbClr val="0070C0"/>
                </a:solidFill>
              </a:rPr>
              <a:t>:</a:t>
            </a:r>
            <a:r>
              <a:rPr lang="es-VE" sz="300" b="1" dirty="0">
                <a:solidFill>
                  <a:srgbClr val="0070C0"/>
                </a:solidFill>
              </a:rPr>
              <a:t> </a:t>
            </a:r>
            <a:r>
              <a:rPr lang="es-VE" sz="300" dirty="0" smtClean="0"/>
              <a:t>modifica </a:t>
            </a:r>
            <a:r>
              <a:rPr lang="es-VE" sz="300" dirty="0"/>
              <a:t>l</a:t>
            </a:r>
            <a:r>
              <a:rPr lang="es-VE" sz="300" dirty="0" smtClean="0"/>
              <a:t>a </a:t>
            </a:r>
            <a:r>
              <a:rPr lang="es-VE" sz="300" dirty="0"/>
              <a:t>primera letra del texto</a:t>
            </a:r>
            <a:r>
              <a:rPr lang="es-VE" sz="300" dirty="0" smtClean="0"/>
              <a:t>.</a:t>
            </a:r>
          </a:p>
          <a:p>
            <a:pPr marL="88900" indent="-88900" algn="just">
              <a:lnSpc>
                <a:spcPct val="150000"/>
              </a:lnSpc>
              <a:buFont typeface="Wingdings" pitchFamily="2" charset="2"/>
              <a:buChar char="§"/>
            </a:pPr>
            <a:endParaRPr lang="en-US" sz="300" dirty="0"/>
          </a:p>
          <a:p>
            <a:pPr marL="88900" indent="-88900" algn="just">
              <a:lnSpc>
                <a:spcPct val="150000"/>
              </a:lnSpc>
              <a:buFont typeface="Wingdings" pitchFamily="2" charset="2"/>
              <a:buChar char="§"/>
            </a:pPr>
            <a:r>
              <a:rPr lang="es-VE" sz="300" b="1" dirty="0">
                <a:solidFill>
                  <a:srgbClr val="0070C0"/>
                </a:solidFill>
              </a:rPr>
              <a:t>::</a:t>
            </a:r>
            <a:r>
              <a:rPr lang="es-VE" sz="300" b="1" dirty="0" err="1" smtClean="0">
                <a:solidFill>
                  <a:srgbClr val="0070C0"/>
                </a:solidFill>
              </a:rPr>
              <a:t>first</a:t>
            </a:r>
            <a:r>
              <a:rPr lang="es-VE" sz="300" b="1" dirty="0" smtClean="0">
                <a:solidFill>
                  <a:srgbClr val="0070C0"/>
                </a:solidFill>
              </a:rPr>
              <a:t>-line: </a:t>
            </a:r>
            <a:r>
              <a:rPr lang="es-VE" sz="300" dirty="0" smtClean="0"/>
              <a:t>modifica </a:t>
            </a:r>
            <a:r>
              <a:rPr lang="es-VE" sz="300" dirty="0"/>
              <a:t>la primera línea del texto. </a:t>
            </a:r>
            <a:endParaRPr lang="es-VE" sz="300" dirty="0" smtClean="0"/>
          </a:p>
          <a:p>
            <a:pPr marL="88900" indent="-88900" algn="just">
              <a:lnSpc>
                <a:spcPct val="150000"/>
              </a:lnSpc>
              <a:buFont typeface="Wingdings" pitchFamily="2" charset="2"/>
              <a:buChar char="§"/>
            </a:pPr>
            <a:endParaRPr lang="en-US" sz="300" dirty="0"/>
          </a:p>
          <a:p>
            <a:pPr marL="88900" indent="-88900" algn="just">
              <a:lnSpc>
                <a:spcPct val="150000"/>
              </a:lnSpc>
              <a:buFont typeface="Wingdings" pitchFamily="2" charset="2"/>
              <a:buChar char="§"/>
            </a:pPr>
            <a:r>
              <a:rPr lang="es-VE" sz="300" b="1" dirty="0">
                <a:solidFill>
                  <a:srgbClr val="0070C0"/>
                </a:solidFill>
              </a:rPr>
              <a:t>::</a:t>
            </a:r>
            <a:r>
              <a:rPr lang="es-VE" sz="300" b="1" dirty="0" err="1">
                <a:solidFill>
                  <a:srgbClr val="0070C0"/>
                </a:solidFill>
              </a:rPr>
              <a:t>selection</a:t>
            </a:r>
            <a:r>
              <a:rPr lang="es-VE" sz="300" b="1" dirty="0" smtClean="0">
                <a:solidFill>
                  <a:srgbClr val="0070C0"/>
                </a:solidFill>
              </a:rPr>
              <a:t>: </a:t>
            </a:r>
            <a:r>
              <a:rPr lang="es-VE" sz="300" dirty="0" smtClean="0"/>
              <a:t>permite </a:t>
            </a:r>
            <a:r>
              <a:rPr lang="es-VE" sz="300" dirty="0"/>
              <a:t>cambiar el color de los textos </a:t>
            </a:r>
            <a:r>
              <a:rPr lang="es-VE" sz="300" dirty="0" smtClean="0"/>
              <a:t>que seleccionemos </a:t>
            </a:r>
            <a:r>
              <a:rPr lang="es-VE" sz="300" dirty="0"/>
              <a:t>con el cursor del mouse</a:t>
            </a:r>
            <a:r>
              <a:rPr lang="es-VE" sz="300" dirty="0" smtClean="0"/>
              <a:t>.</a:t>
            </a:r>
          </a:p>
          <a:p>
            <a:pPr marL="88900" indent="-88900" algn="just">
              <a:lnSpc>
                <a:spcPct val="150000"/>
              </a:lnSpc>
              <a:buFont typeface="Wingdings" pitchFamily="2" charset="2"/>
              <a:buChar char="§"/>
            </a:pPr>
            <a:endParaRPr lang="en-US" sz="300" dirty="0"/>
          </a:p>
          <a:p>
            <a:pPr marL="88900" indent="-88900" algn="just">
              <a:lnSpc>
                <a:spcPct val="150000"/>
              </a:lnSpc>
              <a:buFont typeface="Wingdings" pitchFamily="2" charset="2"/>
              <a:buChar char="§"/>
            </a:pPr>
            <a:r>
              <a:rPr lang="es-VE" sz="300" b="1" dirty="0">
                <a:solidFill>
                  <a:srgbClr val="0070C0"/>
                </a:solidFill>
              </a:rPr>
              <a:t>::</a:t>
            </a:r>
            <a:r>
              <a:rPr lang="es-VE" sz="300" b="1" dirty="0" err="1">
                <a:solidFill>
                  <a:srgbClr val="0070C0"/>
                </a:solidFill>
              </a:rPr>
              <a:t>after</a:t>
            </a:r>
            <a:r>
              <a:rPr lang="es-VE" sz="300" b="1" dirty="0">
                <a:solidFill>
                  <a:srgbClr val="0070C0"/>
                </a:solidFill>
              </a:rPr>
              <a:t>: </a:t>
            </a:r>
            <a:r>
              <a:rPr lang="es-VE" sz="300" dirty="0" smtClean="0"/>
              <a:t>permite </a:t>
            </a:r>
            <a:r>
              <a:rPr lang="es-VE" sz="300" dirty="0"/>
              <a:t>agregar una imagen o un elemento al finalizar el texto.</a:t>
            </a: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PSEUDOELEMENTOS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170981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5"/>
            <a:ext cx="1227137" cy="646331"/>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Inconsistencia </a:t>
            </a:r>
            <a:r>
              <a:rPr lang="es-VE" sz="300" b="1" dirty="0"/>
              <a:t>entre </a:t>
            </a:r>
            <a:r>
              <a:rPr lang="es-VE" sz="300" b="1" dirty="0" smtClean="0"/>
              <a:t>páginas:</a:t>
            </a:r>
            <a:r>
              <a:rPr lang="es-VE" sz="300" dirty="0"/>
              <a:t> </a:t>
            </a:r>
            <a:r>
              <a:rPr lang="es-VE" sz="300" dirty="0" smtClean="0"/>
              <a:t> </a:t>
            </a:r>
            <a:r>
              <a:rPr lang="es-VE" sz="300" dirty="0"/>
              <a:t>m</a:t>
            </a:r>
            <a:r>
              <a:rPr lang="es-VE" sz="300" dirty="0" smtClean="0"/>
              <a:t>antener </a:t>
            </a:r>
            <a:r>
              <a:rPr lang="es-VE" sz="300" dirty="0"/>
              <a:t>una apariencia uniforme en varias páginas web era un </a:t>
            </a:r>
            <a:r>
              <a:rPr lang="es-VE" sz="300" dirty="0" smtClean="0"/>
              <a:t>desafío ya que cualquier </a:t>
            </a:r>
            <a:r>
              <a:rPr lang="es-VE" sz="300" dirty="0"/>
              <a:t>cambio de estilo debía realizarse individualmente en cada archivo HTML</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a:t>Capacidades de diseño </a:t>
            </a:r>
            <a:r>
              <a:rPr lang="es-VE" sz="300" b="1" dirty="0" smtClean="0"/>
              <a:t>limitadas</a:t>
            </a:r>
            <a:r>
              <a:rPr lang="es-VE" sz="300" b="1" dirty="0"/>
              <a:t>:</a:t>
            </a:r>
            <a:r>
              <a:rPr lang="es-VE" sz="300" b="1" dirty="0" smtClean="0"/>
              <a:t> </a:t>
            </a:r>
            <a:r>
              <a:rPr lang="es-VE" sz="300" dirty="0" smtClean="0"/>
              <a:t>las </a:t>
            </a:r>
            <a:r>
              <a:rPr lang="es-VE" sz="300" dirty="0"/>
              <a:t>opciones de diseño disponibles con HTML eran bastante </a:t>
            </a:r>
            <a:r>
              <a:rPr lang="es-VE" sz="300" dirty="0" smtClean="0"/>
              <a:t>básicas de manera que crear </a:t>
            </a:r>
            <a:r>
              <a:rPr lang="es-VE" sz="300" dirty="0"/>
              <a:t>páginas web visualmente atractivas era casi imposible.</a:t>
            </a:r>
          </a:p>
        </p:txBody>
      </p:sp>
      <p:sp>
        <p:nvSpPr>
          <p:cNvPr id="6" name="5 CuadroTexto"/>
          <p:cNvSpPr txBox="1"/>
          <p:nvPr/>
        </p:nvSpPr>
        <p:spPr>
          <a:xfrm>
            <a:off x="0" y="-1594"/>
            <a:ext cx="1227137"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ANTECEDENTES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9202560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431400"/>
          </a:xfrm>
          <a:prstGeom prst="rect">
            <a:avLst/>
          </a:prstGeom>
          <a:noFill/>
        </p:spPr>
        <p:txBody>
          <a:bodyPr wrap="square" rtlCol="0">
            <a:spAutoFit/>
          </a:bodyPr>
          <a:lstStyle/>
          <a:p>
            <a:pPr marL="88900" indent="-88900" algn="just" defTabSz="88900">
              <a:lnSpc>
                <a:spcPct val="150000"/>
              </a:lnSpc>
              <a:buFont typeface="Wingdings" pitchFamily="2" charset="2"/>
              <a:buChar char="§"/>
            </a:pPr>
            <a:r>
              <a:rPr lang="es-VE" sz="300" b="1" dirty="0">
                <a:solidFill>
                  <a:srgbClr val="0070C0"/>
                </a:solidFill>
              </a:rPr>
              <a:t>::</a:t>
            </a:r>
            <a:r>
              <a:rPr lang="es-VE" sz="300" b="1" dirty="0" err="1">
                <a:solidFill>
                  <a:srgbClr val="0070C0"/>
                </a:solidFill>
              </a:rPr>
              <a:t>before</a:t>
            </a:r>
            <a:r>
              <a:rPr lang="es-VE" sz="300" b="1" dirty="0">
                <a:solidFill>
                  <a:srgbClr val="0070C0"/>
                </a:solidFill>
              </a:rPr>
              <a:t>: </a:t>
            </a:r>
            <a:r>
              <a:rPr lang="es-VE" sz="300" dirty="0" smtClean="0"/>
              <a:t>permite </a:t>
            </a:r>
            <a:r>
              <a:rPr lang="es-VE" sz="300" dirty="0"/>
              <a:t>agregar una imagen o elemento al iniciar el texto. </a:t>
            </a:r>
            <a:endParaRPr lang="es-VE" sz="300" dirty="0" smtClean="0"/>
          </a:p>
          <a:p>
            <a:pPr algn="just" defTabSz="88900">
              <a:lnSpc>
                <a:spcPct val="150000"/>
              </a:lnSpc>
            </a:pPr>
            <a:endParaRPr lang="en-US" sz="300" dirty="0"/>
          </a:p>
          <a:p>
            <a:pPr marL="88900" indent="-88900">
              <a:lnSpc>
                <a:spcPct val="150000"/>
              </a:lnSpc>
              <a:buFont typeface="Wingdings" pitchFamily="2" charset="2"/>
              <a:buChar char="§"/>
            </a:pPr>
            <a:r>
              <a:rPr lang="es-VE" sz="300" b="1" dirty="0">
                <a:solidFill>
                  <a:srgbClr val="0070C0"/>
                </a:solidFill>
              </a:rPr>
              <a:t>::</a:t>
            </a:r>
            <a:r>
              <a:rPr lang="es-VE" sz="300" b="1" dirty="0" err="1">
                <a:solidFill>
                  <a:srgbClr val="0070C0"/>
                </a:solidFill>
              </a:rPr>
              <a:t>before</a:t>
            </a:r>
            <a:r>
              <a:rPr lang="es-VE" sz="300" b="1" dirty="0">
                <a:solidFill>
                  <a:srgbClr val="0070C0"/>
                </a:solidFill>
              </a:rPr>
              <a:t>: </a:t>
            </a:r>
            <a:r>
              <a:rPr lang="es-VE" sz="300" dirty="0" smtClean="0"/>
              <a:t>permite insertar </a:t>
            </a:r>
            <a:r>
              <a:rPr lang="es-VE" sz="300" dirty="0"/>
              <a:t>contenido en cualquier elemento pero al inicio</a:t>
            </a:r>
            <a:r>
              <a:rPr lang="es-VE" sz="300" dirty="0" smtClean="0"/>
              <a:t>.</a:t>
            </a:r>
            <a:endParaRPr lang="es-VE" sz="300" dirty="0"/>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PSEUDOELEMENTOS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3478177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algn="just" defTabSz="88900">
              <a:lnSpc>
                <a:spcPct val="150000"/>
              </a:lnSpc>
            </a:pPr>
            <a:r>
              <a:rPr lang="es-VE" sz="300" dirty="0" smtClean="0"/>
              <a:t>	Una</a:t>
            </a:r>
            <a:r>
              <a:rPr lang="es-VE" sz="300" dirty="0"/>
              <a:t> </a:t>
            </a:r>
            <a:r>
              <a:rPr lang="es-VE" sz="300" b="1" dirty="0" err="1"/>
              <a:t>pseudoclase</a:t>
            </a:r>
            <a:r>
              <a:rPr lang="es-VE" sz="300" b="1" dirty="0"/>
              <a:t> CSS</a:t>
            </a:r>
            <a:r>
              <a:rPr lang="es-VE" sz="300" dirty="0"/>
              <a:t> </a:t>
            </a:r>
            <a:r>
              <a:rPr lang="es-VE" sz="300" dirty="0" smtClean="0"/>
              <a:t>se utiliza </a:t>
            </a:r>
            <a:r>
              <a:rPr lang="es-VE" sz="300" dirty="0"/>
              <a:t>para hacer referencia a elementos HTML que tengan un cierto comportamiento </a:t>
            </a:r>
            <a:r>
              <a:rPr lang="es-VE" sz="300" dirty="0" smtClean="0"/>
              <a:t>concreto y se </a:t>
            </a:r>
            <a:r>
              <a:rPr lang="es-VE" sz="300" dirty="0"/>
              <a:t>definen añadiendo dos puntos antes del nombre de la </a:t>
            </a:r>
            <a:r>
              <a:rPr lang="es-VE" sz="300" dirty="0" err="1"/>
              <a:t>pseudoclase</a:t>
            </a:r>
            <a:r>
              <a:rPr lang="es-VE" sz="300" dirty="0"/>
              <a:t> </a:t>
            </a:r>
            <a:r>
              <a:rPr lang="es-VE" sz="300" dirty="0" smtClean="0"/>
              <a:t>concreta.</a:t>
            </a:r>
          </a:p>
          <a:p>
            <a:pPr algn="just" defTabSz="88900">
              <a:lnSpc>
                <a:spcPct val="150000"/>
              </a:lnSpc>
            </a:pPr>
            <a:endParaRPr lang="es-VE" sz="300" dirty="0" smtClean="0"/>
          </a:p>
          <a:p>
            <a:pPr algn="just" defTabSz="88900">
              <a:lnSpc>
                <a:spcPct val="150000"/>
              </a:lnSpc>
            </a:pPr>
            <a:r>
              <a:rPr lang="es-VE" sz="300" dirty="0" smtClean="0"/>
              <a:t>	Las </a:t>
            </a:r>
            <a:r>
              <a:rPr lang="es-VE" sz="300" dirty="0" err="1"/>
              <a:t>pseudoclases</a:t>
            </a:r>
            <a:r>
              <a:rPr lang="es-VE" sz="300" dirty="0"/>
              <a:t>, junto con los </a:t>
            </a:r>
            <a:r>
              <a:rPr lang="es-VE" sz="300" dirty="0" err="1"/>
              <a:t>pseudoelementos</a:t>
            </a:r>
            <a:r>
              <a:rPr lang="es-VE" sz="300" dirty="0"/>
              <a:t>, permiten aplicar un estilo a un elemento no sólo en relación con el contenido del árbol de documento, sino también en relación a factores externos como el historial del </a:t>
            </a:r>
            <a:r>
              <a:rPr lang="es-VE" sz="300" dirty="0" smtClean="0"/>
              <a:t>navegador, </a:t>
            </a:r>
            <a:r>
              <a:rPr lang="es-VE" sz="300" dirty="0"/>
              <a:t>el estado de su </a:t>
            </a:r>
            <a:r>
              <a:rPr lang="es-VE" sz="300" dirty="0" smtClean="0"/>
              <a:t>contenido, </a:t>
            </a:r>
            <a:r>
              <a:rPr lang="es-VE" sz="300" dirty="0"/>
              <a:t>o la posición del </a:t>
            </a:r>
            <a:r>
              <a:rPr lang="es-VE" sz="300" dirty="0" smtClean="0"/>
              <a:t>ratón.</a:t>
            </a:r>
            <a:endParaRPr lang="es-VE" sz="300" dirty="0"/>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PSEUDOCLASES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872354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646331"/>
          </a:xfrm>
          <a:prstGeom prst="rect">
            <a:avLst/>
          </a:prstGeom>
          <a:noFill/>
        </p:spPr>
        <p:txBody>
          <a:bodyPr wrap="square" rtlCol="0">
            <a:spAutoFit/>
          </a:bodyPr>
          <a:lstStyle/>
          <a:p>
            <a:pPr marL="88900" indent="-88900" algn="just" defTabSz="88900">
              <a:lnSpc>
                <a:spcPct val="150000"/>
              </a:lnSpc>
              <a:buFont typeface="Wingdings" pitchFamily="2" charset="2"/>
              <a:buChar char="§"/>
            </a:pPr>
            <a:r>
              <a:rPr lang="es-VE" sz="300" b="1" dirty="0" smtClean="0"/>
              <a:t>De Interacción:</a:t>
            </a:r>
            <a:r>
              <a:rPr lang="es-VE" sz="300" dirty="0"/>
              <a:t>	</a:t>
            </a:r>
            <a:r>
              <a:rPr lang="es-VE" sz="300" dirty="0" smtClean="0"/>
              <a:t>son las </a:t>
            </a:r>
            <a:r>
              <a:rPr lang="es-VE" sz="300" dirty="0"/>
              <a:t>relacionadas con acciones de </a:t>
            </a:r>
            <a:r>
              <a:rPr lang="es-VE" sz="300" dirty="0" smtClean="0"/>
              <a:t>usuario</a:t>
            </a:r>
            <a:r>
              <a:rPr lang="es-VE" sz="300" dirty="0"/>
              <a:t> </a:t>
            </a:r>
            <a:r>
              <a:rPr lang="es-VE" sz="300" b="1" dirty="0" smtClean="0">
                <a:solidFill>
                  <a:srgbClr val="0070C0"/>
                </a:solidFill>
              </a:rPr>
              <a:t>:</a:t>
            </a:r>
            <a:r>
              <a:rPr lang="es-VE" sz="300" b="1" dirty="0" err="1" smtClean="0">
                <a:solidFill>
                  <a:srgbClr val="0070C0"/>
                </a:solidFill>
              </a:rPr>
              <a:t>hover</a:t>
            </a:r>
            <a:r>
              <a:rPr lang="es-VE" sz="300" b="1" dirty="0">
                <a:solidFill>
                  <a:srgbClr val="0070C0"/>
                </a:solidFill>
              </a:rPr>
              <a:t>, :active, :</a:t>
            </a:r>
            <a:r>
              <a:rPr lang="es-VE" sz="300" b="1" dirty="0" err="1">
                <a:solidFill>
                  <a:srgbClr val="0070C0"/>
                </a:solidFill>
              </a:rPr>
              <a:t>focus</a:t>
            </a:r>
            <a:r>
              <a:rPr lang="es-VE" sz="300" b="1" dirty="0">
                <a:solidFill>
                  <a:srgbClr val="0070C0"/>
                </a:solidFill>
              </a:rPr>
              <a:t>, :</a:t>
            </a:r>
            <a:r>
              <a:rPr lang="es-VE" sz="300" b="1" dirty="0" err="1">
                <a:solidFill>
                  <a:srgbClr val="0070C0"/>
                </a:solidFill>
              </a:rPr>
              <a:t>focus-within</a:t>
            </a:r>
            <a:r>
              <a:rPr lang="es-VE" sz="300" b="1" dirty="0">
                <a:solidFill>
                  <a:srgbClr val="0070C0"/>
                </a:solidFill>
              </a:rPr>
              <a:t>, :</a:t>
            </a:r>
            <a:r>
              <a:rPr lang="es-VE" sz="300" b="1" dirty="0" err="1" smtClean="0">
                <a:solidFill>
                  <a:srgbClr val="0070C0"/>
                </a:solidFill>
              </a:rPr>
              <a:t>focus</a:t>
            </a:r>
            <a:r>
              <a:rPr lang="es-VE" sz="300" b="1" dirty="0" smtClean="0">
                <a:solidFill>
                  <a:srgbClr val="0070C0"/>
                </a:solidFill>
              </a:rPr>
              <a:t>-visible</a:t>
            </a:r>
          </a:p>
          <a:p>
            <a:pPr algn="just" defTabSz="88900">
              <a:lnSpc>
                <a:spcPct val="150000"/>
              </a:lnSpc>
            </a:pPr>
            <a:endParaRPr lang="en-US" sz="300" b="1" dirty="0">
              <a:solidFill>
                <a:srgbClr val="0070C0"/>
              </a:solidFill>
            </a:endParaRPr>
          </a:p>
          <a:p>
            <a:pPr marL="88900" indent="-88900" algn="just" defTabSz="88900">
              <a:lnSpc>
                <a:spcPct val="150000"/>
              </a:lnSpc>
              <a:buFont typeface="Wingdings" pitchFamily="2" charset="2"/>
              <a:buChar char="§"/>
            </a:pPr>
            <a:r>
              <a:rPr lang="en-US" sz="300" b="1" dirty="0" smtClean="0"/>
              <a:t>De </a:t>
            </a:r>
            <a:r>
              <a:rPr lang="en-US" sz="300" b="1" dirty="0" err="1" smtClean="0"/>
              <a:t>Estructura</a:t>
            </a:r>
            <a:r>
              <a:rPr lang="en-US" sz="300" b="1" dirty="0" smtClean="0">
                <a:solidFill>
                  <a:srgbClr val="0070C0"/>
                </a:solidFill>
              </a:rPr>
              <a:t>: </a:t>
            </a:r>
            <a:r>
              <a:rPr lang="en-US" sz="300" b="1" dirty="0">
                <a:solidFill>
                  <a:srgbClr val="0070C0"/>
                </a:solidFill>
              </a:rPr>
              <a:t>	</a:t>
            </a:r>
            <a:r>
              <a:rPr lang="en-US" sz="300" dirty="0" smtClean="0"/>
              <a:t>son </a:t>
            </a:r>
            <a:r>
              <a:rPr lang="en-US" sz="300" dirty="0" err="1" smtClean="0"/>
              <a:t>las</a:t>
            </a:r>
            <a:r>
              <a:rPr lang="en-US" sz="300" dirty="0" smtClean="0"/>
              <a:t> </a:t>
            </a:r>
            <a:r>
              <a:rPr lang="en-US" sz="300" dirty="0" err="1" smtClean="0"/>
              <a:t>que</a:t>
            </a:r>
            <a:r>
              <a:rPr lang="en-US" sz="300" dirty="0" smtClean="0"/>
              <a:t> </a:t>
            </a:r>
            <a:r>
              <a:rPr lang="en-US" sz="300" dirty="0" err="1" smtClean="0"/>
              <a:t>dan</a:t>
            </a:r>
            <a:r>
              <a:rPr lang="en-US" sz="300" dirty="0" smtClean="0"/>
              <a:t> </a:t>
            </a:r>
            <a:r>
              <a:rPr lang="en-US" sz="300" dirty="0" err="1" smtClean="0"/>
              <a:t>estructura</a:t>
            </a:r>
            <a:r>
              <a:rPr lang="en-US" sz="300" dirty="0"/>
              <a:t> </a:t>
            </a:r>
            <a:r>
              <a:rPr lang="en-US" sz="300" dirty="0" smtClean="0"/>
              <a:t>a los  </a:t>
            </a:r>
            <a:r>
              <a:rPr lang="en-US" sz="300" dirty="0" err="1" smtClean="0"/>
              <a:t>documentos</a:t>
            </a:r>
            <a:r>
              <a:rPr lang="en-US" sz="300" dirty="0" smtClean="0"/>
              <a:t> HTML</a:t>
            </a:r>
            <a:r>
              <a:rPr lang="en-US" sz="300" b="1" dirty="0" smtClean="0">
                <a:solidFill>
                  <a:srgbClr val="0070C0"/>
                </a:solidFill>
              </a:rPr>
              <a:t> :root</a:t>
            </a:r>
            <a:r>
              <a:rPr lang="en-US" sz="300" b="1" dirty="0">
                <a:solidFill>
                  <a:srgbClr val="0070C0"/>
                </a:solidFill>
              </a:rPr>
              <a:t>, :host, :defined, :</a:t>
            </a:r>
            <a:r>
              <a:rPr lang="en-US" sz="300" b="1" dirty="0" smtClean="0">
                <a:solidFill>
                  <a:srgbClr val="0070C0"/>
                </a:solidFill>
              </a:rPr>
              <a:t>empty, :first-child</a:t>
            </a:r>
            <a:r>
              <a:rPr lang="en-US" sz="300" b="1" dirty="0">
                <a:solidFill>
                  <a:srgbClr val="0070C0"/>
                </a:solidFill>
              </a:rPr>
              <a:t>, :last-child, :</a:t>
            </a:r>
            <a:r>
              <a:rPr lang="en-US" sz="300" b="1" dirty="0" smtClean="0">
                <a:solidFill>
                  <a:srgbClr val="0070C0"/>
                </a:solidFill>
              </a:rPr>
              <a:t>only-child, :first-of-type</a:t>
            </a:r>
            <a:r>
              <a:rPr lang="en-US" sz="300" b="1" dirty="0">
                <a:solidFill>
                  <a:srgbClr val="0070C0"/>
                </a:solidFill>
              </a:rPr>
              <a:t>, :last-of-type, :</a:t>
            </a:r>
            <a:r>
              <a:rPr lang="en-US" sz="300" b="1" dirty="0" smtClean="0">
                <a:solidFill>
                  <a:srgbClr val="0070C0"/>
                </a:solidFill>
              </a:rPr>
              <a:t>only-of-type, :nth-child</a:t>
            </a:r>
            <a:r>
              <a:rPr lang="en-US" sz="300" b="1" dirty="0">
                <a:solidFill>
                  <a:srgbClr val="0070C0"/>
                </a:solidFill>
              </a:rPr>
              <a:t>(), :nth-last-child(), :nth-of-type(), :nth-last-of-type()</a:t>
            </a:r>
            <a:endParaRPr lang="es-VE" sz="300" b="1" dirty="0">
              <a:solidFill>
                <a:srgbClr val="0070C0"/>
              </a:solidFill>
            </a:endParaRP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TIPOS DE PSEUDOCLASES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4564457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646331"/>
          </a:xfrm>
          <a:prstGeom prst="rect">
            <a:avLst/>
          </a:prstGeom>
          <a:noFill/>
        </p:spPr>
        <p:txBody>
          <a:bodyPr wrap="square" rtlCol="0">
            <a:spAutoFit/>
          </a:bodyPr>
          <a:lstStyle/>
          <a:p>
            <a:pPr marL="88900" indent="-88900" algn="just" defTabSz="88900">
              <a:lnSpc>
                <a:spcPct val="150000"/>
              </a:lnSpc>
              <a:buFont typeface="Wingdings" pitchFamily="2" charset="2"/>
              <a:buChar char="§"/>
            </a:pPr>
            <a:r>
              <a:rPr lang="es-VE" sz="300" b="1" dirty="0" smtClean="0"/>
              <a:t>De Formulario:</a:t>
            </a:r>
            <a:r>
              <a:rPr lang="es-VE" sz="300" b="1" dirty="0"/>
              <a:t>	</a:t>
            </a:r>
            <a:r>
              <a:rPr lang="es-VE" sz="300" dirty="0" smtClean="0"/>
              <a:t>son las relacionadas con los </a:t>
            </a:r>
            <a:r>
              <a:rPr lang="es-VE" sz="300" dirty="0"/>
              <a:t>formularios </a:t>
            </a:r>
            <a:r>
              <a:rPr lang="es-VE" sz="300" dirty="0" smtClean="0"/>
              <a:t>HTML</a:t>
            </a:r>
            <a:r>
              <a:rPr lang="es-VE" sz="300" b="1" dirty="0" smtClean="0"/>
              <a:t> </a:t>
            </a:r>
            <a:r>
              <a:rPr lang="es-VE" sz="300" b="1" dirty="0" smtClean="0">
                <a:solidFill>
                  <a:srgbClr val="0070C0"/>
                </a:solidFill>
              </a:rPr>
              <a:t>:</a:t>
            </a:r>
            <a:r>
              <a:rPr lang="es-VE" sz="300" b="1" dirty="0" err="1" smtClean="0">
                <a:solidFill>
                  <a:srgbClr val="0070C0"/>
                </a:solidFill>
              </a:rPr>
              <a:t>checked</a:t>
            </a:r>
            <a:r>
              <a:rPr lang="es-VE" sz="300" b="1" dirty="0">
                <a:solidFill>
                  <a:srgbClr val="0070C0"/>
                </a:solidFill>
              </a:rPr>
              <a:t>, :</a:t>
            </a:r>
            <a:r>
              <a:rPr lang="es-VE" sz="300" b="1" dirty="0" err="1" smtClean="0">
                <a:solidFill>
                  <a:srgbClr val="0070C0"/>
                </a:solidFill>
              </a:rPr>
              <a:t>indeterminate</a:t>
            </a:r>
            <a:r>
              <a:rPr lang="es-VE" sz="300" b="1" dirty="0" smtClean="0">
                <a:solidFill>
                  <a:srgbClr val="0070C0"/>
                </a:solidFill>
              </a:rPr>
              <a:t>, :</a:t>
            </a:r>
            <a:r>
              <a:rPr lang="es-VE" sz="300" b="1" dirty="0" err="1" smtClean="0">
                <a:solidFill>
                  <a:srgbClr val="0070C0"/>
                </a:solidFill>
              </a:rPr>
              <a:t>enabled</a:t>
            </a:r>
            <a:r>
              <a:rPr lang="es-VE" sz="300" b="1" dirty="0">
                <a:solidFill>
                  <a:srgbClr val="0070C0"/>
                </a:solidFill>
              </a:rPr>
              <a:t>, :</a:t>
            </a:r>
            <a:r>
              <a:rPr lang="es-VE" sz="300" b="1" dirty="0" err="1">
                <a:solidFill>
                  <a:srgbClr val="0070C0"/>
                </a:solidFill>
              </a:rPr>
              <a:t>disabled</a:t>
            </a:r>
            <a:r>
              <a:rPr lang="es-VE" sz="300" b="1" dirty="0">
                <a:solidFill>
                  <a:srgbClr val="0070C0"/>
                </a:solidFill>
              </a:rPr>
              <a:t>, :</a:t>
            </a:r>
            <a:r>
              <a:rPr lang="es-VE" sz="300" b="1" dirty="0" err="1">
                <a:solidFill>
                  <a:srgbClr val="0070C0"/>
                </a:solidFill>
              </a:rPr>
              <a:t>read-only</a:t>
            </a:r>
            <a:r>
              <a:rPr lang="es-VE" sz="300" b="1" dirty="0">
                <a:solidFill>
                  <a:srgbClr val="0070C0"/>
                </a:solidFill>
              </a:rPr>
              <a:t>, :</a:t>
            </a:r>
            <a:r>
              <a:rPr lang="es-VE" sz="300" b="1" dirty="0" err="1">
                <a:solidFill>
                  <a:srgbClr val="0070C0"/>
                </a:solidFill>
              </a:rPr>
              <a:t>read-write</a:t>
            </a:r>
            <a:r>
              <a:rPr lang="es-VE" sz="300" b="1" dirty="0">
                <a:solidFill>
                  <a:srgbClr val="0070C0"/>
                </a:solidFill>
              </a:rPr>
              <a:t>, :</a:t>
            </a:r>
            <a:r>
              <a:rPr lang="es-VE" sz="300" b="1" dirty="0" err="1">
                <a:solidFill>
                  <a:srgbClr val="0070C0"/>
                </a:solidFill>
              </a:rPr>
              <a:t>placeholder-shown</a:t>
            </a:r>
            <a:r>
              <a:rPr lang="es-VE" sz="300" b="1" dirty="0">
                <a:solidFill>
                  <a:srgbClr val="0070C0"/>
                </a:solidFill>
              </a:rPr>
              <a:t>, :</a:t>
            </a:r>
            <a:r>
              <a:rPr lang="es-VE" sz="300" b="1" dirty="0" smtClean="0">
                <a:solidFill>
                  <a:srgbClr val="0070C0"/>
                </a:solidFill>
              </a:rPr>
              <a:t>default, :</a:t>
            </a:r>
            <a:r>
              <a:rPr lang="es-VE" sz="300" b="1" dirty="0" err="1" smtClean="0">
                <a:solidFill>
                  <a:srgbClr val="0070C0"/>
                </a:solidFill>
              </a:rPr>
              <a:t>required</a:t>
            </a:r>
            <a:r>
              <a:rPr lang="es-VE" sz="300" b="1" dirty="0">
                <a:solidFill>
                  <a:srgbClr val="0070C0"/>
                </a:solidFill>
              </a:rPr>
              <a:t>, :</a:t>
            </a:r>
            <a:r>
              <a:rPr lang="es-VE" sz="300" b="1" dirty="0" err="1">
                <a:solidFill>
                  <a:srgbClr val="0070C0"/>
                </a:solidFill>
              </a:rPr>
              <a:t>optional</a:t>
            </a:r>
            <a:r>
              <a:rPr lang="es-VE" sz="300" b="1" dirty="0">
                <a:solidFill>
                  <a:srgbClr val="0070C0"/>
                </a:solidFill>
              </a:rPr>
              <a:t>, :</a:t>
            </a:r>
            <a:r>
              <a:rPr lang="es-VE" sz="300" b="1" dirty="0" err="1">
                <a:solidFill>
                  <a:srgbClr val="0070C0"/>
                </a:solidFill>
              </a:rPr>
              <a:t>valid</a:t>
            </a:r>
            <a:r>
              <a:rPr lang="es-VE" sz="300" b="1" dirty="0">
                <a:solidFill>
                  <a:srgbClr val="0070C0"/>
                </a:solidFill>
              </a:rPr>
              <a:t>, :</a:t>
            </a:r>
            <a:r>
              <a:rPr lang="es-VE" sz="300" b="1" dirty="0" err="1">
                <a:solidFill>
                  <a:srgbClr val="0070C0"/>
                </a:solidFill>
              </a:rPr>
              <a:t>invalid</a:t>
            </a:r>
            <a:r>
              <a:rPr lang="es-VE" sz="300" b="1" dirty="0">
                <a:solidFill>
                  <a:srgbClr val="0070C0"/>
                </a:solidFill>
              </a:rPr>
              <a:t>, :</a:t>
            </a:r>
            <a:r>
              <a:rPr lang="es-VE" sz="300" b="1" dirty="0" err="1">
                <a:solidFill>
                  <a:srgbClr val="0070C0"/>
                </a:solidFill>
              </a:rPr>
              <a:t>user-valid</a:t>
            </a:r>
            <a:r>
              <a:rPr lang="es-VE" sz="300" b="1" dirty="0">
                <a:solidFill>
                  <a:srgbClr val="0070C0"/>
                </a:solidFill>
              </a:rPr>
              <a:t>, :</a:t>
            </a:r>
            <a:r>
              <a:rPr lang="es-VE" sz="300" b="1" dirty="0" err="1" smtClean="0">
                <a:solidFill>
                  <a:srgbClr val="0070C0"/>
                </a:solidFill>
              </a:rPr>
              <a:t>user-invalid</a:t>
            </a:r>
            <a:r>
              <a:rPr lang="es-VE" sz="300" b="1" dirty="0" smtClean="0">
                <a:solidFill>
                  <a:srgbClr val="0070C0"/>
                </a:solidFill>
              </a:rPr>
              <a:t>, :in-</a:t>
            </a:r>
            <a:r>
              <a:rPr lang="es-VE" sz="300" b="1" dirty="0" err="1" smtClean="0">
                <a:solidFill>
                  <a:srgbClr val="0070C0"/>
                </a:solidFill>
              </a:rPr>
              <a:t>range</a:t>
            </a:r>
            <a:r>
              <a:rPr lang="es-VE" sz="300" b="1" dirty="0">
                <a:solidFill>
                  <a:srgbClr val="0070C0"/>
                </a:solidFill>
              </a:rPr>
              <a:t>, :</a:t>
            </a:r>
            <a:r>
              <a:rPr lang="es-VE" sz="300" b="1" dirty="0" err="1" smtClean="0">
                <a:solidFill>
                  <a:srgbClr val="0070C0"/>
                </a:solidFill>
              </a:rPr>
              <a:t>out</a:t>
            </a:r>
            <a:r>
              <a:rPr lang="es-VE" sz="300" b="1" dirty="0" smtClean="0">
                <a:solidFill>
                  <a:srgbClr val="0070C0"/>
                </a:solidFill>
              </a:rPr>
              <a:t>-of-</a:t>
            </a:r>
            <a:r>
              <a:rPr lang="es-VE" sz="300" b="1" dirty="0" err="1" smtClean="0">
                <a:solidFill>
                  <a:srgbClr val="0070C0"/>
                </a:solidFill>
              </a:rPr>
              <a:t>range</a:t>
            </a:r>
            <a:endParaRPr lang="es-VE" sz="300" b="1" dirty="0" smtClean="0">
              <a:solidFill>
                <a:srgbClr val="0070C0"/>
              </a:solidFill>
            </a:endParaRPr>
          </a:p>
          <a:p>
            <a:pPr marL="88900" indent="-88900" algn="just" defTabSz="88900">
              <a:lnSpc>
                <a:spcPct val="150000"/>
              </a:lnSpc>
              <a:buFont typeface="Wingdings" pitchFamily="2" charset="2"/>
              <a:buChar char="§"/>
            </a:pPr>
            <a:endParaRPr lang="en-US" sz="300" b="1" dirty="0">
              <a:solidFill>
                <a:srgbClr val="0070C0"/>
              </a:solidFill>
            </a:endParaRPr>
          </a:p>
          <a:p>
            <a:pPr marL="88900" indent="-88900" algn="just" defTabSz="88900">
              <a:lnSpc>
                <a:spcPct val="150000"/>
              </a:lnSpc>
              <a:buFont typeface="Wingdings" pitchFamily="2" charset="2"/>
              <a:buChar char="§"/>
            </a:pPr>
            <a:r>
              <a:rPr lang="es-VE" sz="300" b="1" dirty="0" smtClean="0"/>
              <a:t>De Estado:</a:t>
            </a:r>
            <a:r>
              <a:rPr lang="es-VE" sz="300" b="1" dirty="0"/>
              <a:t>	</a:t>
            </a:r>
            <a:r>
              <a:rPr lang="es-VE" sz="300" dirty="0" smtClean="0"/>
              <a:t>son las </a:t>
            </a:r>
            <a:r>
              <a:rPr lang="es-VE" sz="300" dirty="0"/>
              <a:t>relacionadas con el estado de modales o </a:t>
            </a:r>
            <a:r>
              <a:rPr lang="es-VE" sz="300" dirty="0" smtClean="0"/>
              <a:t>similares</a:t>
            </a:r>
            <a:r>
              <a:rPr lang="es-VE" sz="300" dirty="0"/>
              <a:t> </a:t>
            </a:r>
            <a:r>
              <a:rPr lang="es-VE" sz="300" b="1" dirty="0" smtClean="0">
                <a:solidFill>
                  <a:srgbClr val="0070C0"/>
                </a:solidFill>
              </a:rPr>
              <a:t>:</a:t>
            </a:r>
            <a:r>
              <a:rPr lang="es-VE" sz="300" b="1" dirty="0" err="1" smtClean="0">
                <a:solidFill>
                  <a:srgbClr val="0070C0"/>
                </a:solidFill>
              </a:rPr>
              <a:t>fullscreen</a:t>
            </a:r>
            <a:r>
              <a:rPr lang="es-VE" sz="300" b="1" dirty="0">
                <a:solidFill>
                  <a:srgbClr val="0070C0"/>
                </a:solidFill>
              </a:rPr>
              <a:t>, :modal</a:t>
            </a: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TIPOS DE PSEUDOCLASES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6226108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15581"/>
          </a:xfrm>
          <a:prstGeom prst="rect">
            <a:avLst/>
          </a:prstGeom>
          <a:noFill/>
        </p:spPr>
        <p:txBody>
          <a:bodyPr wrap="square" rtlCol="0">
            <a:spAutoFit/>
          </a:bodyPr>
          <a:lstStyle/>
          <a:p>
            <a:pPr marL="88900" indent="-88900" algn="just" defTabSz="88900">
              <a:lnSpc>
                <a:spcPct val="150000"/>
              </a:lnSpc>
              <a:buFont typeface="Wingdings" pitchFamily="2" charset="2"/>
              <a:buChar char="§"/>
            </a:pPr>
            <a:r>
              <a:rPr lang="es-VE" sz="300" b="1" dirty="0" smtClean="0"/>
              <a:t>De Paginado: </a:t>
            </a:r>
            <a:r>
              <a:rPr lang="es-VE" sz="300" dirty="0" smtClean="0"/>
              <a:t>son las de </a:t>
            </a:r>
            <a:r>
              <a:rPr lang="es-VE" sz="300" dirty="0"/>
              <a:t>paginado de documentos </a:t>
            </a:r>
            <a:r>
              <a:rPr lang="es-VE" sz="300" dirty="0" smtClean="0"/>
              <a:t>HTML </a:t>
            </a:r>
            <a:r>
              <a:rPr lang="es-VE" sz="300" b="1" dirty="0" smtClean="0">
                <a:solidFill>
                  <a:srgbClr val="0070C0"/>
                </a:solidFill>
              </a:rPr>
              <a:t>:</a:t>
            </a:r>
            <a:r>
              <a:rPr lang="es-VE" sz="300" b="1" dirty="0" err="1" smtClean="0">
                <a:solidFill>
                  <a:srgbClr val="0070C0"/>
                </a:solidFill>
              </a:rPr>
              <a:t>first</a:t>
            </a:r>
            <a:r>
              <a:rPr lang="es-VE" sz="300" b="1" dirty="0">
                <a:solidFill>
                  <a:srgbClr val="0070C0"/>
                </a:solidFill>
              </a:rPr>
              <a:t>, :</a:t>
            </a:r>
            <a:r>
              <a:rPr lang="es-VE" sz="300" b="1" dirty="0" err="1">
                <a:solidFill>
                  <a:srgbClr val="0070C0"/>
                </a:solidFill>
              </a:rPr>
              <a:t>left</a:t>
            </a:r>
            <a:r>
              <a:rPr lang="es-VE" sz="300" b="1" dirty="0">
                <a:solidFill>
                  <a:srgbClr val="0070C0"/>
                </a:solidFill>
              </a:rPr>
              <a:t>, :</a:t>
            </a:r>
            <a:r>
              <a:rPr lang="es-VE" sz="300" b="1" dirty="0" err="1">
                <a:solidFill>
                  <a:srgbClr val="0070C0"/>
                </a:solidFill>
              </a:rPr>
              <a:t>right</a:t>
            </a:r>
            <a:r>
              <a:rPr lang="es-VE" sz="300" b="1" dirty="0">
                <a:solidFill>
                  <a:srgbClr val="0070C0"/>
                </a:solidFill>
              </a:rPr>
              <a:t>, :</a:t>
            </a:r>
            <a:r>
              <a:rPr lang="es-VE" sz="300" b="1" dirty="0" err="1" smtClean="0">
                <a:solidFill>
                  <a:srgbClr val="0070C0"/>
                </a:solidFill>
              </a:rPr>
              <a:t>blank</a:t>
            </a:r>
            <a:endParaRPr lang="es-VE" sz="300" b="1" dirty="0" smtClean="0">
              <a:solidFill>
                <a:srgbClr val="0070C0"/>
              </a:solidFill>
            </a:endParaRPr>
          </a:p>
          <a:p>
            <a:pPr marL="88900" indent="-88900" algn="just" defTabSz="88900">
              <a:lnSpc>
                <a:spcPct val="150000"/>
              </a:lnSpc>
              <a:buFont typeface="Wingdings" pitchFamily="2" charset="2"/>
              <a:buChar char="§"/>
            </a:pPr>
            <a:endParaRPr lang="en-US" sz="300" b="1" dirty="0">
              <a:solidFill>
                <a:srgbClr val="0070C0"/>
              </a:solidFill>
            </a:endParaRPr>
          </a:p>
          <a:p>
            <a:pPr marL="88900" indent="-88900" algn="just" defTabSz="88900">
              <a:lnSpc>
                <a:spcPct val="150000"/>
              </a:lnSpc>
              <a:buFont typeface="Wingdings" pitchFamily="2" charset="2"/>
              <a:buChar char="§"/>
            </a:pPr>
            <a:r>
              <a:rPr lang="es-VE" sz="300" b="1" dirty="0"/>
              <a:t>De Idioma: </a:t>
            </a:r>
            <a:r>
              <a:rPr lang="es-VE" sz="300" dirty="0"/>
              <a:t>son las relacionadas con idiomas </a:t>
            </a:r>
            <a:r>
              <a:rPr lang="es-VE" sz="300" b="1" dirty="0">
                <a:solidFill>
                  <a:srgbClr val="0070C0"/>
                </a:solidFill>
              </a:rPr>
              <a:t>:</a:t>
            </a:r>
            <a:r>
              <a:rPr lang="es-VE" sz="300" b="1" dirty="0" err="1">
                <a:solidFill>
                  <a:srgbClr val="0070C0"/>
                </a:solidFill>
              </a:rPr>
              <a:t>lang</a:t>
            </a:r>
            <a:r>
              <a:rPr lang="es-VE" sz="300" b="1" dirty="0">
                <a:solidFill>
                  <a:srgbClr val="0070C0"/>
                </a:solidFill>
              </a:rPr>
              <a:t>(), :</a:t>
            </a:r>
            <a:r>
              <a:rPr lang="es-VE" sz="300" b="1" dirty="0" err="1">
                <a:solidFill>
                  <a:srgbClr val="0070C0"/>
                </a:solidFill>
              </a:rPr>
              <a:t>dir</a:t>
            </a:r>
            <a:r>
              <a:rPr lang="es-VE" sz="300" b="1" dirty="0" smtClean="0">
                <a:solidFill>
                  <a:srgbClr val="0070C0"/>
                </a:solidFill>
              </a:rPr>
              <a:t>()</a:t>
            </a:r>
          </a:p>
          <a:p>
            <a:pPr algn="just" defTabSz="88900">
              <a:lnSpc>
                <a:spcPct val="150000"/>
              </a:lnSpc>
            </a:pPr>
            <a:endParaRPr lang="es-VE" sz="300" b="1" dirty="0">
              <a:solidFill>
                <a:srgbClr val="0070C0"/>
              </a:solidFill>
            </a:endParaRPr>
          </a:p>
          <a:p>
            <a:pPr marL="88900" indent="-88900" algn="just" defTabSz="88900">
              <a:lnSpc>
                <a:spcPct val="150000"/>
              </a:lnSpc>
              <a:buFont typeface="Wingdings" pitchFamily="2" charset="2"/>
              <a:buChar char="§"/>
            </a:pPr>
            <a:r>
              <a:rPr lang="es-VE" sz="300" b="1" dirty="0"/>
              <a:t>De Ubicación:</a:t>
            </a:r>
            <a:r>
              <a:rPr lang="es-VE" sz="300" b="1" dirty="0">
                <a:solidFill>
                  <a:srgbClr val="0070C0"/>
                </a:solidFill>
              </a:rPr>
              <a:t>	</a:t>
            </a:r>
            <a:r>
              <a:rPr lang="es-VE" sz="300" dirty="0"/>
              <a:t>son las relacionadas con enlaces o ubicaciones </a:t>
            </a:r>
            <a:r>
              <a:rPr lang="es-VE" sz="300" b="1" dirty="0">
                <a:solidFill>
                  <a:srgbClr val="0070C0"/>
                </a:solidFill>
              </a:rPr>
              <a:t>:</a:t>
            </a:r>
            <a:r>
              <a:rPr lang="es-VE" sz="300" b="1" dirty="0" err="1">
                <a:solidFill>
                  <a:srgbClr val="0070C0"/>
                </a:solidFill>
              </a:rPr>
              <a:t>any</a:t>
            </a:r>
            <a:r>
              <a:rPr lang="es-VE" sz="300" b="1" dirty="0">
                <a:solidFill>
                  <a:srgbClr val="0070C0"/>
                </a:solidFill>
              </a:rPr>
              <a:t>-link, :link, :</a:t>
            </a:r>
            <a:r>
              <a:rPr lang="es-VE" sz="300" b="1" dirty="0" err="1">
                <a:solidFill>
                  <a:srgbClr val="0070C0"/>
                </a:solidFill>
              </a:rPr>
              <a:t>visited</a:t>
            </a:r>
            <a:r>
              <a:rPr lang="es-VE" sz="300" b="1" dirty="0">
                <a:solidFill>
                  <a:srgbClr val="0070C0"/>
                </a:solidFill>
              </a:rPr>
              <a:t>, :target</a:t>
            </a:r>
          </a:p>
          <a:p>
            <a:pPr algn="just" defTabSz="88900">
              <a:lnSpc>
                <a:spcPct val="150000"/>
              </a:lnSpc>
            </a:pPr>
            <a:endParaRPr lang="es-VE" sz="300" b="1" dirty="0">
              <a:solidFill>
                <a:srgbClr val="0070C0"/>
              </a:solidFill>
            </a:endParaRPr>
          </a:p>
          <a:p>
            <a:pPr marL="88900" indent="-88900" algn="just" defTabSz="88900">
              <a:lnSpc>
                <a:spcPct val="150000"/>
              </a:lnSpc>
              <a:buFont typeface="Wingdings" pitchFamily="2" charset="2"/>
              <a:buChar char="§"/>
            </a:pPr>
            <a:endParaRPr lang="es-VE" sz="300" b="1" dirty="0">
              <a:solidFill>
                <a:srgbClr val="0070C0"/>
              </a:solidFill>
            </a:endParaRP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TIPOS DE PSEUDOCLASES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9730473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854080"/>
          </a:xfrm>
          <a:prstGeom prst="rect">
            <a:avLst/>
          </a:prstGeom>
          <a:noFill/>
        </p:spPr>
        <p:txBody>
          <a:bodyPr wrap="square" rtlCol="0">
            <a:spAutoFit/>
          </a:bodyPr>
          <a:lstStyle/>
          <a:p>
            <a:pPr marL="88900" indent="-88900" algn="just" fontAlgn="ctr">
              <a:lnSpc>
                <a:spcPct val="150000"/>
              </a:lnSpc>
              <a:buFont typeface="Wingdings" pitchFamily="2" charset="2"/>
              <a:buChar char="§"/>
              <a:tabLst>
                <a:tab pos="88900" algn="l"/>
              </a:tabLst>
            </a:pPr>
            <a:r>
              <a:rPr lang="es-VE" sz="300" b="1" dirty="0" err="1"/>
              <a:t>background</a:t>
            </a:r>
            <a:r>
              <a:rPr lang="es-VE" sz="300" b="1" dirty="0"/>
              <a:t>-color:</a:t>
            </a:r>
            <a:r>
              <a:rPr lang="es-VE" sz="300" dirty="0"/>
              <a:t> Define el color de fondo de un elemento. Puede ser un valor de color predefinido, un código hexadecimal, RGB o un valor HSL. Por ejemplo: </a:t>
            </a:r>
            <a:r>
              <a:rPr lang="es-VE" sz="300" dirty="0" err="1"/>
              <a:t>background</a:t>
            </a:r>
            <a:r>
              <a:rPr lang="es-VE" sz="300" dirty="0"/>
              <a:t>-color: red; o </a:t>
            </a:r>
            <a:r>
              <a:rPr lang="es-VE" sz="300" dirty="0" err="1"/>
              <a:t>background</a:t>
            </a:r>
            <a:r>
              <a:rPr lang="es-VE" sz="300" dirty="0"/>
              <a:t>-color: #FF0000;. </a:t>
            </a:r>
            <a:endParaRPr lang="es-VE" sz="300" dirty="0" smtClean="0"/>
          </a:p>
          <a:p>
            <a:pPr algn="just" fontAlgn="ctr">
              <a:lnSpc>
                <a:spcPct val="150000"/>
              </a:lnSpc>
              <a:tabLst>
                <a:tab pos="88900" algn="l"/>
              </a:tabLst>
            </a:pPr>
            <a:endParaRPr lang="es-VE" sz="300" dirty="0"/>
          </a:p>
          <a:p>
            <a:pPr marL="88900" indent="-88900" algn="just" fontAlgn="ctr">
              <a:lnSpc>
                <a:spcPct val="150000"/>
              </a:lnSpc>
              <a:buFont typeface="Wingdings" pitchFamily="2" charset="2"/>
              <a:buChar char="§"/>
              <a:tabLst>
                <a:tab pos="88900" algn="l"/>
              </a:tabLst>
            </a:pPr>
            <a:r>
              <a:rPr lang="es-VE" sz="300" b="1" dirty="0" err="1"/>
              <a:t>background-image</a:t>
            </a:r>
            <a:r>
              <a:rPr lang="es-VE" sz="300" b="1" dirty="0"/>
              <a:t>:</a:t>
            </a:r>
            <a:r>
              <a:rPr lang="es-VE" sz="300" dirty="0"/>
              <a:t> Permite agregar una imagen de fondo a un elemento. </a:t>
            </a:r>
            <a:endParaRPr lang="es-VE" sz="300" dirty="0" smtClean="0"/>
          </a:p>
          <a:p>
            <a:pPr algn="just" fontAlgn="ctr">
              <a:lnSpc>
                <a:spcPct val="150000"/>
              </a:lnSpc>
              <a:tabLst>
                <a:tab pos="88900" algn="l"/>
              </a:tabLst>
            </a:pPr>
            <a:endParaRPr lang="es-VE" sz="300" dirty="0"/>
          </a:p>
          <a:p>
            <a:pPr marL="88900" indent="-88900" algn="just">
              <a:lnSpc>
                <a:spcPct val="150000"/>
              </a:lnSpc>
              <a:buFont typeface="Wingdings" pitchFamily="2" charset="2"/>
              <a:buChar char="§"/>
              <a:tabLst>
                <a:tab pos="88900" algn="l"/>
              </a:tabLst>
            </a:pPr>
            <a:r>
              <a:rPr lang="es-VE" sz="300" b="1" dirty="0" err="1"/>
              <a:t>background-size</a:t>
            </a:r>
            <a:r>
              <a:rPr lang="es-VE" sz="300" b="1" dirty="0"/>
              <a:t>:</a:t>
            </a:r>
            <a:r>
              <a:rPr lang="es-VE" sz="300" dirty="0"/>
              <a:t> Controla el tamaño de la imagen de fondo. </a:t>
            </a:r>
          </a:p>
          <a:p>
            <a:pPr algn="just" defTabSz="88900">
              <a:lnSpc>
                <a:spcPct val="150000"/>
              </a:lnSpc>
            </a:pPr>
            <a:endParaRPr lang="es-VE" sz="300" b="1" dirty="0">
              <a:solidFill>
                <a:srgbClr val="0070C0"/>
              </a:solidFill>
            </a:endParaRPr>
          </a:p>
          <a:p>
            <a:pPr marL="88900" indent="-88900" algn="just" defTabSz="88900">
              <a:lnSpc>
                <a:spcPct val="150000"/>
              </a:lnSpc>
              <a:buFont typeface="Wingdings" pitchFamily="2" charset="2"/>
              <a:buChar char="§"/>
            </a:pPr>
            <a:endParaRPr lang="es-VE" sz="300" b="1" dirty="0">
              <a:solidFill>
                <a:srgbClr val="0070C0"/>
              </a:solidFill>
            </a:endParaRP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957097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992579"/>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err="1"/>
              <a:t>background-repeat</a:t>
            </a:r>
            <a:r>
              <a:rPr lang="es-VE" sz="300" b="1" dirty="0"/>
              <a:t>: </a:t>
            </a:r>
            <a:r>
              <a:rPr lang="es-VE" sz="300" dirty="0"/>
              <a:t>Define cómo se repite la imagen de fondo.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err="1"/>
              <a:t>background</a:t>
            </a:r>
            <a:r>
              <a:rPr lang="es-VE" sz="300" b="1" dirty="0"/>
              <a:t>-position:</a:t>
            </a:r>
            <a:r>
              <a:rPr lang="es-VE" sz="300" dirty="0"/>
              <a:t> Establece la posición de la imagen de fondo.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err="1"/>
              <a:t>background-attachment</a:t>
            </a:r>
            <a:r>
              <a:rPr lang="es-VE" sz="300" b="1" dirty="0"/>
              <a:t>:</a:t>
            </a:r>
            <a:r>
              <a:rPr lang="es-VE" sz="300" dirty="0"/>
              <a:t> Indica si la imagen de fondo se desplaza con el contenido o se mantiene fija. </a:t>
            </a:r>
            <a:endParaRPr lang="es-VE" sz="300" dirty="0" smtClean="0"/>
          </a:p>
          <a:p>
            <a:pPr algn="just" fontAlgn="ctr">
              <a:lnSpc>
                <a:spcPct val="150000"/>
              </a:lnSpc>
            </a:pPr>
            <a:endParaRPr lang="es-VE" sz="300" dirty="0"/>
          </a:p>
          <a:p>
            <a:pPr marL="88900" indent="-88900" algn="just">
              <a:lnSpc>
                <a:spcPct val="150000"/>
              </a:lnSpc>
              <a:buFont typeface="Wingdings" pitchFamily="2" charset="2"/>
              <a:buChar char="§"/>
            </a:pPr>
            <a:r>
              <a:rPr lang="es-VE" sz="300" b="1" dirty="0" err="1" smtClean="0"/>
              <a:t>Background</a:t>
            </a:r>
            <a:r>
              <a:rPr lang="es-VE" sz="300" dirty="0"/>
              <a:t>: Combina varias propiedades de fondo en una sola declaración. </a:t>
            </a:r>
          </a:p>
          <a:p>
            <a:pPr algn="just" defTabSz="88900">
              <a:lnSpc>
                <a:spcPct val="150000"/>
              </a:lnSpc>
            </a:pPr>
            <a:endParaRPr lang="es-VE" sz="300" b="1" dirty="0">
              <a:solidFill>
                <a:srgbClr val="0070C0"/>
              </a:solidFill>
            </a:endParaRPr>
          </a:p>
          <a:p>
            <a:pPr marL="88900" indent="-88900" algn="just" defTabSz="88900">
              <a:lnSpc>
                <a:spcPct val="150000"/>
              </a:lnSpc>
              <a:buFont typeface="Wingdings" pitchFamily="2" charset="2"/>
              <a:buChar char="§"/>
            </a:pPr>
            <a:endParaRPr lang="es-VE" sz="300" b="1" dirty="0">
              <a:solidFill>
                <a:srgbClr val="0070C0"/>
              </a:solidFill>
            </a:endParaRPr>
          </a:p>
        </p:txBody>
      </p:sp>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253687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854080"/>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a:t>color:</a:t>
            </a:r>
            <a:r>
              <a:rPr lang="es-VE" sz="300" dirty="0"/>
              <a:t> Define el color del texto o contenido del elemento</a:t>
            </a:r>
            <a:r>
              <a:rPr lang="es-VE" sz="300" dirty="0" smtClean="0"/>
              <a:t>.</a:t>
            </a:r>
            <a:endParaRPr lang="es-VE" sz="300" dirty="0"/>
          </a:p>
          <a:p>
            <a:pPr marL="88900" indent="-88900" algn="just">
              <a:lnSpc>
                <a:spcPct val="150000"/>
              </a:lnSpc>
              <a:buFont typeface="Wingdings" pitchFamily="2" charset="2"/>
              <a:buChar char="§"/>
            </a:pPr>
            <a:r>
              <a:rPr lang="es-VE" sz="300" b="1" dirty="0" err="1"/>
              <a:t>text-shadow</a:t>
            </a:r>
            <a:r>
              <a:rPr lang="es-VE" sz="300" b="1" dirty="0"/>
              <a:t>: </a:t>
            </a:r>
            <a:r>
              <a:rPr lang="es-VE" sz="300" dirty="0"/>
              <a:t>Aplica un efecto de sombra al texto. </a:t>
            </a:r>
            <a:endParaRPr lang="es-VE" sz="300" dirty="0" smtClean="0"/>
          </a:p>
          <a:p>
            <a:pPr algn="just">
              <a:lnSpc>
                <a:spcPct val="150000"/>
              </a:lnSpc>
            </a:pPr>
            <a:endParaRPr lang="es-VE" sz="300" b="1" dirty="0">
              <a:solidFill>
                <a:srgbClr val="0070C0"/>
              </a:solidFill>
            </a:endParaRPr>
          </a:p>
          <a:p>
            <a:pPr>
              <a:lnSpc>
                <a:spcPct val="150000"/>
              </a:lnSpc>
            </a:pPr>
            <a:r>
              <a:rPr lang="es-VE" sz="300" b="1" dirty="0" smtClean="0"/>
              <a:t>Colores </a:t>
            </a:r>
            <a:r>
              <a:rPr lang="es-VE" sz="300" b="1" dirty="0"/>
              <a:t>por defecto en CSS: </a:t>
            </a:r>
          </a:p>
          <a:p>
            <a:pPr marL="88900" indent="-88900">
              <a:lnSpc>
                <a:spcPct val="150000"/>
              </a:lnSpc>
              <a:buFont typeface="Wingdings" pitchFamily="2" charset="2"/>
              <a:buChar char="ü"/>
            </a:pPr>
            <a:r>
              <a:rPr lang="es-VE" sz="300" dirty="0"/>
              <a:t>    </a:t>
            </a:r>
            <a:r>
              <a:rPr lang="es-VE" sz="300" dirty="0" err="1"/>
              <a:t>green</a:t>
            </a:r>
            <a:r>
              <a:rPr lang="es-VE" sz="300" dirty="0"/>
              <a:t> = verde </a:t>
            </a:r>
          </a:p>
          <a:p>
            <a:pPr marL="88900" indent="-88900">
              <a:lnSpc>
                <a:spcPct val="150000"/>
              </a:lnSpc>
              <a:buFont typeface="Wingdings" pitchFamily="2" charset="2"/>
              <a:buChar char="ü"/>
            </a:pPr>
            <a:r>
              <a:rPr lang="es-VE" sz="300" dirty="0"/>
              <a:t>    </a:t>
            </a:r>
            <a:r>
              <a:rPr lang="es-VE" sz="300" dirty="0" err="1"/>
              <a:t>white</a:t>
            </a:r>
            <a:r>
              <a:rPr lang="es-VE" sz="300" dirty="0"/>
              <a:t> = blanco</a:t>
            </a:r>
          </a:p>
          <a:p>
            <a:pPr marL="88900" indent="-88900">
              <a:lnSpc>
                <a:spcPct val="150000"/>
              </a:lnSpc>
              <a:buFont typeface="Wingdings" pitchFamily="2" charset="2"/>
              <a:buChar char="ü"/>
            </a:pPr>
            <a:r>
              <a:rPr lang="es-VE" sz="300" dirty="0"/>
              <a:t>    red = rojo</a:t>
            </a:r>
          </a:p>
          <a:p>
            <a:pPr marL="88900" indent="-88900">
              <a:lnSpc>
                <a:spcPct val="150000"/>
              </a:lnSpc>
              <a:buFont typeface="Wingdings" pitchFamily="2" charset="2"/>
              <a:buChar char="ü"/>
            </a:pPr>
            <a:r>
              <a:rPr lang="es-VE" sz="300" dirty="0"/>
              <a:t>    </a:t>
            </a:r>
            <a:r>
              <a:rPr lang="es-VE" sz="300" dirty="0" err="1"/>
              <a:t>yellow</a:t>
            </a:r>
            <a:r>
              <a:rPr lang="es-VE" sz="300" dirty="0"/>
              <a:t> = amarillo</a:t>
            </a:r>
          </a:p>
          <a:p>
            <a:pPr marL="88900" indent="-88900">
              <a:lnSpc>
                <a:spcPct val="150000"/>
              </a:lnSpc>
              <a:buFont typeface="Wingdings" pitchFamily="2" charset="2"/>
              <a:buChar char="ü"/>
            </a:pPr>
            <a:r>
              <a:rPr lang="es-VE" sz="300" dirty="0"/>
              <a:t>    </a:t>
            </a:r>
            <a:r>
              <a:rPr lang="es-VE" sz="300" dirty="0" err="1"/>
              <a:t>black</a:t>
            </a:r>
            <a:r>
              <a:rPr lang="es-VE" sz="300" dirty="0"/>
              <a:t> = negro</a:t>
            </a:r>
          </a:p>
          <a:p>
            <a:pPr marL="88900" indent="-88900">
              <a:lnSpc>
                <a:spcPct val="150000"/>
              </a:lnSpc>
              <a:buFont typeface="Wingdings" pitchFamily="2" charset="2"/>
              <a:buChar char="ü"/>
            </a:pPr>
            <a:r>
              <a:rPr lang="es-VE" sz="300" dirty="0"/>
              <a:t>    grey = gris</a:t>
            </a:r>
          </a:p>
          <a:p>
            <a:pPr marL="88900" indent="-88900">
              <a:lnSpc>
                <a:spcPct val="150000"/>
              </a:lnSpc>
              <a:buFont typeface="Wingdings" pitchFamily="2" charset="2"/>
              <a:buChar char="ü"/>
            </a:pPr>
            <a:r>
              <a:rPr lang="es-VE" sz="300" dirty="0"/>
              <a:t>    </a:t>
            </a:r>
            <a:r>
              <a:rPr lang="es-VE" sz="300" dirty="0" err="1"/>
              <a:t>blue</a:t>
            </a:r>
            <a:r>
              <a:rPr lang="es-VE" sz="300" dirty="0"/>
              <a:t> = </a:t>
            </a:r>
            <a:r>
              <a:rPr lang="es-VE" sz="300" dirty="0" smtClean="0"/>
              <a:t>azul</a:t>
            </a:r>
            <a:r>
              <a:rPr lang="es-VE" sz="300" dirty="0"/>
              <a:t>  </a:t>
            </a:r>
            <a:endParaRPr lang="es-VE" sz="300" b="1" dirty="0">
              <a:solidFill>
                <a:srgbClr val="0070C0"/>
              </a:solidFill>
            </a:endParaRP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COLORES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6976050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854080"/>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err="1"/>
              <a:t>font-family</a:t>
            </a:r>
            <a:r>
              <a:rPr lang="es-VE" sz="300" b="1" dirty="0"/>
              <a:t>: </a:t>
            </a:r>
            <a:r>
              <a:rPr lang="es-VE" sz="300" dirty="0"/>
              <a:t>Define la familia de fuentes a utilizar, como Arial, </a:t>
            </a:r>
            <a:r>
              <a:rPr lang="es-VE" sz="300" dirty="0" err="1"/>
              <a:t>Helvetica</a:t>
            </a:r>
            <a:r>
              <a:rPr lang="es-VE" sz="300" dirty="0"/>
              <a:t>, o una lista de fuentes </a:t>
            </a:r>
            <a:r>
              <a:rPr lang="es-VE" sz="300" dirty="0" err="1"/>
              <a:t>fallback</a:t>
            </a:r>
            <a:r>
              <a:rPr lang="es-VE" sz="300" dirty="0"/>
              <a:t>. </a:t>
            </a:r>
            <a:endParaRPr lang="es-VE" sz="300" dirty="0" smtClean="0"/>
          </a:p>
          <a:p>
            <a:pPr marL="88900" indent="-88900" algn="just" fontAlgn="ctr">
              <a:lnSpc>
                <a:spcPct val="150000"/>
              </a:lnSpc>
              <a:buFont typeface="Wingdings" pitchFamily="2" charset="2"/>
              <a:buChar char="§"/>
            </a:pPr>
            <a:endParaRPr lang="es-VE" sz="300" dirty="0"/>
          </a:p>
          <a:p>
            <a:pPr marL="88900" indent="-88900" algn="just" fontAlgn="ctr">
              <a:lnSpc>
                <a:spcPct val="150000"/>
              </a:lnSpc>
              <a:buFont typeface="Wingdings" pitchFamily="2" charset="2"/>
              <a:buChar char="§"/>
            </a:pPr>
            <a:r>
              <a:rPr lang="es-VE" sz="300" b="1" dirty="0" err="1"/>
              <a:t>font-size</a:t>
            </a:r>
            <a:r>
              <a:rPr lang="es-VE" sz="300" b="1" dirty="0"/>
              <a:t>:</a:t>
            </a:r>
            <a:r>
              <a:rPr lang="es-VE" sz="300" dirty="0"/>
              <a:t> Establece el tamaño del texto, utilizando unidades como píxeles (</a:t>
            </a:r>
            <a:r>
              <a:rPr lang="es-VE" sz="300" dirty="0" err="1"/>
              <a:t>px</a:t>
            </a:r>
            <a:r>
              <a:rPr lang="es-VE" sz="300" dirty="0"/>
              <a:t>), </a:t>
            </a:r>
            <a:r>
              <a:rPr lang="es-VE" sz="300" dirty="0" err="1"/>
              <a:t>em</a:t>
            </a:r>
            <a:r>
              <a:rPr lang="es-VE" sz="300" dirty="0"/>
              <a:t>, o rem. </a:t>
            </a:r>
            <a:endParaRPr lang="es-VE" sz="300" dirty="0" smtClean="0"/>
          </a:p>
          <a:p>
            <a:pPr marL="88900" indent="-88900" algn="just" fontAlgn="ctr">
              <a:lnSpc>
                <a:spcPct val="150000"/>
              </a:lnSpc>
              <a:buFont typeface="Wingdings" pitchFamily="2" charset="2"/>
              <a:buChar char="§"/>
            </a:pPr>
            <a:endParaRPr lang="es-VE" sz="300" dirty="0"/>
          </a:p>
          <a:p>
            <a:pPr marL="88900" indent="-88900" algn="just">
              <a:lnSpc>
                <a:spcPct val="150000"/>
              </a:lnSpc>
              <a:buFont typeface="Wingdings" pitchFamily="2" charset="2"/>
              <a:buChar char="§"/>
            </a:pPr>
            <a:r>
              <a:rPr lang="es-VE" sz="300" b="1" dirty="0" err="1"/>
              <a:t>font-style</a:t>
            </a:r>
            <a:r>
              <a:rPr lang="es-VE" sz="300" b="1" dirty="0"/>
              <a:t>:</a:t>
            </a:r>
            <a:r>
              <a:rPr lang="es-VE" sz="300" dirty="0"/>
              <a:t> Permite elegir entre los estilos normal, cursiva (</a:t>
            </a:r>
            <a:r>
              <a:rPr lang="es-VE" sz="300" dirty="0" err="1"/>
              <a:t>italic</a:t>
            </a:r>
            <a:r>
              <a:rPr lang="es-VE" sz="300" dirty="0"/>
              <a:t>) o oblicua (</a:t>
            </a:r>
            <a:r>
              <a:rPr lang="es-VE" sz="300" dirty="0" err="1"/>
              <a:t>oblique</a:t>
            </a:r>
            <a:r>
              <a:rPr lang="es-VE" sz="300" dirty="0"/>
              <a:t>).   </a:t>
            </a:r>
          </a:p>
          <a:p>
            <a:pPr algn="just">
              <a:lnSpc>
                <a:spcPct val="150000"/>
              </a:lnSpc>
            </a:pPr>
            <a:endParaRPr lang="en-US" sz="300" b="1" dirty="0">
              <a:solidFill>
                <a:srgbClr val="0070C0"/>
              </a:solidFill>
            </a:endParaRPr>
          </a:p>
          <a:p>
            <a:pPr marL="88900" indent="-88900" algn="just">
              <a:lnSpc>
                <a:spcPct val="150000"/>
              </a:lnSpc>
              <a:buFont typeface="Wingdings" pitchFamily="2" charset="2"/>
              <a:buChar char="§"/>
            </a:pPr>
            <a:r>
              <a:rPr lang="es-VE" sz="300" b="1" dirty="0" err="1"/>
              <a:t>font-weight</a:t>
            </a:r>
            <a:r>
              <a:rPr lang="es-VE" sz="300" b="1" dirty="0"/>
              <a:t>:</a:t>
            </a:r>
            <a:r>
              <a:rPr lang="es-VE" sz="300" dirty="0"/>
              <a:t> Controla el grosor o peso de la fuente, desde </a:t>
            </a:r>
            <a:r>
              <a:rPr lang="es-VE" sz="300" dirty="0" err="1"/>
              <a:t>thin</a:t>
            </a:r>
            <a:r>
              <a:rPr lang="es-VE" sz="300" dirty="0"/>
              <a:t> hasta </a:t>
            </a:r>
            <a:r>
              <a:rPr lang="es-VE" sz="300" dirty="0" err="1"/>
              <a:t>bold</a:t>
            </a:r>
            <a:r>
              <a:rPr lang="es-VE" sz="300" dirty="0"/>
              <a:t>. </a:t>
            </a:r>
            <a:endParaRPr lang="es-VE" sz="300" b="1" dirty="0">
              <a:solidFill>
                <a:srgbClr val="0070C0"/>
              </a:solidFill>
            </a:endParaRP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Y FUENTES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40518763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algn="just" fontAlgn="ctr">
              <a:lnSpc>
                <a:spcPct val="150000"/>
              </a:lnSpc>
              <a:buFont typeface="Wingdings" pitchFamily="2" charset="2"/>
              <a:buChar char="§"/>
            </a:pPr>
            <a:r>
              <a:rPr lang="es-VE" sz="300" b="1" dirty="0"/>
              <a:t>line-</a:t>
            </a:r>
            <a:r>
              <a:rPr lang="es-VE" sz="300" b="1" dirty="0" err="1"/>
              <a:t>height</a:t>
            </a:r>
            <a:r>
              <a:rPr lang="es-VE" sz="300" b="1" dirty="0"/>
              <a:t>:</a:t>
            </a:r>
            <a:r>
              <a:rPr lang="es-VE" sz="300" dirty="0"/>
              <a:t> Define la altura de línea, afectando la distancia entre líneas de texto. </a:t>
            </a:r>
            <a:endParaRPr lang="es-VE" sz="300" dirty="0" smtClean="0"/>
          </a:p>
          <a:p>
            <a:pPr algn="just" fontAlgn="ctr">
              <a:lnSpc>
                <a:spcPct val="150000"/>
              </a:lnSpc>
            </a:pPr>
            <a:endParaRPr lang="es-VE" sz="300" dirty="0"/>
          </a:p>
          <a:p>
            <a:pPr algn="just" fontAlgn="ctr">
              <a:lnSpc>
                <a:spcPct val="150000"/>
              </a:lnSpc>
              <a:buFont typeface="Wingdings" pitchFamily="2" charset="2"/>
              <a:buChar char="§"/>
            </a:pPr>
            <a:r>
              <a:rPr lang="es-VE" sz="300" b="1" dirty="0" err="1"/>
              <a:t>text-align</a:t>
            </a:r>
            <a:r>
              <a:rPr lang="es-VE" sz="300" b="1" dirty="0"/>
              <a:t>:</a:t>
            </a:r>
            <a:r>
              <a:rPr lang="es-VE" sz="300" dirty="0"/>
              <a:t> Alinea el texto dentro de un elemento (</a:t>
            </a:r>
            <a:r>
              <a:rPr lang="es-VE" sz="300" dirty="0" err="1"/>
              <a:t>izq</a:t>
            </a:r>
            <a:r>
              <a:rPr lang="es-VE" sz="300" dirty="0"/>
              <a:t>, derecha, centro, justificado). </a:t>
            </a:r>
            <a:endParaRPr lang="es-VE" sz="300" dirty="0" smtClean="0"/>
          </a:p>
          <a:p>
            <a:pPr algn="just" fontAlgn="ctr">
              <a:lnSpc>
                <a:spcPct val="150000"/>
              </a:lnSpc>
            </a:pPr>
            <a:endParaRPr lang="es-VE" sz="300" dirty="0"/>
          </a:p>
          <a:p>
            <a:pPr algn="just" fontAlgn="ctr">
              <a:lnSpc>
                <a:spcPct val="150000"/>
              </a:lnSpc>
              <a:buFont typeface="Wingdings" pitchFamily="2" charset="2"/>
              <a:buChar char="§"/>
            </a:pPr>
            <a:r>
              <a:rPr lang="es-VE" sz="300" b="1" dirty="0" err="1"/>
              <a:t>text-decoration</a:t>
            </a:r>
            <a:r>
              <a:rPr lang="es-VE" sz="300" b="1" dirty="0"/>
              <a:t>:</a:t>
            </a:r>
            <a:r>
              <a:rPr lang="es-VE" sz="300" dirty="0"/>
              <a:t> Añade decoraciones al texto, como subrayado, tachado o </a:t>
            </a:r>
            <a:r>
              <a:rPr lang="es-VE" sz="300" dirty="0" err="1"/>
              <a:t>sobrelación</a:t>
            </a:r>
            <a:r>
              <a:rPr lang="es-VE" sz="300" dirty="0"/>
              <a:t>. </a:t>
            </a:r>
            <a:endParaRPr lang="es-VE" sz="300" dirty="0" smtClean="0"/>
          </a:p>
          <a:p>
            <a:pPr algn="just" fontAlgn="ctr">
              <a:lnSpc>
                <a:spcPct val="150000"/>
              </a:lnSpc>
            </a:pPr>
            <a:endParaRPr lang="es-VE" sz="300" dirty="0"/>
          </a:p>
          <a:p>
            <a:pPr algn="just">
              <a:lnSpc>
                <a:spcPct val="150000"/>
              </a:lnSpc>
              <a:buFont typeface="Wingdings" pitchFamily="2" charset="2"/>
              <a:buChar char="§"/>
            </a:pPr>
            <a:r>
              <a:rPr lang="es-VE" sz="300" b="1" dirty="0" err="1"/>
              <a:t>letter-spacing</a:t>
            </a:r>
            <a:r>
              <a:rPr lang="es-VE" sz="300" b="1" dirty="0"/>
              <a:t>: </a:t>
            </a:r>
            <a:r>
              <a:rPr lang="es-VE" sz="300" dirty="0"/>
              <a:t>Ajusta el espaciado entre las letras del texto. </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Y FUENTES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840920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1594"/>
            <a:ext cx="122713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5" name="4 CuadroTexto"/>
          <p:cNvSpPr txBox="1"/>
          <p:nvPr/>
        </p:nvSpPr>
        <p:spPr>
          <a:xfrm>
            <a:off x="0" y="117455"/>
            <a:ext cx="1227137" cy="992579"/>
          </a:xfrm>
          <a:prstGeom prst="rect">
            <a:avLst/>
          </a:prstGeom>
          <a:noFill/>
        </p:spPr>
        <p:txBody>
          <a:bodyPr wrap="square" rtlCol="0">
            <a:spAutoFit/>
          </a:bodyPr>
          <a:lstStyle/>
          <a:p>
            <a:pPr algn="just">
              <a:lnSpc>
                <a:spcPct val="150000"/>
              </a:lnSpc>
            </a:pPr>
            <a:r>
              <a:rPr lang="es-VE" sz="300" dirty="0" smtClean="0"/>
              <a:t>	</a:t>
            </a:r>
            <a:r>
              <a:rPr lang="es-VE" sz="300" dirty="0"/>
              <a:t>El lenguaje CSS, abreviatura de </a:t>
            </a:r>
            <a:r>
              <a:rPr lang="es-VE" sz="300" b="1" dirty="0"/>
              <a:t>"</a:t>
            </a:r>
            <a:r>
              <a:rPr lang="es-VE" sz="300" b="1" dirty="0" err="1"/>
              <a:t>Cascading</a:t>
            </a:r>
            <a:r>
              <a:rPr lang="es-VE" sz="300" b="1" dirty="0"/>
              <a:t> Style </a:t>
            </a:r>
            <a:r>
              <a:rPr lang="es-VE" sz="300" b="1" dirty="0" err="1"/>
              <a:t>Sheets</a:t>
            </a:r>
            <a:r>
              <a:rPr lang="es-VE" sz="300" b="1" dirty="0"/>
              <a:t>"</a:t>
            </a:r>
            <a:r>
              <a:rPr lang="es-VE" sz="300" dirty="0"/>
              <a:t>, surgió en 1994 como una solución para estandarizar y controlar el estilo visual de los documentos web. </a:t>
            </a:r>
            <a:endParaRPr lang="es-VE" sz="300" dirty="0" smtClean="0"/>
          </a:p>
          <a:p>
            <a:pPr algn="just">
              <a:lnSpc>
                <a:spcPct val="150000"/>
              </a:lnSpc>
            </a:pPr>
            <a:endParaRPr lang="es-VE" sz="300" dirty="0"/>
          </a:p>
          <a:p>
            <a:pPr algn="just">
              <a:lnSpc>
                <a:spcPct val="150000"/>
              </a:lnSpc>
            </a:pPr>
            <a:r>
              <a:rPr lang="es-VE" sz="300" dirty="0" smtClean="0"/>
              <a:t>	Su </a:t>
            </a:r>
            <a:r>
              <a:rPr lang="es-VE" sz="300" dirty="0"/>
              <a:t>origen se remonta a la necesidad de separar el contenido (HTML) de la presentación, haciendo el diseño web más flexible y eficiente. A lo largo de los años, CSS ha evolucionado significativamente, introduciendo nuevas características y </a:t>
            </a:r>
            <a:r>
              <a:rPr lang="es-VE" sz="300" dirty="0" smtClean="0"/>
              <a:t>funcionalidades.</a:t>
            </a:r>
            <a:r>
              <a:rPr lang="es-VE" sz="300" dirty="0"/>
              <a:t> </a:t>
            </a:r>
            <a:endParaRPr lang="es-VE" sz="300" dirty="0" smtClean="0"/>
          </a:p>
          <a:p>
            <a:pPr algn="just">
              <a:lnSpc>
                <a:spcPct val="150000"/>
              </a:lnSpc>
            </a:pPr>
            <a:endParaRPr lang="en-US" sz="300" dirty="0"/>
          </a:p>
          <a:p>
            <a:pPr algn="just">
              <a:lnSpc>
                <a:spcPct val="150000"/>
              </a:lnSpc>
            </a:pPr>
            <a:endParaRPr lang="es-VE" sz="300" dirty="0" smtClean="0"/>
          </a:p>
          <a:p>
            <a:pPr algn="just">
              <a:lnSpc>
                <a:spcPct val="150000"/>
              </a:lnSpc>
            </a:pPr>
            <a:endParaRPr lang="en-US" sz="300" dirty="0">
              <a:latin typeface="Book Antiqua" pitchFamily="18" charset="0"/>
            </a:endParaRPr>
          </a:p>
          <a:p>
            <a:pPr>
              <a:lnSpc>
                <a:spcPct val="150000"/>
              </a:lnSpc>
            </a:pPr>
            <a:endParaRPr lang="es-VE" sz="300" dirty="0">
              <a:latin typeface="Book Antiqua" pitchFamily="18" charset="0"/>
            </a:endParaRPr>
          </a:p>
        </p:txBody>
      </p:sp>
    </p:spTree>
    <p:extLst>
      <p:ext uri="{BB962C8B-B14F-4D97-AF65-F5344CB8AC3E}">
        <p14:creationId xmlns:p14="http://schemas.microsoft.com/office/powerpoint/2010/main" val="230463410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854080"/>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err="1"/>
              <a:t>word-spacing</a:t>
            </a:r>
            <a:r>
              <a:rPr lang="es-VE" sz="300" b="1" dirty="0"/>
              <a:t>: </a:t>
            </a:r>
            <a:r>
              <a:rPr lang="es-VE" sz="300" dirty="0"/>
              <a:t>Ajusta el espaciado entre las palabras. </a:t>
            </a:r>
            <a:endParaRPr lang="es-VE" sz="300" dirty="0" smtClean="0"/>
          </a:p>
          <a:p>
            <a:pPr algn="just" fontAlgn="ctr">
              <a:lnSpc>
                <a:spcPct val="150000"/>
              </a:lnSpc>
            </a:pPr>
            <a:endParaRPr lang="es-VE" sz="300" dirty="0"/>
          </a:p>
          <a:p>
            <a:pPr marL="88900" indent="-88900" algn="just">
              <a:lnSpc>
                <a:spcPct val="150000"/>
              </a:lnSpc>
              <a:buFont typeface="Wingdings" pitchFamily="2" charset="2"/>
              <a:buChar char="§"/>
            </a:pPr>
            <a:r>
              <a:rPr lang="es-VE" sz="300" b="1" dirty="0" err="1"/>
              <a:t>text-transform</a:t>
            </a:r>
            <a:r>
              <a:rPr lang="es-VE" sz="300" b="1" dirty="0"/>
              <a:t>:</a:t>
            </a:r>
            <a:r>
              <a:rPr lang="es-VE" sz="300" dirty="0"/>
              <a:t> Permite convertir el texto a mayúsculas, minúsculas o capitalizar. </a:t>
            </a:r>
            <a:endParaRPr lang="es-VE" sz="300" dirty="0" smtClean="0"/>
          </a:p>
          <a:p>
            <a:pPr marL="88900" indent="-88900" algn="just">
              <a:lnSpc>
                <a:spcPct val="150000"/>
              </a:lnSpc>
              <a:buFont typeface="Wingdings" pitchFamily="2" charset="2"/>
              <a:buChar char="§"/>
            </a:pPr>
            <a:endParaRPr lang="en-US" sz="300" dirty="0"/>
          </a:p>
          <a:p>
            <a:pPr marL="88900" indent="-88900" algn="just">
              <a:lnSpc>
                <a:spcPct val="150000"/>
              </a:lnSpc>
              <a:buFont typeface="Wingdings" pitchFamily="2" charset="2"/>
              <a:buChar char="§"/>
            </a:pPr>
            <a:r>
              <a:rPr lang="es-VE" sz="300" b="1" dirty="0" err="1" smtClean="0"/>
              <a:t>font-variant</a:t>
            </a:r>
            <a:r>
              <a:rPr lang="es-VE" sz="300" b="1" dirty="0" smtClean="0"/>
              <a:t>: </a:t>
            </a:r>
            <a:r>
              <a:rPr lang="es-VE" sz="300" dirty="0"/>
              <a:t>Define si la fuente debe mostrar el texto en mayúsculas o no. </a:t>
            </a:r>
            <a:r>
              <a:rPr lang="es-VE" sz="300" dirty="0" smtClean="0"/>
              <a:t> </a:t>
            </a:r>
            <a:r>
              <a:rPr lang="es-VE" sz="300" dirty="0"/>
              <a:t>Permite activar o desactivar la aparición de ligaduras, que son combinaciones de caracteres que se visualizan como una sola </a:t>
            </a:r>
            <a:r>
              <a:rPr lang="es-VE" sz="300" dirty="0" smtClean="0"/>
              <a:t>forma.</a:t>
            </a:r>
          </a:p>
          <a:p>
            <a:pPr marL="88900" indent="-88900" algn="just">
              <a:lnSpc>
                <a:spcPct val="150000"/>
              </a:lnSpc>
              <a:buFont typeface="Wingdings" pitchFamily="2" charset="2"/>
              <a:buChar char="§"/>
            </a:pPr>
            <a:endParaRPr lang="en-US" sz="300" dirty="0"/>
          </a:p>
          <a:p>
            <a:pPr marL="88900" indent="-88900" algn="just">
              <a:lnSpc>
                <a:spcPct val="150000"/>
              </a:lnSpc>
              <a:buFont typeface="Wingdings" pitchFamily="2" charset="2"/>
              <a:buChar char="§"/>
            </a:pP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Y FUENTES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74047926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err="1"/>
              <a:t>text-indent</a:t>
            </a:r>
            <a:r>
              <a:rPr lang="es-VE" sz="300" b="1" dirty="0"/>
              <a:t>: </a:t>
            </a:r>
            <a:r>
              <a:rPr lang="es-VE" sz="300" dirty="0"/>
              <a:t>Define la sangría del primer párrafo.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err="1"/>
              <a:t>text-transform</a:t>
            </a:r>
            <a:r>
              <a:rPr lang="es-VE" sz="300" b="1" dirty="0"/>
              <a:t>:</a:t>
            </a:r>
            <a:r>
              <a:rPr lang="es-VE" sz="300" dirty="0"/>
              <a:t> Define si el texto debe ser convertido a mayúsculas, minúsculas o capitalizado. </a:t>
            </a:r>
            <a:endParaRPr lang="es-VE" sz="300" dirty="0" smtClean="0"/>
          </a:p>
          <a:p>
            <a:pPr algn="just" fontAlgn="ctr">
              <a:lnSpc>
                <a:spcPct val="150000"/>
              </a:lnSpc>
            </a:pPr>
            <a:endParaRPr lang="es-VE" sz="300" dirty="0"/>
          </a:p>
          <a:p>
            <a:pPr marL="88900" indent="-88900" algn="just">
              <a:lnSpc>
                <a:spcPct val="150000"/>
              </a:lnSpc>
              <a:buFont typeface="Wingdings" pitchFamily="2" charset="2"/>
              <a:buChar char="§"/>
            </a:pPr>
            <a:r>
              <a:rPr lang="es-VE" sz="300" b="1" dirty="0" err="1"/>
              <a:t>text-shadow</a:t>
            </a:r>
            <a:r>
              <a:rPr lang="es-VE" sz="300" b="1" dirty="0"/>
              <a:t>:</a:t>
            </a:r>
            <a:r>
              <a:rPr lang="es-VE" sz="300" dirty="0"/>
              <a:t> Define la sombra del texto (color, desenfoque, desplazamiento). </a:t>
            </a:r>
            <a:endParaRPr lang="es-VE" sz="300" dirty="0" smtClean="0"/>
          </a:p>
          <a:p>
            <a:pPr marL="88900" indent="-88900" algn="just">
              <a:lnSpc>
                <a:spcPct val="150000"/>
              </a:lnSpc>
              <a:buFont typeface="Wingdings" pitchFamily="2" charset="2"/>
              <a:buChar char="§"/>
            </a:pPr>
            <a:endParaRPr lang="en-US" sz="300" dirty="0"/>
          </a:p>
          <a:p>
            <a:pPr marL="88900" indent="-88900" algn="just" fontAlgn="ctr">
              <a:lnSpc>
                <a:spcPct val="150000"/>
              </a:lnSpc>
              <a:buFont typeface="Wingdings" pitchFamily="2" charset="2"/>
              <a:buChar char="§"/>
            </a:pPr>
            <a:r>
              <a:rPr lang="es-VE" sz="300" b="1" dirty="0" err="1"/>
              <a:t>white-space</a:t>
            </a:r>
            <a:r>
              <a:rPr lang="es-VE" sz="300" b="1" dirty="0"/>
              <a:t>:</a:t>
            </a:r>
            <a:r>
              <a:rPr lang="es-VE" sz="300" dirty="0"/>
              <a:t> Define cómo el navegador maneja los espacios en blanco. </a:t>
            </a:r>
            <a:endParaRPr lang="es-VE" sz="300" dirty="0" smtClean="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Y FUENTES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20942317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15581"/>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err="1"/>
              <a:t>text-overflow</a:t>
            </a:r>
            <a:r>
              <a:rPr lang="es-VE" sz="300" b="1" dirty="0"/>
              <a:t>: </a:t>
            </a:r>
            <a:r>
              <a:rPr lang="es-VE" sz="300" dirty="0"/>
              <a:t>Define cómo se maneja el texto cuando se desborda de su contenedor.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err="1"/>
              <a:t>writing-mode</a:t>
            </a:r>
            <a:r>
              <a:rPr lang="es-VE" sz="300" b="1" dirty="0"/>
              <a:t>: </a:t>
            </a:r>
            <a:r>
              <a:rPr lang="es-VE" sz="300" dirty="0"/>
              <a:t>Define la dirección del texto (horizontal, vertical).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err="1"/>
              <a:t>direction</a:t>
            </a:r>
            <a:r>
              <a:rPr lang="es-VE" sz="300" b="1" dirty="0"/>
              <a:t>: </a:t>
            </a:r>
            <a:r>
              <a:rPr lang="es-VE" sz="300" dirty="0"/>
              <a:t>Define la dirección del texto (LTR, RTL).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err="1"/>
              <a:t>text-justify</a:t>
            </a:r>
            <a:r>
              <a:rPr lang="es-VE" sz="300" b="1" dirty="0"/>
              <a:t>: </a:t>
            </a:r>
            <a:r>
              <a:rPr lang="es-VE" sz="300" dirty="0"/>
              <a:t>Define cómo se justifica el texto. </a:t>
            </a:r>
            <a:endParaRPr lang="es-VE" sz="300" dirty="0" smtClean="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Y FUENTES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6779985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577081"/>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err="1"/>
              <a:t>word</a:t>
            </a:r>
            <a:r>
              <a:rPr lang="es-VE" sz="300" b="1" dirty="0"/>
              <a:t>-break:</a:t>
            </a:r>
            <a:r>
              <a:rPr lang="es-VE" sz="300" dirty="0"/>
              <a:t> Define cómo se manejan los saltos de línea de palabras. </a:t>
            </a:r>
          </a:p>
          <a:p>
            <a:pPr algn="just" fontAlgn="ctr">
              <a:lnSpc>
                <a:spcPct val="150000"/>
              </a:lnSpc>
            </a:pPr>
            <a:r>
              <a:rPr lang="es-VE" sz="300" dirty="0"/>
              <a:t> </a:t>
            </a:r>
          </a:p>
          <a:p>
            <a:pPr marL="88900" indent="-88900" algn="just">
              <a:lnSpc>
                <a:spcPct val="150000"/>
              </a:lnSpc>
              <a:buFont typeface="Wingdings" pitchFamily="2" charset="2"/>
              <a:buChar char="§"/>
            </a:pPr>
            <a:r>
              <a:rPr lang="es-VE" sz="300" b="1" dirty="0" err="1"/>
              <a:t>text-wrap</a:t>
            </a:r>
            <a:r>
              <a:rPr lang="es-VE" sz="300" b="1" dirty="0"/>
              <a:t>: </a:t>
            </a:r>
            <a:r>
              <a:rPr lang="es-VE" sz="300" dirty="0"/>
              <a:t>Define cómo el texto se ajusta o rompe en líneas. </a:t>
            </a:r>
            <a:endParaRPr lang="es-VE" sz="300" dirty="0" smtClean="0"/>
          </a:p>
          <a:p>
            <a:pPr marL="88900" indent="-88900" algn="just">
              <a:lnSpc>
                <a:spcPct val="150000"/>
              </a:lnSpc>
              <a:buFont typeface="Wingdings" pitchFamily="2" charset="2"/>
              <a:buChar char="§"/>
            </a:pPr>
            <a:endParaRPr lang="en-US" sz="300" dirty="0"/>
          </a:p>
          <a:p>
            <a:pPr marL="88900" indent="-88900" algn="just">
              <a:lnSpc>
                <a:spcPct val="150000"/>
              </a:lnSpc>
              <a:buFont typeface="Wingdings" pitchFamily="2" charset="2"/>
              <a:buChar char="§"/>
            </a:pPr>
            <a:r>
              <a:rPr lang="es-VE" sz="300" b="1" dirty="0" smtClean="0"/>
              <a:t>vertical-</a:t>
            </a:r>
            <a:r>
              <a:rPr lang="es-VE" sz="300" b="1" dirty="0" err="1" smtClean="0"/>
              <a:t>align</a:t>
            </a:r>
            <a:r>
              <a:rPr lang="es-VE" sz="300" b="1" dirty="0" smtClean="0"/>
              <a:t>:</a:t>
            </a:r>
            <a:r>
              <a:rPr lang="es-VE" sz="300" dirty="0"/>
              <a:t> permite controlar la alineación vertical de un elemento respecto a su línea </a:t>
            </a:r>
            <a:r>
              <a:rPr lang="es-VE" sz="300" dirty="0" smtClean="0"/>
              <a:t>base.</a:t>
            </a: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FONDOS Y FUENTES 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49627447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algn="just" fontAlgn="ctr">
              <a:lnSpc>
                <a:spcPct val="150000"/>
              </a:lnSpc>
            </a:pPr>
            <a:r>
              <a:rPr lang="es-VE" sz="300" b="1" dirty="0" err="1" smtClean="0"/>
              <a:t>Padding</a:t>
            </a:r>
            <a:r>
              <a:rPr lang="es-VE" sz="300" b="1" dirty="0" smtClean="0"/>
              <a:t>: </a:t>
            </a:r>
            <a:r>
              <a:rPr lang="es-VE" sz="300" dirty="0"/>
              <a:t> </a:t>
            </a:r>
            <a:r>
              <a:rPr lang="es-VE" sz="300" dirty="0" smtClean="0"/>
              <a:t>se </a:t>
            </a:r>
            <a:r>
              <a:rPr lang="es-VE" sz="300" dirty="0"/>
              <a:t>usa para crear espacio entre el contenido de un elemento y sus bordes, dentro del elemento. Es decir, afecta el espacio interno de un elemento, creando una zona de relleno que separa el contenido de los bordes. </a:t>
            </a:r>
            <a:endParaRPr lang="es-VE" sz="300" dirty="0" smtClean="0"/>
          </a:p>
          <a:p>
            <a:pPr algn="just" fontAlgn="ctr">
              <a:lnSpc>
                <a:spcPct val="150000"/>
              </a:lnSpc>
            </a:pPr>
            <a:endParaRPr lang="es-VE" sz="300" dirty="0" smtClean="0"/>
          </a:p>
          <a:p>
            <a:pPr marL="88900" indent="-88900" algn="just" fontAlgn="ctr">
              <a:lnSpc>
                <a:spcPct val="150000"/>
              </a:lnSpc>
              <a:buFont typeface="Wingdings" pitchFamily="2" charset="2"/>
              <a:buChar char="§"/>
            </a:pPr>
            <a:r>
              <a:rPr lang="es-VE" sz="300" b="1" dirty="0" err="1"/>
              <a:t>padding</a:t>
            </a:r>
            <a:r>
              <a:rPr lang="es-VE" sz="300" b="1" dirty="0"/>
              <a:t>-top:</a:t>
            </a:r>
            <a:r>
              <a:rPr lang="es-VE" sz="300" dirty="0"/>
              <a:t> </a:t>
            </a:r>
            <a:r>
              <a:rPr lang="es-VE" sz="300" dirty="0" smtClean="0"/>
              <a:t>relleno </a:t>
            </a:r>
            <a:r>
              <a:rPr lang="es-VE" sz="300" dirty="0"/>
              <a:t>en la parte superior del elemento</a:t>
            </a:r>
            <a:r>
              <a:rPr lang="es-VE" sz="300" dirty="0" smtClean="0"/>
              <a:t>.</a:t>
            </a:r>
            <a:endParaRPr lang="es-VE" sz="300" dirty="0"/>
          </a:p>
          <a:p>
            <a:pPr marL="88900" indent="-88900" algn="just" fontAlgn="ctr">
              <a:lnSpc>
                <a:spcPct val="150000"/>
              </a:lnSpc>
              <a:buFont typeface="Wingdings" pitchFamily="2" charset="2"/>
              <a:buChar char="§"/>
            </a:pPr>
            <a:r>
              <a:rPr lang="es-VE" sz="300" b="1" dirty="0" err="1"/>
              <a:t>padding-right</a:t>
            </a:r>
            <a:r>
              <a:rPr lang="es-VE" sz="300" b="1" dirty="0"/>
              <a:t>:</a:t>
            </a:r>
            <a:r>
              <a:rPr lang="es-VE" sz="300" dirty="0"/>
              <a:t> </a:t>
            </a:r>
            <a:r>
              <a:rPr lang="es-VE" sz="300" dirty="0" smtClean="0"/>
              <a:t>relleno </a:t>
            </a:r>
            <a:r>
              <a:rPr lang="es-VE" sz="300" dirty="0"/>
              <a:t>a la derecha del elemento</a:t>
            </a:r>
            <a:r>
              <a:rPr lang="es-VE" sz="300" dirty="0" smtClean="0"/>
              <a:t>. </a:t>
            </a:r>
            <a:endParaRPr lang="es-VE" sz="300" dirty="0"/>
          </a:p>
          <a:p>
            <a:pPr marL="88900" indent="-88900" algn="just" fontAlgn="ctr">
              <a:lnSpc>
                <a:spcPct val="150000"/>
              </a:lnSpc>
              <a:buFont typeface="Wingdings" pitchFamily="2" charset="2"/>
              <a:buChar char="§"/>
            </a:pPr>
            <a:r>
              <a:rPr lang="es-VE" sz="300" b="1" dirty="0" err="1"/>
              <a:t>padding-bottom</a:t>
            </a:r>
            <a:r>
              <a:rPr lang="es-VE" sz="300" b="1" dirty="0"/>
              <a:t>:</a:t>
            </a:r>
            <a:r>
              <a:rPr lang="es-VE" sz="300" dirty="0"/>
              <a:t> </a:t>
            </a:r>
            <a:r>
              <a:rPr lang="es-VE" sz="300" dirty="0" smtClean="0"/>
              <a:t>relleno </a:t>
            </a:r>
            <a:r>
              <a:rPr lang="es-VE" sz="300" dirty="0"/>
              <a:t>en la parte inferior del elemento. </a:t>
            </a:r>
          </a:p>
          <a:p>
            <a:pPr marL="88900" indent="-88900" algn="just">
              <a:lnSpc>
                <a:spcPct val="150000"/>
              </a:lnSpc>
              <a:buFont typeface="Wingdings" pitchFamily="2" charset="2"/>
              <a:buChar char="§"/>
            </a:pPr>
            <a:r>
              <a:rPr lang="es-VE" sz="300" b="1" dirty="0" err="1"/>
              <a:t>padding-left</a:t>
            </a:r>
            <a:r>
              <a:rPr lang="es-VE" sz="300" b="1" dirty="0"/>
              <a:t>:</a:t>
            </a:r>
            <a:r>
              <a:rPr lang="es-VE" sz="300" dirty="0"/>
              <a:t> </a:t>
            </a:r>
            <a:r>
              <a:rPr lang="es-VE" sz="300" dirty="0" smtClean="0"/>
              <a:t>relleno </a:t>
            </a:r>
            <a:r>
              <a:rPr lang="es-VE" sz="300" dirty="0"/>
              <a:t>a la izquierda del elemento. </a:t>
            </a:r>
          </a:p>
          <a:p>
            <a:pPr algn="just" fontAlgn="ctr">
              <a:lnSpc>
                <a:spcPct val="150000"/>
              </a:lnSpc>
            </a:pP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EN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48946132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646331"/>
          </a:xfrm>
          <a:prstGeom prst="rect">
            <a:avLst/>
          </a:prstGeom>
          <a:noFill/>
        </p:spPr>
        <p:txBody>
          <a:bodyPr wrap="square" rtlCol="0">
            <a:spAutoFit/>
          </a:bodyPr>
          <a:lstStyle/>
          <a:p>
            <a:pPr algn="just">
              <a:lnSpc>
                <a:spcPct val="150000"/>
              </a:lnSpc>
            </a:pPr>
            <a:r>
              <a:rPr lang="es-VE" sz="300" b="1" dirty="0"/>
              <a:t>Valor por defecto:</a:t>
            </a:r>
            <a:endParaRPr lang="es-VE" sz="300" dirty="0"/>
          </a:p>
          <a:p>
            <a:pPr algn="just" fontAlgn="ctr">
              <a:lnSpc>
                <a:spcPct val="150000"/>
              </a:lnSpc>
            </a:pPr>
            <a:r>
              <a:rPr lang="es-VE" sz="300" dirty="0"/>
              <a:t>El valor por defecto para </a:t>
            </a:r>
            <a:r>
              <a:rPr lang="es-VE" sz="300" dirty="0" err="1"/>
              <a:t>padding</a:t>
            </a:r>
            <a:r>
              <a:rPr lang="es-VE" sz="300" dirty="0"/>
              <a:t> es 0 (ningún relleno</a:t>
            </a:r>
            <a:r>
              <a:rPr lang="es-VE" sz="300" dirty="0" smtClean="0"/>
              <a:t>).</a:t>
            </a:r>
          </a:p>
          <a:p>
            <a:pPr algn="just" fontAlgn="ctr">
              <a:lnSpc>
                <a:spcPct val="150000"/>
              </a:lnSpc>
            </a:pPr>
            <a:r>
              <a:rPr lang="es-VE" sz="300" dirty="0"/>
              <a:t> </a:t>
            </a:r>
          </a:p>
          <a:p>
            <a:pPr algn="just">
              <a:lnSpc>
                <a:spcPct val="150000"/>
              </a:lnSpc>
            </a:pPr>
            <a:r>
              <a:rPr lang="es-VE" sz="300" b="1" dirty="0"/>
              <a:t>Unidades:</a:t>
            </a:r>
            <a:endParaRPr lang="es-VE" sz="300" dirty="0"/>
          </a:p>
          <a:p>
            <a:pPr algn="just">
              <a:lnSpc>
                <a:spcPct val="150000"/>
              </a:lnSpc>
            </a:pPr>
            <a:r>
              <a:rPr lang="es-VE" sz="300" dirty="0"/>
              <a:t>Se pueden usar diferentes unidades para el relleno, como píxeles (</a:t>
            </a:r>
            <a:r>
              <a:rPr lang="es-VE" sz="300" dirty="0" err="1"/>
              <a:t>px</a:t>
            </a:r>
            <a:r>
              <a:rPr lang="es-VE" sz="300" dirty="0"/>
              <a:t>), porcentajes (%), unidades de medida basadas en la fuente del elemento (</a:t>
            </a:r>
            <a:r>
              <a:rPr lang="es-VE" sz="300" dirty="0" err="1"/>
              <a:t>em</a:t>
            </a:r>
            <a:r>
              <a:rPr lang="es-VE" sz="300" dirty="0"/>
              <a:t>, rem). </a:t>
            </a:r>
          </a:p>
          <a:p>
            <a:pPr algn="just" fontAlgn="ctr">
              <a:lnSpc>
                <a:spcPct val="150000"/>
              </a:lnSpc>
            </a:pP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04901754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Mejorar </a:t>
            </a:r>
            <a:r>
              <a:rPr lang="es-VE" sz="300" b="1" dirty="0"/>
              <a:t>la </a:t>
            </a:r>
            <a:r>
              <a:rPr lang="es-VE" sz="300" b="1" dirty="0" smtClean="0"/>
              <a:t>legibilidad:</a:t>
            </a:r>
            <a:r>
              <a:rPr lang="es-VE" sz="300" dirty="0"/>
              <a:t> </a:t>
            </a:r>
            <a:r>
              <a:rPr lang="es-VE" sz="300" dirty="0" smtClean="0"/>
              <a:t>añade </a:t>
            </a:r>
            <a:r>
              <a:rPr lang="es-VE" sz="300" dirty="0"/>
              <a:t>espacio entre el contenido y los bordes de un elemento hace que el diseño parezca más limpio y profesional. </a:t>
            </a:r>
          </a:p>
          <a:p>
            <a:pPr marL="88900" indent="-88900" algn="just">
              <a:lnSpc>
                <a:spcPct val="150000"/>
              </a:lnSpc>
              <a:buFont typeface="Wingdings" pitchFamily="2" charset="2"/>
              <a:buChar char="§"/>
            </a:pPr>
            <a:r>
              <a:rPr lang="es-VE" sz="300" b="1" dirty="0"/>
              <a:t>Crear diseños visualmente </a:t>
            </a:r>
            <a:r>
              <a:rPr lang="es-VE" sz="300" b="1" dirty="0" smtClean="0"/>
              <a:t>atractivos:</a:t>
            </a:r>
            <a:r>
              <a:rPr lang="es-VE" sz="300" dirty="0"/>
              <a:t> permite controlar el espacio interno de los elementos, lo que afecta la estética general de la página. </a:t>
            </a:r>
          </a:p>
          <a:p>
            <a:pPr marL="88900" indent="-88900" algn="just">
              <a:lnSpc>
                <a:spcPct val="150000"/>
              </a:lnSpc>
              <a:buFont typeface="Wingdings" pitchFamily="2" charset="2"/>
              <a:buChar char="§"/>
            </a:pPr>
            <a:r>
              <a:rPr lang="es-VE" sz="300" b="1" dirty="0"/>
              <a:t>Asegurar que el contenido no se pegue a los </a:t>
            </a:r>
            <a:r>
              <a:rPr lang="es-VE" sz="300" b="1" dirty="0" smtClean="0"/>
              <a:t>bordes:</a:t>
            </a:r>
            <a:r>
              <a:rPr lang="es-VE" sz="300" dirty="0"/>
              <a:t> </a:t>
            </a:r>
            <a:r>
              <a:rPr lang="es-VE" sz="300" dirty="0" smtClean="0"/>
              <a:t>permite </a:t>
            </a:r>
            <a:r>
              <a:rPr lang="es-VE" sz="300" dirty="0"/>
              <a:t>evitar que el contenido se vea pegado a los bordes del elemento, lo que puede afectar la experiencia del usuario. </a:t>
            </a: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88940375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569900"/>
          </a:xfrm>
          <a:prstGeom prst="rect">
            <a:avLst/>
          </a:prstGeom>
          <a:noFill/>
        </p:spPr>
        <p:txBody>
          <a:bodyPr wrap="square" rtlCol="0">
            <a:spAutoFit/>
          </a:bodyPr>
          <a:lstStyle/>
          <a:p>
            <a:pPr algn="just">
              <a:lnSpc>
                <a:spcPct val="150000"/>
              </a:lnSpc>
            </a:pPr>
            <a:r>
              <a:rPr lang="es-VE" sz="300" b="1" dirty="0" err="1" smtClean="0"/>
              <a:t>Margin</a:t>
            </a:r>
            <a:r>
              <a:rPr lang="es-VE" sz="300" b="1" dirty="0" smtClean="0"/>
              <a:t>:</a:t>
            </a:r>
            <a:r>
              <a:rPr lang="es-VE" sz="300" dirty="0"/>
              <a:t> </a:t>
            </a:r>
            <a:r>
              <a:rPr lang="es-VE" sz="300" dirty="0" smtClean="0"/>
              <a:t>se </a:t>
            </a:r>
            <a:r>
              <a:rPr lang="es-VE" sz="300" dirty="0"/>
              <a:t>utiliza para definir el espacio exterior entre un elemento y los elementos adyacentes. Esta propiedad crea un espacio en blanco alrededor del elemento, separándolo de otros elementos del diseño. Puedes controlar este espacio utilizando diferentes valores para la propiedad </a:t>
            </a:r>
            <a:r>
              <a:rPr lang="es-VE" sz="300" dirty="0" err="1"/>
              <a:t>margin</a:t>
            </a:r>
            <a:r>
              <a:rPr lang="es-VE" sz="300" dirty="0"/>
              <a:t>, tanto individuales para cada lado (superior, derecho, inferior, izquierdo) como abreviados para especificar múltiples lados a la vez. </a:t>
            </a: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1553220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38664"/>
          </a:xfrm>
          <a:prstGeom prst="rect">
            <a:avLst/>
          </a:prstGeom>
          <a:noFill/>
        </p:spPr>
        <p:txBody>
          <a:bodyPr wrap="square" rtlCol="0">
            <a:spAutoFit/>
          </a:bodyPr>
          <a:lstStyle/>
          <a:p>
            <a:pPr fontAlgn="ctr"/>
            <a:r>
              <a:rPr lang="es-VE" sz="300" dirty="0"/>
              <a:t>La propiedad </a:t>
            </a:r>
            <a:r>
              <a:rPr lang="es-VE" sz="300" dirty="0" err="1"/>
              <a:t>margin</a:t>
            </a:r>
            <a:r>
              <a:rPr lang="es-VE" sz="300" dirty="0"/>
              <a:t> acepta diferentes tipos de valores</a:t>
            </a:r>
            <a:r>
              <a:rPr lang="es-VE" sz="300" dirty="0" smtClean="0"/>
              <a:t>:</a:t>
            </a:r>
          </a:p>
          <a:p>
            <a:pPr fontAlgn="ctr"/>
            <a:endParaRPr lang="es-VE" sz="300" b="1" dirty="0"/>
          </a:p>
          <a:p>
            <a:pPr marL="88900" indent="-88900" algn="just" fontAlgn="ctr">
              <a:lnSpc>
                <a:spcPct val="150000"/>
              </a:lnSpc>
              <a:buFont typeface="Wingdings" pitchFamily="2" charset="2"/>
              <a:buChar char="§"/>
            </a:pPr>
            <a:r>
              <a:rPr lang="es-VE" sz="300" b="1" dirty="0" smtClean="0"/>
              <a:t>Longitudes</a:t>
            </a:r>
            <a:r>
              <a:rPr lang="es-VE" sz="300" b="1" dirty="0"/>
              <a:t>:</a:t>
            </a:r>
            <a:r>
              <a:rPr lang="es-VE" sz="300" dirty="0"/>
              <a:t> </a:t>
            </a:r>
            <a:r>
              <a:rPr lang="es-VE" sz="300" dirty="0" smtClean="0"/>
              <a:t>especifican </a:t>
            </a:r>
            <a:r>
              <a:rPr lang="es-VE" sz="300" dirty="0"/>
              <a:t>el espacio en píxeles (</a:t>
            </a:r>
            <a:r>
              <a:rPr lang="es-VE" sz="300" dirty="0" err="1"/>
              <a:t>px</a:t>
            </a:r>
            <a:r>
              <a:rPr lang="es-VE" sz="300" dirty="0"/>
              <a:t>), centímetros (cm), milímetros (mm), entre otros. </a:t>
            </a:r>
          </a:p>
          <a:p>
            <a:pPr marL="88900" indent="-88900" algn="just" fontAlgn="ctr">
              <a:lnSpc>
                <a:spcPct val="150000"/>
              </a:lnSpc>
              <a:buFont typeface="Wingdings" pitchFamily="2" charset="2"/>
              <a:buChar char="§"/>
            </a:pPr>
            <a:r>
              <a:rPr lang="es-VE" sz="300" b="1" dirty="0"/>
              <a:t>Porcentajes:</a:t>
            </a:r>
            <a:r>
              <a:rPr lang="es-VE" sz="300" dirty="0"/>
              <a:t> </a:t>
            </a:r>
            <a:r>
              <a:rPr lang="es-VE" sz="300" dirty="0" smtClean="0"/>
              <a:t>especifican </a:t>
            </a:r>
            <a:r>
              <a:rPr lang="es-VE" sz="300" dirty="0"/>
              <a:t>el espacio como un porcentaje del ancho del elemento padre. </a:t>
            </a:r>
          </a:p>
          <a:p>
            <a:pPr marL="88900" indent="-88900" algn="just" fontAlgn="ctr">
              <a:lnSpc>
                <a:spcPct val="150000"/>
              </a:lnSpc>
              <a:buFont typeface="Wingdings" pitchFamily="2" charset="2"/>
              <a:buChar char="§"/>
            </a:pPr>
            <a:r>
              <a:rPr lang="es-VE" sz="300" b="1" dirty="0"/>
              <a:t>A</a:t>
            </a:r>
            <a:r>
              <a:rPr lang="es-VE" sz="300" b="1" dirty="0" smtClean="0"/>
              <a:t>uto</a:t>
            </a:r>
            <a:r>
              <a:rPr lang="es-VE" sz="300" b="1" dirty="0"/>
              <a:t>:</a:t>
            </a:r>
            <a:r>
              <a:rPr lang="es-VE" sz="300" dirty="0"/>
              <a:t> </a:t>
            </a:r>
            <a:r>
              <a:rPr lang="es-VE" sz="300" dirty="0" smtClean="0"/>
              <a:t>en </a:t>
            </a:r>
            <a:r>
              <a:rPr lang="es-VE" sz="300" dirty="0"/>
              <a:t>algunos casos, auto puede ser utilizado para centrar un elemento </a:t>
            </a:r>
            <a:r>
              <a:rPr lang="es-VE" sz="300" dirty="0" smtClean="0"/>
              <a:t>horizontalmente.</a:t>
            </a:r>
            <a:r>
              <a:rPr lang="es-VE" sz="300" dirty="0"/>
              <a:t> </a:t>
            </a:r>
          </a:p>
          <a:p>
            <a:pPr marL="88900" indent="-88900" algn="just">
              <a:lnSpc>
                <a:spcPct val="150000"/>
              </a:lnSpc>
              <a:buFont typeface="Wingdings" pitchFamily="2" charset="2"/>
              <a:buChar char="§"/>
            </a:pPr>
            <a:r>
              <a:rPr lang="es-VE" sz="300" b="1" dirty="0"/>
              <a:t>Valores negativos:</a:t>
            </a:r>
            <a:r>
              <a:rPr lang="es-VE" sz="300" dirty="0"/>
              <a:t> </a:t>
            </a:r>
            <a:r>
              <a:rPr lang="es-VE" sz="300" dirty="0" smtClean="0"/>
              <a:t>permiten </a:t>
            </a:r>
            <a:r>
              <a:rPr lang="es-VE" sz="300" dirty="0"/>
              <a:t>que un elemento se sobreponga a otros elementos. </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40767312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4"/>
            <a:ext cx="1227157" cy="807913"/>
          </a:xfrm>
          <a:prstGeom prst="rect">
            <a:avLst/>
          </a:prstGeom>
          <a:noFill/>
        </p:spPr>
        <p:txBody>
          <a:bodyPr wrap="square" rtlCol="0">
            <a:spAutoFit/>
          </a:bodyPr>
          <a:lstStyle/>
          <a:p>
            <a:r>
              <a:rPr lang="es-VE" sz="300" b="1" dirty="0"/>
              <a:t>Valores individuales:</a:t>
            </a:r>
            <a:endParaRPr lang="es-VE" sz="300" dirty="0"/>
          </a:p>
          <a:p>
            <a:pPr marL="88900" indent="-88900" algn="just" fontAlgn="ctr">
              <a:lnSpc>
                <a:spcPct val="150000"/>
              </a:lnSpc>
              <a:buFont typeface="Wingdings" pitchFamily="2" charset="2"/>
              <a:buChar char="§"/>
            </a:pPr>
            <a:r>
              <a:rPr lang="es-VE" sz="300" b="1" dirty="0" err="1"/>
              <a:t>margin</a:t>
            </a:r>
            <a:r>
              <a:rPr lang="es-VE" sz="300" b="1" dirty="0"/>
              <a:t>-top: </a:t>
            </a:r>
            <a:r>
              <a:rPr lang="es-VE" sz="300" dirty="0"/>
              <a:t>Define el margen superior del elemento. </a:t>
            </a:r>
          </a:p>
          <a:p>
            <a:pPr marL="88900" indent="-88900" algn="just" fontAlgn="ctr">
              <a:lnSpc>
                <a:spcPct val="150000"/>
              </a:lnSpc>
              <a:buFont typeface="Wingdings" pitchFamily="2" charset="2"/>
              <a:buChar char="§"/>
            </a:pPr>
            <a:r>
              <a:rPr lang="es-VE" sz="300" b="1" dirty="0" err="1"/>
              <a:t>margin-right</a:t>
            </a:r>
            <a:r>
              <a:rPr lang="es-VE" sz="300" b="1" dirty="0"/>
              <a:t>:</a:t>
            </a:r>
            <a:r>
              <a:rPr lang="es-VE" sz="300" dirty="0"/>
              <a:t> Define el margen derecho del elemento. </a:t>
            </a:r>
          </a:p>
          <a:p>
            <a:pPr marL="88900" indent="-88900" algn="just" fontAlgn="ctr">
              <a:lnSpc>
                <a:spcPct val="150000"/>
              </a:lnSpc>
              <a:buFont typeface="Wingdings" pitchFamily="2" charset="2"/>
              <a:buChar char="§"/>
            </a:pPr>
            <a:r>
              <a:rPr lang="es-VE" sz="300" b="1" dirty="0" err="1"/>
              <a:t>margin-bottom</a:t>
            </a:r>
            <a:r>
              <a:rPr lang="es-VE" sz="300" b="1" dirty="0"/>
              <a:t>: </a:t>
            </a:r>
            <a:r>
              <a:rPr lang="es-VE" sz="300" dirty="0"/>
              <a:t>Define el margen inferior del elemento. </a:t>
            </a:r>
          </a:p>
          <a:p>
            <a:pPr marL="88900" indent="-88900" algn="just">
              <a:lnSpc>
                <a:spcPct val="150000"/>
              </a:lnSpc>
              <a:buFont typeface="Wingdings" pitchFamily="2" charset="2"/>
              <a:buChar char="§"/>
            </a:pPr>
            <a:r>
              <a:rPr lang="es-VE" sz="300" b="1" dirty="0" err="1"/>
              <a:t>margin-left</a:t>
            </a:r>
            <a:r>
              <a:rPr lang="es-VE" sz="300" b="1" dirty="0"/>
              <a:t>: </a:t>
            </a:r>
            <a:r>
              <a:rPr lang="es-VE" sz="300" dirty="0"/>
              <a:t>Define el margen izquierdo del elemento. </a:t>
            </a:r>
            <a:endParaRPr lang="es-VE" sz="300" dirty="0" smtClean="0"/>
          </a:p>
          <a:p>
            <a:pPr marL="88900" indent="-88900" algn="just">
              <a:lnSpc>
                <a:spcPct val="150000"/>
              </a:lnSpc>
              <a:buFont typeface="Wingdings" pitchFamily="2" charset="2"/>
              <a:buChar char="§"/>
            </a:pPr>
            <a:endParaRPr lang="en-US" sz="300" dirty="0"/>
          </a:p>
          <a:p>
            <a:pPr algn="just">
              <a:lnSpc>
                <a:spcPct val="150000"/>
              </a:lnSpc>
            </a:pPr>
            <a:r>
              <a:rPr lang="es-VE" sz="300" b="1" dirty="0"/>
              <a:t>Valores </a:t>
            </a:r>
            <a:r>
              <a:rPr lang="es-VE" sz="300" b="1" dirty="0" smtClean="0"/>
              <a:t>abreviados:</a:t>
            </a:r>
            <a:r>
              <a:rPr lang="es-VE" sz="300" dirty="0"/>
              <a:t> </a:t>
            </a:r>
            <a:r>
              <a:rPr lang="es-VE" sz="300" dirty="0" smtClean="0"/>
              <a:t>se puede especificar </a:t>
            </a:r>
            <a:r>
              <a:rPr lang="es-VE" sz="300" dirty="0"/>
              <a:t>el margen para múltiples lados utilizando la propiedad </a:t>
            </a:r>
            <a:r>
              <a:rPr lang="es-VE" sz="300" b="1" dirty="0" err="1"/>
              <a:t>margin</a:t>
            </a:r>
            <a:r>
              <a:rPr lang="es-VE" sz="300" dirty="0"/>
              <a:t> con uno a cuatro valores</a:t>
            </a:r>
            <a:r>
              <a:rPr lang="es-VE" sz="300" dirty="0" smtClean="0"/>
              <a:t>:</a:t>
            </a:r>
          </a:p>
          <a:p>
            <a:pPr fontAlgn="ctr"/>
            <a:endParaRPr lang="es-VE" sz="300" b="1" dirty="0"/>
          </a:p>
          <a:p>
            <a:pPr marL="88900" indent="-88900" algn="just" fontAlgn="ctr">
              <a:lnSpc>
                <a:spcPct val="150000"/>
              </a:lnSpc>
              <a:buFont typeface="Wingdings" pitchFamily="2" charset="2"/>
              <a:buChar char="§"/>
            </a:pPr>
            <a:r>
              <a:rPr lang="es-VE" sz="300" b="1" dirty="0" smtClean="0"/>
              <a:t>Un </a:t>
            </a:r>
            <a:r>
              <a:rPr lang="es-VE" sz="300" b="1" dirty="0"/>
              <a:t>valor:</a:t>
            </a:r>
            <a:r>
              <a:rPr lang="es-VE" sz="300" dirty="0"/>
              <a:t> Se aplica a todos los lados del elemento. </a:t>
            </a:r>
            <a:endParaRPr lang="es-VE" sz="300" dirty="0" smtClean="0"/>
          </a:p>
          <a:p>
            <a:pPr algn="just" fontAlgn="ctr">
              <a:lnSpc>
                <a:spcPct val="150000"/>
              </a:lnSpc>
            </a:pPr>
            <a:r>
              <a:rPr lang="es-VE" sz="300" b="1" dirty="0">
                <a:solidFill>
                  <a:srgbClr val="0070C0"/>
                </a:solidFill>
              </a:rPr>
              <a:t> </a:t>
            </a:r>
            <a:r>
              <a:rPr lang="es-VE" sz="300" b="1" dirty="0" smtClean="0">
                <a:solidFill>
                  <a:srgbClr val="0070C0"/>
                </a:solidFill>
              </a:rPr>
              <a:t>          </a:t>
            </a:r>
            <a:r>
              <a:rPr lang="es-VE" sz="300" b="1" dirty="0" err="1" smtClean="0">
                <a:solidFill>
                  <a:srgbClr val="0070C0"/>
                </a:solidFill>
              </a:rPr>
              <a:t>margin</a:t>
            </a:r>
            <a:r>
              <a:rPr lang="es-VE" sz="300" b="1" dirty="0">
                <a:solidFill>
                  <a:srgbClr val="0070C0"/>
                </a:solidFill>
              </a:rPr>
              <a:t>:</a:t>
            </a:r>
            <a:r>
              <a:rPr lang="es-VE" sz="300" dirty="0">
                <a:solidFill>
                  <a:srgbClr val="0070C0"/>
                </a:solidFill>
              </a:rPr>
              <a:t> </a:t>
            </a:r>
            <a:r>
              <a:rPr lang="es-VE" sz="300" dirty="0"/>
              <a:t>20px;</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7947635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5"/>
            <a:ext cx="1227137" cy="784830"/>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CSS1 </a:t>
            </a:r>
            <a:r>
              <a:rPr lang="es-VE" sz="300" b="1" dirty="0"/>
              <a:t>(1995</a:t>
            </a:r>
            <a:r>
              <a:rPr lang="es-VE" sz="300" b="1" dirty="0" smtClean="0"/>
              <a:t>): </a:t>
            </a:r>
            <a:r>
              <a:rPr lang="es-VE" sz="300" dirty="0" smtClean="0"/>
              <a:t>la </a:t>
            </a:r>
            <a:r>
              <a:rPr lang="es-VE" sz="300" dirty="0"/>
              <a:t>primera especificación de CSS, </a:t>
            </a:r>
            <a:r>
              <a:rPr lang="es-VE" sz="300" dirty="0" smtClean="0"/>
              <a:t>fue publicada </a:t>
            </a:r>
            <a:r>
              <a:rPr lang="es-VE" sz="300" dirty="0"/>
              <a:t>por el </a:t>
            </a:r>
            <a:r>
              <a:rPr lang="es-VE" sz="300" dirty="0" smtClean="0"/>
              <a:t>W3C</a:t>
            </a:r>
            <a:r>
              <a:rPr lang="es-VE" sz="300" dirty="0"/>
              <a:t> </a:t>
            </a:r>
            <a:r>
              <a:rPr lang="es-VE" sz="300" dirty="0" smtClean="0"/>
              <a:t>e </a:t>
            </a:r>
            <a:r>
              <a:rPr lang="es-VE" sz="300" dirty="0"/>
              <a:t>introdujo las bases para el estilo visual de los documentos web. </a:t>
            </a:r>
            <a:endParaRPr lang="es-VE" sz="300" dirty="0" smtClean="0"/>
          </a:p>
          <a:p>
            <a:pPr algn="just">
              <a:lnSpc>
                <a:spcPct val="150000"/>
              </a:lnSpc>
            </a:pPr>
            <a:endParaRPr lang="es-VE" sz="300" dirty="0"/>
          </a:p>
          <a:p>
            <a:pPr marL="88900" indent="-88900" algn="just">
              <a:lnSpc>
                <a:spcPct val="150000"/>
              </a:lnSpc>
              <a:buFont typeface="Wingdings" pitchFamily="2" charset="2"/>
              <a:buChar char="§"/>
            </a:pPr>
            <a:r>
              <a:rPr lang="es-VE" sz="300" b="1" dirty="0"/>
              <a:t>CSS2 (1998</a:t>
            </a:r>
            <a:r>
              <a:rPr lang="es-VE" sz="300" b="1" dirty="0" smtClean="0"/>
              <a:t>):</a:t>
            </a:r>
            <a:r>
              <a:rPr lang="es-VE" sz="300" dirty="0"/>
              <a:t> </a:t>
            </a:r>
            <a:r>
              <a:rPr lang="es-VE" sz="300" dirty="0" smtClean="0"/>
              <a:t>una </a:t>
            </a:r>
            <a:r>
              <a:rPr lang="es-VE" sz="300" dirty="0"/>
              <a:t>ampliación de CSS1 que introdujo nuevas funcionalidades, como la gestión de la tipografía, el posicionamiento de elementos y la creación de bloques. </a:t>
            </a:r>
            <a:endParaRPr lang="es-VE" sz="300" dirty="0" smtClean="0"/>
          </a:p>
          <a:p>
            <a:pPr marL="88900" indent="-88900">
              <a:lnSpc>
                <a:spcPct val="150000"/>
              </a:lnSpc>
              <a:buFont typeface="Wingdings" pitchFamily="2" charset="2"/>
              <a:buChar char="§"/>
            </a:pPr>
            <a:endParaRPr lang="en-US" sz="300" dirty="0"/>
          </a:p>
          <a:p>
            <a:pPr marL="88900" indent="-88900" algn="just">
              <a:lnSpc>
                <a:spcPct val="150000"/>
              </a:lnSpc>
              <a:buFont typeface="Wingdings" pitchFamily="2" charset="2"/>
              <a:buChar char="§"/>
            </a:pPr>
            <a:r>
              <a:rPr lang="es-VE" sz="300" b="1" dirty="0"/>
              <a:t>CSS2.1:</a:t>
            </a:r>
            <a:r>
              <a:rPr lang="es-VE" sz="300" dirty="0"/>
              <a:t> una revisión de CSS2 que corrigió errores y eliminó funcionalidades poco soportadas. </a:t>
            </a:r>
          </a:p>
        </p:txBody>
      </p:sp>
      <p:sp>
        <p:nvSpPr>
          <p:cNvPr id="6" name="5 CuadroTexto"/>
          <p:cNvSpPr txBox="1"/>
          <p:nvPr/>
        </p:nvSpPr>
        <p:spPr>
          <a:xfrm>
            <a:off x="0" y="-1594"/>
            <a:ext cx="122713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EVOLUCION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42246425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646331"/>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a:t>Dos valores:</a:t>
            </a:r>
            <a:r>
              <a:rPr lang="es-VE" sz="300" dirty="0"/>
              <a:t> El primero se aplica a los lados superior e inferior, y el segundo a los lados derecho e izquierdo. </a:t>
            </a:r>
            <a:endParaRPr lang="es-VE" sz="300" dirty="0" smtClean="0"/>
          </a:p>
          <a:p>
            <a:pPr algn="just" fontAlgn="ctr">
              <a:lnSpc>
                <a:spcPct val="150000"/>
              </a:lnSpc>
            </a:pPr>
            <a:r>
              <a:rPr lang="en-US" sz="300" b="1" dirty="0">
                <a:solidFill>
                  <a:srgbClr val="0070C0"/>
                </a:solidFill>
              </a:rPr>
              <a:t> </a:t>
            </a:r>
            <a:r>
              <a:rPr lang="en-US" sz="300" b="1" dirty="0" smtClean="0">
                <a:solidFill>
                  <a:srgbClr val="0070C0"/>
                </a:solidFill>
              </a:rPr>
              <a:t>          </a:t>
            </a:r>
            <a:r>
              <a:rPr lang="es-VE" sz="300" b="1" dirty="0" err="1">
                <a:solidFill>
                  <a:srgbClr val="0070C0"/>
                </a:solidFill>
              </a:rPr>
              <a:t>margin</a:t>
            </a:r>
            <a:r>
              <a:rPr lang="es-VE" sz="300" b="1" dirty="0">
                <a:solidFill>
                  <a:srgbClr val="0070C0"/>
                </a:solidFill>
              </a:rPr>
              <a:t>: </a:t>
            </a:r>
            <a:r>
              <a:rPr lang="es-VE" sz="300" dirty="0"/>
              <a:t>10px 50px</a:t>
            </a:r>
            <a:r>
              <a:rPr lang="es-VE" sz="300" dirty="0" smtClean="0"/>
              <a:t>;</a:t>
            </a:r>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a:t>Tres valores:</a:t>
            </a:r>
            <a:r>
              <a:rPr lang="es-VE" sz="300" dirty="0"/>
              <a:t> El primero se aplica al margen superior, el segundo a los márgenes derecho e izquierdo, y el tercero al margen inferior. </a:t>
            </a:r>
            <a:endParaRPr lang="es-VE" sz="300" dirty="0" smtClean="0"/>
          </a:p>
          <a:p>
            <a:pPr algn="just" fontAlgn="ctr">
              <a:lnSpc>
                <a:spcPct val="150000"/>
              </a:lnSpc>
            </a:pPr>
            <a:r>
              <a:rPr lang="en-US" sz="300" dirty="0"/>
              <a:t> </a:t>
            </a:r>
            <a:r>
              <a:rPr lang="en-US" sz="300" dirty="0" smtClean="0"/>
              <a:t>          </a:t>
            </a:r>
            <a:r>
              <a:rPr lang="es-VE" sz="300" b="1" dirty="0" err="1">
                <a:solidFill>
                  <a:srgbClr val="0070C0"/>
                </a:solidFill>
              </a:rPr>
              <a:t>margin</a:t>
            </a:r>
            <a:r>
              <a:rPr lang="es-VE" sz="300" b="1" dirty="0">
                <a:solidFill>
                  <a:srgbClr val="0070C0"/>
                </a:solidFill>
              </a:rPr>
              <a:t>: </a:t>
            </a:r>
            <a:r>
              <a:rPr lang="es-VE" sz="300" dirty="0"/>
              <a:t>10px 20px </a:t>
            </a:r>
            <a:r>
              <a:rPr lang="es-VE" sz="300" dirty="0" smtClean="0"/>
              <a:t>30px;</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4143537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369332"/>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Cuatro </a:t>
            </a:r>
            <a:r>
              <a:rPr lang="es-VE" sz="300" b="1" dirty="0"/>
              <a:t>valores:</a:t>
            </a:r>
            <a:r>
              <a:rPr lang="es-VE" sz="300" dirty="0"/>
              <a:t> El primero se aplica al margen superior, el segundo al margen derecho, el tercero al margen inferior, y el cuarto al margen izquierdo. </a:t>
            </a:r>
            <a:endParaRPr lang="es-VE" sz="300" dirty="0" smtClean="0"/>
          </a:p>
          <a:p>
            <a:pPr algn="just">
              <a:lnSpc>
                <a:spcPct val="150000"/>
              </a:lnSpc>
            </a:pPr>
            <a:r>
              <a:rPr lang="es-VE" sz="300" dirty="0" smtClean="0"/>
              <a:t>           </a:t>
            </a:r>
            <a:r>
              <a:rPr lang="es-VE" sz="300" b="1" dirty="0" err="1" smtClean="0">
                <a:solidFill>
                  <a:srgbClr val="0070C0"/>
                </a:solidFill>
              </a:rPr>
              <a:t>margin</a:t>
            </a:r>
            <a:r>
              <a:rPr lang="es-VE" sz="300" b="1" dirty="0">
                <a:solidFill>
                  <a:srgbClr val="0070C0"/>
                </a:solidFill>
              </a:rPr>
              <a:t>: </a:t>
            </a:r>
            <a:r>
              <a:rPr lang="es-VE" sz="300" dirty="0"/>
              <a:t>10px 20px 30px 40px;</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41040823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431400"/>
          </a:xfrm>
          <a:prstGeom prst="rect">
            <a:avLst/>
          </a:prstGeom>
          <a:noFill/>
        </p:spPr>
        <p:txBody>
          <a:bodyPr wrap="square" rtlCol="0">
            <a:spAutoFit/>
          </a:bodyPr>
          <a:lstStyle/>
          <a:p>
            <a:pPr algn="just">
              <a:lnSpc>
                <a:spcPct val="150000"/>
              </a:lnSpc>
            </a:pPr>
            <a:r>
              <a:rPr lang="es-VE" sz="300" dirty="0"/>
              <a:t>Diferencia entre </a:t>
            </a:r>
            <a:r>
              <a:rPr lang="es-VE" sz="300" dirty="0" err="1"/>
              <a:t>padding</a:t>
            </a:r>
            <a:r>
              <a:rPr lang="es-VE" sz="300" dirty="0"/>
              <a:t> y </a:t>
            </a:r>
            <a:r>
              <a:rPr lang="es-VE" sz="300" dirty="0" err="1"/>
              <a:t>margin</a:t>
            </a:r>
            <a:endParaRPr lang="es-VE" sz="300" dirty="0"/>
          </a:p>
          <a:p>
            <a:pPr marL="88900" indent="-88900" algn="just" fontAlgn="ctr">
              <a:lnSpc>
                <a:spcPct val="150000"/>
              </a:lnSpc>
              <a:buFont typeface="Wingdings" pitchFamily="2" charset="2"/>
              <a:buChar char="§"/>
            </a:pPr>
            <a:r>
              <a:rPr lang="es-VE" sz="300" b="1" dirty="0" err="1"/>
              <a:t>padding</a:t>
            </a:r>
            <a:r>
              <a:rPr lang="es-VE" sz="300" b="1" dirty="0"/>
              <a:t>: </a:t>
            </a:r>
            <a:r>
              <a:rPr lang="es-VE" sz="300" dirty="0"/>
              <a:t>Espacio interno del elemento, dentro del borde</a:t>
            </a:r>
            <a:r>
              <a:rPr lang="es-VE" sz="300" dirty="0" smtClean="0"/>
              <a:t>.</a:t>
            </a:r>
          </a:p>
          <a:p>
            <a:pPr algn="just" fontAlgn="ctr">
              <a:lnSpc>
                <a:spcPct val="150000"/>
              </a:lnSpc>
            </a:pPr>
            <a:r>
              <a:rPr lang="es-VE" sz="300" dirty="0"/>
              <a:t> </a:t>
            </a:r>
          </a:p>
          <a:p>
            <a:pPr marL="88900" indent="-88900" algn="just">
              <a:lnSpc>
                <a:spcPct val="150000"/>
              </a:lnSpc>
              <a:buFont typeface="Wingdings" pitchFamily="2" charset="2"/>
              <a:buChar char="§"/>
            </a:pPr>
            <a:r>
              <a:rPr lang="es-VE" sz="300" b="1" dirty="0" err="1"/>
              <a:t>margin</a:t>
            </a:r>
            <a:r>
              <a:rPr lang="es-VE" sz="300" b="1" dirty="0"/>
              <a:t>:</a:t>
            </a:r>
            <a:r>
              <a:rPr lang="es-VE" sz="300" dirty="0"/>
              <a:t> Espacio externo del elemento, entre el borde del elemento y los bordes de otros elementos. </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POSICIONAMIENTO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97163713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algn="just">
              <a:lnSpc>
                <a:spcPct val="150000"/>
              </a:lnSpc>
            </a:pPr>
            <a:r>
              <a:rPr lang="es-VE" sz="300" b="1" dirty="0" err="1" smtClean="0"/>
              <a:t>Border</a:t>
            </a:r>
            <a:r>
              <a:rPr lang="es-VE" sz="300" b="1" dirty="0" smtClean="0"/>
              <a:t>:</a:t>
            </a:r>
            <a:r>
              <a:rPr lang="es-VE" sz="300" dirty="0"/>
              <a:t> </a:t>
            </a:r>
            <a:r>
              <a:rPr lang="es-VE" sz="300" dirty="0" smtClean="0"/>
              <a:t>se </a:t>
            </a:r>
            <a:r>
              <a:rPr lang="es-VE" sz="300" dirty="0"/>
              <a:t>usa para definir los bordes de un elemento HTML, creando una línea alrededor de él. Permite establecer el ancho, el estilo y el color del borde.  </a:t>
            </a:r>
            <a:endParaRPr lang="es-VE" sz="300" dirty="0" smtClean="0"/>
          </a:p>
          <a:p>
            <a:pPr algn="just">
              <a:lnSpc>
                <a:spcPct val="150000"/>
              </a:lnSpc>
            </a:pPr>
            <a:endParaRPr lang="en-US" sz="300" dirty="0"/>
          </a:p>
          <a:p>
            <a:pPr marL="88900" indent="-88900" algn="just">
              <a:lnSpc>
                <a:spcPct val="150000"/>
              </a:lnSpc>
              <a:buFont typeface="Wingdings" pitchFamily="2" charset="2"/>
              <a:buChar char="§"/>
            </a:pPr>
            <a:r>
              <a:rPr lang="es-VE" sz="300" b="1" dirty="0" err="1"/>
              <a:t>border-width</a:t>
            </a:r>
            <a:r>
              <a:rPr lang="es-VE" sz="300" b="1" dirty="0"/>
              <a:t>: </a:t>
            </a:r>
            <a:r>
              <a:rPr lang="es-VE" sz="300" dirty="0"/>
              <a:t>Define el ancho del borde (</a:t>
            </a:r>
            <a:r>
              <a:rPr lang="es-VE" sz="300" dirty="0" err="1"/>
              <a:t>ej</a:t>
            </a:r>
            <a:r>
              <a:rPr lang="es-VE" sz="300" dirty="0"/>
              <a:t>: </a:t>
            </a:r>
            <a:r>
              <a:rPr lang="es-VE" sz="300" dirty="0" err="1"/>
              <a:t>border-width</a:t>
            </a:r>
            <a:r>
              <a:rPr lang="es-VE" sz="300" dirty="0"/>
              <a:t>: 5px o </a:t>
            </a:r>
            <a:r>
              <a:rPr lang="es-VE" sz="300" dirty="0" err="1"/>
              <a:t>border-width</a:t>
            </a:r>
            <a:r>
              <a:rPr lang="es-VE" sz="300" dirty="0"/>
              <a:t>: </a:t>
            </a:r>
            <a:r>
              <a:rPr lang="es-VE" sz="300" dirty="0" err="1"/>
              <a:t>thin</a:t>
            </a:r>
            <a:r>
              <a:rPr lang="es-VE" sz="300" dirty="0"/>
              <a:t>). </a:t>
            </a:r>
            <a:endParaRPr lang="es-VE" sz="300" dirty="0" smtClean="0"/>
          </a:p>
          <a:p>
            <a:pPr marL="88900" indent="-88900" algn="just">
              <a:lnSpc>
                <a:spcPct val="150000"/>
              </a:lnSpc>
              <a:buFont typeface="Wingdings" pitchFamily="2" charset="2"/>
              <a:buChar char="§"/>
            </a:pPr>
            <a:endParaRPr lang="es-VE" sz="300" dirty="0" smtClean="0"/>
          </a:p>
          <a:p>
            <a:pPr marL="88900" indent="-88900" algn="just">
              <a:lnSpc>
                <a:spcPct val="150000"/>
              </a:lnSpc>
              <a:buFont typeface="Wingdings" pitchFamily="2" charset="2"/>
              <a:buChar char="§"/>
            </a:pPr>
            <a:r>
              <a:rPr lang="es-VE" sz="300" b="1" dirty="0" err="1"/>
              <a:t>border-style</a:t>
            </a:r>
            <a:r>
              <a:rPr lang="es-VE" sz="300" b="1" dirty="0"/>
              <a:t>: </a:t>
            </a:r>
            <a:r>
              <a:rPr lang="es-VE" sz="300" dirty="0"/>
              <a:t>Define el estilo del borde (</a:t>
            </a:r>
            <a:r>
              <a:rPr lang="es-VE" sz="300" dirty="0" err="1"/>
              <a:t>ej</a:t>
            </a:r>
            <a:r>
              <a:rPr lang="es-VE" sz="300" dirty="0"/>
              <a:t>: </a:t>
            </a:r>
            <a:r>
              <a:rPr lang="es-VE" sz="300" dirty="0" err="1"/>
              <a:t>border-style</a:t>
            </a:r>
            <a:r>
              <a:rPr lang="es-VE" sz="300" dirty="0"/>
              <a:t>: </a:t>
            </a:r>
            <a:r>
              <a:rPr lang="es-VE" sz="300" dirty="0" err="1"/>
              <a:t>solid</a:t>
            </a:r>
            <a:r>
              <a:rPr lang="es-VE" sz="300" dirty="0"/>
              <a:t>, </a:t>
            </a:r>
            <a:r>
              <a:rPr lang="es-VE" sz="300" dirty="0" err="1"/>
              <a:t>border-style</a:t>
            </a:r>
            <a:r>
              <a:rPr lang="es-VE" sz="300" dirty="0"/>
              <a:t>: </a:t>
            </a:r>
            <a:r>
              <a:rPr lang="es-VE" sz="300" dirty="0" err="1"/>
              <a:t>dashed</a:t>
            </a:r>
            <a:r>
              <a:rPr lang="es-VE" sz="300" dirty="0"/>
              <a:t>, </a:t>
            </a:r>
            <a:r>
              <a:rPr lang="es-VE" sz="300" dirty="0" err="1"/>
              <a:t>border-style</a:t>
            </a:r>
            <a:r>
              <a:rPr lang="es-VE" sz="300" dirty="0"/>
              <a:t>: </a:t>
            </a:r>
            <a:r>
              <a:rPr lang="es-VE" sz="300" dirty="0" err="1"/>
              <a:t>dotted</a:t>
            </a:r>
            <a:r>
              <a:rPr lang="es-VE" sz="300" dirty="0"/>
              <a:t>). </a:t>
            </a:r>
          </a:p>
          <a:p>
            <a:pPr algn="just">
              <a:lnSpc>
                <a:spcPct val="150000"/>
              </a:lnSpc>
            </a:pP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BORDES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6380760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15581"/>
          </a:xfrm>
          <a:prstGeom prst="rect">
            <a:avLst/>
          </a:prstGeom>
          <a:noFill/>
        </p:spPr>
        <p:txBody>
          <a:bodyPr wrap="square" rtlCol="0">
            <a:spAutoFit/>
          </a:bodyPr>
          <a:lstStyle/>
          <a:p>
            <a:pPr marL="88900" indent="-88900" algn="just" fontAlgn="ctr">
              <a:lnSpc>
                <a:spcPct val="150000"/>
              </a:lnSpc>
              <a:buFont typeface="Wingdings" pitchFamily="2" charset="2"/>
              <a:buChar char="§"/>
            </a:pPr>
            <a:r>
              <a:rPr lang="es-VE" sz="300" b="1" dirty="0" err="1"/>
              <a:t>border</a:t>
            </a:r>
            <a:r>
              <a:rPr lang="es-VE" sz="300" b="1" dirty="0"/>
              <a:t>-color: </a:t>
            </a:r>
            <a:r>
              <a:rPr lang="es-VE" sz="300" dirty="0"/>
              <a:t>Define el color del borde (</a:t>
            </a:r>
            <a:r>
              <a:rPr lang="es-VE" sz="300" dirty="0" err="1"/>
              <a:t>ej</a:t>
            </a:r>
            <a:r>
              <a:rPr lang="es-VE" sz="300" dirty="0"/>
              <a:t>: </a:t>
            </a:r>
            <a:r>
              <a:rPr lang="es-VE" sz="300" dirty="0" err="1"/>
              <a:t>border</a:t>
            </a:r>
            <a:r>
              <a:rPr lang="es-VE" sz="300" dirty="0"/>
              <a:t>-color: </a:t>
            </a:r>
            <a:r>
              <a:rPr lang="es-VE" sz="300" dirty="0" err="1"/>
              <a:t>black</a:t>
            </a:r>
            <a:r>
              <a:rPr lang="es-VE" sz="300" dirty="0"/>
              <a:t>, </a:t>
            </a:r>
            <a:r>
              <a:rPr lang="es-VE" sz="300" dirty="0" err="1"/>
              <a:t>border</a:t>
            </a:r>
            <a:r>
              <a:rPr lang="es-VE" sz="300" dirty="0"/>
              <a:t>-color: #00FF00). </a:t>
            </a:r>
            <a:endParaRPr lang="es-VE" sz="300" dirty="0" smtClean="0"/>
          </a:p>
          <a:p>
            <a:pPr algn="just" fontAlgn="ctr">
              <a:lnSpc>
                <a:spcPct val="150000"/>
              </a:lnSpc>
            </a:pPr>
            <a:endParaRPr lang="es-VE" sz="300" dirty="0"/>
          </a:p>
          <a:p>
            <a:pPr marL="88900" indent="-88900" algn="just" fontAlgn="ctr">
              <a:lnSpc>
                <a:spcPct val="150000"/>
              </a:lnSpc>
              <a:buFont typeface="Wingdings" pitchFamily="2" charset="2"/>
              <a:buChar char="§"/>
            </a:pPr>
            <a:r>
              <a:rPr lang="es-VE" sz="300" b="1" dirty="0" err="1"/>
              <a:t>border-radius</a:t>
            </a:r>
            <a:r>
              <a:rPr lang="es-VE" sz="300" b="1" dirty="0"/>
              <a:t>:</a:t>
            </a:r>
            <a:r>
              <a:rPr lang="es-VE" sz="300" dirty="0"/>
              <a:t> Define el radio de las esquinas (</a:t>
            </a:r>
            <a:r>
              <a:rPr lang="es-VE" sz="300" dirty="0" err="1"/>
              <a:t>ej</a:t>
            </a:r>
            <a:r>
              <a:rPr lang="es-VE" sz="300" dirty="0"/>
              <a:t>: </a:t>
            </a:r>
            <a:r>
              <a:rPr lang="es-VE" sz="300" dirty="0" err="1"/>
              <a:t>border-radius</a:t>
            </a:r>
            <a:r>
              <a:rPr lang="es-VE" sz="300" dirty="0"/>
              <a:t>: 10px). </a:t>
            </a:r>
            <a:endParaRPr lang="es-VE" sz="300" dirty="0" smtClean="0"/>
          </a:p>
          <a:p>
            <a:pPr algn="just" fontAlgn="ctr">
              <a:lnSpc>
                <a:spcPct val="150000"/>
              </a:lnSpc>
            </a:pPr>
            <a:endParaRPr lang="es-VE" sz="300" dirty="0"/>
          </a:p>
          <a:p>
            <a:pPr marL="88900" indent="-88900" algn="just">
              <a:lnSpc>
                <a:spcPct val="150000"/>
              </a:lnSpc>
              <a:buFont typeface="Wingdings" pitchFamily="2" charset="2"/>
              <a:buChar char="§"/>
            </a:pPr>
            <a:r>
              <a:rPr lang="es-VE" sz="300" b="1" dirty="0" err="1"/>
              <a:t>border</a:t>
            </a:r>
            <a:r>
              <a:rPr lang="es-VE" sz="300" b="1" dirty="0"/>
              <a:t>-top, </a:t>
            </a:r>
            <a:r>
              <a:rPr lang="es-VE" sz="300" b="1" dirty="0" err="1"/>
              <a:t>border-right</a:t>
            </a:r>
            <a:r>
              <a:rPr lang="es-VE" sz="300" b="1" dirty="0"/>
              <a:t>, </a:t>
            </a:r>
            <a:r>
              <a:rPr lang="es-VE" sz="300" b="1" dirty="0" err="1"/>
              <a:t>border-bottom</a:t>
            </a:r>
            <a:r>
              <a:rPr lang="es-VE" sz="300" b="1" dirty="0"/>
              <a:t>, </a:t>
            </a:r>
            <a:r>
              <a:rPr lang="es-VE" sz="300" b="1" dirty="0" err="1"/>
              <a:t>border-left</a:t>
            </a:r>
            <a:r>
              <a:rPr lang="es-VE" sz="300" b="1" dirty="0"/>
              <a:t>: </a:t>
            </a:r>
            <a:r>
              <a:rPr lang="es-VE" sz="300" dirty="0"/>
              <a:t>Define los bordes individuales por cada lado. </a:t>
            </a:r>
          </a:p>
          <a:p>
            <a:pPr algn="just">
              <a:lnSpc>
                <a:spcPct val="150000"/>
              </a:lnSpc>
            </a:pP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BORDES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8474000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15581"/>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err="1" smtClean="0"/>
              <a:t>None</a:t>
            </a:r>
            <a:r>
              <a:rPr lang="es-VE" sz="300" b="1" dirty="0" smtClean="0"/>
              <a:t>: </a:t>
            </a:r>
            <a:r>
              <a:rPr lang="es-VE" sz="300" dirty="0" smtClean="0"/>
              <a:t>No </a:t>
            </a:r>
            <a:r>
              <a:rPr lang="es-VE" sz="300" dirty="0"/>
              <a:t>se muestra ningún borde</a:t>
            </a:r>
            <a:r>
              <a:rPr lang="es-VE" sz="300" dirty="0" smtClean="0"/>
              <a:t>.</a:t>
            </a:r>
            <a:endParaRPr lang="es-VE" sz="300" dirty="0"/>
          </a:p>
          <a:p>
            <a:pPr algn="just">
              <a:lnSpc>
                <a:spcPct val="150000"/>
              </a:lnSpc>
            </a:pPr>
            <a:r>
              <a:rPr lang="es-VE" sz="300" dirty="0"/>
              <a:t> </a:t>
            </a:r>
            <a:r>
              <a:rPr lang="es-VE" sz="300" dirty="0" smtClean="0"/>
              <a:t>          </a:t>
            </a:r>
            <a:r>
              <a:rPr lang="es-VE" sz="300" dirty="0" err="1" smtClean="0"/>
              <a:t>border-style</a:t>
            </a:r>
            <a:r>
              <a:rPr lang="es-VE" sz="300" dirty="0"/>
              <a:t>: </a:t>
            </a:r>
            <a:r>
              <a:rPr lang="es-VE" sz="300" dirty="0" err="1"/>
              <a:t>none</a:t>
            </a:r>
            <a:r>
              <a:rPr lang="es-VE" sz="300" dirty="0"/>
              <a:t>; </a:t>
            </a:r>
          </a:p>
          <a:p>
            <a:pPr algn="just">
              <a:lnSpc>
                <a:spcPct val="150000"/>
              </a:lnSpc>
            </a:pPr>
            <a:endParaRPr lang="es-VE" sz="300" dirty="0"/>
          </a:p>
          <a:p>
            <a:pPr marL="88900" indent="-88900" algn="just">
              <a:lnSpc>
                <a:spcPct val="150000"/>
              </a:lnSpc>
              <a:buFont typeface="Wingdings" pitchFamily="2" charset="2"/>
              <a:buChar char="§"/>
            </a:pPr>
            <a:r>
              <a:rPr lang="es-VE" sz="300" b="1" dirty="0" err="1" smtClean="0"/>
              <a:t>Hidden</a:t>
            </a:r>
            <a:r>
              <a:rPr lang="es-VE" sz="300" b="1" dirty="0" smtClean="0"/>
              <a:t>: </a:t>
            </a:r>
            <a:r>
              <a:rPr lang="es-VE" sz="300" dirty="0" smtClean="0"/>
              <a:t>Borde </a:t>
            </a:r>
            <a:r>
              <a:rPr lang="es-VE" sz="300" dirty="0"/>
              <a:t>oculto (similar a </a:t>
            </a:r>
            <a:r>
              <a:rPr lang="es-VE" sz="300" dirty="0" err="1"/>
              <a:t>none</a:t>
            </a:r>
            <a:r>
              <a:rPr lang="es-VE" sz="300" dirty="0"/>
              <a:t>, pero puede ser heredado</a:t>
            </a:r>
            <a:r>
              <a:rPr lang="es-VE" sz="300" dirty="0" smtClean="0"/>
              <a:t>). </a:t>
            </a:r>
            <a:r>
              <a:rPr lang="es-VE" sz="300" dirty="0" err="1" smtClean="0"/>
              <a:t>border-style</a:t>
            </a:r>
            <a:r>
              <a:rPr lang="es-VE" sz="300" dirty="0"/>
              <a:t>: </a:t>
            </a:r>
            <a:r>
              <a:rPr lang="es-VE" sz="300" dirty="0" err="1" smtClean="0"/>
              <a:t>hidden</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smtClean="0"/>
              <a:t>Solid: </a:t>
            </a:r>
            <a:r>
              <a:rPr lang="es-VE" sz="300" dirty="0" smtClean="0"/>
              <a:t>Línea continua. </a:t>
            </a:r>
            <a:r>
              <a:rPr lang="es-VE" sz="300" dirty="0" err="1" smtClean="0"/>
              <a:t>border-style</a:t>
            </a:r>
            <a:r>
              <a:rPr lang="es-VE" sz="300" dirty="0"/>
              <a:t>: </a:t>
            </a:r>
            <a:r>
              <a:rPr lang="es-VE" sz="300" dirty="0" err="1"/>
              <a:t>solid</a:t>
            </a:r>
            <a:r>
              <a:rPr lang="es-VE" sz="300" dirty="0"/>
              <a:t>; </a:t>
            </a:r>
            <a:endParaRPr lang="es-VE" sz="300" dirty="0" smtClean="0"/>
          </a:p>
          <a:p>
            <a:pPr algn="just">
              <a:lnSpc>
                <a:spcPct val="150000"/>
              </a:lnSpc>
            </a:pPr>
            <a:endParaRPr lang="es-VE" sz="300" dirty="0"/>
          </a:p>
          <a:p>
            <a:pPr marL="88900" indent="-88900" algn="just">
              <a:lnSpc>
                <a:spcPct val="150000"/>
              </a:lnSpc>
              <a:buFont typeface="Wingdings" pitchFamily="2" charset="2"/>
              <a:buChar char="§"/>
            </a:pPr>
            <a:r>
              <a:rPr lang="es-VE" sz="300" b="1" dirty="0" err="1" smtClean="0"/>
              <a:t>Dotted</a:t>
            </a:r>
            <a:r>
              <a:rPr lang="es-VE" sz="300" b="1" dirty="0" smtClean="0"/>
              <a:t>: </a:t>
            </a:r>
            <a:r>
              <a:rPr lang="es-VE" sz="300" dirty="0" smtClean="0"/>
              <a:t>Línea </a:t>
            </a:r>
            <a:r>
              <a:rPr lang="es-VE" sz="300" dirty="0"/>
              <a:t>punteada</a:t>
            </a:r>
            <a:r>
              <a:rPr lang="es-VE" sz="300" dirty="0" smtClean="0"/>
              <a:t>. </a:t>
            </a:r>
            <a:r>
              <a:rPr lang="es-VE" sz="300" dirty="0" err="1" smtClean="0"/>
              <a:t>border-style</a:t>
            </a:r>
            <a:r>
              <a:rPr lang="es-VE" sz="300" dirty="0"/>
              <a:t>: </a:t>
            </a:r>
            <a:r>
              <a:rPr lang="es-VE" sz="300" dirty="0" err="1"/>
              <a:t>dotted</a:t>
            </a:r>
            <a:r>
              <a:rPr lang="es-VE" sz="300" dirty="0"/>
              <a:t>; </a:t>
            </a:r>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BORDES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1280894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15581"/>
          </a:xfrm>
          <a:prstGeom prst="rect">
            <a:avLst/>
          </a:prstGeom>
          <a:noFill/>
        </p:spPr>
        <p:txBody>
          <a:bodyPr wrap="square" rtlCol="0">
            <a:spAutoFit/>
          </a:bodyPr>
          <a:lstStyle/>
          <a:p>
            <a:pPr marL="88900" indent="-88900" algn="just">
              <a:lnSpc>
                <a:spcPct val="150000"/>
              </a:lnSpc>
              <a:buFont typeface="Wingdings" pitchFamily="2" charset="2"/>
              <a:buChar char="§"/>
            </a:pPr>
            <a:r>
              <a:rPr lang="en-US" sz="300" b="1" dirty="0" smtClean="0"/>
              <a:t>Dashed: </a:t>
            </a:r>
            <a:r>
              <a:rPr lang="es-VE" sz="300" dirty="0" smtClean="0"/>
              <a:t>Línea </a:t>
            </a:r>
            <a:r>
              <a:rPr lang="es-VE" sz="300" dirty="0"/>
              <a:t>discontinua.</a:t>
            </a:r>
          </a:p>
          <a:p>
            <a:pPr algn="just">
              <a:lnSpc>
                <a:spcPct val="150000"/>
              </a:lnSpc>
            </a:pPr>
            <a:r>
              <a:rPr lang="es-VE" sz="300" dirty="0" smtClean="0"/>
              <a:t>           </a:t>
            </a:r>
            <a:r>
              <a:rPr lang="es-VE" sz="300" dirty="0" err="1" smtClean="0"/>
              <a:t>border-style</a:t>
            </a:r>
            <a:r>
              <a:rPr lang="es-VE" sz="300" dirty="0"/>
              <a:t>: </a:t>
            </a:r>
            <a:r>
              <a:rPr lang="es-VE" sz="300" dirty="0" err="1"/>
              <a:t>dashed</a:t>
            </a:r>
            <a:r>
              <a:rPr lang="es-VE" sz="300" dirty="0"/>
              <a:t>; </a:t>
            </a:r>
            <a:endParaRPr lang="es-VE" sz="300" dirty="0" smtClean="0"/>
          </a:p>
          <a:p>
            <a:pPr algn="just">
              <a:lnSpc>
                <a:spcPct val="150000"/>
              </a:lnSpc>
            </a:pPr>
            <a:endParaRPr lang="es-VE" sz="300" dirty="0"/>
          </a:p>
          <a:p>
            <a:pPr marL="88900" indent="-88900" algn="just">
              <a:lnSpc>
                <a:spcPct val="150000"/>
              </a:lnSpc>
              <a:buFont typeface="Wingdings" pitchFamily="2" charset="2"/>
              <a:buChar char="§"/>
            </a:pPr>
            <a:r>
              <a:rPr lang="es-VE" sz="300" b="1" dirty="0" err="1" smtClean="0"/>
              <a:t>Double</a:t>
            </a:r>
            <a:r>
              <a:rPr lang="es-VE" sz="300" b="1" dirty="0" smtClean="0"/>
              <a:t>: </a:t>
            </a:r>
            <a:r>
              <a:rPr lang="es-VE" sz="300" dirty="0" smtClean="0"/>
              <a:t>Doble </a:t>
            </a:r>
            <a:r>
              <a:rPr lang="es-VE" sz="300" dirty="0"/>
              <a:t>línea continua.</a:t>
            </a:r>
          </a:p>
          <a:p>
            <a:pPr algn="just">
              <a:lnSpc>
                <a:spcPct val="150000"/>
              </a:lnSpc>
            </a:pPr>
            <a:r>
              <a:rPr lang="es-VE" sz="300" dirty="0" smtClean="0"/>
              <a:t>           </a:t>
            </a:r>
            <a:r>
              <a:rPr lang="es-VE" sz="300" dirty="0" err="1" smtClean="0"/>
              <a:t>border-style</a:t>
            </a:r>
            <a:r>
              <a:rPr lang="es-VE" sz="300" dirty="0"/>
              <a:t>: </a:t>
            </a:r>
            <a:r>
              <a:rPr lang="es-VE" sz="300" dirty="0" err="1"/>
              <a:t>double</a:t>
            </a:r>
            <a:r>
              <a:rPr lang="es-VE" sz="300" dirty="0" smtClean="0"/>
              <a:t>;</a:t>
            </a:r>
          </a:p>
          <a:p>
            <a:pPr algn="just">
              <a:lnSpc>
                <a:spcPct val="150000"/>
              </a:lnSpc>
            </a:pPr>
            <a:endParaRPr lang="es-VE" sz="300" dirty="0"/>
          </a:p>
          <a:p>
            <a:pPr marL="88900" indent="-88900" algn="just">
              <a:lnSpc>
                <a:spcPct val="150000"/>
              </a:lnSpc>
              <a:buFont typeface="Wingdings" pitchFamily="2" charset="2"/>
              <a:buChar char="§"/>
            </a:pPr>
            <a:r>
              <a:rPr lang="es-VE" sz="300" b="1" dirty="0" smtClean="0"/>
              <a:t>Groove: </a:t>
            </a:r>
            <a:r>
              <a:rPr lang="es-VE" sz="300" dirty="0" smtClean="0"/>
              <a:t>Borde </a:t>
            </a:r>
            <a:r>
              <a:rPr lang="es-VE" sz="300" dirty="0" err="1"/>
              <a:t>ranurado</a:t>
            </a:r>
            <a:r>
              <a:rPr lang="es-VE" sz="300" dirty="0"/>
              <a:t> 3D.</a:t>
            </a:r>
          </a:p>
          <a:p>
            <a:pPr algn="just">
              <a:lnSpc>
                <a:spcPct val="150000"/>
              </a:lnSpc>
            </a:pPr>
            <a:r>
              <a:rPr lang="es-VE" sz="300" dirty="0" smtClean="0"/>
              <a:t>           </a:t>
            </a:r>
            <a:r>
              <a:rPr lang="es-VE" sz="300" dirty="0" err="1" smtClean="0"/>
              <a:t>border-style</a:t>
            </a:r>
            <a:r>
              <a:rPr lang="es-VE" sz="300" dirty="0"/>
              <a:t>: </a:t>
            </a:r>
            <a:r>
              <a:rPr lang="es-VE" sz="300" dirty="0" err="1"/>
              <a:t>groove</a:t>
            </a:r>
            <a:r>
              <a:rPr lang="es-VE" sz="300" dirty="0"/>
              <a:t>; </a:t>
            </a:r>
            <a:endParaRPr lang="es-VE" sz="300" dirty="0" smtClean="0"/>
          </a:p>
          <a:p>
            <a:pPr algn="just">
              <a:lnSpc>
                <a:spcPct val="150000"/>
              </a:lnSpc>
            </a:pP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BORDES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74131727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20" y="117455"/>
            <a:ext cx="1227157" cy="784830"/>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Ridge: </a:t>
            </a:r>
            <a:r>
              <a:rPr lang="es-VE" sz="300" dirty="0" smtClean="0"/>
              <a:t>Borde </a:t>
            </a:r>
            <a:r>
              <a:rPr lang="es-VE" sz="300" dirty="0"/>
              <a:t>estriado 3D.</a:t>
            </a:r>
          </a:p>
          <a:p>
            <a:pPr algn="just">
              <a:lnSpc>
                <a:spcPct val="150000"/>
              </a:lnSpc>
            </a:pPr>
            <a:r>
              <a:rPr lang="es-VE" sz="300" dirty="0"/>
              <a:t> </a:t>
            </a:r>
            <a:r>
              <a:rPr lang="es-VE" sz="300" dirty="0" smtClean="0"/>
              <a:t>          </a:t>
            </a:r>
            <a:r>
              <a:rPr lang="es-VE" sz="300" dirty="0" err="1" smtClean="0"/>
              <a:t>border-style</a:t>
            </a:r>
            <a:r>
              <a:rPr lang="es-VE" sz="300" dirty="0"/>
              <a:t>: </a:t>
            </a:r>
            <a:r>
              <a:rPr lang="es-VE" sz="300" dirty="0" err="1"/>
              <a:t>ridge</a:t>
            </a:r>
            <a:r>
              <a:rPr lang="es-VE" sz="300" dirty="0"/>
              <a:t>; </a:t>
            </a:r>
            <a:endParaRPr lang="es-VE" sz="300" dirty="0" smtClean="0"/>
          </a:p>
          <a:p>
            <a:pPr algn="just">
              <a:lnSpc>
                <a:spcPct val="150000"/>
              </a:lnSpc>
            </a:pPr>
            <a:endParaRPr lang="es-VE" sz="300" dirty="0"/>
          </a:p>
          <a:p>
            <a:pPr marL="88900" indent="-88900" algn="just">
              <a:lnSpc>
                <a:spcPct val="150000"/>
              </a:lnSpc>
              <a:buFont typeface="Wingdings" pitchFamily="2" charset="2"/>
              <a:buChar char="§"/>
            </a:pPr>
            <a:r>
              <a:rPr lang="es-VE" sz="300" b="1" dirty="0" err="1" smtClean="0"/>
              <a:t>Inset</a:t>
            </a:r>
            <a:r>
              <a:rPr lang="es-VE" sz="300" b="1" dirty="0" smtClean="0"/>
              <a:t>: </a:t>
            </a:r>
            <a:r>
              <a:rPr lang="es-VE" sz="300" dirty="0" smtClean="0"/>
              <a:t>Borde </a:t>
            </a:r>
            <a:r>
              <a:rPr lang="es-VE" sz="300" dirty="0"/>
              <a:t>hundido 3D.</a:t>
            </a:r>
          </a:p>
          <a:p>
            <a:pPr algn="just">
              <a:lnSpc>
                <a:spcPct val="150000"/>
              </a:lnSpc>
            </a:pPr>
            <a:r>
              <a:rPr lang="es-VE" sz="300" dirty="0"/>
              <a:t> </a:t>
            </a:r>
            <a:r>
              <a:rPr lang="es-VE" sz="300" dirty="0" smtClean="0"/>
              <a:t>          </a:t>
            </a:r>
            <a:r>
              <a:rPr lang="es-VE" sz="300" dirty="0" err="1" smtClean="0"/>
              <a:t>border-style</a:t>
            </a:r>
            <a:r>
              <a:rPr lang="es-VE" sz="300" dirty="0"/>
              <a:t>: </a:t>
            </a:r>
            <a:r>
              <a:rPr lang="es-VE" sz="300" dirty="0" err="1"/>
              <a:t>inset</a:t>
            </a:r>
            <a:r>
              <a:rPr lang="es-VE" sz="300" dirty="0"/>
              <a:t>; </a:t>
            </a:r>
            <a:endParaRPr lang="es-VE" sz="300" dirty="0" smtClean="0"/>
          </a:p>
          <a:p>
            <a:pPr algn="just">
              <a:lnSpc>
                <a:spcPct val="150000"/>
              </a:lnSpc>
            </a:pPr>
            <a:endParaRPr lang="es-VE" sz="300" dirty="0"/>
          </a:p>
          <a:p>
            <a:pPr marL="88900" indent="-88900" algn="just">
              <a:lnSpc>
                <a:spcPct val="150000"/>
              </a:lnSpc>
              <a:buFont typeface="Wingdings" pitchFamily="2" charset="2"/>
              <a:buChar char="§"/>
            </a:pPr>
            <a:r>
              <a:rPr lang="es-VE" sz="300" b="1" dirty="0" err="1" smtClean="0"/>
              <a:t>Outset</a:t>
            </a:r>
            <a:r>
              <a:rPr lang="es-VE" sz="300" b="1" dirty="0" smtClean="0"/>
              <a:t>: </a:t>
            </a:r>
            <a:r>
              <a:rPr lang="es-VE" sz="300" dirty="0" smtClean="0"/>
              <a:t>Borde </a:t>
            </a:r>
            <a:r>
              <a:rPr lang="es-VE" sz="300" dirty="0"/>
              <a:t>resaltado 3D.</a:t>
            </a:r>
          </a:p>
          <a:p>
            <a:pPr algn="just">
              <a:lnSpc>
                <a:spcPct val="150000"/>
              </a:lnSpc>
            </a:pPr>
            <a:r>
              <a:rPr lang="es-VE" sz="300" dirty="0"/>
              <a:t> </a:t>
            </a:r>
            <a:r>
              <a:rPr lang="es-VE" sz="300" dirty="0" smtClean="0"/>
              <a:t>          </a:t>
            </a:r>
            <a:r>
              <a:rPr lang="es-VE" sz="300" dirty="0" err="1" smtClean="0"/>
              <a:t>border-style</a:t>
            </a:r>
            <a:r>
              <a:rPr lang="es-VE" sz="300" dirty="0"/>
              <a:t>: </a:t>
            </a:r>
            <a:r>
              <a:rPr lang="es-VE" sz="300" dirty="0" err="1"/>
              <a:t>outset</a:t>
            </a:r>
            <a:r>
              <a:rPr lang="es-VE" sz="300" dirty="0"/>
              <a:t>; </a:t>
            </a:r>
          </a:p>
          <a:p>
            <a:pPr algn="just">
              <a:lnSpc>
                <a:spcPct val="150000"/>
              </a:lnSpc>
            </a:pPr>
            <a:endParaRPr lang="es-VE" sz="300" dirty="0"/>
          </a:p>
          <a:p>
            <a:pPr algn="just">
              <a:lnSpc>
                <a:spcPct val="150000"/>
              </a:lnSpc>
            </a:pPr>
            <a:endParaRPr lang="es-VE" sz="300" dirty="0"/>
          </a:p>
        </p:txBody>
      </p:sp>
      <p:sp>
        <p:nvSpPr>
          <p:cNvPr id="4" name="3 CuadroTexto"/>
          <p:cNvSpPr txBox="1"/>
          <p:nvPr/>
        </p:nvSpPr>
        <p:spPr>
          <a:xfrm>
            <a:off x="-20" y="-1594"/>
            <a:ext cx="1227158" cy="161583"/>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BORDES EN </a:t>
            </a: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35383026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ATAJOS EMMET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6" name="5 CuadroTexto"/>
          <p:cNvSpPr txBox="1"/>
          <p:nvPr/>
        </p:nvSpPr>
        <p:spPr>
          <a:xfrm>
            <a:off x="0" y="117455"/>
            <a:ext cx="1227137" cy="738664"/>
          </a:xfrm>
          <a:prstGeom prst="rect">
            <a:avLst/>
          </a:prstGeom>
          <a:noFill/>
        </p:spPr>
        <p:txBody>
          <a:bodyPr wrap="square" rtlCol="0">
            <a:spAutoFit/>
          </a:bodyPr>
          <a:lstStyle/>
          <a:p>
            <a:pPr fontAlgn="base"/>
            <a:r>
              <a:rPr lang="es-VE" sz="300" dirty="0">
                <a:solidFill>
                  <a:srgbClr val="FF9900"/>
                </a:solidFill>
                <a:effectLst>
                  <a:outerShdw blurRad="50800" dist="38100" dir="2700000" algn="tl" rotWithShape="0">
                    <a:prstClr val="black">
                      <a:alpha val="40000"/>
                    </a:prstClr>
                  </a:outerShdw>
                </a:effectLst>
                <a:latin typeface="Bodoni MT Black" pitchFamily="18" charset="0"/>
              </a:rPr>
              <a:t>MARGIN &amp; PADDING</a:t>
            </a:r>
          </a:p>
          <a:p>
            <a:pPr fontAlgn="base"/>
            <a:endParaRPr lang="es-VE" sz="300" b="1" dirty="0"/>
          </a:p>
          <a:p>
            <a:pPr marL="88900" indent="-88900" fontAlgn="base">
              <a:lnSpc>
                <a:spcPct val="150000"/>
              </a:lnSpc>
              <a:buFont typeface="Wingdings" pitchFamily="2" charset="2"/>
              <a:buChar char="§"/>
            </a:pPr>
            <a:r>
              <a:rPr lang="en-US" sz="300" b="1" dirty="0"/>
              <a:t>m</a:t>
            </a:r>
            <a:r>
              <a:rPr lang="en-US" sz="300" dirty="0"/>
              <a:t> —&gt; margin: ;</a:t>
            </a:r>
          </a:p>
          <a:p>
            <a:pPr marL="88900" indent="-88900" fontAlgn="base">
              <a:lnSpc>
                <a:spcPct val="150000"/>
              </a:lnSpc>
              <a:buFont typeface="Wingdings" pitchFamily="2" charset="2"/>
              <a:buChar char="§"/>
            </a:pPr>
            <a:r>
              <a:rPr lang="en-US" sz="300" b="1" dirty="0"/>
              <a:t>m:a</a:t>
            </a:r>
            <a:r>
              <a:rPr lang="en-US" sz="300" dirty="0"/>
              <a:t> —&gt; </a:t>
            </a:r>
            <a:r>
              <a:rPr lang="en-US" sz="300" dirty="0" err="1"/>
              <a:t>margin:auto</a:t>
            </a:r>
            <a:r>
              <a:rPr lang="en-US" sz="300" dirty="0"/>
              <a:t>;</a:t>
            </a:r>
          </a:p>
          <a:p>
            <a:pPr marL="88900" indent="-88900" fontAlgn="base">
              <a:lnSpc>
                <a:spcPct val="150000"/>
              </a:lnSpc>
              <a:buFont typeface="Wingdings" pitchFamily="2" charset="2"/>
              <a:buChar char="§"/>
            </a:pPr>
            <a:r>
              <a:rPr lang="en-US" sz="300" b="1" dirty="0" err="1"/>
              <a:t>mt</a:t>
            </a:r>
            <a:r>
              <a:rPr lang="en-US" sz="300" dirty="0"/>
              <a:t> —&gt; margin-top: ;</a:t>
            </a:r>
          </a:p>
          <a:p>
            <a:pPr marL="88900" indent="-88900" fontAlgn="base">
              <a:lnSpc>
                <a:spcPct val="150000"/>
              </a:lnSpc>
              <a:buFont typeface="Wingdings" pitchFamily="2" charset="2"/>
              <a:buChar char="§"/>
            </a:pPr>
            <a:r>
              <a:rPr lang="en-US" sz="300" b="1" dirty="0" err="1"/>
              <a:t>mr</a:t>
            </a:r>
            <a:r>
              <a:rPr lang="en-US" sz="300" b="1" dirty="0"/>
              <a:t> </a:t>
            </a:r>
            <a:r>
              <a:rPr lang="en-US" sz="300" dirty="0"/>
              <a:t>—&gt; margin-right: ;</a:t>
            </a:r>
          </a:p>
          <a:p>
            <a:pPr marL="88900" indent="-88900" fontAlgn="base">
              <a:lnSpc>
                <a:spcPct val="150000"/>
              </a:lnSpc>
              <a:buFont typeface="Wingdings" pitchFamily="2" charset="2"/>
              <a:buChar char="§"/>
            </a:pPr>
            <a:r>
              <a:rPr lang="en-US" sz="300" b="1" dirty="0" err="1"/>
              <a:t>mb</a:t>
            </a:r>
            <a:r>
              <a:rPr lang="en-US" sz="300" dirty="0"/>
              <a:t> —&gt; margin-bottom: ;</a:t>
            </a:r>
          </a:p>
          <a:p>
            <a:pPr marL="88900" indent="-88900" fontAlgn="base">
              <a:lnSpc>
                <a:spcPct val="150000"/>
              </a:lnSpc>
              <a:buFont typeface="Wingdings" pitchFamily="2" charset="2"/>
              <a:buChar char="§"/>
            </a:pPr>
            <a:r>
              <a:rPr lang="en-US" sz="300" b="1" dirty="0"/>
              <a:t>ml</a:t>
            </a:r>
            <a:r>
              <a:rPr lang="en-US" sz="300" dirty="0"/>
              <a:t> —&gt; margin-left: ;</a:t>
            </a:r>
          </a:p>
          <a:p>
            <a:pPr marL="88900" indent="-88900" fontAlgn="base">
              <a:lnSpc>
                <a:spcPct val="150000"/>
              </a:lnSpc>
              <a:buFont typeface="Wingdings" pitchFamily="2" charset="2"/>
              <a:buChar char="§"/>
            </a:pPr>
            <a:r>
              <a:rPr lang="en-US" sz="300" b="1" dirty="0"/>
              <a:t>p</a:t>
            </a:r>
            <a:r>
              <a:rPr lang="en-US" sz="300" dirty="0"/>
              <a:t> —&gt; padding: ;</a:t>
            </a:r>
            <a:endParaRPr lang="es-VE" sz="300" dirty="0"/>
          </a:p>
          <a:p>
            <a:pPr fontAlgn="base"/>
            <a:endParaRPr lang="es-VE" sz="300" b="1" dirty="0"/>
          </a:p>
        </p:txBody>
      </p:sp>
    </p:spTree>
    <p:extLst>
      <p:ext uri="{BB962C8B-B14F-4D97-AF65-F5344CB8AC3E}">
        <p14:creationId xmlns:p14="http://schemas.microsoft.com/office/powerpoint/2010/main" val="313294683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ATAJOS EMMET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6" name="5 CuadroTexto"/>
          <p:cNvSpPr txBox="1"/>
          <p:nvPr/>
        </p:nvSpPr>
        <p:spPr>
          <a:xfrm>
            <a:off x="0" y="117455"/>
            <a:ext cx="1227137" cy="577081"/>
          </a:xfrm>
          <a:prstGeom prst="rect">
            <a:avLst/>
          </a:prstGeom>
          <a:noFill/>
        </p:spPr>
        <p:txBody>
          <a:bodyPr wrap="square" rtlCol="0">
            <a:spAutoFit/>
          </a:bodyPr>
          <a:lstStyle/>
          <a:p>
            <a:pPr fontAlgn="base"/>
            <a:r>
              <a:rPr lang="es-VE" sz="300" dirty="0" smtClean="0">
                <a:solidFill>
                  <a:srgbClr val="FF9900"/>
                </a:solidFill>
                <a:effectLst>
                  <a:outerShdw blurRad="50800" dist="38100" dir="2700000" algn="tl" rotWithShape="0">
                    <a:prstClr val="black">
                      <a:alpha val="40000"/>
                    </a:prstClr>
                  </a:outerShdw>
                </a:effectLst>
                <a:latin typeface="Bodoni MT Black" pitchFamily="18" charset="0"/>
              </a:rPr>
              <a:t>POSICIÓN</a:t>
            </a:r>
            <a:endParaRPr lang="es-VE" sz="300" dirty="0">
              <a:solidFill>
                <a:srgbClr val="FF9900"/>
              </a:solidFill>
              <a:effectLst>
                <a:outerShdw blurRad="50800" dist="38100" dir="2700000" algn="tl" rotWithShape="0">
                  <a:prstClr val="black">
                    <a:alpha val="40000"/>
                  </a:prstClr>
                </a:outerShdw>
              </a:effectLst>
              <a:latin typeface="Bodoni MT Black" pitchFamily="18" charset="0"/>
            </a:endParaRPr>
          </a:p>
          <a:p>
            <a:pPr fontAlgn="base"/>
            <a:endParaRPr lang="es-VE" sz="300" b="1" dirty="0" smtClean="0"/>
          </a:p>
          <a:p>
            <a:pPr marL="88900" indent="-88900" fontAlgn="base">
              <a:lnSpc>
                <a:spcPct val="150000"/>
              </a:lnSpc>
              <a:buFont typeface="Wingdings" pitchFamily="2" charset="2"/>
              <a:buChar char="§"/>
            </a:pPr>
            <a:r>
              <a:rPr lang="es-VE" sz="300" b="1" dirty="0"/>
              <a:t>pos</a:t>
            </a:r>
            <a:r>
              <a:rPr lang="es-VE" sz="300" dirty="0"/>
              <a:t> —&gt; </a:t>
            </a:r>
            <a:r>
              <a:rPr lang="es-VE" sz="300" dirty="0" err="1"/>
              <a:t>position:relative</a:t>
            </a:r>
            <a:r>
              <a:rPr lang="es-VE" sz="300" dirty="0"/>
              <a:t>; (Por defecto es </a:t>
            </a:r>
            <a:r>
              <a:rPr lang="es-VE" sz="300" dirty="0" err="1"/>
              <a:t>relative</a:t>
            </a:r>
            <a:r>
              <a:rPr lang="es-VE" sz="300" dirty="0"/>
              <a:t>)</a:t>
            </a:r>
          </a:p>
          <a:p>
            <a:pPr marL="88900" indent="-88900" fontAlgn="base">
              <a:lnSpc>
                <a:spcPct val="150000"/>
              </a:lnSpc>
              <a:buFont typeface="Wingdings" pitchFamily="2" charset="2"/>
              <a:buChar char="§"/>
            </a:pPr>
            <a:r>
              <a:rPr lang="es-VE" sz="300" b="1" dirty="0" err="1"/>
              <a:t>pos:s</a:t>
            </a:r>
            <a:r>
              <a:rPr lang="es-VE" sz="300" dirty="0"/>
              <a:t> —&gt; </a:t>
            </a:r>
            <a:r>
              <a:rPr lang="es-VE" sz="300" dirty="0" err="1"/>
              <a:t>position:static</a:t>
            </a:r>
            <a:r>
              <a:rPr lang="es-VE" sz="300" dirty="0"/>
              <a:t>;</a:t>
            </a:r>
          </a:p>
          <a:p>
            <a:pPr marL="88900" indent="-88900" fontAlgn="base">
              <a:lnSpc>
                <a:spcPct val="150000"/>
              </a:lnSpc>
              <a:buFont typeface="Wingdings" pitchFamily="2" charset="2"/>
              <a:buChar char="§"/>
            </a:pPr>
            <a:r>
              <a:rPr lang="es-VE" sz="300" b="1" dirty="0" err="1"/>
              <a:t>pos:a</a:t>
            </a:r>
            <a:r>
              <a:rPr lang="es-VE" sz="300" dirty="0"/>
              <a:t> —&gt; </a:t>
            </a:r>
            <a:r>
              <a:rPr lang="es-VE" sz="300" dirty="0" err="1"/>
              <a:t>position:absolute</a:t>
            </a:r>
            <a:r>
              <a:rPr lang="es-VE" sz="300" dirty="0"/>
              <a:t>;</a:t>
            </a:r>
          </a:p>
          <a:p>
            <a:pPr marL="88900" indent="-88900" fontAlgn="base">
              <a:lnSpc>
                <a:spcPct val="150000"/>
              </a:lnSpc>
              <a:buFont typeface="Wingdings" pitchFamily="2" charset="2"/>
              <a:buChar char="§"/>
            </a:pPr>
            <a:r>
              <a:rPr lang="es-VE" sz="300" b="1" dirty="0" err="1"/>
              <a:t>pos:r</a:t>
            </a:r>
            <a:r>
              <a:rPr lang="es-VE" sz="300" dirty="0"/>
              <a:t> —&gt; </a:t>
            </a:r>
            <a:r>
              <a:rPr lang="es-VE" sz="300" dirty="0" err="1"/>
              <a:t>position:relative</a:t>
            </a:r>
            <a:r>
              <a:rPr lang="es-VE" sz="300" dirty="0"/>
              <a:t>;</a:t>
            </a:r>
          </a:p>
          <a:p>
            <a:pPr marL="88900" indent="-88900" fontAlgn="base">
              <a:lnSpc>
                <a:spcPct val="150000"/>
              </a:lnSpc>
              <a:buFont typeface="Wingdings" pitchFamily="2" charset="2"/>
              <a:buChar char="§"/>
            </a:pPr>
            <a:r>
              <a:rPr lang="es-VE" sz="300" b="1" dirty="0" err="1"/>
              <a:t>pos:f</a:t>
            </a:r>
            <a:r>
              <a:rPr lang="es-VE" sz="300" dirty="0"/>
              <a:t> —&gt; </a:t>
            </a:r>
            <a:r>
              <a:rPr lang="es-VE" sz="300" dirty="0" err="1"/>
              <a:t>position:fixed</a:t>
            </a:r>
            <a:r>
              <a:rPr lang="es-VE" sz="300" dirty="0"/>
              <a:t>;</a:t>
            </a:r>
          </a:p>
          <a:p>
            <a:pPr fontAlgn="base"/>
            <a:endParaRPr lang="es-VE" sz="300" b="1" dirty="0"/>
          </a:p>
        </p:txBody>
      </p:sp>
    </p:spTree>
    <p:extLst>
      <p:ext uri="{BB962C8B-B14F-4D97-AF65-F5344CB8AC3E}">
        <p14:creationId xmlns:p14="http://schemas.microsoft.com/office/powerpoint/2010/main" val="11250912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1594"/>
            <a:ext cx="122713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EVOLUCION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5" name="4 CuadroTexto"/>
          <p:cNvSpPr txBox="1"/>
          <p:nvPr/>
        </p:nvSpPr>
        <p:spPr>
          <a:xfrm>
            <a:off x="0" y="117455"/>
            <a:ext cx="1227137" cy="784830"/>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CSS3 </a:t>
            </a:r>
            <a:r>
              <a:rPr lang="es-VE" sz="300" b="1" dirty="0"/>
              <a:t>(2011-2013</a:t>
            </a:r>
            <a:r>
              <a:rPr lang="es-VE" sz="300" b="1" dirty="0" smtClean="0"/>
              <a:t>):</a:t>
            </a:r>
            <a:r>
              <a:rPr lang="es-VE" sz="300" dirty="0"/>
              <a:t> </a:t>
            </a:r>
            <a:r>
              <a:rPr lang="es-VE" sz="300" dirty="0" smtClean="0"/>
              <a:t>a </a:t>
            </a:r>
            <a:r>
              <a:rPr lang="es-VE" sz="300" dirty="0"/>
              <a:t>diferencia de CSS2, CSS3 se estructura en módulos separados que introducen nuevas características, como animaciones, transiciones, diseños responsivos y soporte para nuevas tecnologías. </a:t>
            </a:r>
            <a:endParaRPr lang="es-VE" sz="300" dirty="0" smtClean="0"/>
          </a:p>
          <a:p>
            <a:pPr algn="just">
              <a:lnSpc>
                <a:spcPct val="150000"/>
              </a:lnSpc>
            </a:pPr>
            <a:endParaRPr lang="es-VE" sz="300" dirty="0" smtClean="0"/>
          </a:p>
          <a:p>
            <a:pPr marL="88900" indent="-88900" algn="just">
              <a:lnSpc>
                <a:spcPct val="150000"/>
              </a:lnSpc>
              <a:buFont typeface="Wingdings" pitchFamily="2" charset="2"/>
              <a:buChar char="§"/>
            </a:pPr>
            <a:r>
              <a:rPr lang="es-VE" sz="300" b="1" dirty="0" smtClean="0"/>
              <a:t>CSS4 </a:t>
            </a:r>
            <a:r>
              <a:rPr lang="es-VE" sz="300" b="1" dirty="0"/>
              <a:t>(2013-</a:t>
            </a:r>
            <a:r>
              <a:rPr lang="es-VE" sz="300" b="1" dirty="0" smtClean="0"/>
              <a:t>):</a:t>
            </a:r>
            <a:r>
              <a:rPr lang="es-VE" sz="300" dirty="0"/>
              <a:t> </a:t>
            </a:r>
            <a:r>
              <a:rPr lang="es-VE" sz="300" dirty="0" smtClean="0"/>
              <a:t>actualmente </a:t>
            </a:r>
            <a:r>
              <a:rPr lang="es-VE" sz="300" dirty="0"/>
              <a:t>en desarrollo, CSS4 continúa expandiendo las posibilidades de CSS, con nuevas características como los estilos condicionales y el uso de variables. </a:t>
            </a:r>
          </a:p>
          <a:p>
            <a:pPr marL="88900" indent="-88900" algn="just">
              <a:lnSpc>
                <a:spcPct val="150000"/>
              </a:lnSpc>
              <a:buFont typeface="Wingdings" pitchFamily="2" charset="2"/>
              <a:buChar char="§"/>
            </a:pPr>
            <a:endParaRPr lang="es-VE" sz="300" dirty="0"/>
          </a:p>
        </p:txBody>
      </p:sp>
    </p:spTree>
    <p:extLst>
      <p:ext uri="{BB962C8B-B14F-4D97-AF65-F5344CB8AC3E}">
        <p14:creationId xmlns:p14="http://schemas.microsoft.com/office/powerpoint/2010/main" val="63435665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ATAJOS EMMET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6" name="5 CuadroTexto"/>
          <p:cNvSpPr txBox="1"/>
          <p:nvPr/>
        </p:nvSpPr>
        <p:spPr>
          <a:xfrm>
            <a:off x="0" y="117455"/>
            <a:ext cx="1227137" cy="715581"/>
          </a:xfrm>
          <a:prstGeom prst="rect">
            <a:avLst/>
          </a:prstGeom>
          <a:noFill/>
        </p:spPr>
        <p:txBody>
          <a:bodyPr wrap="square" rtlCol="0">
            <a:spAutoFit/>
          </a:bodyPr>
          <a:lstStyle/>
          <a:p>
            <a:pPr fontAlgn="base"/>
            <a:r>
              <a:rPr lang="es-VE" sz="300" dirty="0">
                <a:solidFill>
                  <a:srgbClr val="FF9900"/>
                </a:solidFill>
                <a:effectLst>
                  <a:outerShdw blurRad="50800" dist="38100" dir="2700000" algn="tl" rotWithShape="0">
                    <a:prstClr val="black">
                      <a:alpha val="40000"/>
                    </a:prstClr>
                  </a:outerShdw>
                </a:effectLst>
                <a:latin typeface="Bodoni MT Black" pitchFamily="18" charset="0"/>
              </a:rPr>
              <a:t>DISPLAY</a:t>
            </a:r>
          </a:p>
          <a:p>
            <a:pPr marL="88900" indent="-88900" fontAlgn="base">
              <a:buFont typeface="Wingdings" pitchFamily="2" charset="2"/>
              <a:buChar char="§"/>
            </a:pPr>
            <a:endParaRPr lang="es-VE" sz="300" b="1" dirty="0"/>
          </a:p>
          <a:p>
            <a:pPr marL="88900" indent="-88900" fontAlgn="base">
              <a:lnSpc>
                <a:spcPct val="150000"/>
              </a:lnSpc>
              <a:buFont typeface="Wingdings" pitchFamily="2" charset="2"/>
              <a:buChar char="§"/>
            </a:pPr>
            <a:r>
              <a:rPr lang="es-VE" sz="300" b="1" dirty="0"/>
              <a:t>d</a:t>
            </a:r>
            <a:r>
              <a:rPr lang="es-VE" sz="300" dirty="0"/>
              <a:t> —&gt; </a:t>
            </a:r>
            <a:r>
              <a:rPr lang="es-VE" sz="300" dirty="0" err="1"/>
              <a:t>display:block</a:t>
            </a:r>
            <a:r>
              <a:rPr lang="es-VE" sz="300" dirty="0"/>
              <a:t>; (Lo predetermina a block)</a:t>
            </a:r>
          </a:p>
          <a:p>
            <a:pPr marL="88900" indent="-88900" fontAlgn="base">
              <a:lnSpc>
                <a:spcPct val="150000"/>
              </a:lnSpc>
              <a:buFont typeface="Wingdings" pitchFamily="2" charset="2"/>
              <a:buChar char="§"/>
            </a:pPr>
            <a:r>
              <a:rPr lang="es-VE" sz="300" b="1" dirty="0"/>
              <a:t>d:n</a:t>
            </a:r>
            <a:r>
              <a:rPr lang="es-VE" sz="300" dirty="0"/>
              <a:t> —&gt; </a:t>
            </a:r>
            <a:r>
              <a:rPr lang="es-VE" sz="300" dirty="0" err="1"/>
              <a:t>display:none</a:t>
            </a:r>
            <a:r>
              <a:rPr lang="es-VE" sz="300" dirty="0"/>
              <a:t>;</a:t>
            </a:r>
          </a:p>
          <a:p>
            <a:pPr marL="88900" indent="-88900" fontAlgn="base">
              <a:lnSpc>
                <a:spcPct val="150000"/>
              </a:lnSpc>
              <a:buFont typeface="Wingdings" pitchFamily="2" charset="2"/>
              <a:buChar char="§"/>
            </a:pPr>
            <a:r>
              <a:rPr lang="es-VE" sz="300" b="1" dirty="0"/>
              <a:t>d:b </a:t>
            </a:r>
            <a:r>
              <a:rPr lang="es-VE" sz="300" dirty="0"/>
              <a:t>—&gt; </a:t>
            </a:r>
            <a:r>
              <a:rPr lang="es-VE" sz="300" dirty="0" err="1"/>
              <a:t>display:block</a:t>
            </a:r>
            <a:r>
              <a:rPr lang="es-VE" sz="300" dirty="0"/>
              <a:t>;</a:t>
            </a:r>
          </a:p>
          <a:p>
            <a:pPr marL="88900" indent="-88900" fontAlgn="base">
              <a:lnSpc>
                <a:spcPct val="150000"/>
              </a:lnSpc>
              <a:buFont typeface="Wingdings" pitchFamily="2" charset="2"/>
              <a:buChar char="§"/>
            </a:pPr>
            <a:r>
              <a:rPr lang="es-VE" sz="300" b="1" dirty="0"/>
              <a:t>d:f</a:t>
            </a:r>
            <a:r>
              <a:rPr lang="es-VE" sz="300" dirty="0"/>
              <a:t> —&gt; </a:t>
            </a:r>
            <a:r>
              <a:rPr lang="es-VE" sz="300" dirty="0" err="1"/>
              <a:t>display:flex</a:t>
            </a:r>
            <a:r>
              <a:rPr lang="es-VE" sz="300" dirty="0"/>
              <a:t>;</a:t>
            </a:r>
          </a:p>
          <a:p>
            <a:pPr marL="88900" indent="-88900" fontAlgn="base">
              <a:lnSpc>
                <a:spcPct val="150000"/>
              </a:lnSpc>
              <a:buFont typeface="Wingdings" pitchFamily="2" charset="2"/>
              <a:buChar char="§"/>
            </a:pPr>
            <a:r>
              <a:rPr lang="es-VE" sz="300" b="1" dirty="0"/>
              <a:t>d:if </a:t>
            </a:r>
            <a:r>
              <a:rPr lang="es-VE" sz="300" dirty="0"/>
              <a:t>—&gt; </a:t>
            </a:r>
            <a:r>
              <a:rPr lang="es-VE" sz="300" dirty="0" err="1"/>
              <a:t>display:inline-flex</a:t>
            </a:r>
            <a:r>
              <a:rPr lang="es-VE" sz="300" dirty="0"/>
              <a:t>;</a:t>
            </a:r>
          </a:p>
          <a:p>
            <a:pPr marL="88900" indent="-88900" fontAlgn="base">
              <a:lnSpc>
                <a:spcPct val="150000"/>
              </a:lnSpc>
              <a:buFont typeface="Wingdings" pitchFamily="2" charset="2"/>
              <a:buChar char="§"/>
            </a:pPr>
            <a:r>
              <a:rPr lang="es-VE" sz="300" b="1" dirty="0"/>
              <a:t>d:i</a:t>
            </a:r>
            <a:r>
              <a:rPr lang="es-VE" sz="300" dirty="0"/>
              <a:t> —&gt; </a:t>
            </a:r>
            <a:r>
              <a:rPr lang="es-VE" sz="300" dirty="0" err="1"/>
              <a:t>display:inline</a:t>
            </a:r>
            <a:r>
              <a:rPr lang="es-VE" sz="300" dirty="0"/>
              <a:t>;</a:t>
            </a:r>
          </a:p>
          <a:p>
            <a:pPr marL="88900" indent="-88900" fontAlgn="base">
              <a:lnSpc>
                <a:spcPct val="150000"/>
              </a:lnSpc>
              <a:buFont typeface="Wingdings" pitchFamily="2" charset="2"/>
              <a:buChar char="§"/>
            </a:pPr>
            <a:r>
              <a:rPr lang="es-VE" sz="300" b="1" dirty="0"/>
              <a:t>d:ib</a:t>
            </a:r>
            <a:r>
              <a:rPr lang="es-VE" sz="300" dirty="0"/>
              <a:t> —&gt; </a:t>
            </a:r>
            <a:r>
              <a:rPr lang="es-VE" sz="300" dirty="0" err="1"/>
              <a:t>display:inline-block</a:t>
            </a:r>
            <a:r>
              <a:rPr lang="es-VE" sz="300" dirty="0"/>
              <a:t>;</a:t>
            </a:r>
          </a:p>
          <a:p>
            <a:pPr fontAlgn="base"/>
            <a:endParaRPr lang="es-VE" sz="300" b="1" dirty="0"/>
          </a:p>
        </p:txBody>
      </p:sp>
    </p:spTree>
    <p:extLst>
      <p:ext uri="{BB962C8B-B14F-4D97-AF65-F5344CB8AC3E}">
        <p14:creationId xmlns:p14="http://schemas.microsoft.com/office/powerpoint/2010/main" val="11023579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ATAJOS EMMET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6" name="5 CuadroTexto"/>
          <p:cNvSpPr txBox="1"/>
          <p:nvPr/>
        </p:nvSpPr>
        <p:spPr>
          <a:xfrm>
            <a:off x="0" y="117455"/>
            <a:ext cx="1227137" cy="761747"/>
          </a:xfrm>
          <a:prstGeom prst="rect">
            <a:avLst/>
          </a:prstGeom>
          <a:noFill/>
        </p:spPr>
        <p:txBody>
          <a:bodyPr wrap="square" rtlCol="0">
            <a:spAutoFit/>
          </a:bodyPr>
          <a:lstStyle/>
          <a:p>
            <a:pPr fontAlgn="base"/>
            <a:r>
              <a:rPr lang="es-VE" sz="300" dirty="0">
                <a:solidFill>
                  <a:srgbClr val="FF9900"/>
                </a:solidFill>
                <a:effectLst>
                  <a:outerShdw blurRad="50800" dist="38100" dir="2700000" algn="tl" rotWithShape="0">
                    <a:prstClr val="black">
                      <a:alpha val="40000"/>
                    </a:prstClr>
                  </a:outerShdw>
                </a:effectLst>
                <a:latin typeface="Bodoni MT Black" pitchFamily="18" charset="0"/>
              </a:rPr>
              <a:t>CURSOR</a:t>
            </a:r>
          </a:p>
          <a:p>
            <a:pPr fontAlgn="base"/>
            <a:endParaRPr lang="es-VE" sz="300" b="1" dirty="0"/>
          </a:p>
          <a:p>
            <a:pPr marL="88900" indent="-88900" fontAlgn="base">
              <a:lnSpc>
                <a:spcPct val="150000"/>
              </a:lnSpc>
              <a:buFont typeface="Wingdings" pitchFamily="2" charset="2"/>
              <a:buChar char="§"/>
            </a:pPr>
            <a:r>
              <a:rPr lang="es-VE" sz="300" b="1" dirty="0" err="1"/>
              <a:t>cur</a:t>
            </a:r>
            <a:r>
              <a:rPr lang="es-VE" sz="300" dirty="0"/>
              <a:t> —&gt; </a:t>
            </a:r>
            <a:r>
              <a:rPr lang="es-VE" sz="300" dirty="0" err="1"/>
              <a:t>cursor:pointer</a:t>
            </a:r>
            <a:r>
              <a:rPr lang="es-VE" sz="300" dirty="0"/>
              <a:t>;</a:t>
            </a:r>
          </a:p>
          <a:p>
            <a:pPr marL="88900" indent="-88900" fontAlgn="base">
              <a:buFont typeface="Wingdings" pitchFamily="2" charset="2"/>
              <a:buChar char="ü"/>
            </a:pPr>
            <a:endParaRPr lang="es-VE" sz="300" dirty="0">
              <a:latin typeface="Book Antiqua" pitchFamily="18" charset="0"/>
            </a:endParaRPr>
          </a:p>
          <a:p>
            <a:pPr fontAlgn="base"/>
            <a:endParaRPr lang="es-VE" sz="300" dirty="0">
              <a:latin typeface="Book Antiqua" pitchFamily="18" charset="0"/>
            </a:endParaRPr>
          </a:p>
          <a:p>
            <a:pPr fontAlgn="base"/>
            <a:r>
              <a:rPr lang="es-VE" sz="300" dirty="0">
                <a:solidFill>
                  <a:srgbClr val="FF9900"/>
                </a:solidFill>
                <a:effectLst>
                  <a:outerShdw blurRad="50800" dist="38100" dir="2700000" algn="tl" rotWithShape="0">
                    <a:prstClr val="black">
                      <a:alpha val="40000"/>
                    </a:prstClr>
                  </a:outerShdw>
                </a:effectLst>
                <a:latin typeface="Bodoni MT Black" pitchFamily="18" charset="0"/>
              </a:rPr>
              <a:t>COLOR</a:t>
            </a:r>
          </a:p>
          <a:p>
            <a:pPr fontAlgn="base"/>
            <a:endParaRPr lang="es-VE" sz="300" dirty="0">
              <a:latin typeface="Book Antiqua" pitchFamily="18" charset="0"/>
            </a:endParaRPr>
          </a:p>
          <a:p>
            <a:pPr marL="88900" indent="-88900" fontAlgn="base">
              <a:lnSpc>
                <a:spcPct val="150000"/>
              </a:lnSpc>
              <a:buFont typeface="Wingdings" pitchFamily="2" charset="2"/>
              <a:buChar char="§"/>
            </a:pPr>
            <a:r>
              <a:rPr lang="es-VE" sz="300" b="1" dirty="0"/>
              <a:t>c </a:t>
            </a:r>
            <a:r>
              <a:rPr lang="es-VE" sz="300" dirty="0"/>
              <a:t>—&gt; color:#000;</a:t>
            </a:r>
          </a:p>
          <a:p>
            <a:pPr marL="88900" indent="-88900" fontAlgn="base">
              <a:lnSpc>
                <a:spcPct val="150000"/>
              </a:lnSpc>
              <a:buFont typeface="Wingdings" pitchFamily="2" charset="2"/>
              <a:buChar char="§"/>
            </a:pPr>
            <a:r>
              <a:rPr lang="es-VE" sz="300" b="1" dirty="0"/>
              <a:t>c:r</a:t>
            </a:r>
            <a:r>
              <a:rPr lang="es-VE" sz="300" dirty="0"/>
              <a:t> —&gt; </a:t>
            </a:r>
            <a:r>
              <a:rPr lang="es-VE" sz="300" dirty="0" err="1"/>
              <a:t>color:rgb</a:t>
            </a:r>
            <a:r>
              <a:rPr lang="es-VE" sz="300" dirty="0"/>
              <a:t>(0, 0, 0);</a:t>
            </a:r>
          </a:p>
          <a:p>
            <a:pPr marL="88900" indent="-88900" fontAlgn="base">
              <a:lnSpc>
                <a:spcPct val="150000"/>
              </a:lnSpc>
              <a:buFont typeface="Wingdings" pitchFamily="2" charset="2"/>
              <a:buChar char="§"/>
            </a:pPr>
            <a:r>
              <a:rPr lang="es-VE" sz="300" b="1" dirty="0"/>
              <a:t>c:ra </a:t>
            </a:r>
            <a:r>
              <a:rPr lang="es-VE" sz="300" dirty="0"/>
              <a:t>—&gt; </a:t>
            </a:r>
            <a:r>
              <a:rPr lang="es-VE" sz="300" dirty="0" err="1"/>
              <a:t>color:rgba</a:t>
            </a:r>
            <a:r>
              <a:rPr lang="es-VE" sz="300" dirty="0"/>
              <a:t>(0, 0, 0, .5);</a:t>
            </a:r>
          </a:p>
          <a:p>
            <a:pPr marL="88900" indent="-88900" fontAlgn="base">
              <a:lnSpc>
                <a:spcPct val="150000"/>
              </a:lnSpc>
              <a:buFont typeface="Wingdings" pitchFamily="2" charset="2"/>
              <a:buChar char="§"/>
            </a:pPr>
            <a:r>
              <a:rPr lang="es-VE" sz="300" b="1" dirty="0" err="1"/>
              <a:t>op</a:t>
            </a:r>
            <a:r>
              <a:rPr lang="es-VE" sz="300" dirty="0"/>
              <a:t> —&gt; </a:t>
            </a:r>
            <a:r>
              <a:rPr lang="es-VE" sz="300" dirty="0" err="1"/>
              <a:t>opacity</a:t>
            </a:r>
            <a:r>
              <a:rPr lang="es-VE" sz="300" dirty="0"/>
              <a:t>: ;</a:t>
            </a:r>
          </a:p>
          <a:p>
            <a:pPr fontAlgn="base"/>
            <a:endParaRPr lang="es-VE" sz="300" b="1" dirty="0"/>
          </a:p>
        </p:txBody>
      </p:sp>
    </p:spTree>
    <p:extLst>
      <p:ext uri="{BB962C8B-B14F-4D97-AF65-F5344CB8AC3E}">
        <p14:creationId xmlns:p14="http://schemas.microsoft.com/office/powerpoint/2010/main" val="217325196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ATAJOS EMMET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6" name="5 CuadroTexto"/>
          <p:cNvSpPr txBox="1"/>
          <p:nvPr/>
        </p:nvSpPr>
        <p:spPr>
          <a:xfrm>
            <a:off x="0" y="117455"/>
            <a:ext cx="1227137" cy="738664"/>
          </a:xfrm>
          <a:prstGeom prst="rect">
            <a:avLst/>
          </a:prstGeom>
          <a:noFill/>
        </p:spPr>
        <p:txBody>
          <a:bodyPr wrap="square" rtlCol="0">
            <a:spAutoFit/>
          </a:bodyPr>
          <a:lstStyle/>
          <a:p>
            <a:pPr fontAlgn="base"/>
            <a:r>
              <a:rPr lang="es-VE" sz="300" dirty="0">
                <a:solidFill>
                  <a:srgbClr val="FF9900"/>
                </a:solidFill>
                <a:effectLst>
                  <a:outerShdw blurRad="50800" dist="38100" dir="2700000" algn="tl" rotWithShape="0">
                    <a:prstClr val="black">
                      <a:alpha val="40000"/>
                    </a:prstClr>
                  </a:outerShdw>
                </a:effectLst>
                <a:latin typeface="Bodoni MT Black" pitchFamily="18" charset="0"/>
              </a:rPr>
              <a:t>MARGIN &amp; PADDING</a:t>
            </a:r>
          </a:p>
          <a:p>
            <a:pPr fontAlgn="base"/>
            <a:endParaRPr lang="es-VE" sz="300" b="1" dirty="0"/>
          </a:p>
          <a:p>
            <a:pPr marL="88900" indent="-88900" fontAlgn="base">
              <a:lnSpc>
                <a:spcPct val="150000"/>
              </a:lnSpc>
              <a:buFont typeface="Wingdings" pitchFamily="2" charset="2"/>
              <a:buChar char="ü"/>
            </a:pPr>
            <a:r>
              <a:rPr lang="en-US" sz="300" b="1" dirty="0" err="1"/>
              <a:t>pt</a:t>
            </a:r>
            <a:r>
              <a:rPr lang="en-US" sz="300" dirty="0"/>
              <a:t> —&gt; padding-top: ;</a:t>
            </a:r>
          </a:p>
          <a:p>
            <a:pPr marL="88900" indent="-88900" fontAlgn="base">
              <a:lnSpc>
                <a:spcPct val="150000"/>
              </a:lnSpc>
              <a:buFont typeface="Wingdings" pitchFamily="2" charset="2"/>
              <a:buChar char="ü"/>
            </a:pPr>
            <a:r>
              <a:rPr lang="en-US" sz="300" b="1" dirty="0" err="1"/>
              <a:t>pr</a:t>
            </a:r>
            <a:r>
              <a:rPr lang="en-US" sz="300" b="1" dirty="0"/>
              <a:t> </a:t>
            </a:r>
            <a:r>
              <a:rPr lang="en-US" sz="300" dirty="0"/>
              <a:t>—&gt; padding-right: ;</a:t>
            </a:r>
          </a:p>
          <a:p>
            <a:pPr marL="88900" indent="-88900" fontAlgn="base">
              <a:lnSpc>
                <a:spcPct val="150000"/>
              </a:lnSpc>
              <a:buFont typeface="Wingdings" pitchFamily="2" charset="2"/>
              <a:buChar char="ü"/>
            </a:pPr>
            <a:r>
              <a:rPr lang="en-US" sz="300" b="1" dirty="0" err="1"/>
              <a:t>pb</a:t>
            </a:r>
            <a:r>
              <a:rPr lang="en-US" sz="300" dirty="0"/>
              <a:t> —&gt; padding-bottom: ;</a:t>
            </a:r>
          </a:p>
          <a:p>
            <a:pPr marL="88900" indent="-88900" fontAlgn="base">
              <a:lnSpc>
                <a:spcPct val="150000"/>
              </a:lnSpc>
              <a:buFont typeface="Wingdings" pitchFamily="2" charset="2"/>
              <a:buChar char="ü"/>
            </a:pPr>
            <a:r>
              <a:rPr lang="en-US" sz="300" b="1" dirty="0" err="1"/>
              <a:t>pl</a:t>
            </a:r>
            <a:r>
              <a:rPr lang="en-US" sz="300" b="1" dirty="0"/>
              <a:t> </a:t>
            </a:r>
            <a:r>
              <a:rPr lang="en-US" sz="300" dirty="0"/>
              <a:t>—&gt; padding-left: ;</a:t>
            </a:r>
          </a:p>
          <a:p>
            <a:pPr marL="88900" indent="-88900" fontAlgn="base">
              <a:lnSpc>
                <a:spcPct val="150000"/>
              </a:lnSpc>
              <a:buFont typeface="Wingdings" pitchFamily="2" charset="2"/>
              <a:buChar char="ü"/>
            </a:pPr>
            <a:endParaRPr lang="en-US" sz="300" dirty="0">
              <a:latin typeface="Book Antiqua" pitchFamily="18" charset="0"/>
            </a:endParaRPr>
          </a:p>
          <a:p>
            <a:pPr fontAlgn="base">
              <a:lnSpc>
                <a:spcPct val="150000"/>
              </a:lnSpc>
            </a:pPr>
            <a:r>
              <a:rPr lang="es-VE" sz="300" dirty="0">
                <a:solidFill>
                  <a:srgbClr val="FF9900"/>
                </a:solidFill>
                <a:effectLst>
                  <a:outerShdw blurRad="50800" dist="38100" dir="2700000" algn="tl" rotWithShape="0">
                    <a:prstClr val="black">
                      <a:alpha val="40000"/>
                    </a:prstClr>
                  </a:outerShdw>
                </a:effectLst>
                <a:latin typeface="Bodoni MT Black" pitchFamily="18" charset="0"/>
              </a:rPr>
              <a:t>BOX SIZING</a:t>
            </a:r>
            <a:endParaRPr lang="en-US" sz="300" dirty="0">
              <a:latin typeface="Book Antiqua" pitchFamily="18" charset="0"/>
            </a:endParaRPr>
          </a:p>
          <a:p>
            <a:pPr marL="88900" indent="-88900" fontAlgn="base">
              <a:lnSpc>
                <a:spcPct val="150000"/>
              </a:lnSpc>
              <a:buFont typeface="Wingdings" pitchFamily="2" charset="2"/>
              <a:buChar char="ü"/>
            </a:pPr>
            <a:r>
              <a:rPr lang="es-VE" sz="300" b="1" dirty="0" err="1"/>
              <a:t>bxz</a:t>
            </a:r>
            <a:r>
              <a:rPr lang="es-VE" sz="300" dirty="0"/>
              <a:t> —&gt; </a:t>
            </a:r>
            <a:r>
              <a:rPr lang="es-VE" sz="300" dirty="0" err="1"/>
              <a:t>box-sizing:border-box</a:t>
            </a:r>
            <a:r>
              <a:rPr lang="es-VE" sz="300" dirty="0">
                <a:latin typeface="Book Antiqua" pitchFamily="18" charset="0"/>
              </a:rPr>
              <a:t>;</a:t>
            </a:r>
          </a:p>
          <a:p>
            <a:pPr fontAlgn="base"/>
            <a:endParaRPr lang="es-VE" sz="300" b="1" dirty="0"/>
          </a:p>
        </p:txBody>
      </p:sp>
    </p:spTree>
    <p:extLst>
      <p:ext uri="{BB962C8B-B14F-4D97-AF65-F5344CB8AC3E}">
        <p14:creationId xmlns:p14="http://schemas.microsoft.com/office/powerpoint/2010/main" val="305312213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ATAJOS EMMET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6" name="5 CuadroTexto"/>
          <p:cNvSpPr txBox="1"/>
          <p:nvPr/>
        </p:nvSpPr>
        <p:spPr>
          <a:xfrm>
            <a:off x="0" y="117455"/>
            <a:ext cx="1227137" cy="600164"/>
          </a:xfrm>
          <a:prstGeom prst="rect">
            <a:avLst/>
          </a:prstGeom>
          <a:noFill/>
        </p:spPr>
        <p:txBody>
          <a:bodyPr wrap="square" rtlCol="0">
            <a:spAutoFit/>
          </a:bodyPr>
          <a:lstStyle/>
          <a:p>
            <a:pPr fontAlgn="base"/>
            <a:r>
              <a:rPr lang="es-VE" sz="300" dirty="0">
                <a:solidFill>
                  <a:srgbClr val="FF9900"/>
                </a:solidFill>
                <a:effectLst>
                  <a:outerShdw blurRad="50800" dist="38100" dir="2700000" algn="tl" rotWithShape="0">
                    <a:prstClr val="black">
                      <a:alpha val="40000"/>
                    </a:prstClr>
                  </a:outerShdw>
                </a:effectLst>
                <a:latin typeface="Bodoni MT Black" pitchFamily="18" charset="0"/>
              </a:rPr>
              <a:t>WIDTH</a:t>
            </a:r>
          </a:p>
          <a:p>
            <a:pPr fontAlgn="base"/>
            <a:endParaRPr lang="es-VE" sz="300" b="1" dirty="0"/>
          </a:p>
          <a:p>
            <a:pPr marL="88900" indent="-88900" fontAlgn="base">
              <a:lnSpc>
                <a:spcPct val="150000"/>
              </a:lnSpc>
              <a:buFont typeface="Wingdings" pitchFamily="2" charset="2"/>
              <a:buChar char="§"/>
            </a:pPr>
            <a:r>
              <a:rPr lang="es-VE" sz="300" b="1" dirty="0"/>
              <a:t>w</a:t>
            </a:r>
            <a:r>
              <a:rPr lang="es-VE" sz="300" dirty="0"/>
              <a:t> —&gt; </a:t>
            </a:r>
            <a:r>
              <a:rPr lang="es-VE" sz="300" dirty="0" err="1"/>
              <a:t>width</a:t>
            </a:r>
            <a:r>
              <a:rPr lang="es-VE" sz="300" dirty="0"/>
              <a:t>: ;</a:t>
            </a:r>
          </a:p>
          <a:p>
            <a:pPr marL="88900" indent="-88900" fontAlgn="base">
              <a:lnSpc>
                <a:spcPct val="150000"/>
              </a:lnSpc>
              <a:buFont typeface="Wingdings" pitchFamily="2" charset="2"/>
              <a:buChar char="§"/>
            </a:pPr>
            <a:r>
              <a:rPr lang="es-VE" sz="300" b="1" dirty="0"/>
              <a:t>h </a:t>
            </a:r>
            <a:r>
              <a:rPr lang="es-VE" sz="300" dirty="0"/>
              <a:t>—&gt; </a:t>
            </a:r>
            <a:r>
              <a:rPr lang="es-VE" sz="300" dirty="0" err="1"/>
              <a:t>height</a:t>
            </a:r>
            <a:r>
              <a:rPr lang="es-VE" sz="300" dirty="0"/>
              <a:t>: ;</a:t>
            </a:r>
          </a:p>
          <a:p>
            <a:pPr marL="88900" indent="-88900" fontAlgn="base">
              <a:lnSpc>
                <a:spcPct val="150000"/>
              </a:lnSpc>
              <a:buFont typeface="Wingdings" pitchFamily="2" charset="2"/>
              <a:buChar char="§"/>
            </a:pPr>
            <a:r>
              <a:rPr lang="es-VE" sz="300" b="1" dirty="0" err="1"/>
              <a:t>maw</a:t>
            </a:r>
            <a:r>
              <a:rPr lang="es-VE" sz="300" dirty="0"/>
              <a:t> —&gt; </a:t>
            </a:r>
            <a:r>
              <a:rPr lang="es-VE" sz="300" dirty="0" err="1"/>
              <a:t>max-width</a:t>
            </a:r>
            <a:r>
              <a:rPr lang="es-VE" sz="300" dirty="0"/>
              <a:t>: ;</a:t>
            </a:r>
          </a:p>
          <a:p>
            <a:pPr marL="88900" indent="-88900" fontAlgn="base">
              <a:lnSpc>
                <a:spcPct val="150000"/>
              </a:lnSpc>
              <a:buFont typeface="Wingdings" pitchFamily="2" charset="2"/>
              <a:buChar char="§"/>
            </a:pPr>
            <a:r>
              <a:rPr lang="es-VE" sz="300" b="1" dirty="0" err="1"/>
              <a:t>mah</a:t>
            </a:r>
            <a:r>
              <a:rPr lang="es-VE" sz="300" dirty="0"/>
              <a:t> —&gt; </a:t>
            </a:r>
            <a:r>
              <a:rPr lang="es-VE" sz="300" dirty="0" err="1"/>
              <a:t>max-height</a:t>
            </a:r>
            <a:r>
              <a:rPr lang="es-VE" sz="300" dirty="0"/>
              <a:t>: ;</a:t>
            </a:r>
          </a:p>
          <a:p>
            <a:pPr marL="88900" indent="-88900" fontAlgn="base">
              <a:lnSpc>
                <a:spcPct val="150000"/>
              </a:lnSpc>
              <a:buFont typeface="Wingdings" pitchFamily="2" charset="2"/>
              <a:buChar char="§"/>
            </a:pPr>
            <a:r>
              <a:rPr lang="es-VE" sz="300" b="1" dirty="0" err="1"/>
              <a:t>miw</a:t>
            </a:r>
            <a:r>
              <a:rPr lang="es-VE" sz="300" dirty="0"/>
              <a:t> —&gt; min-</a:t>
            </a:r>
            <a:r>
              <a:rPr lang="es-VE" sz="300" dirty="0" err="1"/>
              <a:t>width</a:t>
            </a:r>
            <a:r>
              <a:rPr lang="es-VE" sz="300" dirty="0"/>
              <a:t>: ;</a:t>
            </a:r>
          </a:p>
          <a:p>
            <a:pPr marL="88900" indent="-88900" fontAlgn="base">
              <a:lnSpc>
                <a:spcPct val="150000"/>
              </a:lnSpc>
              <a:buFont typeface="Wingdings" pitchFamily="2" charset="2"/>
              <a:buChar char="§"/>
            </a:pPr>
            <a:r>
              <a:rPr lang="es-VE" sz="300" b="1" dirty="0" err="1"/>
              <a:t>mih</a:t>
            </a:r>
            <a:r>
              <a:rPr lang="es-VE" sz="300" dirty="0"/>
              <a:t> —&gt; min-</a:t>
            </a:r>
            <a:r>
              <a:rPr lang="es-VE" sz="300" dirty="0" err="1"/>
              <a:t>height</a:t>
            </a:r>
            <a:r>
              <a:rPr lang="es-VE" sz="300" dirty="0"/>
              <a:t>: ;</a:t>
            </a:r>
          </a:p>
        </p:txBody>
      </p:sp>
    </p:spTree>
    <p:extLst>
      <p:ext uri="{BB962C8B-B14F-4D97-AF65-F5344CB8AC3E}">
        <p14:creationId xmlns:p14="http://schemas.microsoft.com/office/powerpoint/2010/main" val="293478358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20" y="-1594"/>
            <a:ext cx="1227158"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ATAJOS EMMET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6" name="5 CuadroTexto"/>
          <p:cNvSpPr txBox="1"/>
          <p:nvPr/>
        </p:nvSpPr>
        <p:spPr>
          <a:xfrm>
            <a:off x="0" y="117455"/>
            <a:ext cx="1227137" cy="392415"/>
          </a:xfrm>
          <a:prstGeom prst="rect">
            <a:avLst/>
          </a:prstGeom>
          <a:noFill/>
        </p:spPr>
        <p:txBody>
          <a:bodyPr wrap="square" rtlCol="0">
            <a:spAutoFit/>
          </a:bodyPr>
          <a:lstStyle/>
          <a:p>
            <a:pPr fontAlgn="base"/>
            <a:r>
              <a:rPr lang="es-VE" sz="300" dirty="0">
                <a:solidFill>
                  <a:srgbClr val="FF9900"/>
                </a:solidFill>
                <a:effectLst>
                  <a:outerShdw blurRad="50800" dist="38100" dir="2700000" algn="tl" rotWithShape="0">
                    <a:prstClr val="black">
                      <a:alpha val="40000"/>
                    </a:prstClr>
                  </a:outerShdw>
                </a:effectLst>
                <a:latin typeface="Bodoni MT Black" pitchFamily="18" charset="0"/>
              </a:rPr>
              <a:t>BORDER</a:t>
            </a:r>
          </a:p>
          <a:p>
            <a:pPr fontAlgn="base"/>
            <a:endParaRPr lang="es-VE" sz="300" b="1" dirty="0"/>
          </a:p>
          <a:p>
            <a:pPr marL="88900" indent="-88900" fontAlgn="base">
              <a:lnSpc>
                <a:spcPct val="150000"/>
              </a:lnSpc>
              <a:buFont typeface="Wingdings" pitchFamily="2" charset="2"/>
              <a:buChar char="§"/>
            </a:pPr>
            <a:r>
              <a:rPr lang="es-VE" sz="300" b="1" dirty="0" err="1"/>
              <a:t>bd</a:t>
            </a:r>
            <a:r>
              <a:rPr lang="es-VE" sz="300" b="1" dirty="0"/>
              <a:t> </a:t>
            </a:r>
            <a:r>
              <a:rPr lang="es-VE" sz="300" dirty="0"/>
              <a:t>—&gt; </a:t>
            </a:r>
            <a:r>
              <a:rPr lang="es-VE" sz="300" dirty="0" err="1"/>
              <a:t>border</a:t>
            </a:r>
            <a:r>
              <a:rPr lang="es-VE" sz="300" dirty="0"/>
              <a:t>: ;</a:t>
            </a:r>
          </a:p>
          <a:p>
            <a:pPr marL="88900" indent="-88900" fontAlgn="base">
              <a:lnSpc>
                <a:spcPct val="150000"/>
              </a:lnSpc>
              <a:buFont typeface="Wingdings" pitchFamily="2" charset="2"/>
              <a:buChar char="§"/>
            </a:pPr>
            <a:r>
              <a:rPr lang="es-VE" sz="300" b="1" dirty="0" err="1"/>
              <a:t>bd</a:t>
            </a:r>
            <a:r>
              <a:rPr lang="es-VE" sz="300" b="1" dirty="0"/>
              <a:t>+</a:t>
            </a:r>
            <a:r>
              <a:rPr lang="es-VE" sz="300" dirty="0"/>
              <a:t> —&gt; border:1px </a:t>
            </a:r>
            <a:r>
              <a:rPr lang="es-VE" sz="300" dirty="0" err="1"/>
              <a:t>solid</a:t>
            </a:r>
            <a:r>
              <a:rPr lang="es-VE" sz="300" dirty="0"/>
              <a:t> #000;</a:t>
            </a:r>
          </a:p>
          <a:p>
            <a:pPr marL="88900" indent="-88900" fontAlgn="base">
              <a:lnSpc>
                <a:spcPct val="150000"/>
              </a:lnSpc>
              <a:buFont typeface="Wingdings" pitchFamily="2" charset="2"/>
              <a:buChar char="§"/>
            </a:pPr>
            <a:r>
              <a:rPr lang="es-VE" sz="300" b="1" dirty="0" err="1"/>
              <a:t>bd:n</a:t>
            </a:r>
            <a:r>
              <a:rPr lang="es-VE" sz="300" dirty="0"/>
              <a:t> —&gt; </a:t>
            </a:r>
            <a:r>
              <a:rPr lang="es-VE" sz="300" dirty="0" err="1"/>
              <a:t>border:none</a:t>
            </a:r>
            <a:r>
              <a:rPr lang="es-VE" sz="300" dirty="0"/>
              <a:t>;</a:t>
            </a:r>
          </a:p>
        </p:txBody>
      </p:sp>
    </p:spTree>
    <p:extLst>
      <p:ext uri="{BB962C8B-B14F-4D97-AF65-F5344CB8AC3E}">
        <p14:creationId xmlns:p14="http://schemas.microsoft.com/office/powerpoint/2010/main" val="37913476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 CuadroTexto"/>
          <p:cNvSpPr txBox="1"/>
          <p:nvPr/>
        </p:nvSpPr>
        <p:spPr>
          <a:xfrm>
            <a:off x="0" y="117455"/>
            <a:ext cx="1227137" cy="777649"/>
          </a:xfrm>
          <a:prstGeom prst="rect">
            <a:avLst/>
          </a:prstGeom>
          <a:noFill/>
        </p:spPr>
        <p:txBody>
          <a:bodyPr wrap="square" rtlCol="0">
            <a:spAutoFit/>
          </a:bodyPr>
          <a:lstStyle/>
          <a:p>
            <a:pPr marL="88900" indent="-88900" algn="just">
              <a:lnSpc>
                <a:spcPct val="150000"/>
              </a:lnSpc>
              <a:buFont typeface="Wingdings" pitchFamily="2" charset="2"/>
              <a:buChar char="§"/>
            </a:pPr>
            <a:r>
              <a:rPr lang="es-VE" sz="300" b="1" dirty="0" smtClean="0"/>
              <a:t>Eficiencia:</a:t>
            </a:r>
            <a:r>
              <a:rPr lang="es-VE" sz="300" dirty="0" smtClean="0"/>
              <a:t> </a:t>
            </a:r>
            <a:r>
              <a:rPr lang="es-VE" sz="300" dirty="0"/>
              <a:t>con CSS, los estilos se pueden definir una vez y aplicar a </a:t>
            </a:r>
            <a:r>
              <a:rPr lang="es-VE" sz="300" dirty="0" smtClean="0"/>
              <a:t>múltiples </a:t>
            </a:r>
            <a:r>
              <a:rPr lang="es-VE" sz="300" dirty="0"/>
              <a:t>elementos o páginas, lo que hace que la gestión de diseños web sea más eficiente.</a:t>
            </a:r>
          </a:p>
          <a:p>
            <a:pPr marL="88900" indent="-88900" algn="just">
              <a:lnSpc>
                <a:spcPct val="150000"/>
              </a:lnSpc>
              <a:buFont typeface="Wingdings" pitchFamily="2" charset="2"/>
              <a:buChar char="§"/>
            </a:pPr>
            <a:r>
              <a:rPr lang="es-VE" sz="300" b="1" dirty="0" smtClean="0"/>
              <a:t>Flexibilidad:</a:t>
            </a:r>
            <a:r>
              <a:rPr lang="es-VE" sz="300" dirty="0" smtClean="0"/>
              <a:t> </a:t>
            </a:r>
            <a:r>
              <a:rPr lang="es-VE" sz="300" dirty="0"/>
              <a:t>CSS introdujo una gama de opciones de estilo que no eran posibles solo con HTML, incluidos diseños preferidos, tipografía e incluso animaciones simples.</a:t>
            </a:r>
          </a:p>
          <a:p>
            <a:pPr marL="88900" indent="-88900" algn="just">
              <a:lnSpc>
                <a:spcPct val="150000"/>
              </a:lnSpc>
              <a:buFont typeface="Wingdings" pitchFamily="2" charset="2"/>
              <a:buChar char="§"/>
            </a:pPr>
            <a:r>
              <a:rPr lang="es-VE" sz="300" b="1" dirty="0" smtClean="0"/>
              <a:t>Accesibilidad:</a:t>
            </a:r>
            <a:r>
              <a:rPr lang="es-VE" sz="300" dirty="0" smtClean="0"/>
              <a:t> </a:t>
            </a:r>
            <a:r>
              <a:rPr lang="es-VE" sz="300" dirty="0"/>
              <a:t>separar el contenido del diseño mejoró la accesibilidad web, ya que el contenido se puede presentar de diversas maneras para adaptarse a diferentes dispositivos y necesidades de los usuarios sin alterar el HTML subyacente.</a:t>
            </a:r>
          </a:p>
        </p:txBody>
      </p:sp>
      <p:sp>
        <p:nvSpPr>
          <p:cNvPr id="7" name="6 CuadroTexto"/>
          <p:cNvSpPr txBox="1"/>
          <p:nvPr/>
        </p:nvSpPr>
        <p:spPr>
          <a:xfrm>
            <a:off x="0" y="-1594"/>
            <a:ext cx="1227137"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SOLUCIONES DE CSS</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Tree>
    <p:extLst>
      <p:ext uri="{BB962C8B-B14F-4D97-AF65-F5344CB8AC3E}">
        <p14:creationId xmlns:p14="http://schemas.microsoft.com/office/powerpoint/2010/main" val="22271414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1594"/>
            <a:ext cx="1227137"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FUNCIONAMIENTO EN CASCADA</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5" name="4 CuadroTexto"/>
          <p:cNvSpPr txBox="1"/>
          <p:nvPr/>
        </p:nvSpPr>
        <p:spPr>
          <a:xfrm>
            <a:off x="0" y="117455"/>
            <a:ext cx="1227137" cy="715581"/>
          </a:xfrm>
          <a:prstGeom prst="rect">
            <a:avLst/>
          </a:prstGeom>
          <a:noFill/>
        </p:spPr>
        <p:txBody>
          <a:bodyPr wrap="square" rtlCol="0">
            <a:spAutoFit/>
          </a:bodyPr>
          <a:lstStyle/>
          <a:p>
            <a:pPr algn="just">
              <a:lnSpc>
                <a:spcPct val="150000"/>
              </a:lnSpc>
            </a:pPr>
            <a:r>
              <a:rPr lang="es-VE" sz="300" dirty="0" smtClean="0"/>
              <a:t>	Antes </a:t>
            </a:r>
            <a:r>
              <a:rPr lang="es-VE" sz="300" dirty="0"/>
              <a:t>de CSS, los navegadores tenían sus propios estilos predeterminados (los estilos por defecto del navegador). Luego, llegaron los usuarios, que podían personalizar la forma en que veían las páginas web (estilos de usuario). Finalmente, los desarrolladores web </a:t>
            </a:r>
            <a:r>
              <a:rPr lang="es-VE" sz="300" dirty="0" smtClean="0"/>
              <a:t>comenzaron </a:t>
            </a:r>
            <a:r>
              <a:rPr lang="es-VE" sz="300" dirty="0"/>
              <a:t>a crear sus propios estilos para sus sitios (estilos de autor). </a:t>
            </a:r>
            <a:endParaRPr lang="es-VE" sz="300" dirty="0" smtClean="0"/>
          </a:p>
          <a:p>
            <a:pPr algn="just">
              <a:lnSpc>
                <a:spcPct val="150000"/>
              </a:lnSpc>
            </a:pPr>
            <a:endParaRPr lang="es-VE" sz="300" dirty="0"/>
          </a:p>
          <a:p>
            <a:pPr algn="just">
              <a:lnSpc>
                <a:spcPct val="150000"/>
              </a:lnSpc>
            </a:pPr>
            <a:r>
              <a:rPr lang="es-VE" sz="300" dirty="0" smtClean="0"/>
              <a:t>	La </a:t>
            </a:r>
            <a:r>
              <a:rPr lang="es-VE" sz="300" dirty="0"/>
              <a:t>cascada, en esencia, es el proceso que reconcilia todos estos posibles orígenes de estilos</a:t>
            </a:r>
          </a:p>
        </p:txBody>
      </p:sp>
    </p:spTree>
    <p:extLst>
      <p:ext uri="{BB962C8B-B14F-4D97-AF65-F5344CB8AC3E}">
        <p14:creationId xmlns:p14="http://schemas.microsoft.com/office/powerpoint/2010/main" val="36715368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3 CuadroTexto"/>
          <p:cNvSpPr txBox="1"/>
          <p:nvPr/>
        </p:nvSpPr>
        <p:spPr>
          <a:xfrm>
            <a:off x="0" y="-1594"/>
            <a:ext cx="1227137" cy="154209"/>
          </a:xfrm>
          <a:prstGeom prst="rect">
            <a:avLst/>
          </a:prstGeom>
          <a:noFill/>
        </p:spPr>
        <p:txBody>
          <a:bodyPr wrap="square" rtlCol="0">
            <a:spAutoFit/>
          </a:bodyPr>
          <a:lstStyle/>
          <a:p>
            <a:pPr algn="ctr">
              <a:lnSpc>
                <a:spcPct val="150000"/>
              </a:lnSpc>
            </a:pPr>
            <a:r>
              <a:rPr lang="es-VE" sz="300" dirty="0" smtClean="0">
                <a:solidFill>
                  <a:srgbClr val="0070C0"/>
                </a:solidFill>
                <a:effectLst>
                  <a:outerShdw blurRad="50800" dist="38100" dir="2700000" algn="tl" rotWithShape="0">
                    <a:prstClr val="black">
                      <a:alpha val="40000"/>
                    </a:prstClr>
                  </a:outerShdw>
                </a:effectLst>
                <a:latin typeface="Bodoni MT Black" pitchFamily="18" charset="0"/>
              </a:rPr>
              <a:t>FUNCIONAMIENTO EN CASCADA</a:t>
            </a:r>
            <a:endParaRPr lang="es-VE" sz="300" dirty="0">
              <a:solidFill>
                <a:srgbClr val="0070C0"/>
              </a:solidFill>
              <a:effectLst>
                <a:outerShdw blurRad="50800" dist="38100" dir="2700000" algn="tl" rotWithShape="0">
                  <a:prstClr val="black">
                    <a:alpha val="40000"/>
                  </a:prstClr>
                </a:outerShdw>
              </a:effectLst>
              <a:latin typeface="Bodoni MT Black" pitchFamily="18" charset="0"/>
            </a:endParaRPr>
          </a:p>
        </p:txBody>
      </p:sp>
      <p:sp>
        <p:nvSpPr>
          <p:cNvPr id="5" name="4 CuadroTexto"/>
          <p:cNvSpPr txBox="1"/>
          <p:nvPr/>
        </p:nvSpPr>
        <p:spPr>
          <a:xfrm>
            <a:off x="0" y="117455"/>
            <a:ext cx="1227137" cy="854080"/>
          </a:xfrm>
          <a:prstGeom prst="rect">
            <a:avLst/>
          </a:prstGeom>
          <a:noFill/>
        </p:spPr>
        <p:txBody>
          <a:bodyPr wrap="square" rtlCol="0">
            <a:spAutoFit/>
          </a:bodyPr>
          <a:lstStyle/>
          <a:p>
            <a:pPr algn="just">
              <a:lnSpc>
                <a:spcPct val="150000"/>
              </a:lnSpc>
            </a:pPr>
            <a:r>
              <a:rPr lang="es-VE" sz="300" b="1" dirty="0"/>
              <a:t>Estilos del Navegador (</a:t>
            </a:r>
            <a:r>
              <a:rPr lang="es-VE" sz="300" b="1" dirty="0" err="1"/>
              <a:t>User</a:t>
            </a:r>
            <a:r>
              <a:rPr lang="es-VE" sz="300" b="1" dirty="0"/>
              <a:t> </a:t>
            </a:r>
            <a:r>
              <a:rPr lang="es-VE" sz="300" b="1" dirty="0" err="1"/>
              <a:t>Agent</a:t>
            </a:r>
            <a:r>
              <a:rPr lang="es-VE" sz="300" b="1" dirty="0"/>
              <a:t> </a:t>
            </a:r>
            <a:r>
              <a:rPr lang="es-VE" sz="300" b="1" dirty="0" err="1"/>
              <a:t>Styles</a:t>
            </a:r>
            <a:r>
              <a:rPr lang="es-VE" sz="300" b="1" dirty="0"/>
              <a:t>):</a:t>
            </a:r>
            <a:r>
              <a:rPr lang="es-VE" sz="300" dirty="0"/>
              <a:t> Son los estilos predeterminados que cada navegador (</a:t>
            </a:r>
            <a:r>
              <a:rPr lang="es-VE" sz="300" dirty="0" err="1"/>
              <a:t>Chrome</a:t>
            </a:r>
            <a:r>
              <a:rPr lang="es-VE" sz="300" dirty="0"/>
              <a:t>, Firefox, Safari, etc.) aplica a los elementos HTML si no hay ninguna otra regla que los reemplace. Por ejemplo, un enlace siempre se verá azul y subrayado por defecto</a:t>
            </a:r>
            <a:r>
              <a:rPr lang="es-VE" sz="300" dirty="0" smtClean="0"/>
              <a:t>.</a:t>
            </a:r>
          </a:p>
          <a:p>
            <a:pPr algn="just">
              <a:lnSpc>
                <a:spcPct val="150000"/>
              </a:lnSpc>
            </a:pPr>
            <a:endParaRPr lang="en-US" sz="300" dirty="0"/>
          </a:p>
          <a:p>
            <a:pPr algn="just">
              <a:lnSpc>
                <a:spcPct val="150000"/>
              </a:lnSpc>
            </a:pPr>
            <a:r>
              <a:rPr lang="es-VE" sz="300" b="1" dirty="0"/>
              <a:t>Estilos de Usuario (</a:t>
            </a:r>
            <a:r>
              <a:rPr lang="es-VE" sz="300" b="1" dirty="0" err="1"/>
              <a:t>User</a:t>
            </a:r>
            <a:r>
              <a:rPr lang="es-VE" sz="300" b="1" dirty="0"/>
              <a:t> </a:t>
            </a:r>
            <a:r>
              <a:rPr lang="es-VE" sz="300" b="1" dirty="0" err="1"/>
              <a:t>Styles</a:t>
            </a:r>
            <a:r>
              <a:rPr lang="es-VE" sz="300" b="1" dirty="0"/>
              <a:t>):</a:t>
            </a:r>
            <a:r>
              <a:rPr lang="es-VE" sz="300" dirty="0"/>
              <a:t> En el pasado, los usuarios podían configurar sus propios estilos personalizados en sus navegadores para mejorar la accesibilidad o simplemente por preferencia. Por ejemplo, alguien con problemas de visión podría establecer que todas las fuentes sean más grandes. </a:t>
            </a:r>
          </a:p>
        </p:txBody>
      </p:sp>
    </p:spTree>
    <p:extLst>
      <p:ext uri="{BB962C8B-B14F-4D97-AF65-F5344CB8AC3E}">
        <p14:creationId xmlns:p14="http://schemas.microsoft.com/office/powerpoint/2010/main" val="3478676575"/>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28747</TotalTime>
  <Words>1255</Words>
  <Application>Microsoft Office PowerPoint</Application>
  <PresentationFormat>Personalizado</PresentationFormat>
  <Paragraphs>399</Paragraphs>
  <Slides>64</Slides>
  <Notes>0</Notes>
  <HiddenSlides>0</HiddenSlides>
  <MMClips>0</MMClips>
  <ScaleCrop>false</ScaleCrop>
  <HeadingPairs>
    <vt:vector size="4" baseType="variant">
      <vt:variant>
        <vt:lpstr>Tema</vt:lpstr>
      </vt:variant>
      <vt:variant>
        <vt:i4>1</vt:i4>
      </vt:variant>
      <vt:variant>
        <vt:lpstr>Títulos de diapositiva</vt:lpstr>
      </vt:variant>
      <vt:variant>
        <vt:i4>64</vt:i4>
      </vt:variant>
    </vt:vector>
  </HeadingPairs>
  <TitlesOfParts>
    <vt:vector size="65"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Ingenie-9</dc:creator>
  <cp:lastModifiedBy>A475</cp:lastModifiedBy>
  <cp:revision>423</cp:revision>
  <dcterms:created xsi:type="dcterms:W3CDTF">2019-07-25T15:02:19Z</dcterms:created>
  <dcterms:modified xsi:type="dcterms:W3CDTF">2025-06-06T18:38:36Z</dcterms:modified>
</cp:coreProperties>
</file>