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72" r:id="rId5"/>
    <p:sldId id="271" r:id="rId6"/>
    <p:sldId id="293" r:id="rId7"/>
    <p:sldId id="296" r:id="rId8"/>
    <p:sldId id="282" r:id="rId9"/>
    <p:sldId id="294" r:id="rId10"/>
    <p:sldId id="295" r:id="rId11"/>
    <p:sldId id="292" r:id="rId12"/>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7FF"/>
    <a:srgbClr val="A9D5FF"/>
    <a:srgbClr val="1D2FFF"/>
    <a:srgbClr val="90FFFF"/>
    <a:srgbClr val="A90EFF"/>
    <a:srgbClr val="FF4965"/>
    <a:srgbClr val="2ABE90"/>
    <a:srgbClr val="41A5B3"/>
    <a:srgbClr val="10BE75"/>
    <a:srgbClr val="1DBE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45" autoAdjust="0"/>
    <p:restoredTop sz="94876" autoAdjust="0"/>
  </p:normalViewPr>
  <p:slideViewPr>
    <p:cSldViewPr snapToGrid="0" showGuides="1">
      <p:cViewPr varScale="1">
        <p:scale>
          <a:sx n="105" d="100"/>
          <a:sy n="105" d="100"/>
        </p:scale>
        <p:origin x="120"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5EADBA-A584-4BD3-A7EB-581E1C458DA8}" type="datetimeFigureOut">
              <a:rPr lang="zh-CN" altLang="en-US" smtClean="0"/>
              <a:t>2025/3/17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ADCF05-A57C-49D9-8FFC-B18AD85E13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ADCF05-A57C-49D9-8FFC-B18AD85E136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ADCF05-A57C-49D9-8FFC-B18AD85E136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ADCF05-A57C-49D9-8FFC-B18AD85E136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ADCF05-A57C-49D9-8FFC-B18AD85E136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ADCF05-A57C-49D9-8FFC-B18AD85E136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ADCF05-A57C-49D9-8FFC-B18AD85E136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5ADCF05-A57C-49D9-8FFC-B18AD85E136D}"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DBC214B-02EE-47D4-BF12-1F5B80241671}" type="datetimeFigureOut">
              <a:rPr lang="zh-CN" altLang="en-US" smtClean="0"/>
              <a:t>2025/3/17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022CFA-E99D-45AD-8B86-6D765F05A499}" type="slidenum">
              <a:rPr lang="zh-CN" altLang="en-US" smtClean="0"/>
              <a:t>‹#›</a:t>
            </a:fld>
            <a:endParaRPr lang="zh-CN" altLang="en-US"/>
          </a:p>
        </p:txBody>
      </p:sp>
    </p:spTree>
  </p:cSld>
  <p:clrMapOvr>
    <a:masterClrMapping/>
  </p:clrMapOvr>
  <p:transition spd="slow" advTm="0">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BC214B-02EE-47D4-BF12-1F5B80241671}" type="datetimeFigureOut">
              <a:rPr lang="zh-CN" altLang="en-US" smtClean="0"/>
              <a:t>2025/3/17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022CFA-E99D-45AD-8B86-6D765F05A499}" type="slidenum">
              <a:rPr lang="zh-CN" altLang="en-US" smtClean="0"/>
              <a:t>‹#›</a:t>
            </a:fld>
            <a:endParaRPr lang="zh-CN" altLang="en-US"/>
          </a:p>
        </p:txBody>
      </p:sp>
    </p:spTree>
  </p:cSld>
  <p:clrMapOvr>
    <a:masterClrMapping/>
  </p:clrMapOvr>
  <p:transition spd="slow" advTm="0">
    <p:cove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C214B-02EE-47D4-BF12-1F5B80241671}" type="datetimeFigureOut">
              <a:rPr lang="zh-CN" altLang="en-US" smtClean="0"/>
              <a:t>2025/3/17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22CFA-E99D-45AD-8B86-6D765F05A499}" type="slidenum">
              <a:rPr lang="zh-CN" altLang="en-US" smtClean="0"/>
              <a:t>‹#›</a:t>
            </a:fld>
            <a:endParaRPr lang="zh-CN" altLang="en-US"/>
          </a:p>
        </p:txBody>
      </p:sp>
      <p:pic>
        <p:nvPicPr>
          <p:cNvPr id="7" name="图片 6"/>
          <p:cNvPicPr>
            <a:picLocks noChangeAspect="1"/>
          </p:cNvPicPr>
          <p:nvPr userDrawn="1"/>
        </p:nvPicPr>
        <p:blipFill rotWithShape="1">
          <a:blip r:embed="rId4" cstate="print">
            <a:extLst>
              <a:ext uri="{28A0092B-C50C-407E-A947-70E740481C1C}">
                <a14:useLocalDpi xmlns:a14="http://schemas.microsoft.com/office/drawing/2010/main" val="0"/>
              </a:ext>
            </a:extLst>
          </a:blip>
          <a:srcRect l="11302"/>
          <a:stretch>
            <a:fillRect/>
          </a:stretch>
        </p:blipFill>
        <p:spPr>
          <a:xfrm>
            <a:off x="-1" y="0"/>
            <a:ext cx="12165797"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slow" advTm="0">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1302"/>
          <a:stretch>
            <a:fillRect/>
          </a:stretch>
        </p:blipFill>
        <p:spPr>
          <a:xfrm>
            <a:off x="-1" y="0"/>
            <a:ext cx="12165797" cy="6858000"/>
          </a:xfrm>
          <a:prstGeom prst="rect">
            <a:avLst/>
          </a:prstGeom>
        </p:spPr>
      </p:pic>
      <p:pic>
        <p:nvPicPr>
          <p:cNvPr id="7" name="图片 6"/>
          <p:cNvPicPr>
            <a:picLocks noChangeAspect="1"/>
          </p:cNvPicPr>
          <p:nvPr/>
        </p:nvPicPr>
        <p:blipFill rotWithShape="1">
          <a:blip r:embed="rId4" cstate="print">
            <a:extLst>
              <a:ext uri="{BEBA8EAE-BF5A-486C-A8C5-ECC9F3942E4B}">
                <a14:imgProps xmlns:a14="http://schemas.microsoft.com/office/drawing/2010/main">
                  <a14:imgLayer r:embed="rId5">
                    <a14:imgEffect>
                      <a14:colorTemperature colorTemp="1500"/>
                    </a14:imgEffect>
                  </a14:imgLayer>
                </a14:imgProps>
              </a:ext>
              <a:ext uri="{28A0092B-C50C-407E-A947-70E740481C1C}">
                <a14:useLocalDpi xmlns:a14="http://schemas.microsoft.com/office/drawing/2010/main" val="0"/>
              </a:ext>
            </a:extLst>
          </a:blip>
          <a:srcRect t="46252"/>
          <a:stretch>
            <a:fillRect/>
          </a:stretch>
        </p:blipFill>
        <p:spPr>
          <a:xfrm>
            <a:off x="-1" y="3581486"/>
            <a:ext cx="12203898" cy="3276514"/>
          </a:xfrm>
          <a:prstGeom prst="rect">
            <a:avLst/>
          </a:prstGeom>
        </p:spPr>
      </p:pic>
      <p:pic>
        <p:nvPicPr>
          <p:cNvPr id="16" name="图片 15"/>
          <p:cNvPicPr>
            <a:picLocks noChangeAspect="1"/>
          </p:cNvPicPr>
          <p:nvPr/>
        </p:nvPicPr>
        <p:blipFill rotWithShape="1">
          <a:blip r:embed="rId4" cstate="print">
            <a:extLst>
              <a:ext uri="{BEBA8EAE-BF5A-486C-A8C5-ECC9F3942E4B}">
                <a14:imgProps xmlns:a14="http://schemas.microsoft.com/office/drawing/2010/main">
                  <a14:imgLayer r:embed="rId5">
                    <a14:imgEffect>
                      <a14:colorTemperature colorTemp="1500"/>
                    </a14:imgEffect>
                  </a14:imgLayer>
                </a14:imgProps>
              </a:ext>
              <a:ext uri="{28A0092B-C50C-407E-A947-70E740481C1C}">
                <a14:useLocalDpi xmlns:a14="http://schemas.microsoft.com/office/drawing/2010/main" val="0"/>
              </a:ext>
            </a:extLst>
          </a:blip>
          <a:srcRect l="60723" b="54918"/>
          <a:stretch>
            <a:fillRect/>
          </a:stretch>
        </p:blipFill>
        <p:spPr>
          <a:xfrm>
            <a:off x="7429500" y="0"/>
            <a:ext cx="4788704" cy="2748215"/>
          </a:xfrm>
          <a:prstGeom prst="rect">
            <a:avLst/>
          </a:prstGeom>
          <a:ln>
            <a:noFill/>
          </a:ln>
        </p:spPr>
      </p:pic>
      <p:sp>
        <p:nvSpPr>
          <p:cNvPr id="11" name="文本框 10"/>
          <p:cNvSpPr txBox="1"/>
          <p:nvPr/>
        </p:nvSpPr>
        <p:spPr>
          <a:xfrm>
            <a:off x="4633404" y="4421992"/>
            <a:ext cx="3737534" cy="338554"/>
          </a:xfrm>
          <a:prstGeom prst="rect">
            <a:avLst/>
          </a:prstGeom>
          <a:noFill/>
          <a:ln>
            <a:solidFill>
              <a:schemeClr val="bg1"/>
            </a:solidFill>
          </a:ln>
        </p:spPr>
        <p:txBody>
          <a:bodyPr wrap="square" rtlCol="0">
            <a:spAutoFit/>
          </a:bodyPr>
          <a:lstStyle/>
          <a:p>
            <a:endParaRPr lang="zh-CN" altLang="en-US" sz="1600" dirty="0">
              <a:solidFill>
                <a:srgbClr val="1D2FFF"/>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12" name="3"/>
          <p:cNvSpPr>
            <a:spLocks noChangeArrowheads="1"/>
          </p:cNvSpPr>
          <p:nvPr/>
        </p:nvSpPr>
        <p:spPr bwMode="auto">
          <a:xfrm>
            <a:off x="5285840" y="3983301"/>
            <a:ext cx="6258460" cy="369332"/>
          </a:xfrm>
          <a:prstGeom prst="rect">
            <a:avLst/>
          </a:prstGeom>
          <a:noFill/>
          <a:ln w="9525">
            <a:noFill/>
            <a:miter lim="800000"/>
          </a:ln>
        </p:spPr>
        <p:txBody>
          <a:bodyPr wrap="square" lIns="0" tIns="0" rIns="0" bIns="0">
            <a:spAutoFit/>
          </a:bodyPr>
          <a:lstStyle/>
          <a:p>
            <a:r>
              <a:rPr lang="zh-CN" altLang="en-US" sz="2400" dirty="0">
                <a:solidFill>
                  <a:srgbClr val="1D2FFF"/>
                </a:solidFill>
                <a:latin typeface="微软雅黑" panose="020B0503020204020204" pitchFamily="34" charset="-122"/>
                <a:ea typeface="微软雅黑" panose="020B0503020204020204" pitchFamily="34" charset="-122"/>
              </a:rPr>
              <a:t>汇报人：</a:t>
            </a:r>
            <a:r>
              <a:rPr lang="en-US" altLang="zh-CN" sz="2400" dirty="0">
                <a:solidFill>
                  <a:srgbClr val="1D2FFF"/>
                </a:solidFill>
                <a:latin typeface="微软雅黑" panose="020B0503020204020204" pitchFamily="34" charset="-122"/>
                <a:ea typeface="微软雅黑" panose="020B0503020204020204" pitchFamily="34" charset="-122"/>
              </a:rPr>
              <a:t>2353741 </a:t>
            </a:r>
            <a:r>
              <a:rPr lang="zh-CN" altLang="en-US" sz="2400" dirty="0">
                <a:solidFill>
                  <a:srgbClr val="1D2FFF"/>
                </a:solidFill>
                <a:latin typeface="微软雅黑" panose="020B0503020204020204" pitchFamily="34" charset="-122"/>
                <a:ea typeface="微软雅黑" panose="020B0503020204020204" pitchFamily="34" charset="-122"/>
              </a:rPr>
              <a:t>胡正华  </a:t>
            </a:r>
            <a:r>
              <a:rPr lang="en-US" altLang="zh-CN" sz="2400" dirty="0">
                <a:solidFill>
                  <a:srgbClr val="1D2FFF"/>
                </a:solidFill>
                <a:latin typeface="微软雅黑" panose="020B0503020204020204" pitchFamily="34" charset="-122"/>
                <a:ea typeface="微软雅黑" panose="020B0503020204020204" pitchFamily="34" charset="-122"/>
              </a:rPr>
              <a:t>2250724 </a:t>
            </a:r>
            <a:r>
              <a:rPr lang="zh-CN" altLang="en-US" sz="2400" dirty="0">
                <a:solidFill>
                  <a:srgbClr val="1D2FFF"/>
                </a:solidFill>
                <a:latin typeface="微软雅黑" panose="020B0503020204020204" pitchFamily="34" charset="-122"/>
                <a:ea typeface="微软雅黑" panose="020B0503020204020204" pitchFamily="34" charset="-122"/>
              </a:rPr>
              <a:t>臧峻哲</a:t>
            </a:r>
          </a:p>
        </p:txBody>
      </p:sp>
      <p:sp>
        <p:nvSpPr>
          <p:cNvPr id="2" name="文本框 1"/>
          <p:cNvSpPr txBox="1"/>
          <p:nvPr/>
        </p:nvSpPr>
        <p:spPr>
          <a:xfrm>
            <a:off x="5191736" y="2012331"/>
            <a:ext cx="6730028" cy="1014730"/>
          </a:xfrm>
          <a:prstGeom prst="rect">
            <a:avLst/>
          </a:prstGeom>
          <a:noFill/>
        </p:spPr>
        <p:txBody>
          <a:bodyPr wrap="square" rtlCol="0">
            <a:spAutoFit/>
          </a:bodyPr>
          <a:lstStyle/>
          <a:p>
            <a:r>
              <a:rPr lang="zh-CN" altLang="en-US" sz="6000" b="1" dirty="0">
                <a:solidFill>
                  <a:srgbClr val="A977FF"/>
                </a:solidFill>
                <a:latin typeface="微软雅黑" panose="020B0503020204020204" pitchFamily="34" charset="-122"/>
                <a:ea typeface="微软雅黑" panose="020B0503020204020204" pitchFamily="34" charset="-122"/>
              </a:rPr>
              <a:t>人机交互调研分享</a:t>
            </a:r>
            <a:endParaRPr lang="zh-CN" sz="6000" dirty="0">
              <a:solidFill>
                <a:srgbClr val="A977FF"/>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7650" y="1338515"/>
            <a:ext cx="5108190" cy="42408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BF8BE-68DC-72B8-F971-6908839D972A}"/>
            </a:ext>
          </a:extLst>
        </p:cNvPr>
        <p:cNvGrpSpPr/>
        <p:nvPr/>
      </p:nvGrpSpPr>
      <p:grpSpPr>
        <a:xfrm>
          <a:off x="0" y="0"/>
          <a:ext cx="0" cy="0"/>
          <a:chOff x="0" y="0"/>
          <a:chExt cx="0" cy="0"/>
        </a:xfrm>
      </p:grpSpPr>
      <p:grpSp>
        <p:nvGrpSpPr>
          <p:cNvPr id="9" name="组合 8">
            <a:extLst>
              <a:ext uri="{FF2B5EF4-FFF2-40B4-BE49-F238E27FC236}">
                <a16:creationId xmlns:a16="http://schemas.microsoft.com/office/drawing/2014/main" id="{9878A8D3-AE9E-638D-90A7-C64068A6E11E}"/>
              </a:ext>
            </a:extLst>
          </p:cNvPr>
          <p:cNvGrpSpPr/>
          <p:nvPr/>
        </p:nvGrpSpPr>
        <p:grpSpPr>
          <a:xfrm>
            <a:off x="706066" y="1549524"/>
            <a:ext cx="6063732" cy="2318284"/>
            <a:chOff x="706066" y="1549524"/>
            <a:chExt cx="6063732" cy="2318284"/>
          </a:xfrm>
        </p:grpSpPr>
        <p:sp>
          <p:nvSpPr>
            <p:cNvPr id="3" name="矩形 2">
              <a:extLst>
                <a:ext uri="{FF2B5EF4-FFF2-40B4-BE49-F238E27FC236}">
                  <a16:creationId xmlns:a16="http://schemas.microsoft.com/office/drawing/2014/main" id="{132CFD0D-9239-80F7-AD13-D8A40AB77492}"/>
                </a:ext>
              </a:extLst>
            </p:cNvPr>
            <p:cNvSpPr/>
            <p:nvPr/>
          </p:nvSpPr>
          <p:spPr>
            <a:xfrm>
              <a:off x="706066" y="1781214"/>
              <a:ext cx="6063732" cy="2086594"/>
            </a:xfrm>
            <a:prstGeom prst="rect">
              <a:avLst/>
            </a:prstGeom>
            <a:noFill/>
            <a:ln>
              <a:solidFill>
                <a:srgbClr val="A97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 name="圆角矩形 1">
              <a:extLst>
                <a:ext uri="{FF2B5EF4-FFF2-40B4-BE49-F238E27FC236}">
                  <a16:creationId xmlns:a16="http://schemas.microsoft.com/office/drawing/2014/main" id="{CCB3FD15-B8B9-714C-2000-9BADA291CCC4}"/>
                </a:ext>
              </a:extLst>
            </p:cNvPr>
            <p:cNvSpPr/>
            <p:nvPr/>
          </p:nvSpPr>
          <p:spPr>
            <a:xfrm>
              <a:off x="1075122" y="1549524"/>
              <a:ext cx="1920326" cy="432000"/>
            </a:xfrm>
            <a:prstGeom prst="roundRect">
              <a:avLst/>
            </a:prstGeom>
            <a:solidFill>
              <a:srgbClr val="A97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6" name="文本框 5">
              <a:extLst>
                <a:ext uri="{FF2B5EF4-FFF2-40B4-BE49-F238E27FC236}">
                  <a16:creationId xmlns:a16="http://schemas.microsoft.com/office/drawing/2014/main" id="{1A6AD125-E2E5-C2D4-8E9F-89F66388A349}"/>
                </a:ext>
              </a:extLst>
            </p:cNvPr>
            <p:cNvSpPr txBox="1"/>
            <p:nvPr/>
          </p:nvSpPr>
          <p:spPr>
            <a:xfrm>
              <a:off x="1015781" y="1565022"/>
              <a:ext cx="2039006" cy="338554"/>
            </a:xfrm>
            <a:prstGeom prst="rect">
              <a:avLst/>
            </a:prstGeom>
            <a:noFill/>
          </p:spPr>
          <p:txBody>
            <a:bodyPr wrap="square" rtlCol="0">
              <a:spAutoFit/>
            </a:bodyPr>
            <a:lstStyle/>
            <a:p>
              <a:pPr algn="ctr"/>
              <a:r>
                <a:rPr lang="zh-CN" altLang="en-US" sz="1600" b="1" dirty="0">
                  <a:solidFill>
                    <a:schemeClr val="bg1"/>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智能化交互设计</a:t>
              </a:r>
            </a:p>
          </p:txBody>
        </p:sp>
        <p:sp>
          <p:nvSpPr>
            <p:cNvPr id="7" name="文本框 6">
              <a:extLst>
                <a:ext uri="{FF2B5EF4-FFF2-40B4-BE49-F238E27FC236}">
                  <a16:creationId xmlns:a16="http://schemas.microsoft.com/office/drawing/2014/main" id="{98176166-CFC7-E971-0A1A-048673B46404}"/>
                </a:ext>
              </a:extLst>
            </p:cNvPr>
            <p:cNvSpPr txBox="1"/>
            <p:nvPr/>
          </p:nvSpPr>
          <p:spPr>
            <a:xfrm>
              <a:off x="977464" y="2149322"/>
              <a:ext cx="5696605" cy="1077218"/>
            </a:xfrm>
            <a:prstGeom prst="rect">
              <a:avLst/>
            </a:prstGeom>
            <a:noFill/>
          </p:spPr>
          <p:txBody>
            <a:bodyPr wrap="square" rtlCol="0">
              <a:spAutoFit/>
            </a:bodyPr>
            <a:lstStyle/>
            <a:p>
              <a:pPr algn="l"/>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积极引入人工智能和机器学习技术，通过智能分析、自动推荐和异常检测等手段，减少用户在数据预处理和模型选择上的负担。例如，利用深度学习算法实现遥感影像自动分类和异常区域智能标注。</a:t>
              </a:r>
            </a:p>
          </p:txBody>
        </p:sp>
      </p:grpSp>
      <p:grpSp>
        <p:nvGrpSpPr>
          <p:cNvPr id="18" name="组合 17">
            <a:extLst>
              <a:ext uri="{FF2B5EF4-FFF2-40B4-BE49-F238E27FC236}">
                <a16:creationId xmlns:a16="http://schemas.microsoft.com/office/drawing/2014/main" id="{B3EB4435-F373-D7B5-528C-090CB39ED025}"/>
              </a:ext>
            </a:extLst>
          </p:cNvPr>
          <p:cNvGrpSpPr/>
          <p:nvPr/>
        </p:nvGrpSpPr>
        <p:grpSpPr>
          <a:xfrm>
            <a:off x="6980005" y="3000413"/>
            <a:ext cx="4360657" cy="2933215"/>
            <a:chOff x="6980005" y="3000413"/>
            <a:chExt cx="4360657" cy="2933215"/>
          </a:xfrm>
        </p:grpSpPr>
        <p:sp>
          <p:nvSpPr>
            <p:cNvPr id="8" name="矩形 7">
              <a:extLst>
                <a:ext uri="{FF2B5EF4-FFF2-40B4-BE49-F238E27FC236}">
                  <a16:creationId xmlns:a16="http://schemas.microsoft.com/office/drawing/2014/main" id="{8EEB1449-72EA-6629-DE2A-AA0769A60CE9}"/>
                </a:ext>
              </a:extLst>
            </p:cNvPr>
            <p:cNvSpPr/>
            <p:nvPr/>
          </p:nvSpPr>
          <p:spPr>
            <a:xfrm>
              <a:off x="6980005" y="3000413"/>
              <a:ext cx="4360657" cy="2717215"/>
            </a:xfrm>
            <a:prstGeom prst="rect">
              <a:avLst/>
            </a:prstGeom>
            <a:noFill/>
            <a:ln>
              <a:solidFill>
                <a:srgbClr val="A97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11" name="文本框 10">
              <a:extLst>
                <a:ext uri="{FF2B5EF4-FFF2-40B4-BE49-F238E27FC236}">
                  <a16:creationId xmlns:a16="http://schemas.microsoft.com/office/drawing/2014/main" id="{60C42E99-721E-E522-0D57-CEC2E999502C}"/>
                </a:ext>
              </a:extLst>
            </p:cNvPr>
            <p:cNvSpPr txBox="1"/>
            <p:nvPr/>
          </p:nvSpPr>
          <p:spPr>
            <a:xfrm>
              <a:off x="7168722" y="3450892"/>
              <a:ext cx="3983222" cy="1569660"/>
            </a:xfrm>
            <a:prstGeom prst="rect">
              <a:avLst/>
            </a:prstGeom>
            <a:noFill/>
          </p:spPr>
          <p:txBody>
            <a:bodyPr wrap="square" rtlCol="0">
              <a:spAutoFit/>
            </a:bodyPr>
            <a:lstStyle/>
            <a:p>
              <a:pPr algn="l"/>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加强三维建模和数字孪生技术的集成，改善用户在复杂场景下的交互体验。</a:t>
              </a:r>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ArcGIS Pro</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和其他国际主流软件在这一领域已取得一定进展，国内软件应借鉴其成功经验，提升在智慧城市和建筑信息模型中的应用水平。</a:t>
              </a:r>
            </a:p>
          </p:txBody>
        </p:sp>
        <p:sp>
          <p:nvSpPr>
            <p:cNvPr id="12" name="圆角矩形 11">
              <a:extLst>
                <a:ext uri="{FF2B5EF4-FFF2-40B4-BE49-F238E27FC236}">
                  <a16:creationId xmlns:a16="http://schemas.microsoft.com/office/drawing/2014/main" id="{FC758854-1DF4-E5F3-C449-0DF7703E0B5D}"/>
                </a:ext>
              </a:extLst>
            </p:cNvPr>
            <p:cNvSpPr/>
            <p:nvPr/>
          </p:nvSpPr>
          <p:spPr>
            <a:xfrm>
              <a:off x="8726162" y="5501628"/>
              <a:ext cx="2313888" cy="432000"/>
            </a:xfrm>
            <a:prstGeom prst="roundRect">
              <a:avLst/>
            </a:prstGeom>
            <a:solidFill>
              <a:srgbClr val="A97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13" name="文本框 12">
              <a:extLst>
                <a:ext uri="{FF2B5EF4-FFF2-40B4-BE49-F238E27FC236}">
                  <a16:creationId xmlns:a16="http://schemas.microsoft.com/office/drawing/2014/main" id="{D6B93107-B1A6-EC58-D1C9-57B44E211155}"/>
                </a:ext>
              </a:extLst>
            </p:cNvPr>
            <p:cNvSpPr txBox="1"/>
            <p:nvPr/>
          </p:nvSpPr>
          <p:spPr>
            <a:xfrm>
              <a:off x="8629272" y="5532962"/>
              <a:ext cx="2522672" cy="338554"/>
            </a:xfrm>
            <a:prstGeom prst="rect">
              <a:avLst/>
            </a:prstGeom>
            <a:noFill/>
          </p:spPr>
          <p:txBody>
            <a:bodyPr wrap="square" rtlCol="0">
              <a:spAutoFit/>
            </a:bodyPr>
            <a:lstStyle/>
            <a:p>
              <a:pPr algn="ctr"/>
              <a:r>
                <a:rPr lang="zh-CN" altLang="en-US" sz="1600" b="1" dirty="0">
                  <a:solidFill>
                    <a:schemeClr val="bg1"/>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增强</a:t>
              </a:r>
              <a:r>
                <a:rPr lang="en-US" altLang="zh-CN" sz="1600" b="1" dirty="0">
                  <a:solidFill>
                    <a:schemeClr val="bg1"/>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3D</a:t>
              </a:r>
              <a:r>
                <a:rPr lang="zh-CN" altLang="en-US" sz="1600" b="1" dirty="0">
                  <a:solidFill>
                    <a:schemeClr val="bg1"/>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与数字孪生支持</a:t>
              </a:r>
            </a:p>
          </p:txBody>
        </p:sp>
      </p:grpSp>
      <p:grpSp>
        <p:nvGrpSpPr>
          <p:cNvPr id="10" name="组合 9">
            <a:extLst>
              <a:ext uri="{FF2B5EF4-FFF2-40B4-BE49-F238E27FC236}">
                <a16:creationId xmlns:a16="http://schemas.microsoft.com/office/drawing/2014/main" id="{AD5F75F0-0216-62CB-3267-69B73AA7E6F9}"/>
              </a:ext>
            </a:extLst>
          </p:cNvPr>
          <p:cNvGrpSpPr/>
          <p:nvPr/>
        </p:nvGrpSpPr>
        <p:grpSpPr>
          <a:xfrm>
            <a:off x="706066" y="4050738"/>
            <a:ext cx="6063732" cy="1666890"/>
            <a:chOff x="706066" y="4050738"/>
            <a:chExt cx="6063732" cy="1666890"/>
          </a:xfrm>
        </p:grpSpPr>
        <p:sp>
          <p:nvSpPr>
            <p:cNvPr id="14" name="矩形 13">
              <a:extLst>
                <a:ext uri="{FF2B5EF4-FFF2-40B4-BE49-F238E27FC236}">
                  <a16:creationId xmlns:a16="http://schemas.microsoft.com/office/drawing/2014/main" id="{F391BF9C-BEE4-5226-67EB-4A08A1B59CB2}"/>
                </a:ext>
              </a:extLst>
            </p:cNvPr>
            <p:cNvSpPr/>
            <p:nvPr/>
          </p:nvSpPr>
          <p:spPr>
            <a:xfrm>
              <a:off x="706066" y="4282428"/>
              <a:ext cx="6063732" cy="1435200"/>
            </a:xfrm>
            <a:prstGeom prst="rect">
              <a:avLst/>
            </a:prstGeom>
            <a:noFill/>
            <a:ln>
              <a:solidFill>
                <a:srgbClr val="A97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15" name="圆角矩形 14">
              <a:extLst>
                <a:ext uri="{FF2B5EF4-FFF2-40B4-BE49-F238E27FC236}">
                  <a16:creationId xmlns:a16="http://schemas.microsoft.com/office/drawing/2014/main" id="{A8D569F5-BB53-8F55-93AF-727214847477}"/>
                </a:ext>
              </a:extLst>
            </p:cNvPr>
            <p:cNvSpPr/>
            <p:nvPr/>
          </p:nvSpPr>
          <p:spPr>
            <a:xfrm>
              <a:off x="1075122" y="4050738"/>
              <a:ext cx="1920326" cy="432000"/>
            </a:xfrm>
            <a:prstGeom prst="roundRect">
              <a:avLst/>
            </a:prstGeom>
            <a:solidFill>
              <a:srgbClr val="A97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16" name="文本框 15">
              <a:extLst>
                <a:ext uri="{FF2B5EF4-FFF2-40B4-BE49-F238E27FC236}">
                  <a16:creationId xmlns:a16="http://schemas.microsoft.com/office/drawing/2014/main" id="{11585305-3F5C-A16C-73B9-8DC3C4037876}"/>
                </a:ext>
              </a:extLst>
            </p:cNvPr>
            <p:cNvSpPr txBox="1"/>
            <p:nvPr/>
          </p:nvSpPr>
          <p:spPr>
            <a:xfrm>
              <a:off x="1040057" y="4082072"/>
              <a:ext cx="2014730" cy="338554"/>
            </a:xfrm>
            <a:prstGeom prst="rect">
              <a:avLst/>
            </a:prstGeom>
            <a:noFill/>
          </p:spPr>
          <p:txBody>
            <a:bodyPr wrap="square" rtlCol="0">
              <a:spAutoFit/>
            </a:bodyPr>
            <a:lstStyle/>
            <a:p>
              <a:pPr algn="ctr"/>
              <a:r>
                <a:rPr lang="zh-CN" altLang="en-US" sz="1600" b="1" dirty="0">
                  <a:solidFill>
                    <a:schemeClr val="bg1"/>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加强开发者社区建设</a:t>
              </a:r>
            </a:p>
          </p:txBody>
        </p:sp>
        <p:sp>
          <p:nvSpPr>
            <p:cNvPr id="17" name="文本框 16">
              <a:extLst>
                <a:ext uri="{FF2B5EF4-FFF2-40B4-BE49-F238E27FC236}">
                  <a16:creationId xmlns:a16="http://schemas.microsoft.com/office/drawing/2014/main" id="{22F01340-570D-3CF0-32D4-5BC8E11FC5C0}"/>
                </a:ext>
              </a:extLst>
            </p:cNvPr>
            <p:cNvSpPr txBox="1"/>
            <p:nvPr/>
          </p:nvSpPr>
          <p:spPr>
            <a:xfrm>
              <a:off x="977464" y="4592630"/>
              <a:ext cx="5696605" cy="1077218"/>
            </a:xfrm>
            <a:prstGeom prst="rect">
              <a:avLst/>
            </a:prstGeom>
            <a:noFill/>
          </p:spPr>
          <p:txBody>
            <a:bodyPr wrap="square" rtlCol="0">
              <a:spAutoFit/>
            </a:bodyPr>
            <a:lstStyle/>
            <a:p>
              <a:pPr algn="l"/>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建议各软件厂商加强与第三方开发者的沟通，建立线上线下的交流平台，定期举办技术沙龙和培训课程，共同推动软件功能创新。</a:t>
              </a:r>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ArcGIS</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和</a:t>
              </a:r>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QGIS</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社区经验表明，活跃的开发者生态能极大提升软件更新迭代速度和用户满意度。</a:t>
              </a:r>
            </a:p>
          </p:txBody>
        </p:sp>
      </p:grpSp>
      <p:sp>
        <p:nvSpPr>
          <p:cNvPr id="20" name="4  _5">
            <a:extLst>
              <a:ext uri="{FF2B5EF4-FFF2-40B4-BE49-F238E27FC236}">
                <a16:creationId xmlns:a16="http://schemas.microsoft.com/office/drawing/2014/main" id="{F65CA994-EBF4-ADCD-5965-8453C8EB4FAC}"/>
              </a:ext>
            </a:extLst>
          </p:cNvPr>
          <p:cNvSpPr>
            <a:spLocks noChangeArrowheads="1"/>
          </p:cNvSpPr>
          <p:nvPr/>
        </p:nvSpPr>
        <p:spPr bwMode="auto">
          <a:xfrm>
            <a:off x="819587" y="481828"/>
            <a:ext cx="1837271" cy="4616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ctr">
              <a:spcBef>
                <a:spcPct val="20000"/>
              </a:spcBef>
            </a:pPr>
            <a:r>
              <a:rPr lang="zh-CN" altLang="en-US" sz="2400" dirty="0">
                <a:solidFill>
                  <a:srgbClr val="A977FF"/>
                </a:solidFill>
                <a:effectLst/>
                <a:latin typeface="思源黑体 CN Normal" panose="020B0400000000000000" pitchFamily="34" charset="-122"/>
                <a:ea typeface="思源黑体 CN Normal" panose="020B0400000000000000" pitchFamily="34" charset="-122"/>
                <a:sym typeface="思源黑体 CN Normal" panose="020B0400000000000000" pitchFamily="34" charset="-122"/>
              </a:rPr>
              <a:t>改进建议</a:t>
            </a:r>
            <a:endParaRPr lang="en-US" altLang="zh-CN" sz="2400" dirty="0">
              <a:solidFill>
                <a:srgbClr val="A977FF"/>
              </a:solidFill>
              <a:effectLst/>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1" name="流程图: 终止 20">
            <a:extLst>
              <a:ext uri="{FF2B5EF4-FFF2-40B4-BE49-F238E27FC236}">
                <a16:creationId xmlns:a16="http://schemas.microsoft.com/office/drawing/2014/main" id="{A352DE21-D9CD-B0FA-C373-CE5A7F7AD015}"/>
              </a:ext>
            </a:extLst>
          </p:cNvPr>
          <p:cNvSpPr/>
          <p:nvPr/>
        </p:nvSpPr>
        <p:spPr>
          <a:xfrm rot="5400000">
            <a:off x="-53870" y="101562"/>
            <a:ext cx="1310185" cy="436728"/>
          </a:xfrm>
          <a:prstGeom prst="flowChartTerminator">
            <a:avLst/>
          </a:prstGeom>
          <a:solidFill>
            <a:srgbClr val="A97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pic>
        <p:nvPicPr>
          <p:cNvPr id="23" name="图片 22">
            <a:extLst>
              <a:ext uri="{FF2B5EF4-FFF2-40B4-BE49-F238E27FC236}">
                <a16:creationId xmlns:a16="http://schemas.microsoft.com/office/drawing/2014/main" id="{36C3077E-004E-F394-2845-C085FA6805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2636" y="-169893"/>
            <a:ext cx="3491246" cy="3491246"/>
          </a:xfrm>
          <a:prstGeom prst="rect">
            <a:avLst/>
          </a:prstGeom>
        </p:spPr>
      </p:pic>
    </p:spTree>
    <p:extLst>
      <p:ext uri="{BB962C8B-B14F-4D97-AF65-F5344CB8AC3E}">
        <p14:creationId xmlns:p14="http://schemas.microsoft.com/office/powerpoint/2010/main" val="1991492613"/>
      </p:ext>
    </p:extLst>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1+#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11302"/>
          <a:stretch>
            <a:fillRect/>
          </a:stretch>
        </p:blipFill>
        <p:spPr>
          <a:xfrm>
            <a:off x="-1" y="0"/>
            <a:ext cx="12165797" cy="6858000"/>
          </a:xfrm>
          <a:prstGeom prst="rect">
            <a:avLst/>
          </a:prstGeom>
        </p:spPr>
      </p:pic>
      <p:pic>
        <p:nvPicPr>
          <p:cNvPr id="7" name="图片 6"/>
          <p:cNvPicPr>
            <a:picLocks noChangeAspect="1"/>
          </p:cNvPicPr>
          <p:nvPr/>
        </p:nvPicPr>
        <p:blipFill rotWithShape="1">
          <a:blip r:embed="rId4" cstate="print">
            <a:extLst>
              <a:ext uri="{BEBA8EAE-BF5A-486C-A8C5-ECC9F3942E4B}">
                <a14:imgProps xmlns:a14="http://schemas.microsoft.com/office/drawing/2010/main">
                  <a14:imgLayer r:embed="rId5">
                    <a14:imgEffect>
                      <a14:colorTemperature colorTemp="1500"/>
                    </a14:imgEffect>
                  </a14:imgLayer>
                </a14:imgProps>
              </a:ext>
              <a:ext uri="{28A0092B-C50C-407E-A947-70E740481C1C}">
                <a14:useLocalDpi xmlns:a14="http://schemas.microsoft.com/office/drawing/2010/main" val="0"/>
              </a:ext>
            </a:extLst>
          </a:blip>
          <a:srcRect t="46252"/>
          <a:stretch>
            <a:fillRect/>
          </a:stretch>
        </p:blipFill>
        <p:spPr>
          <a:xfrm>
            <a:off x="-1" y="3581486"/>
            <a:ext cx="12203898" cy="3276514"/>
          </a:xfrm>
          <a:prstGeom prst="rect">
            <a:avLst/>
          </a:prstGeom>
        </p:spPr>
      </p:pic>
      <p:pic>
        <p:nvPicPr>
          <p:cNvPr id="16" name="图片 15"/>
          <p:cNvPicPr>
            <a:picLocks noChangeAspect="1"/>
          </p:cNvPicPr>
          <p:nvPr/>
        </p:nvPicPr>
        <p:blipFill rotWithShape="1">
          <a:blip r:embed="rId4" cstate="print">
            <a:extLst>
              <a:ext uri="{BEBA8EAE-BF5A-486C-A8C5-ECC9F3942E4B}">
                <a14:imgProps xmlns:a14="http://schemas.microsoft.com/office/drawing/2010/main">
                  <a14:imgLayer r:embed="rId5">
                    <a14:imgEffect>
                      <a14:colorTemperature colorTemp="1500"/>
                    </a14:imgEffect>
                  </a14:imgLayer>
                </a14:imgProps>
              </a:ext>
              <a:ext uri="{28A0092B-C50C-407E-A947-70E740481C1C}">
                <a14:useLocalDpi xmlns:a14="http://schemas.microsoft.com/office/drawing/2010/main" val="0"/>
              </a:ext>
            </a:extLst>
          </a:blip>
          <a:srcRect l="60723" b="54918"/>
          <a:stretch>
            <a:fillRect/>
          </a:stretch>
        </p:blipFill>
        <p:spPr>
          <a:xfrm>
            <a:off x="7429500" y="0"/>
            <a:ext cx="4788704" cy="2748215"/>
          </a:xfrm>
          <a:prstGeom prst="rect">
            <a:avLst/>
          </a:prstGeom>
          <a:ln>
            <a:noFill/>
          </a:ln>
        </p:spPr>
      </p:pic>
      <p:sp>
        <p:nvSpPr>
          <p:cNvPr id="11" name="文本框 10"/>
          <p:cNvSpPr txBox="1"/>
          <p:nvPr/>
        </p:nvSpPr>
        <p:spPr>
          <a:xfrm>
            <a:off x="5234983" y="4417355"/>
            <a:ext cx="3737534" cy="338554"/>
          </a:xfrm>
          <a:prstGeom prst="rect">
            <a:avLst/>
          </a:prstGeom>
          <a:noFill/>
          <a:ln>
            <a:solidFill>
              <a:schemeClr val="bg1"/>
            </a:solidFill>
          </a:ln>
        </p:spPr>
        <p:txBody>
          <a:bodyPr wrap="square" rtlCol="0">
            <a:spAutoFit/>
          </a:bodyPr>
          <a:lstStyle/>
          <a:p>
            <a:endParaRPr lang="zh-CN" altLang="en-US" sz="1600" dirty="0">
              <a:solidFill>
                <a:srgbClr val="1D2FFF"/>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12" name="3"/>
          <p:cNvSpPr>
            <a:spLocks noChangeArrowheads="1"/>
          </p:cNvSpPr>
          <p:nvPr/>
        </p:nvSpPr>
        <p:spPr bwMode="auto">
          <a:xfrm>
            <a:off x="5285840" y="3076981"/>
            <a:ext cx="5486024" cy="369332"/>
          </a:xfrm>
          <a:prstGeom prst="rect">
            <a:avLst/>
          </a:prstGeom>
          <a:noFill/>
          <a:ln w="9525">
            <a:noFill/>
            <a:miter lim="800000"/>
          </a:ln>
        </p:spPr>
        <p:txBody>
          <a:bodyPr wrap="square" lIns="0" tIns="0" rIns="0" bIns="0">
            <a:spAutoFit/>
          </a:bodyPr>
          <a:lstStyle/>
          <a:p>
            <a:endParaRPr lang="zh-CN" altLang="en-US" sz="2400" dirty="0">
              <a:solidFill>
                <a:srgbClr val="1D2FFF"/>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191736" y="2012331"/>
            <a:ext cx="6730028" cy="1015663"/>
          </a:xfrm>
          <a:prstGeom prst="rect">
            <a:avLst/>
          </a:prstGeom>
          <a:noFill/>
        </p:spPr>
        <p:txBody>
          <a:bodyPr wrap="square" rtlCol="0">
            <a:spAutoFit/>
          </a:bodyPr>
          <a:lstStyle/>
          <a:p>
            <a:r>
              <a:rPr lang="zh-CN" altLang="en-US" sz="6000" b="1" dirty="0">
                <a:solidFill>
                  <a:srgbClr val="A977FF"/>
                </a:solidFill>
                <a:latin typeface="微软雅黑" panose="020B0503020204020204" pitchFamily="34" charset="-122"/>
                <a:ea typeface="微软雅黑" panose="020B0503020204020204" pitchFamily="34" charset="-122"/>
              </a:rPr>
              <a:t>感谢观看</a:t>
            </a:r>
            <a:endParaRPr lang="zh-CN" altLang="en-US" sz="6000" dirty="0">
              <a:solidFill>
                <a:srgbClr val="A977FF"/>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7650" y="1338515"/>
            <a:ext cx="5108190" cy="424086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nodePh="1">
                                  <p:stCondLst>
                                    <p:cond delay="0"/>
                                  </p:stCondLst>
                                  <p:endCondLst>
                                    <p:cond evt="begin" delay="0">
                                      <p:tn val="10"/>
                                    </p:cond>
                                  </p:end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BEBA8EAE-BF5A-486C-A8C5-ECC9F3942E4B}">
                <a14:imgProps xmlns:a14="http://schemas.microsoft.com/office/drawing/2010/main">
                  <a14:imgLayer r:embed="rId4">
                    <a14:imgEffect>
                      <a14:colorTemperature colorTemp="1500"/>
                    </a14:imgEffect>
                  </a14:imgLayer>
                </a14:imgProps>
              </a:ext>
              <a:ext uri="{28A0092B-C50C-407E-A947-70E740481C1C}">
                <a14:useLocalDpi xmlns:a14="http://schemas.microsoft.com/office/drawing/2010/main" val="0"/>
              </a:ext>
            </a:extLst>
          </a:blip>
          <a:srcRect t="46252"/>
          <a:stretch>
            <a:fillRect/>
          </a:stretch>
        </p:blipFill>
        <p:spPr>
          <a:xfrm flipH="1">
            <a:off x="-1" y="3581486"/>
            <a:ext cx="12203898" cy="3276514"/>
          </a:xfrm>
          <a:prstGeom prst="rect">
            <a:avLst/>
          </a:prstGeom>
        </p:spPr>
      </p:pic>
      <p:grpSp>
        <p:nvGrpSpPr>
          <p:cNvPr id="6" name="组合 5"/>
          <p:cNvGrpSpPr/>
          <p:nvPr/>
        </p:nvGrpSpPr>
        <p:grpSpPr>
          <a:xfrm>
            <a:off x="1084092" y="1568365"/>
            <a:ext cx="3359205" cy="646331"/>
            <a:chOff x="6677336" y="1886960"/>
            <a:chExt cx="3359205" cy="646331"/>
          </a:xfrm>
        </p:grpSpPr>
        <p:sp>
          <p:nvSpPr>
            <p:cNvPr id="7" name="文本框 6"/>
            <p:cNvSpPr txBox="1"/>
            <p:nvPr/>
          </p:nvSpPr>
          <p:spPr>
            <a:xfrm>
              <a:off x="6677336" y="1886960"/>
              <a:ext cx="875444" cy="646331"/>
            </a:xfrm>
            <a:prstGeom prst="rect">
              <a:avLst/>
            </a:prstGeom>
            <a:noFill/>
          </p:spPr>
          <p:txBody>
            <a:bodyPr wrap="square" rtlCol="0">
              <a:spAutoFit/>
            </a:bodyPr>
            <a:lstStyle/>
            <a:p>
              <a:pPr algn="ctr"/>
              <a:r>
                <a:rPr lang="en-US" altLang="zh-CN" sz="3600" dirty="0">
                  <a:solidFill>
                    <a:srgbClr val="A977FF"/>
                  </a:solidFill>
                  <a:latin typeface="汉仪文黑-85W" panose="00020600040101010101" pitchFamily="18" charset="-122"/>
                  <a:ea typeface="汉仪文黑-85W" panose="00020600040101010101" pitchFamily="18" charset="-122"/>
                  <a:sym typeface="思源黑体 CN Normal" panose="020B0400000000000000" pitchFamily="34" charset="-122"/>
                </a:rPr>
                <a:t>01</a:t>
              </a:r>
              <a:endParaRPr lang="zh-CN" altLang="en-US" sz="3600" dirty="0">
                <a:solidFill>
                  <a:srgbClr val="A977FF"/>
                </a:solidFill>
                <a:latin typeface="汉仪文黑-85W" panose="00020600040101010101" pitchFamily="18" charset="-122"/>
                <a:ea typeface="汉仪文黑-85W" panose="00020600040101010101" pitchFamily="18" charset="-122"/>
                <a:sym typeface="思源黑体 CN Normal" panose="020B0400000000000000" pitchFamily="34" charset="-122"/>
              </a:endParaRPr>
            </a:p>
          </p:txBody>
        </p:sp>
        <p:sp>
          <p:nvSpPr>
            <p:cNvPr id="8" name="文本框 7"/>
            <p:cNvSpPr txBox="1"/>
            <p:nvPr/>
          </p:nvSpPr>
          <p:spPr>
            <a:xfrm>
              <a:off x="7480585" y="1939534"/>
              <a:ext cx="2555956" cy="523220"/>
            </a:xfrm>
            <a:prstGeom prst="rect">
              <a:avLst/>
            </a:prstGeom>
            <a:noFill/>
          </p:spPr>
          <p:txBody>
            <a:bodyPr wrap="square" rtlCol="0">
              <a:spAutoFit/>
            </a:bodyPr>
            <a:lstStyle/>
            <a:p>
              <a:r>
                <a:rPr lang="zh-CN" altLang="en-US" sz="2800" dirty="0">
                  <a:solidFill>
                    <a:srgbClr val="A977FF"/>
                  </a:solidFill>
                  <a:latin typeface="汉仪文黑-85W" panose="00020600040101010101" pitchFamily="18" charset="-122"/>
                  <a:ea typeface="汉仪文黑-85W" panose="00020600040101010101" pitchFamily="18" charset="-122"/>
                  <a:sym typeface="思源黑体 CN Normal" panose="020B0400000000000000" pitchFamily="34" charset="-122"/>
                </a:rPr>
                <a:t>文献阅读分享</a:t>
              </a:r>
            </a:p>
          </p:txBody>
        </p:sp>
      </p:grpSp>
      <p:grpSp>
        <p:nvGrpSpPr>
          <p:cNvPr id="10" name="组合 9"/>
          <p:cNvGrpSpPr/>
          <p:nvPr/>
        </p:nvGrpSpPr>
        <p:grpSpPr>
          <a:xfrm>
            <a:off x="1084092" y="3327403"/>
            <a:ext cx="3673103" cy="646331"/>
            <a:chOff x="6677336" y="1886960"/>
            <a:chExt cx="3673103" cy="646331"/>
          </a:xfrm>
        </p:grpSpPr>
        <p:sp>
          <p:nvSpPr>
            <p:cNvPr id="11" name="文本框 10"/>
            <p:cNvSpPr txBox="1"/>
            <p:nvPr/>
          </p:nvSpPr>
          <p:spPr>
            <a:xfrm>
              <a:off x="6677336" y="1886960"/>
              <a:ext cx="875444" cy="646331"/>
            </a:xfrm>
            <a:prstGeom prst="rect">
              <a:avLst/>
            </a:prstGeom>
            <a:noFill/>
          </p:spPr>
          <p:txBody>
            <a:bodyPr wrap="square" rtlCol="0">
              <a:spAutoFit/>
            </a:bodyPr>
            <a:lstStyle/>
            <a:p>
              <a:pPr algn="ctr"/>
              <a:r>
                <a:rPr lang="en-US" altLang="zh-CN" sz="3600" dirty="0">
                  <a:solidFill>
                    <a:srgbClr val="A977FF"/>
                  </a:solidFill>
                  <a:latin typeface="汉仪文黑-85W" panose="00020600040101010101" pitchFamily="18" charset="-122"/>
                  <a:ea typeface="汉仪文黑-85W" panose="00020600040101010101" pitchFamily="18" charset="-122"/>
                  <a:sym typeface="思源黑体 CN Normal" panose="020B0400000000000000" pitchFamily="34" charset="-122"/>
                </a:rPr>
                <a:t>02</a:t>
              </a:r>
              <a:endParaRPr lang="zh-CN" altLang="en-US" sz="3600" dirty="0">
                <a:solidFill>
                  <a:srgbClr val="A977FF"/>
                </a:solidFill>
                <a:latin typeface="汉仪文黑-85W" panose="00020600040101010101" pitchFamily="18" charset="-122"/>
                <a:ea typeface="汉仪文黑-85W" panose="00020600040101010101" pitchFamily="18" charset="-122"/>
                <a:sym typeface="思源黑体 CN Normal" panose="020B0400000000000000" pitchFamily="34" charset="-122"/>
              </a:endParaRPr>
            </a:p>
          </p:txBody>
        </p:sp>
        <p:sp>
          <p:nvSpPr>
            <p:cNvPr id="12" name="文本框 11"/>
            <p:cNvSpPr txBox="1"/>
            <p:nvPr/>
          </p:nvSpPr>
          <p:spPr>
            <a:xfrm>
              <a:off x="7480585" y="1939534"/>
              <a:ext cx="2869854" cy="523220"/>
            </a:xfrm>
            <a:prstGeom prst="rect">
              <a:avLst/>
            </a:prstGeom>
            <a:noFill/>
          </p:spPr>
          <p:txBody>
            <a:bodyPr wrap="square" rtlCol="0">
              <a:spAutoFit/>
            </a:bodyPr>
            <a:lstStyle/>
            <a:p>
              <a:r>
                <a:rPr lang="zh-CN" altLang="en-US" sz="2800" dirty="0">
                  <a:solidFill>
                    <a:srgbClr val="A977FF"/>
                  </a:solidFill>
                  <a:latin typeface="汉仪文黑-85W" panose="00020600040101010101" pitchFamily="18" charset="-122"/>
                  <a:ea typeface="汉仪文黑-85W" panose="00020600040101010101" pitchFamily="18" charset="-122"/>
                  <a:sym typeface="思源黑体 CN Normal" panose="020B0400000000000000" pitchFamily="34" charset="-122"/>
                </a:rPr>
                <a:t>产品调研分享</a:t>
              </a:r>
            </a:p>
          </p:txBody>
        </p:sp>
      </p:grpSp>
      <p:grpSp>
        <p:nvGrpSpPr>
          <p:cNvPr id="14" name="组合 13"/>
          <p:cNvGrpSpPr/>
          <p:nvPr/>
        </p:nvGrpSpPr>
        <p:grpSpPr>
          <a:xfrm>
            <a:off x="1084092" y="3191832"/>
            <a:ext cx="4792219" cy="646331"/>
            <a:chOff x="6677336" y="1886960"/>
            <a:chExt cx="4792219" cy="646331"/>
          </a:xfrm>
        </p:grpSpPr>
        <p:sp>
          <p:nvSpPr>
            <p:cNvPr id="15" name="文本框 14"/>
            <p:cNvSpPr txBox="1"/>
            <p:nvPr/>
          </p:nvSpPr>
          <p:spPr>
            <a:xfrm>
              <a:off x="6677336" y="1886960"/>
              <a:ext cx="875444" cy="646331"/>
            </a:xfrm>
            <a:prstGeom prst="rect">
              <a:avLst/>
            </a:prstGeom>
            <a:noFill/>
          </p:spPr>
          <p:txBody>
            <a:bodyPr wrap="square" rtlCol="0">
              <a:spAutoFit/>
            </a:bodyPr>
            <a:lstStyle/>
            <a:p>
              <a:pPr algn="ctr"/>
              <a:endParaRPr lang="zh-CN" altLang="en-US" sz="3600" dirty="0">
                <a:solidFill>
                  <a:srgbClr val="A977FF"/>
                </a:solidFill>
                <a:latin typeface="汉仪文黑-85W" panose="00020600040101010101" pitchFamily="18" charset="-122"/>
                <a:ea typeface="汉仪文黑-85W" panose="00020600040101010101" pitchFamily="18" charset="-122"/>
                <a:sym typeface="思源黑体 CN Normal" panose="020B0400000000000000" pitchFamily="34" charset="-122"/>
              </a:endParaRPr>
            </a:p>
          </p:txBody>
        </p:sp>
        <p:sp>
          <p:nvSpPr>
            <p:cNvPr id="16" name="文本框 15"/>
            <p:cNvSpPr txBox="1"/>
            <p:nvPr/>
          </p:nvSpPr>
          <p:spPr>
            <a:xfrm>
              <a:off x="7480584" y="1925886"/>
              <a:ext cx="3988971" cy="523220"/>
            </a:xfrm>
            <a:prstGeom prst="rect">
              <a:avLst/>
            </a:prstGeom>
            <a:noFill/>
          </p:spPr>
          <p:txBody>
            <a:bodyPr wrap="square" rtlCol="0">
              <a:spAutoFit/>
            </a:bodyPr>
            <a:lstStyle/>
            <a:p>
              <a:endParaRPr lang="zh-CN" altLang="en-US" sz="2800" dirty="0">
                <a:solidFill>
                  <a:srgbClr val="A977FF"/>
                </a:solidFill>
                <a:latin typeface="汉仪文黑-85W" panose="00020600040101010101" pitchFamily="18" charset="-122"/>
                <a:ea typeface="汉仪文黑-85W" panose="00020600040101010101" pitchFamily="18" charset="-122"/>
                <a:sym typeface="思源黑体 CN Normal" panose="020B0400000000000000" pitchFamily="34" charset="-122"/>
              </a:endParaRPr>
            </a:p>
          </p:txBody>
        </p:sp>
      </p:grpSp>
      <p:grpSp>
        <p:nvGrpSpPr>
          <p:cNvPr id="18" name="组合 17"/>
          <p:cNvGrpSpPr/>
          <p:nvPr/>
        </p:nvGrpSpPr>
        <p:grpSpPr>
          <a:xfrm>
            <a:off x="1084092" y="4193490"/>
            <a:ext cx="3823229" cy="646331"/>
            <a:chOff x="6677336" y="1886960"/>
            <a:chExt cx="3823229" cy="646331"/>
          </a:xfrm>
        </p:grpSpPr>
        <p:sp>
          <p:nvSpPr>
            <p:cNvPr id="19" name="文本框 18"/>
            <p:cNvSpPr txBox="1"/>
            <p:nvPr/>
          </p:nvSpPr>
          <p:spPr>
            <a:xfrm>
              <a:off x="6677336" y="1886960"/>
              <a:ext cx="875444" cy="646331"/>
            </a:xfrm>
            <a:prstGeom prst="rect">
              <a:avLst/>
            </a:prstGeom>
            <a:noFill/>
          </p:spPr>
          <p:txBody>
            <a:bodyPr wrap="square" rtlCol="0">
              <a:spAutoFit/>
            </a:bodyPr>
            <a:lstStyle/>
            <a:p>
              <a:pPr algn="ctr"/>
              <a:endParaRPr lang="zh-CN" altLang="en-US" sz="3600" dirty="0">
                <a:solidFill>
                  <a:srgbClr val="A977FF"/>
                </a:solidFill>
                <a:latin typeface="汉仪文黑-85W" panose="00020600040101010101" pitchFamily="18" charset="-122"/>
                <a:ea typeface="汉仪文黑-85W" panose="00020600040101010101" pitchFamily="18" charset="-122"/>
                <a:sym typeface="思源黑体 CN Normal" panose="020B0400000000000000" pitchFamily="34" charset="-122"/>
              </a:endParaRPr>
            </a:p>
          </p:txBody>
        </p:sp>
        <p:sp>
          <p:nvSpPr>
            <p:cNvPr id="20" name="文本框 19"/>
            <p:cNvSpPr txBox="1"/>
            <p:nvPr/>
          </p:nvSpPr>
          <p:spPr>
            <a:xfrm>
              <a:off x="7480585" y="1925886"/>
              <a:ext cx="3019980" cy="523220"/>
            </a:xfrm>
            <a:prstGeom prst="rect">
              <a:avLst/>
            </a:prstGeom>
            <a:noFill/>
          </p:spPr>
          <p:txBody>
            <a:bodyPr wrap="square" rtlCol="0">
              <a:spAutoFit/>
            </a:bodyPr>
            <a:lstStyle/>
            <a:p>
              <a:endParaRPr lang="zh-CN" altLang="en-US" sz="2800" dirty="0">
                <a:solidFill>
                  <a:srgbClr val="A977FF"/>
                </a:solidFill>
                <a:latin typeface="汉仪文黑-85W" panose="00020600040101010101" pitchFamily="18" charset="-122"/>
                <a:ea typeface="汉仪文黑-85W" panose="00020600040101010101" pitchFamily="18" charset="-122"/>
                <a:sym typeface="思源黑体 CN Normal" panose="020B0400000000000000" pitchFamily="34" charset="-122"/>
              </a:endParaRPr>
            </a:p>
          </p:txBody>
        </p:sp>
      </p:grpSp>
      <p:sp>
        <p:nvSpPr>
          <p:cNvPr id="22" name="矩形 259"/>
          <p:cNvSpPr>
            <a:spLocks noChangeArrowheads="1"/>
          </p:cNvSpPr>
          <p:nvPr/>
        </p:nvSpPr>
        <p:spPr bwMode="auto">
          <a:xfrm>
            <a:off x="6769879" y="3093183"/>
            <a:ext cx="4338029" cy="9233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5400" dirty="0">
                <a:solidFill>
                  <a:srgbClr val="A977FF"/>
                </a:solidFill>
                <a:latin typeface="汉仪文黑-85W" panose="00020600040101010101" pitchFamily="18" charset="-122"/>
                <a:ea typeface="汉仪文黑-85W" panose="00020600040101010101" pitchFamily="18" charset="-122"/>
                <a:sym typeface="思源黑体 CN Normal" panose="020B0400000000000000" pitchFamily="34" charset="-122"/>
              </a:rPr>
              <a:t>CONTENTS</a:t>
            </a:r>
            <a:endParaRPr lang="zh-CN" altLang="en-US" sz="5400" dirty="0">
              <a:solidFill>
                <a:srgbClr val="A977FF"/>
              </a:solidFill>
              <a:latin typeface="汉仪文黑-85W" panose="00020600040101010101" pitchFamily="18" charset="-122"/>
              <a:ea typeface="汉仪文黑-85W" panose="00020600040101010101" pitchFamily="18" charset="-122"/>
              <a:sym typeface="思源黑体 CN Normal" panose="020B0400000000000000" pitchFamily="34" charset="-122"/>
            </a:endParaRPr>
          </a:p>
        </p:txBody>
      </p:sp>
      <p:sp>
        <p:nvSpPr>
          <p:cNvPr id="4" name="矩形 259"/>
          <p:cNvSpPr>
            <a:spLocks noChangeArrowheads="1"/>
          </p:cNvSpPr>
          <p:nvPr/>
        </p:nvSpPr>
        <p:spPr bwMode="auto">
          <a:xfrm>
            <a:off x="6696216" y="1134922"/>
            <a:ext cx="2164572" cy="11079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6600" dirty="0">
                <a:solidFill>
                  <a:srgbClr val="A977FF"/>
                </a:solidFill>
                <a:latin typeface="汉仪文黑-85W" panose="00020600040101010101" pitchFamily="18" charset="-122"/>
                <a:ea typeface="汉仪文黑-85W" panose="00020600040101010101" pitchFamily="18" charset="-122"/>
                <a:sym typeface="思源黑体 CN Normal" panose="020B0400000000000000" pitchFamily="34" charset="-122"/>
              </a:rPr>
              <a:t>目 录</a:t>
            </a:r>
          </a:p>
        </p:txBody>
      </p:sp>
    </p:spTree>
  </p:cSld>
  <p:clrMapOvr>
    <a:masterClrMapping/>
  </p:clrMapOvr>
  <mc:AlternateContent xmlns:mc="http://schemas.openxmlformats.org/markup-compatibility/2006" xmlns:p14="http://schemas.microsoft.com/office/powerpoint/2010/main">
    <mc:Choice Requires="p14">
      <p:transition spd="slow" p14:dur="175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2"/>
                                        </p:tgtEl>
                                        <p:attrNameLst>
                                          <p:attrName>ppt_y</p:attrName>
                                        </p:attrNameLst>
                                      </p:cBhvr>
                                      <p:tavLst>
                                        <p:tav tm="0">
                                          <p:val>
                                            <p:strVal val="#ppt_y"/>
                                          </p:val>
                                        </p:tav>
                                        <p:tav tm="100000">
                                          <p:val>
                                            <p:strVal val="#ppt_y"/>
                                          </p:val>
                                        </p:tav>
                                      </p:tavLst>
                                    </p:anim>
                                    <p:anim calcmode="lin" valueType="num">
                                      <p:cBhvr>
                                        <p:cTn id="9"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2"/>
                                        </p:tgtEl>
                                      </p:cBhvr>
                                    </p:animEffect>
                                  </p:childTnLst>
                                </p:cTn>
                              </p:par>
                            </p:childTnLst>
                          </p:cTn>
                        </p:par>
                        <p:par>
                          <p:cTn id="12" fill="hold">
                            <p:stCondLst>
                              <p:cond delay="8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22"/>
                                        </p:tgtEl>
                                      </p:cBhvr>
                                    </p:animEffect>
                                    <p:animScale>
                                      <p:cBhvr>
                                        <p:cTn id="15" dur="250" autoRev="1" fill="hold"/>
                                        <p:tgtEl>
                                          <p:spTgt spid="22"/>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16"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p:cTn id="34" dur="500" fill="hold"/>
                                        <p:tgtEl>
                                          <p:spTgt spid="14"/>
                                        </p:tgtEl>
                                        <p:attrNameLst>
                                          <p:attrName>ppt_w</p:attrName>
                                        </p:attrNameLst>
                                      </p:cBhvr>
                                      <p:tavLst>
                                        <p:tav tm="0">
                                          <p:val>
                                            <p:fltVal val="0"/>
                                          </p:val>
                                        </p:tav>
                                        <p:tav tm="100000">
                                          <p:val>
                                            <p:strVal val="#ppt_w"/>
                                          </p:val>
                                        </p:tav>
                                      </p:tavLst>
                                    </p:anim>
                                    <p:anim calcmode="lin" valueType="num">
                                      <p:cBhvr>
                                        <p:cTn id="35" dur="500" fill="hold"/>
                                        <p:tgtEl>
                                          <p:spTgt spid="14"/>
                                        </p:tgtEl>
                                        <p:attrNameLst>
                                          <p:attrName>ppt_h</p:attrName>
                                        </p:attrNameLst>
                                      </p:cBhvr>
                                      <p:tavLst>
                                        <p:tav tm="0">
                                          <p:val>
                                            <p:fltVal val="0"/>
                                          </p:val>
                                        </p:tav>
                                        <p:tav tm="100000">
                                          <p:val>
                                            <p:strVal val="#ppt_h"/>
                                          </p:val>
                                        </p:tav>
                                      </p:tavLst>
                                    </p:anim>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p:cTn id="41" dur="500" fill="hold"/>
                                        <p:tgtEl>
                                          <p:spTgt spid="18"/>
                                        </p:tgtEl>
                                        <p:attrNameLst>
                                          <p:attrName>ppt_w</p:attrName>
                                        </p:attrNameLst>
                                      </p:cBhvr>
                                      <p:tavLst>
                                        <p:tav tm="0">
                                          <p:val>
                                            <p:fltVal val="0"/>
                                          </p:val>
                                        </p:tav>
                                        <p:tav tm="100000">
                                          <p:val>
                                            <p:strVal val="#ppt_w"/>
                                          </p:val>
                                        </p:tav>
                                      </p:tavLst>
                                    </p:anim>
                                    <p:anim calcmode="lin" valueType="num">
                                      <p:cBhvr>
                                        <p:cTn id="42" dur="500" fill="hold"/>
                                        <p:tgtEl>
                                          <p:spTgt spid="18"/>
                                        </p:tgtEl>
                                        <p:attrNameLst>
                                          <p:attrName>ppt_h</p:attrName>
                                        </p:attrNameLst>
                                      </p:cBhvr>
                                      <p:tavLst>
                                        <p:tav tm="0">
                                          <p:val>
                                            <p:fltVal val="0"/>
                                          </p:val>
                                        </p:tav>
                                        <p:tav tm="100000">
                                          <p:val>
                                            <p:strVal val="#ppt_h"/>
                                          </p:val>
                                        </p:tav>
                                      </p:tavLst>
                                    </p:anim>
                                    <p:animEffect transition="in" filter="fade">
                                      <p:cBhvr>
                                        <p:cTn id="43" dur="500"/>
                                        <p:tgtEl>
                                          <p:spTgt spid="18"/>
                                        </p:tgtEl>
                                      </p:cBhvr>
                                    </p:animEffect>
                                  </p:childTnLst>
                                </p:cTn>
                              </p:par>
                            </p:childTnLst>
                          </p:cTn>
                        </p:par>
                        <p:par>
                          <p:cTn id="44" fill="hold">
                            <p:stCondLst>
                              <p:cond delay="5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4"/>
                                        </p:tgtEl>
                                        <p:attrNameLst>
                                          <p:attrName>ppt_y</p:attrName>
                                        </p:attrNameLst>
                                      </p:cBhvr>
                                      <p:tavLst>
                                        <p:tav tm="0">
                                          <p:val>
                                            <p:strVal val="#ppt_y"/>
                                          </p:val>
                                        </p:tav>
                                        <p:tav tm="100000">
                                          <p:val>
                                            <p:strVal val="#ppt_y"/>
                                          </p:val>
                                        </p:tav>
                                      </p:tavLst>
                                    </p:anim>
                                    <p:anim calcmode="lin" valueType="num">
                                      <p:cBhvr>
                                        <p:cTn id="4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4"/>
                                        </p:tgtEl>
                                      </p:cBhvr>
                                    </p:animEffect>
                                  </p:childTnLst>
                                </p:cTn>
                              </p:par>
                            </p:childTnLst>
                          </p:cTn>
                        </p:par>
                        <p:par>
                          <p:cTn id="52" fill="hold">
                            <p:stCondLst>
                              <p:cond delay="1100"/>
                            </p:stCondLst>
                            <p:childTnLst>
                              <p:par>
                                <p:cTn id="53" presetID="26" presetClass="emph" presetSubtype="0" fill="hold" grpId="1" nodeType="afterEffect">
                                  <p:stCondLst>
                                    <p:cond delay="0"/>
                                  </p:stCondLst>
                                  <p:iterate type="lt">
                                    <p:tmPct val="0"/>
                                  </p:iterate>
                                  <p:childTnLst>
                                    <p:animEffect transition="out" filter="fade">
                                      <p:cBhvr>
                                        <p:cTn id="54" dur="500" tmFilter="0, 0; .2, .5; .8, .5; 1, 0"/>
                                        <p:tgtEl>
                                          <p:spTgt spid="4"/>
                                        </p:tgtEl>
                                      </p:cBhvr>
                                    </p:animEffect>
                                    <p:animScale>
                                      <p:cBhvr>
                                        <p:cTn id="55"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BEBA8EAE-BF5A-486C-A8C5-ECC9F3942E4B}">
                <a14:imgProps xmlns:a14="http://schemas.microsoft.com/office/drawing/2010/main">
                  <a14:imgLayer r:embed="rId4">
                    <a14:imgEffect>
                      <a14:colorTemperature colorTemp="1500"/>
                    </a14:imgEffect>
                  </a14:imgLayer>
                </a14:imgProps>
              </a:ext>
              <a:ext uri="{28A0092B-C50C-407E-A947-70E740481C1C}">
                <a14:useLocalDpi xmlns:a14="http://schemas.microsoft.com/office/drawing/2010/main" val="0"/>
              </a:ext>
            </a:extLst>
          </a:blip>
          <a:srcRect t="46252"/>
          <a:stretch>
            <a:fillRect/>
          </a:stretch>
        </p:blipFill>
        <p:spPr>
          <a:xfrm>
            <a:off x="0" y="3581486"/>
            <a:ext cx="12203898" cy="3276514"/>
          </a:xfrm>
          <a:prstGeom prst="rect">
            <a:avLst/>
          </a:prstGeom>
        </p:spPr>
      </p:pic>
      <p:grpSp>
        <p:nvGrpSpPr>
          <p:cNvPr id="12" name="组合 11"/>
          <p:cNvGrpSpPr/>
          <p:nvPr/>
        </p:nvGrpSpPr>
        <p:grpSpPr>
          <a:xfrm>
            <a:off x="1064238" y="2824788"/>
            <a:ext cx="5691493" cy="1748851"/>
            <a:chOff x="-4423823" y="1269025"/>
            <a:chExt cx="7588658" cy="2331803"/>
          </a:xfrm>
        </p:grpSpPr>
        <p:sp>
          <p:nvSpPr>
            <p:cNvPr id="13" name="4  _5"/>
            <p:cNvSpPr>
              <a:spLocks noChangeArrowheads="1"/>
            </p:cNvSpPr>
            <p:nvPr/>
          </p:nvSpPr>
          <p:spPr bwMode="auto">
            <a:xfrm>
              <a:off x="-4423823" y="1269025"/>
              <a:ext cx="7588658" cy="16004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spcBef>
                  <a:spcPct val="20000"/>
                </a:spcBef>
              </a:pPr>
              <a:r>
                <a:rPr lang="zh-CN" altLang="en-US" sz="7200" dirty="0">
                  <a:solidFill>
                    <a:srgbClr val="A977FF"/>
                  </a:solidFill>
                  <a:effectLst/>
                  <a:latin typeface="汉仪文黑-85W" panose="00020600040101010101" pitchFamily="18" charset="-122"/>
                  <a:ea typeface="汉仪文黑-85W" panose="00020600040101010101" pitchFamily="18" charset="-122"/>
                  <a:sym typeface="思源黑体 CN Normal" panose="020B0400000000000000" pitchFamily="34" charset="-122"/>
                </a:rPr>
                <a:t>文献阅读分享</a:t>
              </a:r>
              <a:endParaRPr lang="en-US" altLang="zh-CN" sz="7200" dirty="0">
                <a:solidFill>
                  <a:srgbClr val="A977FF"/>
                </a:solidFill>
                <a:effectLst/>
                <a:latin typeface="汉仪文黑-85W" panose="00020600040101010101" pitchFamily="18" charset="-122"/>
                <a:ea typeface="汉仪文黑-85W" panose="00020600040101010101" pitchFamily="18" charset="-122"/>
                <a:sym typeface="思源黑体 CN Normal" panose="020B0400000000000000" pitchFamily="34" charset="-122"/>
              </a:endParaRPr>
            </a:p>
          </p:txBody>
        </p:sp>
        <p:sp>
          <p:nvSpPr>
            <p:cNvPr id="14" name="3"/>
            <p:cNvSpPr>
              <a:spLocks noChangeArrowheads="1"/>
            </p:cNvSpPr>
            <p:nvPr/>
          </p:nvSpPr>
          <p:spPr bwMode="auto">
            <a:xfrm>
              <a:off x="-4333099" y="3313569"/>
              <a:ext cx="6307396" cy="287259"/>
            </a:xfrm>
            <a:prstGeom prst="rect">
              <a:avLst/>
            </a:prstGeom>
            <a:noFill/>
            <a:ln w="9525">
              <a:noFill/>
              <a:miter lim="800000"/>
            </a:ln>
          </p:spPr>
          <p:txBody>
            <a:bodyPr wrap="square" lIns="0" tIns="0" rIns="0" bIns="0">
              <a:spAutoFit/>
            </a:bodyPr>
            <a:lstStyle/>
            <a:p>
              <a:pPr>
                <a:buFont typeface="Arial" panose="020B0604020202020204" pitchFamily="34" charset="0"/>
                <a:buNone/>
              </a:pPr>
              <a:endParaRPr lang="zh-CN" altLang="en-US" sz="1400" dirty="0">
                <a:solidFill>
                  <a:srgbClr val="A977FF"/>
                </a:solidFill>
                <a:latin typeface="思源黑体 CN Normal" panose="020B0400000000000000" pitchFamily="34" charset="-122"/>
                <a:ea typeface="思源黑体 CN Normal" panose="020B0400000000000000" pitchFamily="34" charset="-122"/>
                <a:cs typeface="Arial" panose="020B0604020202020204" pitchFamily="34" charset="0"/>
                <a:sym typeface="思源黑体 CN Normal" panose="020B0400000000000000" pitchFamily="34" charset="-122"/>
              </a:endParaRPr>
            </a:p>
          </p:txBody>
        </p:sp>
      </p:grpSp>
      <p:sp>
        <p:nvSpPr>
          <p:cNvPr id="3" name="4  _5"/>
          <p:cNvSpPr>
            <a:spLocks noChangeArrowheads="1"/>
          </p:cNvSpPr>
          <p:nvPr/>
        </p:nvSpPr>
        <p:spPr bwMode="auto">
          <a:xfrm>
            <a:off x="1132281" y="1624459"/>
            <a:ext cx="2307612" cy="12003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spcBef>
                <a:spcPct val="20000"/>
              </a:spcBef>
            </a:pPr>
            <a:r>
              <a:rPr lang="en-US" altLang="zh-CN" sz="7200" dirty="0">
                <a:solidFill>
                  <a:srgbClr val="A977FF"/>
                </a:solidFill>
                <a:effectLst/>
                <a:latin typeface="汉仪文黑-85W" panose="00020600040101010101" pitchFamily="18" charset="-122"/>
                <a:ea typeface="汉仪文黑-85W" panose="00020600040101010101" pitchFamily="18" charset="-122"/>
                <a:sym typeface="思源黑体 CN Normal" panose="020B0400000000000000" pitchFamily="34" charset="-122"/>
              </a:rPr>
              <a:t>01/</a:t>
            </a:r>
          </a:p>
        </p:txBody>
      </p:sp>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78435" y="384202"/>
            <a:ext cx="6225462" cy="6225462"/>
          </a:xfrm>
          <a:prstGeom prst="rect">
            <a:avLst/>
          </a:prstGeom>
        </p:spPr>
      </p:pic>
      <p:sp>
        <p:nvSpPr>
          <p:cNvPr id="6" name="文本框 5">
            <a:extLst>
              <a:ext uri="{FF2B5EF4-FFF2-40B4-BE49-F238E27FC236}">
                <a16:creationId xmlns:a16="http://schemas.microsoft.com/office/drawing/2014/main" id="{38F8C05A-6C3C-D7FC-3D39-8B02A469111B}"/>
              </a:ext>
            </a:extLst>
          </p:cNvPr>
          <p:cNvSpPr txBox="1"/>
          <p:nvPr/>
        </p:nvSpPr>
        <p:spPr>
          <a:xfrm>
            <a:off x="908385" y="4035029"/>
            <a:ext cx="6593304" cy="646331"/>
          </a:xfrm>
          <a:prstGeom prst="rect">
            <a:avLst/>
          </a:prstGeom>
          <a:noFill/>
        </p:spPr>
        <p:txBody>
          <a:bodyPr wrap="square">
            <a:spAutoFit/>
          </a:bodyPr>
          <a:lstStyle/>
          <a:p>
            <a:r>
              <a:rPr lang="en-US" altLang="zh-CN" sz="1800" dirty="0">
                <a:solidFill>
                  <a:srgbClr val="A977FF"/>
                </a:solidFill>
                <a:latin typeface="思源黑体 CN Normal" panose="020B0400000000000000" pitchFamily="34" charset="-122"/>
                <a:ea typeface="思源黑体 CN Normal" panose="020B0400000000000000" pitchFamily="34" charset="-122"/>
                <a:cs typeface="Arial" panose="020B0604020202020204" pitchFamily="34" charset="0"/>
                <a:sym typeface="思源黑体 CN Normal" panose="020B0400000000000000" pitchFamily="34" charset="-122"/>
              </a:rPr>
              <a:t>——《</a:t>
            </a:r>
            <a:r>
              <a:rPr lang="en-US" altLang="zh-CN" b="0" i="0" dirty="0">
                <a:solidFill>
                  <a:srgbClr val="A977FF"/>
                </a:solidFill>
                <a:effectLst/>
                <a:latin typeface="Roboto" panose="020F0502020204030204" pitchFamily="2" charset="0"/>
              </a:rPr>
              <a:t>Reflexive Data Curation: Opportunities and Challenges for Embracing Uncertainty in Human-AI Collaboration</a:t>
            </a:r>
            <a:r>
              <a:rPr lang="en-US" altLang="zh-CN" sz="1800" dirty="0">
                <a:solidFill>
                  <a:srgbClr val="A977FF"/>
                </a:solidFill>
                <a:latin typeface="思源黑体 CN Normal" panose="020B0400000000000000" pitchFamily="34" charset="-122"/>
                <a:ea typeface="思源黑体 CN Normal" panose="020B0400000000000000" pitchFamily="34" charset="-122"/>
                <a:cs typeface="Arial" panose="020B0604020202020204" pitchFamily="34" charset="0"/>
                <a:sym typeface="思源黑体 CN Normal" panose="020B0400000000000000" pitchFamily="34" charset="-122"/>
              </a:rPr>
              <a:t>》</a:t>
            </a:r>
            <a:endParaRPr lang="zh-CN" altLang="en-US" sz="1800" dirty="0">
              <a:solidFill>
                <a:srgbClr val="A977FF"/>
              </a:solidFill>
              <a:latin typeface="思源黑体 CN Normal" panose="020B0400000000000000" pitchFamily="34" charset="-122"/>
              <a:ea typeface="思源黑体 CN Normal" panose="020B0400000000000000" pitchFamily="34" charset="-122"/>
              <a:cs typeface="Arial" panose="020B0604020202020204" pitchFamily="34" charset="0"/>
              <a:sym typeface="思源黑体 CN Normal" panose="020B04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3"/>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4  _5"/>
          <p:cNvSpPr>
            <a:spLocks noChangeArrowheads="1"/>
          </p:cNvSpPr>
          <p:nvPr/>
        </p:nvSpPr>
        <p:spPr bwMode="auto">
          <a:xfrm>
            <a:off x="819587" y="481828"/>
            <a:ext cx="1837271" cy="4616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ctr">
              <a:spcBef>
                <a:spcPct val="20000"/>
              </a:spcBef>
            </a:pPr>
            <a:r>
              <a:rPr lang="zh-CN" altLang="en-US" sz="2400" dirty="0">
                <a:solidFill>
                  <a:srgbClr val="A977FF"/>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具体内容</a:t>
            </a:r>
            <a:endParaRPr lang="en-US" altLang="zh-CN" sz="2400" dirty="0">
              <a:solidFill>
                <a:srgbClr val="A977FF"/>
              </a:solidFill>
              <a:effectLst/>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grpSp>
        <p:nvGrpSpPr>
          <p:cNvPr id="6" name="组合 5"/>
          <p:cNvGrpSpPr/>
          <p:nvPr/>
        </p:nvGrpSpPr>
        <p:grpSpPr>
          <a:xfrm>
            <a:off x="1697529" y="1369516"/>
            <a:ext cx="1918657" cy="1704667"/>
            <a:chOff x="967190" y="1347614"/>
            <a:chExt cx="1439180" cy="1278500"/>
          </a:xfrm>
        </p:grpSpPr>
        <p:sp>
          <p:nvSpPr>
            <p:cNvPr id="7" name="椭圆 6"/>
            <p:cNvSpPr/>
            <p:nvPr/>
          </p:nvSpPr>
          <p:spPr>
            <a:xfrm>
              <a:off x="1127870" y="1347614"/>
              <a:ext cx="1278500" cy="1278500"/>
            </a:xfrm>
            <a:prstGeom prst="ellipse">
              <a:avLst/>
            </a:prstGeom>
            <a:solidFill>
              <a:srgbClr val="A977F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9" name="椭圆 8"/>
            <p:cNvSpPr/>
            <p:nvPr/>
          </p:nvSpPr>
          <p:spPr>
            <a:xfrm>
              <a:off x="967190" y="1347614"/>
              <a:ext cx="432048" cy="432048"/>
            </a:xfrm>
            <a:prstGeom prst="ellipse">
              <a:avLst/>
            </a:prstGeom>
            <a:solidFill>
              <a:srgbClr val="A977F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A</a:t>
              </a:r>
              <a:endParaRPr lang="zh-CN" altLang="en-US"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grpSp>
          <p:nvGrpSpPr>
            <p:cNvPr id="13" name="组合 12"/>
            <p:cNvGrpSpPr/>
            <p:nvPr/>
          </p:nvGrpSpPr>
          <p:grpSpPr>
            <a:xfrm>
              <a:off x="1519470" y="1713814"/>
              <a:ext cx="495300" cy="546100"/>
              <a:chOff x="1917700" y="530225"/>
              <a:chExt cx="495300" cy="546100"/>
            </a:xfrm>
          </p:grpSpPr>
          <p:sp>
            <p:nvSpPr>
              <p:cNvPr id="14" name="Freeform 23"/>
              <p:cNvSpPr>
                <a:spLocks noEditPoints="1"/>
              </p:cNvSpPr>
              <p:nvPr/>
            </p:nvSpPr>
            <p:spPr bwMode="auto">
              <a:xfrm>
                <a:off x="1917700" y="530225"/>
                <a:ext cx="495300" cy="546100"/>
              </a:xfrm>
              <a:custGeom>
                <a:avLst/>
                <a:gdLst>
                  <a:gd name="T0" fmla="*/ 160 w 176"/>
                  <a:gd name="T1" fmla="*/ 130 h 194"/>
                  <a:gd name="T2" fmla="*/ 176 w 176"/>
                  <a:gd name="T3" fmla="*/ 114 h 194"/>
                  <a:gd name="T4" fmla="*/ 160 w 176"/>
                  <a:gd name="T5" fmla="*/ 98 h 194"/>
                  <a:gd name="T6" fmla="*/ 152 w 176"/>
                  <a:gd name="T7" fmla="*/ 100 h 194"/>
                  <a:gd name="T8" fmla="*/ 90 w 176"/>
                  <a:gd name="T9" fmla="*/ 34 h 194"/>
                  <a:gd name="T10" fmla="*/ 91 w 176"/>
                  <a:gd name="T11" fmla="*/ 32 h 194"/>
                  <a:gd name="T12" fmla="*/ 91 w 176"/>
                  <a:gd name="T13" fmla="*/ 7 h 194"/>
                  <a:gd name="T14" fmla="*/ 66 w 176"/>
                  <a:gd name="T15" fmla="*/ 7 h 194"/>
                  <a:gd name="T16" fmla="*/ 51 w 176"/>
                  <a:gd name="T17" fmla="*/ 21 h 194"/>
                  <a:gd name="T18" fmla="*/ 34 w 176"/>
                  <a:gd name="T19" fmla="*/ 18 h 194"/>
                  <a:gd name="T20" fmla="*/ 1 w 176"/>
                  <a:gd name="T21" fmla="*/ 31 h 194"/>
                  <a:gd name="T22" fmla="*/ 1 w 176"/>
                  <a:gd name="T23" fmla="*/ 37 h 194"/>
                  <a:gd name="T24" fmla="*/ 61 w 176"/>
                  <a:gd name="T25" fmla="*/ 97 h 194"/>
                  <a:gd name="T26" fmla="*/ 64 w 176"/>
                  <a:gd name="T27" fmla="*/ 98 h 194"/>
                  <a:gd name="T28" fmla="*/ 67 w 176"/>
                  <a:gd name="T29" fmla="*/ 97 h 194"/>
                  <a:gd name="T30" fmla="*/ 77 w 176"/>
                  <a:gd name="T31" fmla="*/ 47 h 194"/>
                  <a:gd name="T32" fmla="*/ 84 w 176"/>
                  <a:gd name="T33" fmla="*/ 39 h 194"/>
                  <a:gd name="T34" fmla="*/ 146 w 176"/>
                  <a:gd name="T35" fmla="*/ 106 h 194"/>
                  <a:gd name="T36" fmla="*/ 144 w 176"/>
                  <a:gd name="T37" fmla="*/ 114 h 194"/>
                  <a:gd name="T38" fmla="*/ 146 w 176"/>
                  <a:gd name="T39" fmla="*/ 122 h 194"/>
                  <a:gd name="T40" fmla="*/ 126 w 176"/>
                  <a:gd name="T41" fmla="*/ 142 h 194"/>
                  <a:gd name="T42" fmla="*/ 112 w 176"/>
                  <a:gd name="T43" fmla="*/ 138 h 194"/>
                  <a:gd name="T44" fmla="*/ 88 w 176"/>
                  <a:gd name="T45" fmla="*/ 162 h 194"/>
                  <a:gd name="T46" fmla="*/ 52 w 176"/>
                  <a:gd name="T47" fmla="*/ 162 h 194"/>
                  <a:gd name="T48" fmla="*/ 32 w 176"/>
                  <a:gd name="T49" fmla="*/ 182 h 194"/>
                  <a:gd name="T50" fmla="*/ 32 w 176"/>
                  <a:gd name="T51" fmla="*/ 190 h 194"/>
                  <a:gd name="T52" fmla="*/ 36 w 176"/>
                  <a:gd name="T53" fmla="*/ 194 h 194"/>
                  <a:gd name="T54" fmla="*/ 156 w 176"/>
                  <a:gd name="T55" fmla="*/ 194 h 194"/>
                  <a:gd name="T56" fmla="*/ 160 w 176"/>
                  <a:gd name="T57" fmla="*/ 190 h 194"/>
                  <a:gd name="T58" fmla="*/ 160 w 176"/>
                  <a:gd name="T59" fmla="*/ 182 h 194"/>
                  <a:gd name="T60" fmla="*/ 140 w 176"/>
                  <a:gd name="T61" fmla="*/ 162 h 194"/>
                  <a:gd name="T62" fmla="*/ 136 w 176"/>
                  <a:gd name="T63" fmla="*/ 162 h 194"/>
                  <a:gd name="T64" fmla="*/ 132 w 176"/>
                  <a:gd name="T65" fmla="*/ 148 h 194"/>
                  <a:gd name="T66" fmla="*/ 152 w 176"/>
                  <a:gd name="T67" fmla="*/ 128 h 194"/>
                  <a:gd name="T68" fmla="*/ 160 w 176"/>
                  <a:gd name="T69" fmla="*/ 130 h 194"/>
                  <a:gd name="T70" fmla="*/ 55 w 176"/>
                  <a:gd name="T71" fmla="*/ 48 h 194"/>
                  <a:gd name="T72" fmla="*/ 52 w 176"/>
                  <a:gd name="T73" fmla="*/ 50 h 194"/>
                  <a:gd name="T74" fmla="*/ 50 w 176"/>
                  <a:gd name="T75" fmla="*/ 48 h 194"/>
                  <a:gd name="T76" fmla="*/ 31 w 176"/>
                  <a:gd name="T77" fmla="*/ 42 h 194"/>
                  <a:gd name="T78" fmla="*/ 27 w 176"/>
                  <a:gd name="T79" fmla="*/ 39 h 194"/>
                  <a:gd name="T80" fmla="*/ 30 w 176"/>
                  <a:gd name="T81" fmla="*/ 34 h 194"/>
                  <a:gd name="T82" fmla="*/ 34 w 176"/>
                  <a:gd name="T83" fmla="*/ 34 h 194"/>
                  <a:gd name="T84" fmla="*/ 55 w 176"/>
                  <a:gd name="T85" fmla="*/ 43 h 194"/>
                  <a:gd name="T86" fmla="*/ 55 w 176"/>
                  <a:gd name="T87" fmla="*/ 4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6" h="194">
                    <a:moveTo>
                      <a:pt x="160" y="130"/>
                    </a:moveTo>
                    <a:cubicBezTo>
                      <a:pt x="169" y="130"/>
                      <a:pt x="176" y="123"/>
                      <a:pt x="176" y="114"/>
                    </a:cubicBezTo>
                    <a:cubicBezTo>
                      <a:pt x="176" y="105"/>
                      <a:pt x="169" y="98"/>
                      <a:pt x="160" y="98"/>
                    </a:cubicBezTo>
                    <a:cubicBezTo>
                      <a:pt x="157" y="98"/>
                      <a:pt x="155" y="99"/>
                      <a:pt x="152" y="100"/>
                    </a:cubicBezTo>
                    <a:cubicBezTo>
                      <a:pt x="90" y="34"/>
                      <a:pt x="90" y="34"/>
                      <a:pt x="90" y="34"/>
                    </a:cubicBezTo>
                    <a:cubicBezTo>
                      <a:pt x="91" y="32"/>
                      <a:pt x="91" y="32"/>
                      <a:pt x="91" y="32"/>
                    </a:cubicBezTo>
                    <a:cubicBezTo>
                      <a:pt x="98" y="25"/>
                      <a:pt x="98" y="14"/>
                      <a:pt x="91" y="7"/>
                    </a:cubicBezTo>
                    <a:cubicBezTo>
                      <a:pt x="84" y="0"/>
                      <a:pt x="73" y="0"/>
                      <a:pt x="66" y="7"/>
                    </a:cubicBezTo>
                    <a:cubicBezTo>
                      <a:pt x="51" y="21"/>
                      <a:pt x="51" y="21"/>
                      <a:pt x="51" y="21"/>
                    </a:cubicBezTo>
                    <a:cubicBezTo>
                      <a:pt x="46" y="19"/>
                      <a:pt x="40" y="18"/>
                      <a:pt x="34" y="18"/>
                    </a:cubicBezTo>
                    <a:cubicBezTo>
                      <a:pt x="22" y="18"/>
                      <a:pt x="10" y="23"/>
                      <a:pt x="1" y="31"/>
                    </a:cubicBezTo>
                    <a:cubicBezTo>
                      <a:pt x="0" y="33"/>
                      <a:pt x="0" y="35"/>
                      <a:pt x="1" y="37"/>
                    </a:cubicBezTo>
                    <a:cubicBezTo>
                      <a:pt x="61" y="97"/>
                      <a:pt x="61" y="97"/>
                      <a:pt x="61" y="97"/>
                    </a:cubicBezTo>
                    <a:cubicBezTo>
                      <a:pt x="62" y="97"/>
                      <a:pt x="63" y="98"/>
                      <a:pt x="64" y="98"/>
                    </a:cubicBezTo>
                    <a:cubicBezTo>
                      <a:pt x="65" y="98"/>
                      <a:pt x="66" y="97"/>
                      <a:pt x="67" y="97"/>
                    </a:cubicBezTo>
                    <a:cubicBezTo>
                      <a:pt x="80" y="83"/>
                      <a:pt x="84" y="63"/>
                      <a:pt x="77" y="47"/>
                    </a:cubicBezTo>
                    <a:cubicBezTo>
                      <a:pt x="84" y="39"/>
                      <a:pt x="84" y="39"/>
                      <a:pt x="84" y="39"/>
                    </a:cubicBezTo>
                    <a:cubicBezTo>
                      <a:pt x="146" y="106"/>
                      <a:pt x="146" y="106"/>
                      <a:pt x="146" y="106"/>
                    </a:cubicBezTo>
                    <a:cubicBezTo>
                      <a:pt x="145" y="108"/>
                      <a:pt x="144" y="111"/>
                      <a:pt x="144" y="114"/>
                    </a:cubicBezTo>
                    <a:cubicBezTo>
                      <a:pt x="144" y="117"/>
                      <a:pt x="145" y="120"/>
                      <a:pt x="146" y="122"/>
                    </a:cubicBezTo>
                    <a:cubicBezTo>
                      <a:pt x="126" y="142"/>
                      <a:pt x="126" y="142"/>
                      <a:pt x="126" y="142"/>
                    </a:cubicBezTo>
                    <a:cubicBezTo>
                      <a:pt x="122" y="140"/>
                      <a:pt x="117" y="138"/>
                      <a:pt x="112" y="138"/>
                    </a:cubicBezTo>
                    <a:cubicBezTo>
                      <a:pt x="99" y="138"/>
                      <a:pt x="88" y="149"/>
                      <a:pt x="88" y="162"/>
                    </a:cubicBezTo>
                    <a:cubicBezTo>
                      <a:pt x="52" y="162"/>
                      <a:pt x="52" y="162"/>
                      <a:pt x="52" y="162"/>
                    </a:cubicBezTo>
                    <a:cubicBezTo>
                      <a:pt x="41" y="162"/>
                      <a:pt x="32" y="171"/>
                      <a:pt x="32" y="182"/>
                    </a:cubicBezTo>
                    <a:cubicBezTo>
                      <a:pt x="32" y="190"/>
                      <a:pt x="32" y="190"/>
                      <a:pt x="32" y="190"/>
                    </a:cubicBezTo>
                    <a:cubicBezTo>
                      <a:pt x="32" y="192"/>
                      <a:pt x="34" y="194"/>
                      <a:pt x="36" y="194"/>
                    </a:cubicBezTo>
                    <a:cubicBezTo>
                      <a:pt x="156" y="194"/>
                      <a:pt x="156" y="194"/>
                      <a:pt x="156" y="194"/>
                    </a:cubicBezTo>
                    <a:cubicBezTo>
                      <a:pt x="158" y="194"/>
                      <a:pt x="160" y="192"/>
                      <a:pt x="160" y="190"/>
                    </a:cubicBezTo>
                    <a:cubicBezTo>
                      <a:pt x="160" y="182"/>
                      <a:pt x="160" y="182"/>
                      <a:pt x="160" y="182"/>
                    </a:cubicBezTo>
                    <a:cubicBezTo>
                      <a:pt x="160" y="171"/>
                      <a:pt x="151" y="162"/>
                      <a:pt x="140" y="162"/>
                    </a:cubicBezTo>
                    <a:cubicBezTo>
                      <a:pt x="136" y="162"/>
                      <a:pt x="136" y="162"/>
                      <a:pt x="136" y="162"/>
                    </a:cubicBezTo>
                    <a:cubicBezTo>
                      <a:pt x="136" y="157"/>
                      <a:pt x="134" y="152"/>
                      <a:pt x="132" y="148"/>
                    </a:cubicBezTo>
                    <a:cubicBezTo>
                      <a:pt x="152" y="128"/>
                      <a:pt x="152" y="128"/>
                      <a:pt x="152" y="128"/>
                    </a:cubicBezTo>
                    <a:cubicBezTo>
                      <a:pt x="154" y="129"/>
                      <a:pt x="157" y="130"/>
                      <a:pt x="160" y="130"/>
                    </a:cubicBezTo>
                    <a:close/>
                    <a:moveTo>
                      <a:pt x="55" y="48"/>
                    </a:moveTo>
                    <a:cubicBezTo>
                      <a:pt x="55" y="49"/>
                      <a:pt x="53" y="50"/>
                      <a:pt x="52" y="50"/>
                    </a:cubicBezTo>
                    <a:cubicBezTo>
                      <a:pt x="51" y="50"/>
                      <a:pt x="50" y="49"/>
                      <a:pt x="50" y="48"/>
                    </a:cubicBezTo>
                    <a:cubicBezTo>
                      <a:pt x="45" y="43"/>
                      <a:pt x="38" y="41"/>
                      <a:pt x="31" y="42"/>
                    </a:cubicBezTo>
                    <a:cubicBezTo>
                      <a:pt x="29" y="42"/>
                      <a:pt x="27" y="41"/>
                      <a:pt x="27" y="39"/>
                    </a:cubicBezTo>
                    <a:cubicBezTo>
                      <a:pt x="26" y="36"/>
                      <a:pt x="28" y="34"/>
                      <a:pt x="30" y="34"/>
                    </a:cubicBezTo>
                    <a:cubicBezTo>
                      <a:pt x="31" y="34"/>
                      <a:pt x="33" y="34"/>
                      <a:pt x="34" y="34"/>
                    </a:cubicBezTo>
                    <a:cubicBezTo>
                      <a:pt x="42" y="34"/>
                      <a:pt x="50" y="37"/>
                      <a:pt x="55" y="43"/>
                    </a:cubicBezTo>
                    <a:cubicBezTo>
                      <a:pt x="57" y="44"/>
                      <a:pt x="57" y="47"/>
                      <a:pt x="55" y="4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15" name="Freeform 24"/>
              <p:cNvSpPr/>
              <p:nvPr/>
            </p:nvSpPr>
            <p:spPr bwMode="auto">
              <a:xfrm>
                <a:off x="1935163" y="690563"/>
                <a:ext cx="98425" cy="93663"/>
              </a:xfrm>
              <a:custGeom>
                <a:avLst/>
                <a:gdLst>
                  <a:gd name="T0" fmla="*/ 4 w 35"/>
                  <a:gd name="T1" fmla="*/ 0 h 33"/>
                  <a:gd name="T2" fmla="*/ 9 w 35"/>
                  <a:gd name="T3" fmla="*/ 26 h 33"/>
                  <a:gd name="T4" fmla="*/ 25 w 35"/>
                  <a:gd name="T5" fmla="*/ 33 h 33"/>
                  <a:gd name="T6" fmla="*/ 35 w 35"/>
                  <a:gd name="T7" fmla="*/ 31 h 33"/>
                  <a:gd name="T8" fmla="*/ 4 w 35"/>
                  <a:gd name="T9" fmla="*/ 0 h 33"/>
                </a:gdLst>
                <a:ahLst/>
                <a:cxnLst>
                  <a:cxn ang="0">
                    <a:pos x="T0" y="T1"/>
                  </a:cxn>
                  <a:cxn ang="0">
                    <a:pos x="T2" y="T3"/>
                  </a:cxn>
                  <a:cxn ang="0">
                    <a:pos x="T4" y="T5"/>
                  </a:cxn>
                  <a:cxn ang="0">
                    <a:pos x="T6" y="T7"/>
                  </a:cxn>
                  <a:cxn ang="0">
                    <a:pos x="T8" y="T9"/>
                  </a:cxn>
                </a:cxnLst>
                <a:rect l="0" t="0" r="r" b="b"/>
                <a:pathLst>
                  <a:path w="35" h="33">
                    <a:moveTo>
                      <a:pt x="4" y="0"/>
                    </a:moveTo>
                    <a:cubicBezTo>
                      <a:pt x="0" y="9"/>
                      <a:pt x="2" y="19"/>
                      <a:pt x="9" y="26"/>
                    </a:cubicBezTo>
                    <a:cubicBezTo>
                      <a:pt x="13" y="31"/>
                      <a:pt x="19" y="33"/>
                      <a:pt x="25" y="33"/>
                    </a:cubicBezTo>
                    <a:cubicBezTo>
                      <a:pt x="28" y="33"/>
                      <a:pt x="32" y="32"/>
                      <a:pt x="35" y="31"/>
                    </a:cubicBez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grpSp>
      </p:grpSp>
      <p:grpSp>
        <p:nvGrpSpPr>
          <p:cNvPr id="16" name="组合 15"/>
          <p:cNvGrpSpPr/>
          <p:nvPr/>
        </p:nvGrpSpPr>
        <p:grpSpPr>
          <a:xfrm>
            <a:off x="5136104" y="1369516"/>
            <a:ext cx="1918657" cy="1704667"/>
            <a:chOff x="2983414" y="1347614"/>
            <a:chExt cx="1439180" cy="1278500"/>
          </a:xfrm>
        </p:grpSpPr>
        <p:sp>
          <p:nvSpPr>
            <p:cNvPr id="17" name="椭圆 16"/>
            <p:cNvSpPr/>
            <p:nvPr/>
          </p:nvSpPr>
          <p:spPr>
            <a:xfrm>
              <a:off x="3144094" y="1347614"/>
              <a:ext cx="1278500" cy="1278500"/>
            </a:xfrm>
            <a:prstGeom prst="ellipse">
              <a:avLst/>
            </a:prstGeom>
            <a:solidFill>
              <a:srgbClr val="A977F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A977FF"/>
                </a:solidFill>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grpSp>
          <p:nvGrpSpPr>
            <p:cNvPr id="18" name="组合 17"/>
            <p:cNvGrpSpPr/>
            <p:nvPr/>
          </p:nvGrpSpPr>
          <p:grpSpPr>
            <a:xfrm>
              <a:off x="2983414" y="1347614"/>
              <a:ext cx="1048122" cy="891663"/>
              <a:chOff x="2983414" y="1347614"/>
              <a:chExt cx="1048122" cy="891663"/>
            </a:xfrm>
          </p:grpSpPr>
          <p:sp>
            <p:nvSpPr>
              <p:cNvPr id="19" name="椭圆 18"/>
              <p:cNvSpPr/>
              <p:nvPr/>
            </p:nvSpPr>
            <p:spPr>
              <a:xfrm>
                <a:off x="2983414" y="1347614"/>
                <a:ext cx="432048" cy="432048"/>
              </a:xfrm>
              <a:prstGeom prst="ellipse">
                <a:avLst/>
              </a:prstGeom>
              <a:solidFill>
                <a:srgbClr val="A977F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B</a:t>
                </a:r>
                <a:endParaRPr lang="zh-CN" altLang="en-US"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grpSp>
            <p:nvGrpSpPr>
              <p:cNvPr id="20" name="组合 19"/>
              <p:cNvGrpSpPr/>
              <p:nvPr/>
            </p:nvGrpSpPr>
            <p:grpSpPr>
              <a:xfrm>
                <a:off x="3604498" y="1696352"/>
                <a:ext cx="427038" cy="542925"/>
                <a:chOff x="3290888" y="533400"/>
                <a:chExt cx="427038" cy="542925"/>
              </a:xfrm>
            </p:grpSpPr>
            <p:sp>
              <p:nvSpPr>
                <p:cNvPr id="21" name="Freeform 25"/>
                <p:cNvSpPr/>
                <p:nvPr/>
              </p:nvSpPr>
              <p:spPr bwMode="auto">
                <a:xfrm>
                  <a:off x="3290888" y="533400"/>
                  <a:ext cx="427038" cy="542925"/>
                </a:xfrm>
                <a:custGeom>
                  <a:avLst/>
                  <a:gdLst>
                    <a:gd name="T0" fmla="*/ 108 w 152"/>
                    <a:gd name="T1" fmla="*/ 161 h 193"/>
                    <a:gd name="T2" fmla="*/ 68 w 152"/>
                    <a:gd name="T3" fmla="*/ 161 h 193"/>
                    <a:gd name="T4" fmla="*/ 68 w 152"/>
                    <a:gd name="T5" fmla="*/ 145 h 193"/>
                    <a:gd name="T6" fmla="*/ 121 w 152"/>
                    <a:gd name="T7" fmla="*/ 122 h 193"/>
                    <a:gd name="T8" fmla="*/ 130 w 152"/>
                    <a:gd name="T9" fmla="*/ 19 h 193"/>
                    <a:gd name="T10" fmla="*/ 130 w 152"/>
                    <a:gd name="T11" fmla="*/ 18 h 193"/>
                    <a:gd name="T12" fmla="*/ 130 w 152"/>
                    <a:gd name="T13" fmla="*/ 18 h 193"/>
                    <a:gd name="T14" fmla="*/ 128 w 152"/>
                    <a:gd name="T15" fmla="*/ 14 h 193"/>
                    <a:gd name="T16" fmla="*/ 130 w 152"/>
                    <a:gd name="T17" fmla="*/ 10 h 193"/>
                    <a:gd name="T18" fmla="*/ 137 w 152"/>
                    <a:gd name="T19" fmla="*/ 10 h 193"/>
                    <a:gd name="T20" fmla="*/ 143 w 152"/>
                    <a:gd name="T21" fmla="*/ 10 h 193"/>
                    <a:gd name="T22" fmla="*/ 143 w 152"/>
                    <a:gd name="T23" fmla="*/ 5 h 193"/>
                    <a:gd name="T24" fmla="*/ 124 w 152"/>
                    <a:gd name="T25" fmla="*/ 5 h 193"/>
                    <a:gd name="T26" fmla="*/ 120 w 152"/>
                    <a:gd name="T27" fmla="*/ 14 h 193"/>
                    <a:gd name="T28" fmla="*/ 124 w 152"/>
                    <a:gd name="T29" fmla="*/ 23 h 193"/>
                    <a:gd name="T30" fmla="*/ 124 w 152"/>
                    <a:gd name="T31" fmla="*/ 23 h 193"/>
                    <a:gd name="T32" fmla="*/ 115 w 152"/>
                    <a:gd name="T33" fmla="*/ 116 h 193"/>
                    <a:gd name="T34" fmla="*/ 23 w 152"/>
                    <a:gd name="T35" fmla="*/ 124 h 193"/>
                    <a:gd name="T36" fmla="*/ 23 w 152"/>
                    <a:gd name="T37" fmla="*/ 124 h 193"/>
                    <a:gd name="T38" fmla="*/ 4 w 152"/>
                    <a:gd name="T39" fmla="*/ 125 h 193"/>
                    <a:gd name="T40" fmla="*/ 0 w 152"/>
                    <a:gd name="T41" fmla="*/ 134 h 193"/>
                    <a:gd name="T42" fmla="*/ 4 w 152"/>
                    <a:gd name="T43" fmla="*/ 144 h 193"/>
                    <a:gd name="T44" fmla="*/ 7 w 152"/>
                    <a:gd name="T45" fmla="*/ 145 h 193"/>
                    <a:gd name="T46" fmla="*/ 10 w 152"/>
                    <a:gd name="T47" fmla="*/ 144 h 193"/>
                    <a:gd name="T48" fmla="*/ 10 w 152"/>
                    <a:gd name="T49" fmla="*/ 138 h 193"/>
                    <a:gd name="T50" fmla="*/ 8 w 152"/>
                    <a:gd name="T51" fmla="*/ 134 h 193"/>
                    <a:gd name="T52" fmla="*/ 10 w 152"/>
                    <a:gd name="T53" fmla="*/ 130 h 193"/>
                    <a:gd name="T54" fmla="*/ 18 w 152"/>
                    <a:gd name="T55" fmla="*/ 130 h 193"/>
                    <a:gd name="T56" fmla="*/ 18 w 152"/>
                    <a:gd name="T57" fmla="*/ 131 h 193"/>
                    <a:gd name="T58" fmla="*/ 18 w 152"/>
                    <a:gd name="T59" fmla="*/ 131 h 193"/>
                    <a:gd name="T60" fmla="*/ 60 w 152"/>
                    <a:gd name="T61" fmla="*/ 145 h 193"/>
                    <a:gd name="T62" fmla="*/ 60 w 152"/>
                    <a:gd name="T63" fmla="*/ 161 h 193"/>
                    <a:gd name="T64" fmla="*/ 20 w 152"/>
                    <a:gd name="T65" fmla="*/ 161 h 193"/>
                    <a:gd name="T66" fmla="*/ 0 w 152"/>
                    <a:gd name="T67" fmla="*/ 181 h 193"/>
                    <a:gd name="T68" fmla="*/ 0 w 152"/>
                    <a:gd name="T69" fmla="*/ 189 h 193"/>
                    <a:gd name="T70" fmla="*/ 4 w 152"/>
                    <a:gd name="T71" fmla="*/ 193 h 193"/>
                    <a:gd name="T72" fmla="*/ 124 w 152"/>
                    <a:gd name="T73" fmla="*/ 193 h 193"/>
                    <a:gd name="T74" fmla="*/ 128 w 152"/>
                    <a:gd name="T75" fmla="*/ 189 h 193"/>
                    <a:gd name="T76" fmla="*/ 128 w 152"/>
                    <a:gd name="T77" fmla="*/ 181 h 193"/>
                    <a:gd name="T78" fmla="*/ 108 w 152"/>
                    <a:gd name="T79" fmla="*/ 16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 h="193">
                      <a:moveTo>
                        <a:pt x="108" y="161"/>
                      </a:moveTo>
                      <a:cubicBezTo>
                        <a:pt x="68" y="161"/>
                        <a:pt x="68" y="161"/>
                        <a:pt x="68" y="161"/>
                      </a:cubicBezTo>
                      <a:cubicBezTo>
                        <a:pt x="68" y="145"/>
                        <a:pt x="68" y="145"/>
                        <a:pt x="68" y="145"/>
                      </a:cubicBezTo>
                      <a:cubicBezTo>
                        <a:pt x="88" y="144"/>
                        <a:pt x="107" y="136"/>
                        <a:pt x="121" y="122"/>
                      </a:cubicBezTo>
                      <a:cubicBezTo>
                        <a:pt x="148" y="94"/>
                        <a:pt x="152" y="50"/>
                        <a:pt x="130" y="19"/>
                      </a:cubicBezTo>
                      <a:cubicBezTo>
                        <a:pt x="130" y="18"/>
                        <a:pt x="130" y="18"/>
                        <a:pt x="130" y="18"/>
                      </a:cubicBezTo>
                      <a:cubicBezTo>
                        <a:pt x="130" y="18"/>
                        <a:pt x="130" y="18"/>
                        <a:pt x="130" y="18"/>
                      </a:cubicBezTo>
                      <a:cubicBezTo>
                        <a:pt x="129" y="17"/>
                        <a:pt x="128" y="16"/>
                        <a:pt x="128" y="14"/>
                      </a:cubicBezTo>
                      <a:cubicBezTo>
                        <a:pt x="128" y="13"/>
                        <a:pt x="129" y="11"/>
                        <a:pt x="130" y="10"/>
                      </a:cubicBezTo>
                      <a:cubicBezTo>
                        <a:pt x="132" y="8"/>
                        <a:pt x="135" y="8"/>
                        <a:pt x="137" y="10"/>
                      </a:cubicBezTo>
                      <a:cubicBezTo>
                        <a:pt x="139" y="12"/>
                        <a:pt x="141" y="12"/>
                        <a:pt x="143" y="10"/>
                      </a:cubicBezTo>
                      <a:cubicBezTo>
                        <a:pt x="144" y="9"/>
                        <a:pt x="144" y="6"/>
                        <a:pt x="143" y="5"/>
                      </a:cubicBezTo>
                      <a:cubicBezTo>
                        <a:pt x="138" y="0"/>
                        <a:pt x="129" y="0"/>
                        <a:pt x="124" y="5"/>
                      </a:cubicBezTo>
                      <a:cubicBezTo>
                        <a:pt x="121" y="7"/>
                        <a:pt x="120" y="11"/>
                        <a:pt x="120" y="14"/>
                      </a:cubicBezTo>
                      <a:cubicBezTo>
                        <a:pt x="120" y="18"/>
                        <a:pt x="121" y="21"/>
                        <a:pt x="124" y="23"/>
                      </a:cubicBezTo>
                      <a:cubicBezTo>
                        <a:pt x="124" y="23"/>
                        <a:pt x="124" y="23"/>
                        <a:pt x="124" y="23"/>
                      </a:cubicBezTo>
                      <a:cubicBezTo>
                        <a:pt x="143" y="52"/>
                        <a:pt x="140" y="92"/>
                        <a:pt x="115" y="116"/>
                      </a:cubicBezTo>
                      <a:cubicBezTo>
                        <a:pt x="91" y="140"/>
                        <a:pt x="51" y="144"/>
                        <a:pt x="23" y="124"/>
                      </a:cubicBezTo>
                      <a:cubicBezTo>
                        <a:pt x="23" y="124"/>
                        <a:pt x="23" y="124"/>
                        <a:pt x="23" y="124"/>
                      </a:cubicBezTo>
                      <a:cubicBezTo>
                        <a:pt x="17" y="120"/>
                        <a:pt x="9" y="120"/>
                        <a:pt x="4" y="125"/>
                      </a:cubicBezTo>
                      <a:cubicBezTo>
                        <a:pt x="2" y="127"/>
                        <a:pt x="0" y="131"/>
                        <a:pt x="0" y="134"/>
                      </a:cubicBezTo>
                      <a:cubicBezTo>
                        <a:pt x="0" y="138"/>
                        <a:pt x="2" y="141"/>
                        <a:pt x="4" y="144"/>
                      </a:cubicBezTo>
                      <a:cubicBezTo>
                        <a:pt x="5" y="144"/>
                        <a:pt x="6" y="145"/>
                        <a:pt x="7" y="145"/>
                      </a:cubicBezTo>
                      <a:cubicBezTo>
                        <a:pt x="8" y="145"/>
                        <a:pt x="9" y="144"/>
                        <a:pt x="10" y="144"/>
                      </a:cubicBezTo>
                      <a:cubicBezTo>
                        <a:pt x="11" y="142"/>
                        <a:pt x="11" y="140"/>
                        <a:pt x="10" y="138"/>
                      </a:cubicBezTo>
                      <a:cubicBezTo>
                        <a:pt x="9" y="137"/>
                        <a:pt x="8" y="136"/>
                        <a:pt x="8" y="134"/>
                      </a:cubicBezTo>
                      <a:cubicBezTo>
                        <a:pt x="8" y="133"/>
                        <a:pt x="9" y="131"/>
                        <a:pt x="10" y="130"/>
                      </a:cubicBezTo>
                      <a:cubicBezTo>
                        <a:pt x="12" y="128"/>
                        <a:pt x="15" y="128"/>
                        <a:pt x="18" y="130"/>
                      </a:cubicBezTo>
                      <a:cubicBezTo>
                        <a:pt x="18" y="131"/>
                        <a:pt x="18" y="131"/>
                        <a:pt x="18" y="131"/>
                      </a:cubicBezTo>
                      <a:cubicBezTo>
                        <a:pt x="18" y="131"/>
                        <a:pt x="18" y="131"/>
                        <a:pt x="18" y="131"/>
                      </a:cubicBezTo>
                      <a:cubicBezTo>
                        <a:pt x="31" y="140"/>
                        <a:pt x="45" y="144"/>
                        <a:pt x="60" y="145"/>
                      </a:cubicBezTo>
                      <a:cubicBezTo>
                        <a:pt x="60" y="161"/>
                        <a:pt x="60" y="161"/>
                        <a:pt x="60" y="161"/>
                      </a:cubicBezTo>
                      <a:cubicBezTo>
                        <a:pt x="20" y="161"/>
                        <a:pt x="20" y="161"/>
                        <a:pt x="20" y="161"/>
                      </a:cubicBezTo>
                      <a:cubicBezTo>
                        <a:pt x="9" y="161"/>
                        <a:pt x="0" y="170"/>
                        <a:pt x="0" y="181"/>
                      </a:cubicBezTo>
                      <a:cubicBezTo>
                        <a:pt x="0" y="189"/>
                        <a:pt x="0" y="189"/>
                        <a:pt x="0" y="189"/>
                      </a:cubicBezTo>
                      <a:cubicBezTo>
                        <a:pt x="0" y="191"/>
                        <a:pt x="2" y="193"/>
                        <a:pt x="4" y="193"/>
                      </a:cubicBezTo>
                      <a:cubicBezTo>
                        <a:pt x="124" y="193"/>
                        <a:pt x="124" y="193"/>
                        <a:pt x="124" y="193"/>
                      </a:cubicBezTo>
                      <a:cubicBezTo>
                        <a:pt x="127" y="193"/>
                        <a:pt x="128" y="191"/>
                        <a:pt x="128" y="189"/>
                      </a:cubicBezTo>
                      <a:cubicBezTo>
                        <a:pt x="128" y="181"/>
                        <a:pt x="128" y="181"/>
                        <a:pt x="128" y="181"/>
                      </a:cubicBezTo>
                      <a:cubicBezTo>
                        <a:pt x="128" y="170"/>
                        <a:pt x="119" y="161"/>
                        <a:pt x="108" y="16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22" name="Freeform 26"/>
                <p:cNvSpPr>
                  <a:spLocks noEditPoints="1"/>
                </p:cNvSpPr>
                <p:nvPr/>
              </p:nvSpPr>
              <p:spPr bwMode="auto">
                <a:xfrm>
                  <a:off x="3290888" y="536575"/>
                  <a:ext cx="358775" cy="357188"/>
                </a:xfrm>
                <a:custGeom>
                  <a:avLst/>
                  <a:gdLst>
                    <a:gd name="T0" fmla="*/ 64 w 128"/>
                    <a:gd name="T1" fmla="*/ 127 h 127"/>
                    <a:gd name="T2" fmla="*/ 128 w 128"/>
                    <a:gd name="T3" fmla="*/ 64 h 127"/>
                    <a:gd name="T4" fmla="*/ 64 w 128"/>
                    <a:gd name="T5" fmla="*/ 0 h 127"/>
                    <a:gd name="T6" fmla="*/ 0 w 128"/>
                    <a:gd name="T7" fmla="*/ 64 h 127"/>
                    <a:gd name="T8" fmla="*/ 64 w 128"/>
                    <a:gd name="T9" fmla="*/ 127 h 127"/>
                    <a:gd name="T10" fmla="*/ 64 w 128"/>
                    <a:gd name="T11" fmla="*/ 24 h 127"/>
                    <a:gd name="T12" fmla="*/ 68 w 128"/>
                    <a:gd name="T13" fmla="*/ 28 h 127"/>
                    <a:gd name="T14" fmla="*/ 64 w 128"/>
                    <a:gd name="T15" fmla="*/ 32 h 127"/>
                    <a:gd name="T16" fmla="*/ 28 w 128"/>
                    <a:gd name="T17" fmla="*/ 68 h 127"/>
                    <a:gd name="T18" fmla="*/ 24 w 128"/>
                    <a:gd name="T19" fmla="*/ 72 h 127"/>
                    <a:gd name="T20" fmla="*/ 20 w 128"/>
                    <a:gd name="T21" fmla="*/ 68 h 127"/>
                    <a:gd name="T22" fmla="*/ 64 w 128"/>
                    <a:gd name="T23" fmla="*/ 2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27">
                      <a:moveTo>
                        <a:pt x="64" y="127"/>
                      </a:moveTo>
                      <a:cubicBezTo>
                        <a:pt x="99" y="127"/>
                        <a:pt x="128" y="99"/>
                        <a:pt x="128" y="64"/>
                      </a:cubicBezTo>
                      <a:cubicBezTo>
                        <a:pt x="128" y="29"/>
                        <a:pt x="99" y="0"/>
                        <a:pt x="64" y="0"/>
                      </a:cubicBezTo>
                      <a:cubicBezTo>
                        <a:pt x="29" y="0"/>
                        <a:pt x="0" y="29"/>
                        <a:pt x="0" y="64"/>
                      </a:cubicBezTo>
                      <a:cubicBezTo>
                        <a:pt x="0" y="99"/>
                        <a:pt x="29" y="127"/>
                        <a:pt x="64" y="127"/>
                      </a:cubicBezTo>
                      <a:close/>
                      <a:moveTo>
                        <a:pt x="64" y="24"/>
                      </a:moveTo>
                      <a:cubicBezTo>
                        <a:pt x="66" y="24"/>
                        <a:pt x="68" y="26"/>
                        <a:pt x="68" y="28"/>
                      </a:cubicBezTo>
                      <a:cubicBezTo>
                        <a:pt x="68" y="30"/>
                        <a:pt x="66" y="32"/>
                        <a:pt x="64" y="32"/>
                      </a:cubicBezTo>
                      <a:cubicBezTo>
                        <a:pt x="44" y="32"/>
                        <a:pt x="28" y="48"/>
                        <a:pt x="28" y="68"/>
                      </a:cubicBezTo>
                      <a:cubicBezTo>
                        <a:pt x="28" y="70"/>
                        <a:pt x="27" y="72"/>
                        <a:pt x="24" y="72"/>
                      </a:cubicBezTo>
                      <a:cubicBezTo>
                        <a:pt x="22" y="72"/>
                        <a:pt x="20" y="70"/>
                        <a:pt x="20" y="68"/>
                      </a:cubicBezTo>
                      <a:cubicBezTo>
                        <a:pt x="20" y="44"/>
                        <a:pt x="40" y="24"/>
                        <a:pt x="64" y="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grpSp>
        </p:grpSp>
      </p:grpSp>
      <p:grpSp>
        <p:nvGrpSpPr>
          <p:cNvPr id="23" name="组合 22"/>
          <p:cNvGrpSpPr/>
          <p:nvPr/>
        </p:nvGrpSpPr>
        <p:grpSpPr>
          <a:xfrm>
            <a:off x="8518140" y="1369516"/>
            <a:ext cx="1918657" cy="1704667"/>
            <a:chOff x="4775916" y="1347614"/>
            <a:chExt cx="1439180" cy="1278500"/>
          </a:xfrm>
        </p:grpSpPr>
        <p:sp>
          <p:nvSpPr>
            <p:cNvPr id="24" name="椭圆 23"/>
            <p:cNvSpPr/>
            <p:nvPr/>
          </p:nvSpPr>
          <p:spPr>
            <a:xfrm>
              <a:off x="4936596" y="1347614"/>
              <a:ext cx="1278500" cy="1278500"/>
            </a:xfrm>
            <a:prstGeom prst="ellipse">
              <a:avLst/>
            </a:prstGeom>
            <a:solidFill>
              <a:srgbClr val="A977F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25" name="椭圆 24"/>
            <p:cNvSpPr/>
            <p:nvPr/>
          </p:nvSpPr>
          <p:spPr>
            <a:xfrm>
              <a:off x="4775916" y="1347614"/>
              <a:ext cx="432048" cy="432048"/>
            </a:xfrm>
            <a:prstGeom prst="ellipse">
              <a:avLst/>
            </a:prstGeom>
            <a:solidFill>
              <a:srgbClr val="A977F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rPr>
                <a:t>C</a:t>
              </a:r>
              <a:endParaRPr lang="zh-CN" altLang="en-US" dirty="0">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sp>
          <p:nvSpPr>
            <p:cNvPr id="26" name="Freeform 97"/>
            <p:cNvSpPr/>
            <p:nvPr/>
          </p:nvSpPr>
          <p:spPr bwMode="auto">
            <a:xfrm>
              <a:off x="5278454" y="1721031"/>
              <a:ext cx="634975" cy="528835"/>
            </a:xfrm>
            <a:custGeom>
              <a:avLst/>
              <a:gdLst>
                <a:gd name="T0" fmla="*/ 188 w 192"/>
                <a:gd name="T1" fmla="*/ 80 h 160"/>
                <a:gd name="T2" fmla="*/ 164 w 192"/>
                <a:gd name="T3" fmla="*/ 80 h 160"/>
                <a:gd name="T4" fmla="*/ 161 w 192"/>
                <a:gd name="T5" fmla="*/ 82 h 160"/>
                <a:gd name="T6" fmla="*/ 157 w 192"/>
                <a:gd name="T7" fmla="*/ 88 h 160"/>
                <a:gd name="T8" fmla="*/ 152 w 192"/>
                <a:gd name="T9" fmla="*/ 67 h 160"/>
                <a:gd name="T10" fmla="*/ 148 w 192"/>
                <a:gd name="T11" fmla="*/ 64 h 160"/>
                <a:gd name="T12" fmla="*/ 144 w 192"/>
                <a:gd name="T13" fmla="*/ 67 h 160"/>
                <a:gd name="T14" fmla="*/ 134 w 192"/>
                <a:gd name="T15" fmla="*/ 98 h 160"/>
                <a:gd name="T16" fmla="*/ 128 w 192"/>
                <a:gd name="T17" fmla="*/ 51 h 160"/>
                <a:gd name="T18" fmla="*/ 124 w 192"/>
                <a:gd name="T19" fmla="*/ 48 h 160"/>
                <a:gd name="T20" fmla="*/ 120 w 192"/>
                <a:gd name="T21" fmla="*/ 51 h 160"/>
                <a:gd name="T22" fmla="*/ 103 w 192"/>
                <a:gd name="T23" fmla="*/ 127 h 160"/>
                <a:gd name="T24" fmla="*/ 96 w 192"/>
                <a:gd name="T25" fmla="*/ 4 h 160"/>
                <a:gd name="T26" fmla="*/ 92 w 192"/>
                <a:gd name="T27" fmla="*/ 0 h 160"/>
                <a:gd name="T28" fmla="*/ 88 w 192"/>
                <a:gd name="T29" fmla="*/ 3 h 160"/>
                <a:gd name="T30" fmla="*/ 69 w 192"/>
                <a:gd name="T31" fmla="*/ 85 h 160"/>
                <a:gd name="T32" fmla="*/ 64 w 192"/>
                <a:gd name="T33" fmla="*/ 43 h 160"/>
                <a:gd name="T34" fmla="*/ 61 w 192"/>
                <a:gd name="T35" fmla="*/ 40 h 160"/>
                <a:gd name="T36" fmla="*/ 56 w 192"/>
                <a:gd name="T37" fmla="*/ 43 h 160"/>
                <a:gd name="T38" fmla="*/ 45 w 192"/>
                <a:gd name="T39" fmla="*/ 78 h 160"/>
                <a:gd name="T40" fmla="*/ 40 w 192"/>
                <a:gd name="T41" fmla="*/ 59 h 160"/>
                <a:gd name="T42" fmla="*/ 37 w 192"/>
                <a:gd name="T43" fmla="*/ 56 h 160"/>
                <a:gd name="T44" fmla="*/ 33 w 192"/>
                <a:gd name="T45" fmla="*/ 58 h 160"/>
                <a:gd name="T46" fmla="*/ 26 w 192"/>
                <a:gd name="T47" fmla="*/ 72 h 160"/>
                <a:gd name="T48" fmla="*/ 4 w 192"/>
                <a:gd name="T49" fmla="*/ 72 h 160"/>
                <a:gd name="T50" fmla="*/ 0 w 192"/>
                <a:gd name="T51" fmla="*/ 76 h 160"/>
                <a:gd name="T52" fmla="*/ 4 w 192"/>
                <a:gd name="T53" fmla="*/ 80 h 160"/>
                <a:gd name="T54" fmla="*/ 28 w 192"/>
                <a:gd name="T55" fmla="*/ 80 h 160"/>
                <a:gd name="T56" fmla="*/ 32 w 192"/>
                <a:gd name="T57" fmla="*/ 78 h 160"/>
                <a:gd name="T58" fmla="*/ 35 w 192"/>
                <a:gd name="T59" fmla="*/ 71 h 160"/>
                <a:gd name="T60" fmla="*/ 40 w 192"/>
                <a:gd name="T61" fmla="*/ 93 h 160"/>
                <a:gd name="T62" fmla="*/ 44 w 192"/>
                <a:gd name="T63" fmla="*/ 96 h 160"/>
                <a:gd name="T64" fmla="*/ 48 w 192"/>
                <a:gd name="T65" fmla="*/ 93 h 160"/>
                <a:gd name="T66" fmla="*/ 58 w 192"/>
                <a:gd name="T67" fmla="*/ 62 h 160"/>
                <a:gd name="T68" fmla="*/ 64 w 192"/>
                <a:gd name="T69" fmla="*/ 108 h 160"/>
                <a:gd name="T70" fmla="*/ 68 w 192"/>
                <a:gd name="T71" fmla="*/ 112 h 160"/>
                <a:gd name="T72" fmla="*/ 72 w 192"/>
                <a:gd name="T73" fmla="*/ 109 h 160"/>
                <a:gd name="T74" fmla="*/ 90 w 192"/>
                <a:gd name="T75" fmla="*/ 32 h 160"/>
                <a:gd name="T76" fmla="*/ 96 w 192"/>
                <a:gd name="T77" fmla="*/ 156 h 160"/>
                <a:gd name="T78" fmla="*/ 100 w 192"/>
                <a:gd name="T79" fmla="*/ 160 h 160"/>
                <a:gd name="T80" fmla="*/ 100 w 192"/>
                <a:gd name="T81" fmla="*/ 160 h 160"/>
                <a:gd name="T82" fmla="*/ 104 w 192"/>
                <a:gd name="T83" fmla="*/ 157 h 160"/>
                <a:gd name="T84" fmla="*/ 123 w 192"/>
                <a:gd name="T85" fmla="*/ 75 h 160"/>
                <a:gd name="T86" fmla="*/ 128 w 192"/>
                <a:gd name="T87" fmla="*/ 116 h 160"/>
                <a:gd name="T88" fmla="*/ 132 w 192"/>
                <a:gd name="T89" fmla="*/ 120 h 160"/>
                <a:gd name="T90" fmla="*/ 136 w 192"/>
                <a:gd name="T91" fmla="*/ 117 h 160"/>
                <a:gd name="T92" fmla="*/ 148 w 192"/>
                <a:gd name="T93" fmla="*/ 82 h 160"/>
                <a:gd name="T94" fmla="*/ 152 w 192"/>
                <a:gd name="T95" fmla="*/ 101 h 160"/>
                <a:gd name="T96" fmla="*/ 156 w 192"/>
                <a:gd name="T97" fmla="*/ 104 h 160"/>
                <a:gd name="T98" fmla="*/ 160 w 192"/>
                <a:gd name="T99" fmla="*/ 102 h 160"/>
                <a:gd name="T100" fmla="*/ 167 w 192"/>
                <a:gd name="T101" fmla="*/ 88 h 160"/>
                <a:gd name="T102" fmla="*/ 188 w 192"/>
                <a:gd name="T103" fmla="*/ 88 h 160"/>
                <a:gd name="T104" fmla="*/ 192 w 192"/>
                <a:gd name="T105" fmla="*/ 84 h 160"/>
                <a:gd name="T106" fmla="*/ 188 w 192"/>
                <a:gd name="T107"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2" h="160">
                  <a:moveTo>
                    <a:pt x="188" y="80"/>
                  </a:moveTo>
                  <a:cubicBezTo>
                    <a:pt x="164" y="80"/>
                    <a:pt x="164" y="80"/>
                    <a:pt x="164" y="80"/>
                  </a:cubicBezTo>
                  <a:cubicBezTo>
                    <a:pt x="163" y="80"/>
                    <a:pt x="161" y="81"/>
                    <a:pt x="161" y="82"/>
                  </a:cubicBezTo>
                  <a:cubicBezTo>
                    <a:pt x="157" y="88"/>
                    <a:pt x="157" y="88"/>
                    <a:pt x="157" y="88"/>
                  </a:cubicBezTo>
                  <a:cubicBezTo>
                    <a:pt x="152" y="67"/>
                    <a:pt x="152" y="67"/>
                    <a:pt x="152" y="67"/>
                  </a:cubicBezTo>
                  <a:cubicBezTo>
                    <a:pt x="152" y="65"/>
                    <a:pt x="150" y="64"/>
                    <a:pt x="148" y="64"/>
                  </a:cubicBezTo>
                  <a:cubicBezTo>
                    <a:pt x="147" y="64"/>
                    <a:pt x="145" y="65"/>
                    <a:pt x="144" y="67"/>
                  </a:cubicBezTo>
                  <a:cubicBezTo>
                    <a:pt x="134" y="98"/>
                    <a:pt x="134" y="98"/>
                    <a:pt x="134" y="98"/>
                  </a:cubicBezTo>
                  <a:cubicBezTo>
                    <a:pt x="128" y="51"/>
                    <a:pt x="128" y="51"/>
                    <a:pt x="128" y="51"/>
                  </a:cubicBezTo>
                  <a:cubicBezTo>
                    <a:pt x="128" y="49"/>
                    <a:pt x="126" y="48"/>
                    <a:pt x="124" y="48"/>
                  </a:cubicBezTo>
                  <a:cubicBezTo>
                    <a:pt x="123" y="48"/>
                    <a:pt x="121" y="49"/>
                    <a:pt x="120" y="51"/>
                  </a:cubicBezTo>
                  <a:cubicBezTo>
                    <a:pt x="103" y="127"/>
                    <a:pt x="103" y="127"/>
                    <a:pt x="103" y="127"/>
                  </a:cubicBezTo>
                  <a:cubicBezTo>
                    <a:pt x="96" y="4"/>
                    <a:pt x="96" y="4"/>
                    <a:pt x="96" y="4"/>
                  </a:cubicBezTo>
                  <a:cubicBezTo>
                    <a:pt x="96" y="2"/>
                    <a:pt x="94" y="0"/>
                    <a:pt x="92" y="0"/>
                  </a:cubicBezTo>
                  <a:cubicBezTo>
                    <a:pt x="91" y="0"/>
                    <a:pt x="89" y="1"/>
                    <a:pt x="88" y="3"/>
                  </a:cubicBezTo>
                  <a:cubicBezTo>
                    <a:pt x="69" y="85"/>
                    <a:pt x="69" y="85"/>
                    <a:pt x="69" y="85"/>
                  </a:cubicBezTo>
                  <a:cubicBezTo>
                    <a:pt x="64" y="43"/>
                    <a:pt x="64" y="43"/>
                    <a:pt x="64" y="43"/>
                  </a:cubicBezTo>
                  <a:cubicBezTo>
                    <a:pt x="64" y="42"/>
                    <a:pt x="62" y="40"/>
                    <a:pt x="61" y="40"/>
                  </a:cubicBezTo>
                  <a:cubicBezTo>
                    <a:pt x="59" y="40"/>
                    <a:pt x="57" y="41"/>
                    <a:pt x="56" y="43"/>
                  </a:cubicBezTo>
                  <a:cubicBezTo>
                    <a:pt x="45" y="78"/>
                    <a:pt x="45" y="78"/>
                    <a:pt x="45" y="78"/>
                  </a:cubicBezTo>
                  <a:cubicBezTo>
                    <a:pt x="40" y="59"/>
                    <a:pt x="40" y="59"/>
                    <a:pt x="40" y="59"/>
                  </a:cubicBezTo>
                  <a:cubicBezTo>
                    <a:pt x="40" y="57"/>
                    <a:pt x="38" y="56"/>
                    <a:pt x="37" y="56"/>
                  </a:cubicBezTo>
                  <a:cubicBezTo>
                    <a:pt x="35" y="56"/>
                    <a:pt x="33" y="57"/>
                    <a:pt x="33" y="58"/>
                  </a:cubicBezTo>
                  <a:cubicBezTo>
                    <a:pt x="26" y="72"/>
                    <a:pt x="26" y="72"/>
                    <a:pt x="26" y="72"/>
                  </a:cubicBezTo>
                  <a:cubicBezTo>
                    <a:pt x="4" y="72"/>
                    <a:pt x="4" y="72"/>
                    <a:pt x="4" y="72"/>
                  </a:cubicBezTo>
                  <a:cubicBezTo>
                    <a:pt x="2" y="72"/>
                    <a:pt x="0" y="74"/>
                    <a:pt x="0" y="76"/>
                  </a:cubicBezTo>
                  <a:cubicBezTo>
                    <a:pt x="0" y="78"/>
                    <a:pt x="2" y="80"/>
                    <a:pt x="4" y="80"/>
                  </a:cubicBezTo>
                  <a:cubicBezTo>
                    <a:pt x="28" y="80"/>
                    <a:pt x="28" y="80"/>
                    <a:pt x="28" y="80"/>
                  </a:cubicBezTo>
                  <a:cubicBezTo>
                    <a:pt x="30" y="80"/>
                    <a:pt x="31" y="79"/>
                    <a:pt x="32" y="78"/>
                  </a:cubicBezTo>
                  <a:cubicBezTo>
                    <a:pt x="35" y="71"/>
                    <a:pt x="35" y="71"/>
                    <a:pt x="35" y="71"/>
                  </a:cubicBezTo>
                  <a:cubicBezTo>
                    <a:pt x="40" y="93"/>
                    <a:pt x="40" y="93"/>
                    <a:pt x="40" y="93"/>
                  </a:cubicBezTo>
                  <a:cubicBezTo>
                    <a:pt x="41" y="95"/>
                    <a:pt x="42" y="96"/>
                    <a:pt x="44" y="96"/>
                  </a:cubicBezTo>
                  <a:cubicBezTo>
                    <a:pt x="46" y="96"/>
                    <a:pt x="47" y="95"/>
                    <a:pt x="48" y="93"/>
                  </a:cubicBezTo>
                  <a:cubicBezTo>
                    <a:pt x="58" y="62"/>
                    <a:pt x="58" y="62"/>
                    <a:pt x="58" y="62"/>
                  </a:cubicBezTo>
                  <a:cubicBezTo>
                    <a:pt x="64" y="108"/>
                    <a:pt x="64" y="108"/>
                    <a:pt x="64" y="108"/>
                  </a:cubicBezTo>
                  <a:cubicBezTo>
                    <a:pt x="64" y="110"/>
                    <a:pt x="66" y="112"/>
                    <a:pt x="68" y="112"/>
                  </a:cubicBezTo>
                  <a:cubicBezTo>
                    <a:pt x="70" y="112"/>
                    <a:pt x="72" y="111"/>
                    <a:pt x="72" y="109"/>
                  </a:cubicBezTo>
                  <a:cubicBezTo>
                    <a:pt x="90" y="32"/>
                    <a:pt x="90" y="32"/>
                    <a:pt x="90" y="32"/>
                  </a:cubicBezTo>
                  <a:cubicBezTo>
                    <a:pt x="96" y="156"/>
                    <a:pt x="96" y="156"/>
                    <a:pt x="96" y="156"/>
                  </a:cubicBezTo>
                  <a:cubicBezTo>
                    <a:pt x="96" y="158"/>
                    <a:pt x="98" y="160"/>
                    <a:pt x="100" y="160"/>
                  </a:cubicBezTo>
                  <a:cubicBezTo>
                    <a:pt x="100" y="160"/>
                    <a:pt x="100" y="160"/>
                    <a:pt x="100" y="160"/>
                  </a:cubicBezTo>
                  <a:cubicBezTo>
                    <a:pt x="102" y="160"/>
                    <a:pt x="104" y="159"/>
                    <a:pt x="104" y="157"/>
                  </a:cubicBezTo>
                  <a:cubicBezTo>
                    <a:pt x="123" y="75"/>
                    <a:pt x="123" y="75"/>
                    <a:pt x="123" y="75"/>
                  </a:cubicBezTo>
                  <a:cubicBezTo>
                    <a:pt x="128" y="116"/>
                    <a:pt x="128" y="116"/>
                    <a:pt x="128" y="116"/>
                  </a:cubicBezTo>
                  <a:cubicBezTo>
                    <a:pt x="128" y="118"/>
                    <a:pt x="130" y="120"/>
                    <a:pt x="132" y="120"/>
                  </a:cubicBezTo>
                  <a:cubicBezTo>
                    <a:pt x="134" y="120"/>
                    <a:pt x="135" y="119"/>
                    <a:pt x="136" y="117"/>
                  </a:cubicBezTo>
                  <a:cubicBezTo>
                    <a:pt x="148" y="82"/>
                    <a:pt x="148" y="82"/>
                    <a:pt x="148" y="82"/>
                  </a:cubicBezTo>
                  <a:cubicBezTo>
                    <a:pt x="152" y="101"/>
                    <a:pt x="152" y="101"/>
                    <a:pt x="152" y="101"/>
                  </a:cubicBezTo>
                  <a:cubicBezTo>
                    <a:pt x="153" y="102"/>
                    <a:pt x="154" y="104"/>
                    <a:pt x="156" y="104"/>
                  </a:cubicBezTo>
                  <a:cubicBezTo>
                    <a:pt x="157" y="104"/>
                    <a:pt x="159" y="103"/>
                    <a:pt x="160" y="102"/>
                  </a:cubicBezTo>
                  <a:cubicBezTo>
                    <a:pt x="167" y="88"/>
                    <a:pt x="167" y="88"/>
                    <a:pt x="167" y="88"/>
                  </a:cubicBezTo>
                  <a:cubicBezTo>
                    <a:pt x="188" y="88"/>
                    <a:pt x="188" y="88"/>
                    <a:pt x="188" y="88"/>
                  </a:cubicBezTo>
                  <a:cubicBezTo>
                    <a:pt x="190" y="88"/>
                    <a:pt x="192" y="86"/>
                    <a:pt x="192" y="84"/>
                  </a:cubicBezTo>
                  <a:cubicBezTo>
                    <a:pt x="192" y="82"/>
                    <a:pt x="190" y="80"/>
                    <a:pt x="188" y="8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思源黑体 CN Normal" panose="020B0400000000000000" pitchFamily="34" charset="-122"/>
                <a:ea typeface="思源黑体 CN Normal" panose="020B0400000000000000" pitchFamily="34" charset="-122"/>
                <a:cs typeface="+mn-ea"/>
                <a:sym typeface="思源黑体 CN Normal" panose="020B0400000000000000" pitchFamily="34" charset="-122"/>
              </a:endParaRPr>
            </a:p>
          </p:txBody>
        </p:sp>
      </p:grpSp>
      <p:grpSp>
        <p:nvGrpSpPr>
          <p:cNvPr id="31" name="组合 30"/>
          <p:cNvGrpSpPr/>
          <p:nvPr/>
        </p:nvGrpSpPr>
        <p:grpSpPr>
          <a:xfrm>
            <a:off x="1369275" y="3277027"/>
            <a:ext cx="2789376" cy="2941086"/>
            <a:chOff x="720968" y="2778246"/>
            <a:chExt cx="2092304" cy="2205814"/>
          </a:xfrm>
        </p:grpSpPr>
        <p:sp>
          <p:nvSpPr>
            <p:cNvPr id="32" name="TextBox 34"/>
            <p:cNvSpPr txBox="1"/>
            <p:nvPr/>
          </p:nvSpPr>
          <p:spPr>
            <a:xfrm>
              <a:off x="891437" y="2778246"/>
              <a:ext cx="17513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96" tIns="46648" rIns="93296" bIns="46648" numCol="1" anchor="t" anchorCtr="0" compatLnSpc="1">
              <a:spAutoFit/>
            </a:bodyPr>
            <a:lstStyle>
              <a:defPPr>
                <a:defRPr lang="zh-CN"/>
              </a:defPPr>
              <a:lvl1pPr algn="ctr" fontAlgn="base">
                <a:spcBef>
                  <a:spcPct val="0"/>
                </a:spcBef>
                <a:spcAft>
                  <a:spcPct val="0"/>
                </a:spcAft>
                <a:defRPr b="1">
                  <a:solidFill>
                    <a:srgbClr val="C00000"/>
                  </a:solidFill>
                  <a:latin typeface="思源黑体 Light" panose="020B0300000000000000" pitchFamily="34" charset="-122"/>
                  <a:ea typeface="思源黑体 Light" panose="020B0300000000000000" pitchFamily="34" charset="-122"/>
                </a:defRPr>
              </a:lvl1pPr>
            </a:lstStyle>
            <a:p>
              <a:r>
                <a:rPr lang="zh-CN" altLang="en-US" dirty="0">
                  <a:solidFill>
                    <a:srgbClr val="A977FF"/>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引言</a:t>
              </a:r>
            </a:p>
          </p:txBody>
        </p:sp>
        <p:sp>
          <p:nvSpPr>
            <p:cNvPr id="33" name="TextBox 35"/>
            <p:cNvSpPr txBox="1"/>
            <p:nvPr/>
          </p:nvSpPr>
          <p:spPr>
            <a:xfrm>
              <a:off x="720968" y="3160470"/>
              <a:ext cx="2092304" cy="182359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840" tIns="45920" rIns="91840" bIns="45920">
              <a:spAutoFit/>
            </a:bodyPr>
            <a:lstStyle>
              <a:defPPr>
                <a:defRPr lang="zh-CN"/>
              </a:defPPr>
              <a:lvl1pPr algn="ctr">
                <a:lnSpc>
                  <a:spcPct val="120000"/>
                </a:lnSpc>
                <a:defRPr sz="1400"/>
              </a:lvl1pPr>
            </a:lstStyle>
            <a:p>
              <a:pPr algn="l"/>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随着诸如</a:t>
              </a:r>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Midjourney</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a:t>
              </a:r>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DALL-E</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和</a:t>
              </a:r>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ChatGPT</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等</a:t>
              </a:r>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AI</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工具迅速普及，设计与创意实践正面临着前所未有的变革。本文立足于“反思性数据策展”的概念，探讨如何利用</a:t>
              </a:r>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AI</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工具揭示和挑战设计者内在及社会普遍存在的偏见。</a:t>
              </a:r>
            </a:p>
          </p:txBody>
        </p:sp>
      </p:grpSp>
      <p:grpSp>
        <p:nvGrpSpPr>
          <p:cNvPr id="34" name="组合 33"/>
          <p:cNvGrpSpPr/>
          <p:nvPr/>
        </p:nvGrpSpPr>
        <p:grpSpPr>
          <a:xfrm>
            <a:off x="4771857" y="3277023"/>
            <a:ext cx="2953809" cy="2054691"/>
            <a:chOff x="2710194" y="2778246"/>
            <a:chExt cx="2215645" cy="1541019"/>
          </a:xfrm>
        </p:grpSpPr>
        <p:sp>
          <p:nvSpPr>
            <p:cNvPr id="35" name="TextBox 36"/>
            <p:cNvSpPr txBox="1"/>
            <p:nvPr/>
          </p:nvSpPr>
          <p:spPr>
            <a:xfrm>
              <a:off x="2907661" y="2778246"/>
              <a:ext cx="17513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96" tIns="46648" rIns="93296" bIns="46648" numCol="1" anchor="t" anchorCtr="0" compatLnSpc="1">
              <a:spAutoFit/>
            </a:bodyPr>
            <a:lstStyle>
              <a:defPPr>
                <a:defRPr lang="zh-CN"/>
              </a:defPPr>
              <a:lvl1pPr algn="ctr" fontAlgn="base">
                <a:spcBef>
                  <a:spcPct val="0"/>
                </a:spcBef>
                <a:spcAft>
                  <a:spcPct val="0"/>
                </a:spcAft>
                <a:defRPr b="1">
                  <a:solidFill>
                    <a:srgbClr val="C00000"/>
                  </a:solidFill>
                  <a:latin typeface="思源黑体 Light" panose="020B0300000000000000" pitchFamily="34" charset="-122"/>
                  <a:ea typeface="思源黑体 Light" panose="020B0300000000000000" pitchFamily="34" charset="-122"/>
                </a:defRPr>
              </a:lvl1pPr>
            </a:lstStyle>
            <a:p>
              <a:r>
                <a:rPr lang="zh-CN" altLang="en-US" dirty="0">
                  <a:solidFill>
                    <a:srgbClr val="A977FF"/>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现有工作</a:t>
              </a:r>
            </a:p>
          </p:txBody>
        </p:sp>
        <p:sp>
          <p:nvSpPr>
            <p:cNvPr id="36" name="TextBox 37"/>
            <p:cNvSpPr txBox="1"/>
            <p:nvPr/>
          </p:nvSpPr>
          <p:spPr>
            <a:xfrm>
              <a:off x="2710194" y="3160471"/>
              <a:ext cx="2215645" cy="1158794"/>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840" tIns="45920" rIns="91840" bIns="45920">
              <a:spAutoFit/>
            </a:bodyPr>
            <a:lstStyle>
              <a:defPPr>
                <a:defRPr lang="zh-CN"/>
              </a:defPPr>
              <a:lvl1pPr algn="ctr">
                <a:lnSpc>
                  <a:spcPct val="120000"/>
                </a:lnSpc>
                <a:defRPr sz="1400"/>
              </a:lvl1pPr>
            </a:lstStyle>
            <a:p>
              <a:pPr algn="l"/>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现有文献中，针对</a:t>
              </a:r>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AI</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偏见的讨论大多集中在技术层面的“去偏”策略上，这些以技术为中心的方法往往忽视了算法背后固有的社会结构和文化偏见。</a:t>
              </a:r>
            </a:p>
          </p:txBody>
        </p:sp>
      </p:grpSp>
      <p:grpSp>
        <p:nvGrpSpPr>
          <p:cNvPr id="37" name="组合 36"/>
          <p:cNvGrpSpPr/>
          <p:nvPr/>
        </p:nvGrpSpPr>
        <p:grpSpPr>
          <a:xfrm>
            <a:off x="8300357" y="3277027"/>
            <a:ext cx="2681514" cy="1168295"/>
            <a:chOff x="4612558" y="2778246"/>
            <a:chExt cx="2011397" cy="876221"/>
          </a:xfrm>
        </p:grpSpPr>
        <p:sp>
          <p:nvSpPr>
            <p:cNvPr id="38" name="TextBox 38"/>
            <p:cNvSpPr txBox="1"/>
            <p:nvPr/>
          </p:nvSpPr>
          <p:spPr>
            <a:xfrm>
              <a:off x="4742574" y="2778246"/>
              <a:ext cx="175136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296" tIns="46648" rIns="93296" bIns="46648" numCol="1" anchor="t" anchorCtr="0" compatLnSpc="1">
              <a:spAutoFit/>
            </a:bodyPr>
            <a:lstStyle>
              <a:defPPr>
                <a:defRPr lang="zh-CN"/>
              </a:defPPr>
              <a:lvl1pPr algn="ctr" fontAlgn="base">
                <a:spcBef>
                  <a:spcPct val="0"/>
                </a:spcBef>
                <a:spcAft>
                  <a:spcPct val="0"/>
                </a:spcAft>
                <a:defRPr b="1">
                  <a:solidFill>
                    <a:srgbClr val="C00000"/>
                  </a:solidFill>
                  <a:latin typeface="思源黑体 Light" panose="020B0300000000000000" pitchFamily="34" charset="-122"/>
                  <a:ea typeface="思源黑体 Light" panose="020B0300000000000000" pitchFamily="34" charset="-122"/>
                </a:defRPr>
              </a:lvl1pPr>
            </a:lstStyle>
            <a:p>
              <a:r>
                <a:rPr lang="zh-CN" altLang="en-US" dirty="0">
                  <a:solidFill>
                    <a:srgbClr val="A977FF"/>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研究方法</a:t>
              </a:r>
            </a:p>
          </p:txBody>
        </p:sp>
        <p:sp>
          <p:nvSpPr>
            <p:cNvPr id="39" name="TextBox 39"/>
            <p:cNvSpPr txBox="1"/>
            <p:nvPr/>
          </p:nvSpPr>
          <p:spPr>
            <a:xfrm>
              <a:off x="4612558" y="3160471"/>
              <a:ext cx="2011397" cy="49399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840" tIns="45920" rIns="91840" bIns="45920">
              <a:spAutoFit/>
            </a:bodyPr>
            <a:lstStyle>
              <a:defPPr>
                <a:defRPr lang="zh-CN"/>
              </a:defPPr>
              <a:lvl1pPr algn="ctr">
                <a:lnSpc>
                  <a:spcPct val="120000"/>
                </a:lnSpc>
                <a:defRPr sz="1400"/>
              </a:lvl1pPr>
            </a:lstStyle>
            <a:p>
              <a:pPr algn="l"/>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通过设计实践（</a:t>
              </a:r>
              <a:r>
                <a:rPr lang="en-US" altLang="zh-CN" sz="1600" dirty="0" err="1">
                  <a:solidFill>
                    <a:schemeClr val="bg2">
                      <a:lumMod val="25000"/>
                    </a:schemeClr>
                  </a:solidFill>
                  <a:latin typeface="思源黑体 CN Normal" panose="020B0400000000000000" pitchFamily="34" charset="-122"/>
                  <a:ea typeface="思源黑体 CN Normal" panose="020B0400000000000000" pitchFamily="34" charset="-122"/>
                </a:rPr>
                <a:t>RtD</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）探索和反思问题。</a:t>
              </a:r>
            </a:p>
          </p:txBody>
        </p:sp>
      </p:grpSp>
      <p:sp>
        <p:nvSpPr>
          <p:cNvPr id="2" name="流程图: 终止 1"/>
          <p:cNvSpPr/>
          <p:nvPr/>
        </p:nvSpPr>
        <p:spPr>
          <a:xfrm rot="5400000">
            <a:off x="-53870" y="101562"/>
            <a:ext cx="1310185" cy="436728"/>
          </a:xfrm>
          <a:prstGeom prst="flowChartTerminator">
            <a:avLst/>
          </a:prstGeom>
          <a:solidFill>
            <a:srgbClr val="A97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Tree>
  </p:cSld>
  <p:clrMapOvr>
    <a:masterClrMapping/>
  </p:clrMapOvr>
  <p:transition spd="slow"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anim calcmode="lin" valueType="num">
                                      <p:cBhvr>
                                        <p:cTn id="18" dur="500" fill="hold"/>
                                        <p:tgtEl>
                                          <p:spTgt spid="23"/>
                                        </p:tgtEl>
                                        <p:attrNameLst>
                                          <p:attrName>ppt_x</p:attrName>
                                        </p:attrNameLst>
                                      </p:cBhvr>
                                      <p:tavLst>
                                        <p:tav tm="0">
                                          <p:val>
                                            <p:strVal val="#ppt_x"/>
                                          </p:val>
                                        </p:tav>
                                        <p:tav tm="100000">
                                          <p:val>
                                            <p:strVal val="#ppt_x"/>
                                          </p:val>
                                        </p:tav>
                                      </p:tavLst>
                                    </p:anim>
                                    <p:anim calcmode="lin" valueType="num">
                                      <p:cBhvr>
                                        <p:cTn id="19" dur="500" fill="hold"/>
                                        <p:tgtEl>
                                          <p:spTgt spid="23"/>
                                        </p:tgtEl>
                                        <p:attrNameLst>
                                          <p:attrName>ppt_y</p:attrName>
                                        </p:attrNameLst>
                                      </p:cBhvr>
                                      <p:tavLst>
                                        <p:tav tm="0">
                                          <p:val>
                                            <p:strVal val="#ppt_y-.1"/>
                                          </p:val>
                                        </p:tav>
                                        <p:tav tm="100000">
                                          <p:val>
                                            <p:strVal val="#ppt_y"/>
                                          </p:val>
                                        </p:tav>
                                      </p:tavLst>
                                    </p:anim>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819587" y="1527226"/>
            <a:ext cx="3342980" cy="2764663"/>
            <a:chOff x="8591734" y="1752646"/>
            <a:chExt cx="3343416" cy="2764663"/>
          </a:xfrm>
          <a:noFill/>
        </p:grpSpPr>
        <p:sp>
          <p:nvSpPr>
            <p:cNvPr id="13" name="矩形 12"/>
            <p:cNvSpPr/>
            <p:nvPr/>
          </p:nvSpPr>
          <p:spPr>
            <a:xfrm>
              <a:off x="8666823" y="1752646"/>
              <a:ext cx="3042672" cy="374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6" tIns="19046" rIns="19046" bIns="19046" anchor="ctr"/>
            <a:lstStyle/>
            <a:p>
              <a:r>
                <a:rPr lang="zh-CN" altLang="en-US" dirty="0">
                  <a:solidFill>
                    <a:srgbClr val="A977FF"/>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设计实验</a:t>
              </a:r>
            </a:p>
          </p:txBody>
        </p:sp>
        <p:sp>
          <p:nvSpPr>
            <p:cNvPr id="14" name="矩形 13"/>
            <p:cNvSpPr/>
            <p:nvPr/>
          </p:nvSpPr>
          <p:spPr>
            <a:xfrm>
              <a:off x="8591734" y="2208985"/>
              <a:ext cx="3343416" cy="2308324"/>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scene3d>
                <a:camera prst="orthographicFront"/>
                <a:lightRig rig="threePt" dir="t"/>
              </a:scene3d>
              <a:sp3d contourW="12700"/>
            </a:bodyPr>
            <a:lstStyle/>
            <a:p>
              <a:pPr algn="l"/>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1.</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“机器人</a:t>
              </a:r>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娃娃</a:t>
              </a:r>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实验：某些设计元素（如头部、身体比例、材料选择）对性别认知起到关键作用</a:t>
              </a:r>
              <a:endPar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endParaRPr>
            </a:p>
            <a:p>
              <a:pPr algn="l"/>
              <a:endPar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endParaRPr>
            </a:p>
            <a:p>
              <a:pPr algn="l"/>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2.</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“恐龙</a:t>
              </a:r>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独角兽</a:t>
              </a:r>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实验：生成兼具两者特征的混合图像。</a:t>
              </a:r>
              <a:endPar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endParaRPr>
            </a:p>
            <a:p>
              <a:pPr algn="l"/>
              <a:endPar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endParaRPr>
            </a:p>
            <a:p>
              <a:pPr algn="l"/>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3.</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“吹风机</a:t>
              </a:r>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钻机”实验：打破工具用途与性别角色的传统界限。</a:t>
              </a:r>
            </a:p>
          </p:txBody>
        </p:sp>
      </p:grpSp>
      <p:grpSp>
        <p:nvGrpSpPr>
          <p:cNvPr id="21" name="组合 20"/>
          <p:cNvGrpSpPr/>
          <p:nvPr/>
        </p:nvGrpSpPr>
        <p:grpSpPr>
          <a:xfrm>
            <a:off x="4346405" y="4254451"/>
            <a:ext cx="3916185" cy="2272221"/>
            <a:chOff x="8591734" y="1752646"/>
            <a:chExt cx="3916695" cy="2272221"/>
          </a:xfrm>
          <a:noFill/>
        </p:grpSpPr>
        <p:sp>
          <p:nvSpPr>
            <p:cNvPr id="23" name="矩形 22"/>
            <p:cNvSpPr/>
            <p:nvPr/>
          </p:nvSpPr>
          <p:spPr>
            <a:xfrm>
              <a:off x="8666823" y="1752646"/>
              <a:ext cx="3841606" cy="374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6" tIns="19046" rIns="19046" bIns="19046" anchor="ctr"/>
            <a:lstStyle/>
            <a:p>
              <a:pPr defTabSz="608965"/>
              <a:r>
                <a:rPr lang="zh-CN" altLang="en-US" dirty="0">
                  <a:solidFill>
                    <a:srgbClr val="A977FF"/>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个人感悟</a:t>
              </a:r>
            </a:p>
          </p:txBody>
        </p:sp>
        <p:sp>
          <p:nvSpPr>
            <p:cNvPr id="24" name="矩形 23"/>
            <p:cNvSpPr/>
            <p:nvPr/>
          </p:nvSpPr>
          <p:spPr>
            <a:xfrm>
              <a:off x="8591734" y="2208985"/>
              <a:ext cx="3589105" cy="1815882"/>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scene3d>
                <a:camera prst="orthographicFront"/>
                <a:lightRig rig="threePt" dir="t"/>
              </a:scene3d>
              <a:sp3d contourW="12700"/>
            </a:bodyPr>
            <a:lstStyle/>
            <a:p>
              <a:pPr algn="l"/>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设计不再仅仅是形式与功能的简单匹配，而是一个充满复杂性、社会性和文化性的综合过程。</a:t>
              </a:r>
              <a:endPar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endParaRPr>
            </a:p>
            <a:p>
              <a:pPr algn="l"/>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以反思性为核心的设计实践，不仅提供了全新的思考路径，更揭示了人与技术、数据与文化之间的复杂交互关系。</a:t>
              </a:r>
            </a:p>
          </p:txBody>
        </p:sp>
      </p:grpSp>
      <p:grpSp>
        <p:nvGrpSpPr>
          <p:cNvPr id="25" name="组合 24"/>
          <p:cNvGrpSpPr/>
          <p:nvPr/>
        </p:nvGrpSpPr>
        <p:grpSpPr>
          <a:xfrm>
            <a:off x="8193959" y="1527226"/>
            <a:ext cx="3365694" cy="1779778"/>
            <a:chOff x="8591734" y="1752646"/>
            <a:chExt cx="3366133" cy="1779778"/>
          </a:xfrm>
          <a:noFill/>
        </p:grpSpPr>
        <p:sp>
          <p:nvSpPr>
            <p:cNvPr id="26" name="矩形 25"/>
            <p:cNvSpPr/>
            <p:nvPr/>
          </p:nvSpPr>
          <p:spPr>
            <a:xfrm>
              <a:off x="8666823" y="1752646"/>
              <a:ext cx="3042672" cy="374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46" tIns="19046" rIns="19046" bIns="19046" anchor="ctr"/>
            <a:lstStyle/>
            <a:p>
              <a:r>
                <a:rPr lang="zh-CN" altLang="en-US" dirty="0">
                  <a:solidFill>
                    <a:srgbClr val="A977FF"/>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评价与展望</a:t>
              </a:r>
            </a:p>
          </p:txBody>
        </p:sp>
        <p:sp>
          <p:nvSpPr>
            <p:cNvPr id="27" name="矩形 26"/>
            <p:cNvSpPr/>
            <p:nvPr/>
          </p:nvSpPr>
          <p:spPr>
            <a:xfrm>
              <a:off x="8591734" y="2208985"/>
              <a:ext cx="3366133" cy="1323439"/>
            </a:xfrm>
            <a:prstGeom prst="rect">
              <a:avLst/>
            </a:prstGeom>
            <a:noFill/>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scene3d>
                <a:camera prst="orthographicFront"/>
                <a:lightRig rig="threePt" dir="t"/>
              </a:scene3d>
              <a:sp3d contourW="12700"/>
            </a:bodyPr>
            <a:lstStyle/>
            <a:p>
              <a:pPr algn="l"/>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设计师在与</a:t>
              </a:r>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AI</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协作过程中不仅是使用者，更是主动参与者和批判者。</a:t>
              </a:r>
              <a:endPar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endParaRPr>
            </a:p>
            <a:p>
              <a:pPr algn="l"/>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未来可以进一步结合社会学、文化研究和伦理学等多方面视角，构建更加全面的反思框架。</a:t>
              </a:r>
            </a:p>
          </p:txBody>
        </p:sp>
      </p:grpSp>
      <p:sp>
        <p:nvSpPr>
          <p:cNvPr id="16" name="4  _5"/>
          <p:cNvSpPr>
            <a:spLocks noChangeArrowheads="1"/>
          </p:cNvSpPr>
          <p:nvPr/>
        </p:nvSpPr>
        <p:spPr bwMode="auto">
          <a:xfrm>
            <a:off x="819587" y="481828"/>
            <a:ext cx="1837271" cy="4616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ctr">
              <a:spcBef>
                <a:spcPct val="20000"/>
              </a:spcBef>
            </a:pPr>
            <a:r>
              <a:rPr lang="zh-CN" altLang="en-US" sz="2400" dirty="0">
                <a:solidFill>
                  <a:srgbClr val="A977FF"/>
                </a:solidFill>
                <a:effectLst/>
                <a:latin typeface="思源黑体 CN Normal" panose="020B0400000000000000" pitchFamily="34" charset="-122"/>
                <a:ea typeface="思源黑体 CN Normal" panose="020B0400000000000000" pitchFamily="34" charset="-122"/>
                <a:sym typeface="思源黑体 CN Normal" panose="020B0400000000000000" pitchFamily="34" charset="-122"/>
              </a:rPr>
              <a:t>具体内容</a:t>
            </a:r>
            <a:endParaRPr lang="en-US" altLang="zh-CN" sz="2400" dirty="0">
              <a:solidFill>
                <a:srgbClr val="A977FF"/>
              </a:solidFill>
              <a:effectLst/>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17" name="流程图: 终止 16"/>
          <p:cNvSpPr/>
          <p:nvPr/>
        </p:nvSpPr>
        <p:spPr>
          <a:xfrm rot="5400000">
            <a:off x="-53870" y="101562"/>
            <a:ext cx="1310185" cy="436728"/>
          </a:xfrm>
          <a:prstGeom prst="flowChartTerminator">
            <a:avLst/>
          </a:prstGeom>
          <a:solidFill>
            <a:srgbClr val="A97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1500" y="1053895"/>
            <a:ext cx="3429000" cy="3429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advTm="0">
        <p:blinds dir="vert"/>
      </p:transition>
    </mc:Choice>
    <mc:Fallback xmlns="">
      <p:transition spd="slow" advTm="0">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ppt_x"/>
                                          </p:val>
                                        </p:tav>
                                        <p:tav tm="100000">
                                          <p:val>
                                            <p:strVal val="#ppt_x"/>
                                          </p:val>
                                        </p:tav>
                                      </p:tavLst>
                                    </p:anim>
                                    <p:anim calcmode="lin" valueType="num">
                                      <p:cBhvr additive="base">
                                        <p:cTn id="13" dur="500" fill="hold"/>
                                        <p:tgtEl>
                                          <p:spTgt spid="21"/>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1" fill="hold"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BEBA8EAE-BF5A-486C-A8C5-ECC9F3942E4B}">
                <a14:imgProps xmlns:a14="http://schemas.microsoft.com/office/drawing/2010/main">
                  <a14:imgLayer r:embed="rId4">
                    <a14:imgEffect>
                      <a14:colorTemperature colorTemp="1500"/>
                    </a14:imgEffect>
                  </a14:imgLayer>
                </a14:imgProps>
              </a:ext>
              <a:ext uri="{28A0092B-C50C-407E-A947-70E740481C1C}">
                <a14:useLocalDpi xmlns:a14="http://schemas.microsoft.com/office/drawing/2010/main" val="0"/>
              </a:ext>
            </a:extLst>
          </a:blip>
          <a:srcRect t="46252"/>
          <a:stretch>
            <a:fillRect/>
          </a:stretch>
        </p:blipFill>
        <p:spPr>
          <a:xfrm>
            <a:off x="-1" y="3581486"/>
            <a:ext cx="12203898" cy="3276514"/>
          </a:xfrm>
          <a:prstGeom prst="rect">
            <a:avLst/>
          </a:prstGeom>
        </p:spPr>
      </p:pic>
      <p:grpSp>
        <p:nvGrpSpPr>
          <p:cNvPr id="12" name="组合 11"/>
          <p:cNvGrpSpPr/>
          <p:nvPr/>
        </p:nvGrpSpPr>
        <p:grpSpPr>
          <a:xfrm>
            <a:off x="1064238" y="2824788"/>
            <a:ext cx="5896029" cy="1964294"/>
            <a:chOff x="-4423823" y="1269025"/>
            <a:chExt cx="7861373" cy="2619060"/>
          </a:xfrm>
        </p:grpSpPr>
        <p:sp>
          <p:nvSpPr>
            <p:cNvPr id="13" name="4  _5"/>
            <p:cNvSpPr>
              <a:spLocks noChangeArrowheads="1"/>
            </p:cNvSpPr>
            <p:nvPr/>
          </p:nvSpPr>
          <p:spPr bwMode="auto">
            <a:xfrm>
              <a:off x="-4423823" y="1269025"/>
              <a:ext cx="7861373" cy="160044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spcBef>
                  <a:spcPct val="20000"/>
                </a:spcBef>
              </a:pPr>
              <a:r>
                <a:rPr lang="zh-CN" altLang="en-US" sz="7200" dirty="0">
                  <a:solidFill>
                    <a:srgbClr val="A977FF"/>
                  </a:solidFill>
                  <a:effectLst/>
                  <a:latin typeface="汉仪文黑-85W" panose="00020600040101010101" pitchFamily="18" charset="-122"/>
                  <a:ea typeface="汉仪文黑-85W" panose="00020600040101010101" pitchFamily="18" charset="-122"/>
                  <a:sym typeface="思源黑体 CN Normal" panose="020B0400000000000000" pitchFamily="34" charset="-122"/>
                </a:rPr>
                <a:t>产品调研分享</a:t>
              </a:r>
              <a:endParaRPr lang="en-US" altLang="zh-CN" sz="7200" dirty="0">
                <a:solidFill>
                  <a:srgbClr val="A977FF"/>
                </a:solidFill>
                <a:effectLst/>
                <a:latin typeface="汉仪文黑-85W" panose="00020600040101010101" pitchFamily="18" charset="-122"/>
                <a:ea typeface="汉仪文黑-85W" panose="00020600040101010101" pitchFamily="18" charset="-122"/>
                <a:sym typeface="思源黑体 CN Normal" panose="020B0400000000000000" pitchFamily="34" charset="-122"/>
              </a:endParaRPr>
            </a:p>
          </p:txBody>
        </p:sp>
        <p:sp>
          <p:nvSpPr>
            <p:cNvPr id="14" name="3"/>
            <p:cNvSpPr>
              <a:spLocks noChangeArrowheads="1"/>
            </p:cNvSpPr>
            <p:nvPr/>
          </p:nvSpPr>
          <p:spPr bwMode="auto">
            <a:xfrm>
              <a:off x="-4333099" y="3313569"/>
              <a:ext cx="6307396" cy="574516"/>
            </a:xfrm>
            <a:prstGeom prst="rect">
              <a:avLst/>
            </a:prstGeom>
            <a:noFill/>
            <a:ln w="9525">
              <a:noFill/>
              <a:miter lim="800000"/>
            </a:ln>
          </p:spPr>
          <p:txBody>
            <a:bodyPr wrap="square" lIns="0" tIns="0" rIns="0" bIns="0">
              <a:spAutoFit/>
            </a:bodyPr>
            <a:lstStyle/>
            <a:p>
              <a:pPr>
                <a:buFont typeface="Arial" panose="020B0604020202020204" pitchFamily="34" charset="0"/>
                <a:buNone/>
              </a:pPr>
              <a:r>
                <a:rPr lang="en-US" altLang="zh-CN" sz="1400" dirty="0">
                  <a:solidFill>
                    <a:srgbClr val="A977FF"/>
                  </a:solidFill>
                  <a:latin typeface="思源黑体 CN Normal" panose="020B0400000000000000" pitchFamily="34" charset="-122"/>
                  <a:ea typeface="思源黑体 CN Normal" panose="020B0400000000000000" pitchFamily="34" charset="-122"/>
                  <a:cs typeface="Arial" panose="020B0604020202020204" pitchFamily="34" charset="0"/>
                  <a:sym typeface="思源黑体 CN Normal" panose="020B0400000000000000" pitchFamily="34" charset="-122"/>
                </a:rPr>
                <a:t>We have many PowerPoint </a:t>
              </a:r>
              <a:r>
                <a:rPr lang="zh-CN" altLang="en-US" sz="1400" dirty="0">
                  <a:solidFill>
                    <a:srgbClr val="A977FF"/>
                  </a:solidFill>
                  <a:latin typeface="思源黑体 CN Normal" panose="020B0400000000000000" pitchFamily="34" charset="-122"/>
                  <a:ea typeface="思源黑体 CN Normal" panose="020B0400000000000000" pitchFamily="34" charset="-122"/>
                  <a:cs typeface="Arial" panose="020B0604020202020204" pitchFamily="34" charset="0"/>
                  <a:sym typeface="思源黑体 CN Normal" panose="020B0400000000000000" pitchFamily="34" charset="-122"/>
                </a:rPr>
                <a:t>templates</a:t>
              </a:r>
              <a:r>
                <a:rPr lang="en-US" altLang="zh-CN" sz="1400" dirty="0">
                  <a:solidFill>
                    <a:srgbClr val="A977FF"/>
                  </a:solidFill>
                  <a:latin typeface="思源黑体 CN Normal" panose="020B0400000000000000" pitchFamily="34" charset="-122"/>
                  <a:ea typeface="思源黑体 CN Normal" panose="020B0400000000000000" pitchFamily="34" charset="-122"/>
                  <a:cs typeface="Arial" panose="020B0604020202020204" pitchFamily="34" charset="0"/>
                  <a:sym typeface="思源黑体 CN Normal" panose="020B0400000000000000" pitchFamily="34" charset="-122"/>
                </a:rPr>
                <a:t> that has been specifically designed to help anyone</a:t>
              </a:r>
              <a:endParaRPr lang="zh-CN" altLang="en-US" sz="1400" dirty="0">
                <a:solidFill>
                  <a:srgbClr val="A977FF"/>
                </a:solidFill>
                <a:latin typeface="思源黑体 CN Normal" panose="020B0400000000000000" pitchFamily="34" charset="-122"/>
                <a:ea typeface="思源黑体 CN Normal" panose="020B0400000000000000" pitchFamily="34" charset="-122"/>
                <a:cs typeface="Arial" panose="020B0604020202020204" pitchFamily="34" charset="0"/>
                <a:sym typeface="思源黑体 CN Normal" panose="020B0400000000000000" pitchFamily="34" charset="-122"/>
              </a:endParaRPr>
            </a:p>
          </p:txBody>
        </p:sp>
      </p:grpSp>
      <p:sp>
        <p:nvSpPr>
          <p:cNvPr id="3" name="4  _5"/>
          <p:cNvSpPr>
            <a:spLocks noChangeArrowheads="1"/>
          </p:cNvSpPr>
          <p:nvPr/>
        </p:nvSpPr>
        <p:spPr bwMode="auto">
          <a:xfrm>
            <a:off x="1132281" y="1624459"/>
            <a:ext cx="2307612" cy="120032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spcBef>
                <a:spcPct val="20000"/>
              </a:spcBef>
            </a:pPr>
            <a:r>
              <a:rPr lang="en-US" altLang="zh-CN" sz="7200" dirty="0">
                <a:solidFill>
                  <a:srgbClr val="A977FF"/>
                </a:solidFill>
                <a:effectLst/>
                <a:latin typeface="汉仪文黑-85W" panose="00020600040101010101" pitchFamily="18" charset="-122"/>
                <a:ea typeface="汉仪文黑-85W" panose="00020600040101010101" pitchFamily="18" charset="-122"/>
                <a:sym typeface="思源黑体 CN Normal" panose="020B0400000000000000" pitchFamily="34" charset="-122"/>
              </a:rPr>
              <a:t>02/</a:t>
            </a:r>
          </a:p>
        </p:txBody>
      </p:sp>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7098" y="-107039"/>
            <a:ext cx="7241664" cy="72416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advTm="0">
        <p:dissolve/>
      </p:transition>
    </mc:Choice>
    <mc:Fallback xmlns="">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3"/>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11BF0-0D2F-1388-8DFF-364F62B78B8F}"/>
            </a:ext>
          </a:extLst>
        </p:cNvPr>
        <p:cNvGrpSpPr/>
        <p:nvPr/>
      </p:nvGrpSpPr>
      <p:grpSpPr>
        <a:xfrm>
          <a:off x="0" y="0"/>
          <a:ext cx="0" cy="0"/>
          <a:chOff x="0" y="0"/>
          <a:chExt cx="0" cy="0"/>
        </a:xfrm>
      </p:grpSpPr>
      <p:sp>
        <p:nvSpPr>
          <p:cNvPr id="19" name="流程图: 终止 18">
            <a:extLst>
              <a:ext uri="{FF2B5EF4-FFF2-40B4-BE49-F238E27FC236}">
                <a16:creationId xmlns:a16="http://schemas.microsoft.com/office/drawing/2014/main" id="{21D29B14-7CDC-9988-DBBD-8F6C47F401FE}"/>
              </a:ext>
            </a:extLst>
          </p:cNvPr>
          <p:cNvSpPr/>
          <p:nvPr/>
        </p:nvSpPr>
        <p:spPr>
          <a:xfrm rot="5400000">
            <a:off x="-53870" y="101562"/>
            <a:ext cx="1310185" cy="436728"/>
          </a:xfrm>
          <a:prstGeom prst="flowChartTerminator">
            <a:avLst/>
          </a:prstGeom>
          <a:solidFill>
            <a:srgbClr val="A97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6" name="4  _5">
            <a:extLst>
              <a:ext uri="{FF2B5EF4-FFF2-40B4-BE49-F238E27FC236}">
                <a16:creationId xmlns:a16="http://schemas.microsoft.com/office/drawing/2014/main" id="{A04381E7-9303-9C4E-D4BA-66F8FEECA4BC}"/>
              </a:ext>
            </a:extLst>
          </p:cNvPr>
          <p:cNvSpPr>
            <a:spLocks noChangeArrowheads="1"/>
          </p:cNvSpPr>
          <p:nvPr/>
        </p:nvSpPr>
        <p:spPr bwMode="auto">
          <a:xfrm>
            <a:off x="819587" y="481828"/>
            <a:ext cx="1978114" cy="4616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ctr">
              <a:spcBef>
                <a:spcPct val="20000"/>
              </a:spcBef>
            </a:pPr>
            <a:r>
              <a:rPr lang="en-US" altLang="zh-CN" sz="2400" dirty="0">
                <a:solidFill>
                  <a:srgbClr val="A977FF"/>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GIS</a:t>
            </a:r>
            <a:r>
              <a:rPr lang="zh-CN" altLang="en-US" sz="2400" dirty="0">
                <a:solidFill>
                  <a:srgbClr val="A977FF"/>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软件分析</a:t>
            </a:r>
            <a:endParaRPr lang="en-US" altLang="zh-CN" sz="2400" dirty="0">
              <a:solidFill>
                <a:srgbClr val="A977FF"/>
              </a:solidFill>
              <a:effectLst/>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1033" name="文本框 1032">
            <a:extLst>
              <a:ext uri="{FF2B5EF4-FFF2-40B4-BE49-F238E27FC236}">
                <a16:creationId xmlns:a16="http://schemas.microsoft.com/office/drawing/2014/main" id="{95DAB811-82DF-FF44-BBDD-A8D54618B34F}"/>
              </a:ext>
            </a:extLst>
          </p:cNvPr>
          <p:cNvSpPr txBox="1"/>
          <p:nvPr/>
        </p:nvSpPr>
        <p:spPr>
          <a:xfrm>
            <a:off x="1275692" y="2183808"/>
            <a:ext cx="4633066" cy="1603131"/>
          </a:xfrm>
          <a:prstGeom prst="rect">
            <a:avLst/>
          </a:prstGeom>
          <a:noFill/>
          <a:effectLst/>
        </p:spPr>
        <p:txBody>
          <a:bodyPr wrap="square" rtlCol="0">
            <a:spAutoFit/>
            <a:scene3d>
              <a:camera prst="orthographicFront"/>
              <a:lightRig rig="threePt" dir="t"/>
            </a:scene3d>
            <a:sp3d contourW="12700"/>
          </a:bodyPr>
          <a:lstStyle>
            <a:defPPr>
              <a:defRPr lang="zh-CN"/>
            </a:defPPr>
            <a:lvl1pPr algn="just">
              <a:lnSpc>
                <a:spcPct val="125000"/>
              </a:lnSpc>
              <a:defRPr sz="1600">
                <a:solidFill>
                  <a:schemeClr val="accent1">
                    <a:lumMod val="100000"/>
                  </a:schemeClr>
                </a:solidFill>
              </a:defRPr>
            </a:lvl1pPr>
          </a:lstStyle>
          <a:p>
            <a:pPr algn="l"/>
            <a:r>
              <a:rPr lang="en-US" altLang="zh-CN" dirty="0">
                <a:solidFill>
                  <a:schemeClr val="bg2">
                    <a:lumMod val="25000"/>
                  </a:schemeClr>
                </a:solidFill>
                <a:latin typeface="思源黑体 CN Normal" panose="020B0400000000000000" pitchFamily="34" charset="-122"/>
                <a:ea typeface="思源黑体 CN Normal" panose="020B0400000000000000" pitchFamily="34" charset="-122"/>
              </a:rPr>
              <a:t>ArcGIS</a:t>
            </a:r>
            <a:r>
              <a:rPr lang="zh-CN" altLang="en-US" dirty="0">
                <a:solidFill>
                  <a:schemeClr val="bg2">
                    <a:lumMod val="25000"/>
                  </a:schemeClr>
                </a:solidFill>
                <a:latin typeface="思源黑体 CN Normal" panose="020B0400000000000000" pitchFamily="34" charset="-122"/>
                <a:ea typeface="思源黑体 CN Normal" panose="020B0400000000000000" pitchFamily="34" charset="-122"/>
              </a:rPr>
              <a:t>由</a:t>
            </a:r>
            <a:r>
              <a:rPr lang="en-US" altLang="zh-CN" dirty="0">
                <a:solidFill>
                  <a:schemeClr val="bg2">
                    <a:lumMod val="25000"/>
                  </a:schemeClr>
                </a:solidFill>
                <a:latin typeface="思源黑体 CN Normal" panose="020B0400000000000000" pitchFamily="34" charset="-122"/>
                <a:ea typeface="思源黑体 CN Normal" panose="020B0400000000000000" pitchFamily="34" charset="-122"/>
              </a:rPr>
              <a:t>ESRI</a:t>
            </a:r>
            <a:r>
              <a:rPr lang="zh-CN" altLang="en-US" dirty="0">
                <a:solidFill>
                  <a:schemeClr val="bg2">
                    <a:lumMod val="25000"/>
                  </a:schemeClr>
                </a:solidFill>
                <a:latin typeface="思源黑体 CN Normal" panose="020B0400000000000000" pitchFamily="34" charset="-122"/>
                <a:ea typeface="思源黑体 CN Normal" panose="020B0400000000000000" pitchFamily="34" charset="-122"/>
              </a:rPr>
              <a:t>公司开发，是全球领先的商业</a:t>
            </a:r>
            <a:r>
              <a:rPr lang="en-US" altLang="zh-CN" dirty="0">
                <a:solidFill>
                  <a:schemeClr val="bg2">
                    <a:lumMod val="25000"/>
                  </a:schemeClr>
                </a:solidFill>
                <a:latin typeface="思源黑体 CN Normal" panose="020B0400000000000000" pitchFamily="34" charset="-122"/>
                <a:ea typeface="思源黑体 CN Normal" panose="020B0400000000000000" pitchFamily="34" charset="-122"/>
              </a:rPr>
              <a:t>GIS</a:t>
            </a:r>
            <a:r>
              <a:rPr lang="zh-CN" altLang="en-US" dirty="0">
                <a:solidFill>
                  <a:schemeClr val="bg2">
                    <a:lumMod val="25000"/>
                  </a:schemeClr>
                </a:solidFill>
                <a:latin typeface="思源黑体 CN Normal" panose="020B0400000000000000" pitchFamily="34" charset="-122"/>
                <a:ea typeface="思源黑体 CN Normal" panose="020B0400000000000000" pitchFamily="34" charset="-122"/>
              </a:rPr>
              <a:t>软件之一，支持多种数据格式，并能在桌面、</a:t>
            </a:r>
            <a:r>
              <a:rPr lang="en-US" altLang="zh-CN" dirty="0">
                <a:solidFill>
                  <a:schemeClr val="bg2">
                    <a:lumMod val="25000"/>
                  </a:schemeClr>
                </a:solidFill>
                <a:latin typeface="思源黑体 CN Normal" panose="020B0400000000000000" pitchFamily="34" charset="-122"/>
                <a:ea typeface="思源黑体 CN Normal" panose="020B0400000000000000" pitchFamily="34" charset="-122"/>
              </a:rPr>
              <a:t>Web</a:t>
            </a:r>
            <a:r>
              <a:rPr lang="zh-CN" altLang="en-US" dirty="0">
                <a:solidFill>
                  <a:schemeClr val="bg2">
                    <a:lumMod val="25000"/>
                  </a:schemeClr>
                </a:solidFill>
                <a:latin typeface="思源黑体 CN Normal" panose="020B0400000000000000" pitchFamily="34" charset="-122"/>
                <a:ea typeface="思源黑体 CN Normal" panose="020B0400000000000000" pitchFamily="34" charset="-122"/>
              </a:rPr>
              <a:t>和移动终端上实现无缝协同。</a:t>
            </a:r>
            <a:endParaRPr lang="en-US" altLang="zh-CN" dirty="0">
              <a:solidFill>
                <a:schemeClr val="bg2">
                  <a:lumMod val="25000"/>
                </a:schemeClr>
              </a:solidFill>
              <a:latin typeface="思源黑体 CN Normal" panose="020B0400000000000000" pitchFamily="34" charset="-122"/>
              <a:ea typeface="思源黑体 CN Normal" panose="020B0400000000000000" pitchFamily="34" charset="-122"/>
            </a:endParaRPr>
          </a:p>
          <a:p>
            <a:pPr algn="l"/>
            <a:r>
              <a:rPr lang="zh-CN" altLang="en-US" dirty="0">
                <a:solidFill>
                  <a:schemeClr val="bg2">
                    <a:lumMod val="25000"/>
                  </a:schemeClr>
                </a:solidFill>
                <a:latin typeface="思源黑体 CN Normal" panose="020B0400000000000000" pitchFamily="34" charset="-122"/>
                <a:ea typeface="思源黑体 CN Normal" panose="020B0400000000000000" pitchFamily="34" charset="-122"/>
              </a:rPr>
              <a:t>优点：功能全面、专业性高、培训资源丰富</a:t>
            </a:r>
          </a:p>
          <a:p>
            <a:pPr algn="l"/>
            <a:r>
              <a:rPr lang="zh-CN" altLang="en-US" dirty="0">
                <a:solidFill>
                  <a:schemeClr val="bg2">
                    <a:lumMod val="25000"/>
                  </a:schemeClr>
                </a:solidFill>
                <a:latin typeface="思源黑体 CN Normal" panose="020B0400000000000000" pitchFamily="34" charset="-122"/>
                <a:ea typeface="思源黑体 CN Normal" panose="020B0400000000000000" pitchFamily="34" charset="-122"/>
              </a:rPr>
              <a:t>缺点：界面复杂、学习曲线陡峭、授权费用高</a:t>
            </a:r>
          </a:p>
        </p:txBody>
      </p:sp>
      <p:sp>
        <p:nvSpPr>
          <p:cNvPr id="1034" name="文本框 1033">
            <a:extLst>
              <a:ext uri="{FF2B5EF4-FFF2-40B4-BE49-F238E27FC236}">
                <a16:creationId xmlns:a16="http://schemas.microsoft.com/office/drawing/2014/main" id="{C06B3182-B87E-9575-F205-067195D9C78B}"/>
              </a:ext>
            </a:extLst>
          </p:cNvPr>
          <p:cNvSpPr txBox="1"/>
          <p:nvPr/>
        </p:nvSpPr>
        <p:spPr>
          <a:xfrm>
            <a:off x="1275692" y="1807901"/>
            <a:ext cx="2859315" cy="400110"/>
          </a:xfrm>
          <a:prstGeom prst="rect">
            <a:avLst/>
          </a:prstGeom>
          <a:noFill/>
        </p:spPr>
        <p:txBody>
          <a:bodyPr wrap="square" rtlCol="0">
            <a:spAutoFit/>
          </a:bodyPr>
          <a:lstStyle>
            <a:defPPr>
              <a:defRPr lang="zh-CN"/>
            </a:defPPr>
            <a:lvl1pPr>
              <a:defRPr sz="2000">
                <a:solidFill>
                  <a:schemeClr val="accent1"/>
                </a:solidFill>
                <a:ea typeface="微软雅黑" panose="020B0503020204020204" pitchFamily="34" charset="-122"/>
              </a:defRPr>
            </a:lvl1pPr>
          </a:lstStyle>
          <a:p>
            <a:r>
              <a:rPr lang="en-US" altLang="zh-CN" b="1" dirty="0">
                <a:solidFill>
                  <a:srgbClr val="A977FF"/>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ArcGIS</a:t>
            </a:r>
            <a:endParaRPr lang="zh-CN" altLang="en-US" b="1" dirty="0">
              <a:solidFill>
                <a:srgbClr val="A977FF"/>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1035" name="文本框 1034">
            <a:extLst>
              <a:ext uri="{FF2B5EF4-FFF2-40B4-BE49-F238E27FC236}">
                <a16:creationId xmlns:a16="http://schemas.microsoft.com/office/drawing/2014/main" id="{FEBB7372-D8FB-C3EA-50A4-0967AB7365FD}"/>
              </a:ext>
            </a:extLst>
          </p:cNvPr>
          <p:cNvSpPr txBox="1"/>
          <p:nvPr/>
        </p:nvSpPr>
        <p:spPr>
          <a:xfrm>
            <a:off x="1275692" y="4179365"/>
            <a:ext cx="4633066" cy="1295355"/>
          </a:xfrm>
          <a:prstGeom prst="rect">
            <a:avLst/>
          </a:prstGeom>
          <a:noFill/>
          <a:effectLst/>
        </p:spPr>
        <p:txBody>
          <a:bodyPr wrap="square" rtlCol="0">
            <a:spAutoFit/>
            <a:scene3d>
              <a:camera prst="orthographicFront"/>
              <a:lightRig rig="threePt" dir="t"/>
            </a:scene3d>
            <a:sp3d contourW="12700"/>
          </a:bodyPr>
          <a:lstStyle>
            <a:defPPr>
              <a:defRPr lang="zh-CN"/>
            </a:defPPr>
            <a:lvl1pPr algn="just">
              <a:lnSpc>
                <a:spcPct val="125000"/>
              </a:lnSpc>
              <a:defRPr sz="1600">
                <a:solidFill>
                  <a:schemeClr val="accent1">
                    <a:lumMod val="100000"/>
                  </a:schemeClr>
                </a:solidFill>
              </a:defRPr>
            </a:lvl1pPr>
          </a:lstStyle>
          <a:p>
            <a:pPr algn="l"/>
            <a:r>
              <a:rPr lang="en-US" altLang="zh-CN" dirty="0" err="1">
                <a:solidFill>
                  <a:schemeClr val="bg2">
                    <a:lumMod val="25000"/>
                  </a:schemeClr>
                </a:solidFill>
                <a:latin typeface="思源黑体 CN Normal" panose="020B0400000000000000" pitchFamily="34" charset="-122"/>
                <a:ea typeface="思源黑体 CN Normal" panose="020B0400000000000000" pitchFamily="34" charset="-122"/>
              </a:rPr>
              <a:t>MapGIS</a:t>
            </a:r>
            <a:r>
              <a:rPr lang="zh-CN" altLang="en-US" dirty="0">
                <a:solidFill>
                  <a:schemeClr val="bg2">
                    <a:lumMod val="25000"/>
                  </a:schemeClr>
                </a:solidFill>
                <a:latin typeface="思源黑体 CN Normal" panose="020B0400000000000000" pitchFamily="34" charset="-122"/>
                <a:ea typeface="思源黑体 CN Normal" panose="020B0400000000000000" pitchFamily="34" charset="-122"/>
              </a:rPr>
              <a:t>作为另一款国产</a:t>
            </a:r>
            <a:r>
              <a:rPr lang="en-US" altLang="zh-CN" dirty="0">
                <a:solidFill>
                  <a:schemeClr val="bg2">
                    <a:lumMod val="25000"/>
                  </a:schemeClr>
                </a:solidFill>
                <a:latin typeface="思源黑体 CN Normal" panose="020B0400000000000000" pitchFamily="34" charset="-122"/>
                <a:ea typeface="思源黑体 CN Normal" panose="020B0400000000000000" pitchFamily="34" charset="-122"/>
              </a:rPr>
              <a:t>GIS</a:t>
            </a:r>
            <a:r>
              <a:rPr lang="zh-CN" altLang="en-US" dirty="0">
                <a:solidFill>
                  <a:schemeClr val="bg2">
                    <a:lumMod val="25000"/>
                  </a:schemeClr>
                </a:solidFill>
                <a:latin typeface="思源黑体 CN Normal" panose="020B0400000000000000" pitchFamily="34" charset="-122"/>
                <a:ea typeface="思源黑体 CN Normal" panose="020B0400000000000000" pitchFamily="34" charset="-122"/>
              </a:rPr>
              <a:t>软件，主要服务于地质矿产、城市规划和国土资源管理等专业领域。</a:t>
            </a:r>
            <a:endParaRPr lang="en-US" altLang="zh-CN" dirty="0">
              <a:solidFill>
                <a:schemeClr val="bg2">
                  <a:lumMod val="25000"/>
                </a:schemeClr>
              </a:solidFill>
              <a:latin typeface="思源黑体 CN Normal" panose="020B0400000000000000" pitchFamily="34" charset="-122"/>
              <a:ea typeface="思源黑体 CN Normal" panose="020B0400000000000000" pitchFamily="34" charset="-122"/>
            </a:endParaRPr>
          </a:p>
          <a:p>
            <a:pPr algn="l"/>
            <a:r>
              <a:rPr lang="zh-CN" altLang="en-US" dirty="0">
                <a:solidFill>
                  <a:schemeClr val="bg2">
                    <a:lumMod val="25000"/>
                  </a:schemeClr>
                </a:solidFill>
                <a:latin typeface="思源黑体 CN Normal" panose="020B0400000000000000" pitchFamily="34" charset="-122"/>
                <a:ea typeface="思源黑体 CN Normal" panose="020B0400000000000000" pitchFamily="34" charset="-122"/>
              </a:rPr>
              <a:t>优点：专业领域深耕、开放接口完善</a:t>
            </a:r>
          </a:p>
          <a:p>
            <a:pPr algn="l"/>
            <a:r>
              <a:rPr lang="zh-CN" altLang="en-US" dirty="0">
                <a:solidFill>
                  <a:schemeClr val="bg2">
                    <a:lumMod val="25000"/>
                  </a:schemeClr>
                </a:solidFill>
                <a:latin typeface="思源黑体 CN Normal" panose="020B0400000000000000" pitchFamily="34" charset="-122"/>
                <a:ea typeface="思源黑体 CN Normal" panose="020B0400000000000000" pitchFamily="34" charset="-122"/>
              </a:rPr>
              <a:t>缺点：对非专业用户不够友好、社区支持较弱</a:t>
            </a:r>
          </a:p>
        </p:txBody>
      </p:sp>
      <p:sp>
        <p:nvSpPr>
          <p:cNvPr id="1036" name="文本框 1035">
            <a:extLst>
              <a:ext uri="{FF2B5EF4-FFF2-40B4-BE49-F238E27FC236}">
                <a16:creationId xmlns:a16="http://schemas.microsoft.com/office/drawing/2014/main" id="{D510A8AA-0EE2-B85E-8624-7E06A34DBBAA}"/>
              </a:ext>
            </a:extLst>
          </p:cNvPr>
          <p:cNvSpPr txBox="1"/>
          <p:nvPr/>
        </p:nvSpPr>
        <p:spPr>
          <a:xfrm>
            <a:off x="1275692" y="3803458"/>
            <a:ext cx="2859315" cy="400110"/>
          </a:xfrm>
          <a:prstGeom prst="rect">
            <a:avLst/>
          </a:prstGeom>
          <a:noFill/>
        </p:spPr>
        <p:txBody>
          <a:bodyPr wrap="square" rtlCol="0">
            <a:spAutoFit/>
          </a:bodyPr>
          <a:lstStyle>
            <a:defPPr>
              <a:defRPr lang="zh-CN"/>
            </a:defPPr>
            <a:lvl1pPr>
              <a:defRPr sz="2000">
                <a:solidFill>
                  <a:schemeClr val="accent1"/>
                </a:solidFill>
                <a:ea typeface="微软雅黑" panose="020B0503020204020204" pitchFamily="34" charset="-122"/>
              </a:defRPr>
            </a:lvl1pPr>
          </a:lstStyle>
          <a:p>
            <a:r>
              <a:rPr lang="en-US" altLang="zh-CN" b="1" dirty="0" err="1">
                <a:solidFill>
                  <a:srgbClr val="A977FF"/>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MapGIS</a:t>
            </a:r>
            <a:endParaRPr lang="zh-CN" altLang="en-US" b="1" dirty="0">
              <a:solidFill>
                <a:srgbClr val="A977FF"/>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1053" name="文本框 1052">
            <a:extLst>
              <a:ext uri="{FF2B5EF4-FFF2-40B4-BE49-F238E27FC236}">
                <a16:creationId xmlns:a16="http://schemas.microsoft.com/office/drawing/2014/main" id="{837C49A6-682D-00D5-7F50-409DE18666C1}"/>
              </a:ext>
            </a:extLst>
          </p:cNvPr>
          <p:cNvSpPr txBox="1"/>
          <p:nvPr/>
        </p:nvSpPr>
        <p:spPr>
          <a:xfrm>
            <a:off x="6712303" y="1635195"/>
            <a:ext cx="4633066" cy="1295355"/>
          </a:xfrm>
          <a:prstGeom prst="rect">
            <a:avLst/>
          </a:prstGeom>
          <a:noFill/>
          <a:effectLst/>
        </p:spPr>
        <p:txBody>
          <a:bodyPr wrap="square" rtlCol="0">
            <a:spAutoFit/>
            <a:scene3d>
              <a:camera prst="orthographicFront"/>
              <a:lightRig rig="threePt" dir="t"/>
            </a:scene3d>
            <a:sp3d contourW="12700"/>
          </a:bodyPr>
          <a:lstStyle>
            <a:defPPr>
              <a:defRPr lang="zh-CN"/>
            </a:defPPr>
            <a:lvl1pPr algn="just">
              <a:lnSpc>
                <a:spcPct val="125000"/>
              </a:lnSpc>
              <a:defRPr sz="1600">
                <a:solidFill>
                  <a:schemeClr val="accent1">
                    <a:lumMod val="100000"/>
                  </a:schemeClr>
                </a:solidFill>
              </a:defRPr>
            </a:lvl1pPr>
          </a:lstStyle>
          <a:p>
            <a:pPr algn="l"/>
            <a:r>
              <a:rPr lang="en-US" altLang="zh-CN" dirty="0">
                <a:solidFill>
                  <a:schemeClr val="bg2">
                    <a:lumMod val="25000"/>
                  </a:schemeClr>
                </a:solidFill>
                <a:latin typeface="思源黑体 CN Normal" panose="020B0400000000000000" pitchFamily="34" charset="-122"/>
                <a:ea typeface="思源黑体 CN Normal" panose="020B0400000000000000" pitchFamily="34" charset="-122"/>
              </a:rPr>
              <a:t>QGIS</a:t>
            </a:r>
            <a:r>
              <a:rPr lang="zh-CN" altLang="en-US" dirty="0">
                <a:solidFill>
                  <a:schemeClr val="bg2">
                    <a:lumMod val="25000"/>
                  </a:schemeClr>
                </a:solidFill>
                <a:latin typeface="思源黑体 CN Normal" panose="020B0400000000000000" pitchFamily="34" charset="-122"/>
                <a:ea typeface="思源黑体 CN Normal" panose="020B0400000000000000" pitchFamily="34" charset="-122"/>
              </a:rPr>
              <a:t>作为一款开源</a:t>
            </a:r>
            <a:r>
              <a:rPr lang="en-US" altLang="zh-CN" dirty="0">
                <a:solidFill>
                  <a:schemeClr val="bg2">
                    <a:lumMod val="25000"/>
                  </a:schemeClr>
                </a:solidFill>
                <a:latin typeface="思源黑体 CN Normal" panose="020B0400000000000000" pitchFamily="34" charset="-122"/>
                <a:ea typeface="思源黑体 CN Normal" panose="020B0400000000000000" pitchFamily="34" charset="-122"/>
              </a:rPr>
              <a:t>GIS</a:t>
            </a:r>
            <a:r>
              <a:rPr lang="zh-CN" altLang="en-US" dirty="0">
                <a:solidFill>
                  <a:schemeClr val="bg2">
                    <a:lumMod val="25000"/>
                  </a:schemeClr>
                </a:solidFill>
                <a:latin typeface="思源黑体 CN Normal" panose="020B0400000000000000" pitchFamily="34" charset="-122"/>
                <a:ea typeface="思源黑体 CN Normal" panose="020B0400000000000000" pitchFamily="34" charset="-122"/>
              </a:rPr>
              <a:t>软件，因其界面简洁、功能灵活和高度可定制性而受到广泛关注。</a:t>
            </a:r>
            <a:endParaRPr lang="en-US" altLang="zh-CN" dirty="0">
              <a:solidFill>
                <a:schemeClr val="bg2">
                  <a:lumMod val="25000"/>
                </a:schemeClr>
              </a:solidFill>
              <a:latin typeface="思源黑体 CN Normal" panose="020B0400000000000000" pitchFamily="34" charset="-122"/>
              <a:ea typeface="思源黑体 CN Normal" panose="020B0400000000000000" pitchFamily="34" charset="-122"/>
            </a:endParaRPr>
          </a:p>
          <a:p>
            <a:pPr algn="l"/>
            <a:r>
              <a:rPr lang="zh-CN" altLang="en-US" dirty="0">
                <a:solidFill>
                  <a:schemeClr val="bg2">
                    <a:lumMod val="25000"/>
                  </a:schemeClr>
                </a:solidFill>
                <a:latin typeface="思源黑体 CN Normal" panose="020B0400000000000000" pitchFamily="34" charset="-122"/>
                <a:ea typeface="思源黑体 CN Normal" panose="020B0400000000000000" pitchFamily="34" charset="-122"/>
              </a:rPr>
              <a:t>优点：免费开源、灵活可定制、活跃社区</a:t>
            </a:r>
          </a:p>
          <a:p>
            <a:pPr algn="l"/>
            <a:r>
              <a:rPr lang="zh-CN" altLang="en-US" dirty="0">
                <a:solidFill>
                  <a:schemeClr val="bg2">
                    <a:lumMod val="25000"/>
                  </a:schemeClr>
                </a:solidFill>
                <a:latin typeface="思源黑体 CN Normal" panose="020B0400000000000000" pitchFamily="34" charset="-122"/>
                <a:ea typeface="思源黑体 CN Normal" panose="020B0400000000000000" pitchFamily="34" charset="-122"/>
              </a:rPr>
              <a:t>缺点：插件质量参差、官方文档不统一</a:t>
            </a:r>
          </a:p>
        </p:txBody>
      </p:sp>
      <p:sp>
        <p:nvSpPr>
          <p:cNvPr id="1054" name="文本框 1053">
            <a:extLst>
              <a:ext uri="{FF2B5EF4-FFF2-40B4-BE49-F238E27FC236}">
                <a16:creationId xmlns:a16="http://schemas.microsoft.com/office/drawing/2014/main" id="{A45B73B7-29C8-3DAB-5183-C10714ADC0C8}"/>
              </a:ext>
            </a:extLst>
          </p:cNvPr>
          <p:cNvSpPr txBox="1"/>
          <p:nvPr/>
        </p:nvSpPr>
        <p:spPr>
          <a:xfrm>
            <a:off x="6712303" y="1185337"/>
            <a:ext cx="2859315" cy="400110"/>
          </a:xfrm>
          <a:prstGeom prst="rect">
            <a:avLst/>
          </a:prstGeom>
          <a:noFill/>
        </p:spPr>
        <p:txBody>
          <a:bodyPr wrap="square" rtlCol="0">
            <a:spAutoFit/>
          </a:bodyPr>
          <a:lstStyle>
            <a:defPPr>
              <a:defRPr lang="zh-CN"/>
            </a:defPPr>
            <a:lvl1pPr>
              <a:defRPr sz="2000">
                <a:solidFill>
                  <a:schemeClr val="accent1"/>
                </a:solidFill>
                <a:ea typeface="微软雅黑" panose="020B0503020204020204" pitchFamily="34" charset="-122"/>
              </a:defRPr>
            </a:lvl1pPr>
          </a:lstStyle>
          <a:p>
            <a:r>
              <a:rPr lang="en-US" altLang="zh-CN" b="1" dirty="0">
                <a:solidFill>
                  <a:srgbClr val="A977FF"/>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QGIS</a:t>
            </a:r>
            <a:endParaRPr lang="zh-CN" altLang="en-US" b="1" dirty="0">
              <a:solidFill>
                <a:srgbClr val="A977FF"/>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1055" name="文本框 1054">
            <a:extLst>
              <a:ext uri="{FF2B5EF4-FFF2-40B4-BE49-F238E27FC236}">
                <a16:creationId xmlns:a16="http://schemas.microsoft.com/office/drawing/2014/main" id="{AA2096EB-6A30-43DB-CE65-10AE260B12CB}"/>
              </a:ext>
            </a:extLst>
          </p:cNvPr>
          <p:cNvSpPr txBox="1"/>
          <p:nvPr/>
        </p:nvSpPr>
        <p:spPr>
          <a:xfrm>
            <a:off x="6712303" y="3871589"/>
            <a:ext cx="4763113" cy="1603131"/>
          </a:xfrm>
          <a:prstGeom prst="rect">
            <a:avLst/>
          </a:prstGeom>
          <a:noFill/>
          <a:effectLst/>
        </p:spPr>
        <p:txBody>
          <a:bodyPr wrap="square" rtlCol="0">
            <a:spAutoFit/>
            <a:scene3d>
              <a:camera prst="orthographicFront"/>
              <a:lightRig rig="threePt" dir="t"/>
            </a:scene3d>
            <a:sp3d contourW="12700"/>
          </a:bodyPr>
          <a:lstStyle>
            <a:defPPr>
              <a:defRPr lang="zh-CN"/>
            </a:defPPr>
            <a:lvl1pPr algn="just">
              <a:lnSpc>
                <a:spcPct val="125000"/>
              </a:lnSpc>
              <a:defRPr sz="1600">
                <a:solidFill>
                  <a:schemeClr val="accent1">
                    <a:lumMod val="100000"/>
                  </a:schemeClr>
                </a:solidFill>
              </a:defRPr>
            </a:lvl1pPr>
          </a:lstStyle>
          <a:p>
            <a:pPr algn="l"/>
            <a:r>
              <a:rPr lang="en-US" altLang="zh-CN" dirty="0" err="1">
                <a:solidFill>
                  <a:schemeClr val="bg2">
                    <a:lumMod val="25000"/>
                  </a:schemeClr>
                </a:solidFill>
                <a:latin typeface="思源黑体 CN Normal" panose="020B0400000000000000" pitchFamily="34" charset="-122"/>
                <a:ea typeface="思源黑体 CN Normal" panose="020B0400000000000000" pitchFamily="34" charset="-122"/>
              </a:rPr>
              <a:t>SuperMap</a:t>
            </a:r>
            <a:r>
              <a:rPr lang="zh-CN" altLang="en-US" dirty="0">
                <a:solidFill>
                  <a:schemeClr val="bg2">
                    <a:lumMod val="25000"/>
                  </a:schemeClr>
                </a:solidFill>
                <a:latin typeface="思源黑体 CN Normal" panose="020B0400000000000000" pitchFamily="34" charset="-122"/>
                <a:ea typeface="思源黑体 CN Normal" panose="020B0400000000000000" pitchFamily="34" charset="-122"/>
              </a:rPr>
              <a:t>是中国自主研发的</a:t>
            </a:r>
            <a:r>
              <a:rPr lang="en-US" altLang="zh-CN" dirty="0">
                <a:solidFill>
                  <a:schemeClr val="bg2">
                    <a:lumMod val="25000"/>
                  </a:schemeClr>
                </a:solidFill>
                <a:latin typeface="思源黑体 CN Normal" panose="020B0400000000000000" pitchFamily="34" charset="-122"/>
                <a:ea typeface="思源黑体 CN Normal" panose="020B0400000000000000" pitchFamily="34" charset="-122"/>
              </a:rPr>
              <a:t>GIS</a:t>
            </a:r>
            <a:r>
              <a:rPr lang="zh-CN" altLang="en-US" dirty="0">
                <a:solidFill>
                  <a:schemeClr val="bg2">
                    <a:lumMod val="25000"/>
                  </a:schemeClr>
                </a:solidFill>
                <a:latin typeface="思源黑体 CN Normal" panose="020B0400000000000000" pitchFamily="34" charset="-122"/>
                <a:ea typeface="思源黑体 CN Normal" panose="020B0400000000000000" pitchFamily="34" charset="-122"/>
              </a:rPr>
              <a:t>软件，凭借符合国情的界面设计和直观操作逻辑，成为国内众多政府部门和企业的首选产品。</a:t>
            </a:r>
            <a:endParaRPr lang="en-US" altLang="zh-CN" dirty="0">
              <a:solidFill>
                <a:schemeClr val="bg2">
                  <a:lumMod val="25000"/>
                </a:schemeClr>
              </a:solidFill>
              <a:latin typeface="思源黑体 CN Normal" panose="020B0400000000000000" pitchFamily="34" charset="-122"/>
              <a:ea typeface="思源黑体 CN Normal" panose="020B0400000000000000" pitchFamily="34" charset="-122"/>
            </a:endParaRPr>
          </a:p>
          <a:p>
            <a:pPr algn="l"/>
            <a:r>
              <a:rPr lang="zh-CN" altLang="en-US" dirty="0">
                <a:solidFill>
                  <a:schemeClr val="bg2">
                    <a:lumMod val="25000"/>
                  </a:schemeClr>
                </a:solidFill>
                <a:latin typeface="思源黑体 CN Normal" panose="020B0400000000000000" pitchFamily="34" charset="-122"/>
                <a:ea typeface="思源黑体 CN Normal" panose="020B0400000000000000" pitchFamily="34" charset="-122"/>
              </a:rPr>
              <a:t>优点：符合国内用户习惯、三维及大数据处理优势</a:t>
            </a:r>
          </a:p>
          <a:p>
            <a:pPr algn="l"/>
            <a:r>
              <a:rPr lang="zh-CN" altLang="en-US" dirty="0">
                <a:solidFill>
                  <a:schemeClr val="bg2">
                    <a:lumMod val="25000"/>
                  </a:schemeClr>
                </a:solidFill>
                <a:latin typeface="思源黑体 CN Normal" panose="020B0400000000000000" pitchFamily="34" charset="-122"/>
                <a:ea typeface="思源黑体 CN Normal" panose="020B0400000000000000" pitchFamily="34" charset="-122"/>
              </a:rPr>
              <a:t>缺点：国际化程度有限、界面设计传统</a:t>
            </a:r>
          </a:p>
        </p:txBody>
      </p:sp>
      <p:sp>
        <p:nvSpPr>
          <p:cNvPr id="1056" name="文本框 1055">
            <a:extLst>
              <a:ext uri="{FF2B5EF4-FFF2-40B4-BE49-F238E27FC236}">
                <a16:creationId xmlns:a16="http://schemas.microsoft.com/office/drawing/2014/main" id="{6475BAA5-05A3-B112-72D2-0801F65472B8}"/>
              </a:ext>
            </a:extLst>
          </p:cNvPr>
          <p:cNvSpPr txBox="1"/>
          <p:nvPr/>
        </p:nvSpPr>
        <p:spPr>
          <a:xfrm>
            <a:off x="6712304" y="3495682"/>
            <a:ext cx="2859315" cy="400110"/>
          </a:xfrm>
          <a:prstGeom prst="rect">
            <a:avLst/>
          </a:prstGeom>
          <a:noFill/>
        </p:spPr>
        <p:txBody>
          <a:bodyPr wrap="square" rtlCol="0">
            <a:spAutoFit/>
          </a:bodyPr>
          <a:lstStyle>
            <a:defPPr>
              <a:defRPr lang="zh-CN"/>
            </a:defPPr>
            <a:lvl1pPr>
              <a:defRPr sz="2000">
                <a:solidFill>
                  <a:schemeClr val="accent1"/>
                </a:solidFill>
                <a:ea typeface="微软雅黑" panose="020B0503020204020204" pitchFamily="34" charset="-122"/>
              </a:defRPr>
            </a:lvl1pPr>
          </a:lstStyle>
          <a:p>
            <a:r>
              <a:rPr lang="en-US" altLang="zh-CN" b="1" dirty="0" err="1">
                <a:solidFill>
                  <a:srgbClr val="A977FF"/>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SuperMap</a:t>
            </a:r>
            <a:endParaRPr lang="zh-CN" altLang="en-US" b="1" dirty="0">
              <a:solidFill>
                <a:srgbClr val="A977FF"/>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pic>
        <p:nvPicPr>
          <p:cNvPr id="1063" name="Picture 6" descr="ArcGIS在土地利用制备、处理、分析与建模的实践应用 - 知乎">
            <a:extLst>
              <a:ext uri="{FF2B5EF4-FFF2-40B4-BE49-F238E27FC236}">
                <a16:creationId xmlns:a16="http://schemas.microsoft.com/office/drawing/2014/main" id="{608FECEC-3306-4C3E-3E3F-06589610F91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031" y="2009833"/>
            <a:ext cx="1150661" cy="987706"/>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2" descr="MapGIS - 搜狗百科">
            <a:extLst>
              <a:ext uri="{FF2B5EF4-FFF2-40B4-BE49-F238E27FC236}">
                <a16:creationId xmlns:a16="http://schemas.microsoft.com/office/drawing/2014/main" id="{2F70179A-74AB-3781-5ACD-89592F3357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031" y="4053349"/>
            <a:ext cx="1215939" cy="1052251"/>
          </a:xfrm>
          <a:prstGeom prst="rect">
            <a:avLst/>
          </a:prstGeom>
          <a:noFill/>
          <a:extLst>
            <a:ext uri="{909E8E84-426E-40DD-AFC4-6F175D3DCCD1}">
              <a14:hiddenFill xmlns:a14="http://schemas.microsoft.com/office/drawing/2010/main">
                <a:solidFill>
                  <a:srgbClr val="FFFFFF"/>
                </a:solidFill>
              </a14:hiddenFill>
            </a:ext>
          </a:extLst>
        </p:spPr>
      </p:pic>
      <p:pic>
        <p:nvPicPr>
          <p:cNvPr id="1065" name="Picture 8" descr="qgis 图片_QGIS 前世、今生与未来-CSDN博客">
            <a:extLst>
              <a:ext uri="{FF2B5EF4-FFF2-40B4-BE49-F238E27FC236}">
                <a16:creationId xmlns:a16="http://schemas.microsoft.com/office/drawing/2014/main" id="{B0FD2579-93D4-B1A7-C026-FEB1B6B04CA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0591" y="1252923"/>
            <a:ext cx="1682394" cy="610777"/>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2" descr="2022年第二十届SuperMap杯高校GIS大赛">
            <a:extLst>
              <a:ext uri="{FF2B5EF4-FFF2-40B4-BE49-F238E27FC236}">
                <a16:creationId xmlns:a16="http://schemas.microsoft.com/office/drawing/2014/main" id="{8B4CCFA9-50C1-DECE-B624-56D96F67F9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3516" y="3417652"/>
            <a:ext cx="1930483" cy="965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895347"/>
      </p:ext>
    </p:extLst>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034"/>
                                        </p:tgtEl>
                                        <p:attrNameLst>
                                          <p:attrName>style.visibility</p:attrName>
                                        </p:attrNameLst>
                                      </p:cBhvr>
                                      <p:to>
                                        <p:strVal val="visible"/>
                                      </p:to>
                                    </p:set>
                                    <p:anim calcmode="lin" valueType="num">
                                      <p:cBhvr additive="base">
                                        <p:cTn id="7" dur="500"/>
                                        <p:tgtEl>
                                          <p:spTgt spid="1034"/>
                                        </p:tgtEl>
                                        <p:attrNameLst>
                                          <p:attrName>ppt_y</p:attrName>
                                        </p:attrNameLst>
                                      </p:cBhvr>
                                      <p:tavLst>
                                        <p:tav tm="0">
                                          <p:val>
                                            <p:strVal val="#ppt_y+#ppt_h*1.125000"/>
                                          </p:val>
                                        </p:tav>
                                        <p:tav tm="100000">
                                          <p:val>
                                            <p:strVal val="#ppt_y"/>
                                          </p:val>
                                        </p:tav>
                                      </p:tavLst>
                                    </p:anim>
                                    <p:animEffect transition="in" filter="wipe(up)">
                                      <p:cBhvr>
                                        <p:cTn id="8" dur="500"/>
                                        <p:tgtEl>
                                          <p:spTgt spid="1034"/>
                                        </p:tgtEl>
                                      </p:cBhvr>
                                    </p:animEffect>
                                  </p:childTnLst>
                                </p:cTn>
                              </p:par>
                              <p:par>
                                <p:cTn id="9" presetID="12" presetClass="entr" presetSubtype="4" fill="hold" grpId="0" nodeType="withEffect">
                                  <p:stCondLst>
                                    <p:cond delay="500"/>
                                  </p:stCondLst>
                                  <p:childTnLst>
                                    <p:set>
                                      <p:cBhvr>
                                        <p:cTn id="10" dur="1" fill="hold">
                                          <p:stCondLst>
                                            <p:cond delay="0"/>
                                          </p:stCondLst>
                                        </p:cTn>
                                        <p:tgtEl>
                                          <p:spTgt spid="1033"/>
                                        </p:tgtEl>
                                        <p:attrNameLst>
                                          <p:attrName>style.visibility</p:attrName>
                                        </p:attrNameLst>
                                      </p:cBhvr>
                                      <p:to>
                                        <p:strVal val="visible"/>
                                      </p:to>
                                    </p:set>
                                    <p:anim calcmode="lin" valueType="num">
                                      <p:cBhvr additive="base">
                                        <p:cTn id="11" dur="750"/>
                                        <p:tgtEl>
                                          <p:spTgt spid="1033"/>
                                        </p:tgtEl>
                                        <p:attrNameLst>
                                          <p:attrName>ppt_y</p:attrName>
                                        </p:attrNameLst>
                                      </p:cBhvr>
                                      <p:tavLst>
                                        <p:tav tm="0">
                                          <p:val>
                                            <p:strVal val="#ppt_y+#ppt_h*1.125000"/>
                                          </p:val>
                                        </p:tav>
                                        <p:tav tm="100000">
                                          <p:val>
                                            <p:strVal val="#ppt_y"/>
                                          </p:val>
                                        </p:tav>
                                      </p:tavLst>
                                    </p:anim>
                                    <p:animEffect transition="in" filter="wipe(up)">
                                      <p:cBhvr>
                                        <p:cTn id="12" dur="750"/>
                                        <p:tgtEl>
                                          <p:spTgt spid="1033"/>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036"/>
                                        </p:tgtEl>
                                        <p:attrNameLst>
                                          <p:attrName>style.visibility</p:attrName>
                                        </p:attrNameLst>
                                      </p:cBhvr>
                                      <p:to>
                                        <p:strVal val="visible"/>
                                      </p:to>
                                    </p:set>
                                    <p:anim calcmode="lin" valueType="num">
                                      <p:cBhvr additive="base">
                                        <p:cTn id="15" dur="500"/>
                                        <p:tgtEl>
                                          <p:spTgt spid="1036"/>
                                        </p:tgtEl>
                                        <p:attrNameLst>
                                          <p:attrName>ppt_y</p:attrName>
                                        </p:attrNameLst>
                                      </p:cBhvr>
                                      <p:tavLst>
                                        <p:tav tm="0">
                                          <p:val>
                                            <p:strVal val="#ppt_y+#ppt_h*1.125000"/>
                                          </p:val>
                                        </p:tav>
                                        <p:tav tm="100000">
                                          <p:val>
                                            <p:strVal val="#ppt_y"/>
                                          </p:val>
                                        </p:tav>
                                      </p:tavLst>
                                    </p:anim>
                                    <p:animEffect transition="in" filter="wipe(up)">
                                      <p:cBhvr>
                                        <p:cTn id="16" dur="500"/>
                                        <p:tgtEl>
                                          <p:spTgt spid="1036"/>
                                        </p:tgtEl>
                                      </p:cBhvr>
                                    </p:animEffect>
                                  </p:childTnLst>
                                </p:cTn>
                              </p:par>
                              <p:par>
                                <p:cTn id="17" presetID="12" presetClass="entr" presetSubtype="4" fill="hold" grpId="0" nodeType="withEffect">
                                  <p:stCondLst>
                                    <p:cond delay="500"/>
                                  </p:stCondLst>
                                  <p:childTnLst>
                                    <p:set>
                                      <p:cBhvr>
                                        <p:cTn id="18" dur="1" fill="hold">
                                          <p:stCondLst>
                                            <p:cond delay="0"/>
                                          </p:stCondLst>
                                        </p:cTn>
                                        <p:tgtEl>
                                          <p:spTgt spid="1035"/>
                                        </p:tgtEl>
                                        <p:attrNameLst>
                                          <p:attrName>style.visibility</p:attrName>
                                        </p:attrNameLst>
                                      </p:cBhvr>
                                      <p:to>
                                        <p:strVal val="visible"/>
                                      </p:to>
                                    </p:set>
                                    <p:anim calcmode="lin" valueType="num">
                                      <p:cBhvr additive="base">
                                        <p:cTn id="19" dur="750"/>
                                        <p:tgtEl>
                                          <p:spTgt spid="1035"/>
                                        </p:tgtEl>
                                        <p:attrNameLst>
                                          <p:attrName>ppt_y</p:attrName>
                                        </p:attrNameLst>
                                      </p:cBhvr>
                                      <p:tavLst>
                                        <p:tav tm="0">
                                          <p:val>
                                            <p:strVal val="#ppt_y+#ppt_h*1.125000"/>
                                          </p:val>
                                        </p:tav>
                                        <p:tav tm="100000">
                                          <p:val>
                                            <p:strVal val="#ppt_y"/>
                                          </p:val>
                                        </p:tav>
                                      </p:tavLst>
                                    </p:anim>
                                    <p:animEffect transition="in" filter="wipe(up)">
                                      <p:cBhvr>
                                        <p:cTn id="20" dur="750"/>
                                        <p:tgtEl>
                                          <p:spTgt spid="1035"/>
                                        </p:tgtEl>
                                      </p:cBhvr>
                                    </p:animEffect>
                                  </p:childTnLst>
                                </p:cTn>
                              </p:par>
                              <p:par>
                                <p:cTn id="21" presetID="12" presetClass="entr" presetSubtype="4" fill="hold" grpId="0" nodeType="withEffect">
                                  <p:stCondLst>
                                    <p:cond delay="0"/>
                                  </p:stCondLst>
                                  <p:childTnLst>
                                    <p:set>
                                      <p:cBhvr>
                                        <p:cTn id="22" dur="1" fill="hold">
                                          <p:stCondLst>
                                            <p:cond delay="0"/>
                                          </p:stCondLst>
                                        </p:cTn>
                                        <p:tgtEl>
                                          <p:spTgt spid="1054"/>
                                        </p:tgtEl>
                                        <p:attrNameLst>
                                          <p:attrName>style.visibility</p:attrName>
                                        </p:attrNameLst>
                                      </p:cBhvr>
                                      <p:to>
                                        <p:strVal val="visible"/>
                                      </p:to>
                                    </p:set>
                                    <p:anim calcmode="lin" valueType="num">
                                      <p:cBhvr additive="base">
                                        <p:cTn id="23" dur="500"/>
                                        <p:tgtEl>
                                          <p:spTgt spid="1054"/>
                                        </p:tgtEl>
                                        <p:attrNameLst>
                                          <p:attrName>ppt_y</p:attrName>
                                        </p:attrNameLst>
                                      </p:cBhvr>
                                      <p:tavLst>
                                        <p:tav tm="0">
                                          <p:val>
                                            <p:strVal val="#ppt_y+#ppt_h*1.125000"/>
                                          </p:val>
                                        </p:tav>
                                        <p:tav tm="100000">
                                          <p:val>
                                            <p:strVal val="#ppt_y"/>
                                          </p:val>
                                        </p:tav>
                                      </p:tavLst>
                                    </p:anim>
                                    <p:animEffect transition="in" filter="wipe(up)">
                                      <p:cBhvr>
                                        <p:cTn id="24" dur="500"/>
                                        <p:tgtEl>
                                          <p:spTgt spid="1054"/>
                                        </p:tgtEl>
                                      </p:cBhvr>
                                    </p:animEffect>
                                  </p:childTnLst>
                                </p:cTn>
                              </p:par>
                              <p:par>
                                <p:cTn id="25" presetID="12" presetClass="entr" presetSubtype="4" fill="hold" grpId="0" nodeType="withEffect">
                                  <p:stCondLst>
                                    <p:cond delay="500"/>
                                  </p:stCondLst>
                                  <p:childTnLst>
                                    <p:set>
                                      <p:cBhvr>
                                        <p:cTn id="26" dur="1" fill="hold">
                                          <p:stCondLst>
                                            <p:cond delay="0"/>
                                          </p:stCondLst>
                                        </p:cTn>
                                        <p:tgtEl>
                                          <p:spTgt spid="1053"/>
                                        </p:tgtEl>
                                        <p:attrNameLst>
                                          <p:attrName>style.visibility</p:attrName>
                                        </p:attrNameLst>
                                      </p:cBhvr>
                                      <p:to>
                                        <p:strVal val="visible"/>
                                      </p:to>
                                    </p:set>
                                    <p:anim calcmode="lin" valueType="num">
                                      <p:cBhvr additive="base">
                                        <p:cTn id="27" dur="750"/>
                                        <p:tgtEl>
                                          <p:spTgt spid="1053"/>
                                        </p:tgtEl>
                                        <p:attrNameLst>
                                          <p:attrName>ppt_y</p:attrName>
                                        </p:attrNameLst>
                                      </p:cBhvr>
                                      <p:tavLst>
                                        <p:tav tm="0">
                                          <p:val>
                                            <p:strVal val="#ppt_y+#ppt_h*1.125000"/>
                                          </p:val>
                                        </p:tav>
                                        <p:tav tm="100000">
                                          <p:val>
                                            <p:strVal val="#ppt_y"/>
                                          </p:val>
                                        </p:tav>
                                      </p:tavLst>
                                    </p:anim>
                                    <p:animEffect transition="in" filter="wipe(up)">
                                      <p:cBhvr>
                                        <p:cTn id="28" dur="750"/>
                                        <p:tgtEl>
                                          <p:spTgt spid="1053"/>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1056"/>
                                        </p:tgtEl>
                                        <p:attrNameLst>
                                          <p:attrName>style.visibility</p:attrName>
                                        </p:attrNameLst>
                                      </p:cBhvr>
                                      <p:to>
                                        <p:strVal val="visible"/>
                                      </p:to>
                                    </p:set>
                                    <p:anim calcmode="lin" valueType="num">
                                      <p:cBhvr additive="base">
                                        <p:cTn id="31" dur="500"/>
                                        <p:tgtEl>
                                          <p:spTgt spid="1056"/>
                                        </p:tgtEl>
                                        <p:attrNameLst>
                                          <p:attrName>ppt_y</p:attrName>
                                        </p:attrNameLst>
                                      </p:cBhvr>
                                      <p:tavLst>
                                        <p:tav tm="0">
                                          <p:val>
                                            <p:strVal val="#ppt_y+#ppt_h*1.125000"/>
                                          </p:val>
                                        </p:tav>
                                        <p:tav tm="100000">
                                          <p:val>
                                            <p:strVal val="#ppt_y"/>
                                          </p:val>
                                        </p:tav>
                                      </p:tavLst>
                                    </p:anim>
                                    <p:animEffect transition="in" filter="wipe(up)">
                                      <p:cBhvr>
                                        <p:cTn id="32" dur="500"/>
                                        <p:tgtEl>
                                          <p:spTgt spid="1056"/>
                                        </p:tgtEl>
                                      </p:cBhvr>
                                    </p:animEffect>
                                  </p:childTnLst>
                                </p:cTn>
                              </p:par>
                              <p:par>
                                <p:cTn id="33" presetID="12" presetClass="entr" presetSubtype="4" fill="hold" grpId="0" nodeType="withEffect">
                                  <p:stCondLst>
                                    <p:cond delay="500"/>
                                  </p:stCondLst>
                                  <p:childTnLst>
                                    <p:set>
                                      <p:cBhvr>
                                        <p:cTn id="34" dur="1" fill="hold">
                                          <p:stCondLst>
                                            <p:cond delay="0"/>
                                          </p:stCondLst>
                                        </p:cTn>
                                        <p:tgtEl>
                                          <p:spTgt spid="1055"/>
                                        </p:tgtEl>
                                        <p:attrNameLst>
                                          <p:attrName>style.visibility</p:attrName>
                                        </p:attrNameLst>
                                      </p:cBhvr>
                                      <p:to>
                                        <p:strVal val="visible"/>
                                      </p:to>
                                    </p:set>
                                    <p:anim calcmode="lin" valueType="num">
                                      <p:cBhvr additive="base">
                                        <p:cTn id="35" dur="750"/>
                                        <p:tgtEl>
                                          <p:spTgt spid="1055"/>
                                        </p:tgtEl>
                                        <p:attrNameLst>
                                          <p:attrName>ppt_y</p:attrName>
                                        </p:attrNameLst>
                                      </p:cBhvr>
                                      <p:tavLst>
                                        <p:tav tm="0">
                                          <p:val>
                                            <p:strVal val="#ppt_y+#ppt_h*1.125000"/>
                                          </p:val>
                                        </p:tav>
                                        <p:tav tm="100000">
                                          <p:val>
                                            <p:strVal val="#ppt_y"/>
                                          </p:val>
                                        </p:tav>
                                      </p:tavLst>
                                    </p:anim>
                                    <p:animEffect transition="in" filter="wipe(up)">
                                      <p:cBhvr>
                                        <p:cTn id="36" dur="750"/>
                                        <p:tgtEl>
                                          <p:spTgt spid="1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p:bldP spid="1034" grpId="0"/>
      <p:bldP spid="1035" grpId="0"/>
      <p:bldP spid="1036" grpId="0"/>
      <p:bldP spid="1053" grpId="0"/>
      <p:bldP spid="1054" grpId="0"/>
      <p:bldP spid="1055" grpId="0"/>
      <p:bldP spid="105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706066" y="1549524"/>
            <a:ext cx="6063732" cy="2318284"/>
            <a:chOff x="706066" y="1549524"/>
            <a:chExt cx="6063732" cy="2318284"/>
          </a:xfrm>
        </p:grpSpPr>
        <p:sp>
          <p:nvSpPr>
            <p:cNvPr id="3" name="矩形 2"/>
            <p:cNvSpPr/>
            <p:nvPr/>
          </p:nvSpPr>
          <p:spPr>
            <a:xfrm>
              <a:off x="706066" y="1781214"/>
              <a:ext cx="6063732" cy="2086594"/>
            </a:xfrm>
            <a:prstGeom prst="rect">
              <a:avLst/>
            </a:prstGeom>
            <a:noFill/>
            <a:ln>
              <a:solidFill>
                <a:srgbClr val="A97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 name="圆角矩形 1"/>
            <p:cNvSpPr/>
            <p:nvPr/>
          </p:nvSpPr>
          <p:spPr>
            <a:xfrm>
              <a:off x="1075122" y="1549524"/>
              <a:ext cx="1920326" cy="432000"/>
            </a:xfrm>
            <a:prstGeom prst="roundRect">
              <a:avLst/>
            </a:prstGeom>
            <a:solidFill>
              <a:srgbClr val="A97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6" name="文本框 5"/>
            <p:cNvSpPr txBox="1"/>
            <p:nvPr/>
          </p:nvSpPr>
          <p:spPr>
            <a:xfrm>
              <a:off x="1015781" y="1565022"/>
              <a:ext cx="2039006" cy="338554"/>
            </a:xfrm>
            <a:prstGeom prst="rect">
              <a:avLst/>
            </a:prstGeom>
            <a:noFill/>
          </p:spPr>
          <p:txBody>
            <a:bodyPr wrap="square" rtlCol="0">
              <a:spAutoFit/>
            </a:bodyPr>
            <a:lstStyle/>
            <a:p>
              <a:pPr algn="ctr"/>
              <a:r>
                <a:rPr lang="zh-CN" altLang="en-US" sz="1600" b="1" dirty="0">
                  <a:solidFill>
                    <a:schemeClr val="bg1"/>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人工智能与机器学习</a:t>
              </a:r>
            </a:p>
          </p:txBody>
        </p:sp>
        <p:sp>
          <p:nvSpPr>
            <p:cNvPr id="7" name="文本框 6"/>
            <p:cNvSpPr txBox="1"/>
            <p:nvPr/>
          </p:nvSpPr>
          <p:spPr>
            <a:xfrm>
              <a:off x="977464" y="2149322"/>
              <a:ext cx="5696605" cy="1323439"/>
            </a:xfrm>
            <a:prstGeom prst="rect">
              <a:avLst/>
            </a:prstGeom>
            <a:noFill/>
          </p:spPr>
          <p:txBody>
            <a:bodyPr wrap="square" rtlCol="0">
              <a:spAutoFit/>
            </a:bodyPr>
            <a:lstStyle/>
            <a:p>
              <a:pPr algn="l"/>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通过引入智能分析和自动化处理，</a:t>
              </a:r>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GIS</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软件能够在数据预处理、异常检测和模型构建中发挥辅助作用，进一步简化用户操作流程。</a:t>
              </a:r>
              <a:endPar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endParaRPr>
            </a:p>
            <a:p>
              <a:pPr algn="l"/>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例如，</a:t>
              </a:r>
              <a:r>
                <a:rPr lang="en-US" altLang="zh-CN" sz="1600" dirty="0" err="1">
                  <a:solidFill>
                    <a:schemeClr val="bg2">
                      <a:lumMod val="25000"/>
                    </a:schemeClr>
                  </a:solidFill>
                  <a:latin typeface="思源黑体 CN Normal" panose="020B0400000000000000" pitchFamily="34" charset="-122"/>
                  <a:ea typeface="思源黑体 CN Normal" panose="020B0400000000000000" pitchFamily="34" charset="-122"/>
                </a:rPr>
                <a:t>SuperMap</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在遥感影像分类中已经初步集成了机器学习模型。</a:t>
              </a:r>
              <a:endPar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endParaRPr>
            </a:p>
          </p:txBody>
        </p:sp>
      </p:grpSp>
      <p:grpSp>
        <p:nvGrpSpPr>
          <p:cNvPr id="18" name="组合 17"/>
          <p:cNvGrpSpPr/>
          <p:nvPr/>
        </p:nvGrpSpPr>
        <p:grpSpPr>
          <a:xfrm>
            <a:off x="6980005" y="3000413"/>
            <a:ext cx="4360657" cy="2933215"/>
            <a:chOff x="6980005" y="3000413"/>
            <a:chExt cx="4360657" cy="2933215"/>
          </a:xfrm>
        </p:grpSpPr>
        <p:sp>
          <p:nvSpPr>
            <p:cNvPr id="8" name="矩形 7"/>
            <p:cNvSpPr/>
            <p:nvPr/>
          </p:nvSpPr>
          <p:spPr>
            <a:xfrm>
              <a:off x="6980005" y="3000413"/>
              <a:ext cx="4360657" cy="2717215"/>
            </a:xfrm>
            <a:prstGeom prst="rect">
              <a:avLst/>
            </a:prstGeom>
            <a:noFill/>
            <a:ln>
              <a:solidFill>
                <a:srgbClr val="A97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11" name="文本框 10"/>
            <p:cNvSpPr txBox="1"/>
            <p:nvPr/>
          </p:nvSpPr>
          <p:spPr>
            <a:xfrm>
              <a:off x="7168722" y="3321353"/>
              <a:ext cx="3983222" cy="1569660"/>
            </a:xfrm>
            <a:prstGeom prst="rect">
              <a:avLst/>
            </a:prstGeom>
            <a:noFill/>
          </p:spPr>
          <p:txBody>
            <a:bodyPr wrap="square" rtlCol="0">
              <a:spAutoFit/>
            </a:bodyPr>
            <a:lstStyle/>
            <a:p>
              <a:pPr algn="l"/>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随着跨平台协同办公需求的增加，</a:t>
              </a:r>
              <a:r>
                <a:rPr lang="en-US" altLang="zh-CN" sz="1600" dirty="0" err="1">
                  <a:solidFill>
                    <a:schemeClr val="bg2">
                      <a:lumMod val="25000"/>
                    </a:schemeClr>
                  </a:solidFill>
                  <a:latin typeface="思源黑体 CN Normal" panose="020B0400000000000000" pitchFamily="34" charset="-122"/>
                  <a:ea typeface="思源黑体 CN Normal" panose="020B0400000000000000" pitchFamily="34" charset="-122"/>
                </a:rPr>
                <a:t>WebGIS</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和云</a:t>
              </a:r>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GIS</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服务成为未来发展的重要方向。</a:t>
              </a:r>
              <a:endPar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endParaRPr>
            </a:p>
            <a:p>
              <a:pPr algn="l"/>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QGIS</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云插件等技术手段正逐步实现数据共享与协同分析，推动</a:t>
              </a:r>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GIS</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软件向多终端、跨平台一体化发展。</a:t>
              </a:r>
            </a:p>
          </p:txBody>
        </p:sp>
        <p:sp>
          <p:nvSpPr>
            <p:cNvPr id="12" name="圆角矩形 11"/>
            <p:cNvSpPr/>
            <p:nvPr/>
          </p:nvSpPr>
          <p:spPr>
            <a:xfrm>
              <a:off x="9119724" y="5501628"/>
              <a:ext cx="1920326" cy="432000"/>
            </a:xfrm>
            <a:prstGeom prst="roundRect">
              <a:avLst/>
            </a:prstGeom>
            <a:solidFill>
              <a:srgbClr val="A97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13" name="文本框 12"/>
            <p:cNvSpPr txBox="1"/>
            <p:nvPr/>
          </p:nvSpPr>
          <p:spPr>
            <a:xfrm>
              <a:off x="9065278" y="5532962"/>
              <a:ext cx="2086666" cy="338554"/>
            </a:xfrm>
            <a:prstGeom prst="rect">
              <a:avLst/>
            </a:prstGeom>
            <a:noFill/>
          </p:spPr>
          <p:txBody>
            <a:bodyPr wrap="square" rtlCol="0">
              <a:spAutoFit/>
            </a:bodyPr>
            <a:lstStyle/>
            <a:p>
              <a:pPr algn="ctr"/>
              <a:r>
                <a:rPr lang="en-US" altLang="zh-CN" sz="1600" b="1" dirty="0" err="1">
                  <a:solidFill>
                    <a:schemeClr val="bg1"/>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WebGIS</a:t>
              </a:r>
              <a:r>
                <a:rPr lang="zh-CN" altLang="en-US" sz="1600" b="1" dirty="0">
                  <a:solidFill>
                    <a:schemeClr val="bg1"/>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与云</a:t>
              </a:r>
              <a:r>
                <a:rPr lang="en-US" altLang="zh-CN" sz="1600" b="1" dirty="0">
                  <a:solidFill>
                    <a:schemeClr val="bg1"/>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GIS</a:t>
              </a:r>
              <a:endParaRPr lang="zh-CN" altLang="en-US" sz="1600" b="1" dirty="0">
                <a:solidFill>
                  <a:schemeClr val="bg1"/>
                </a:solidFill>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grpSp>
      <p:grpSp>
        <p:nvGrpSpPr>
          <p:cNvPr id="10" name="组合 9"/>
          <p:cNvGrpSpPr/>
          <p:nvPr/>
        </p:nvGrpSpPr>
        <p:grpSpPr>
          <a:xfrm>
            <a:off x="706066" y="4050738"/>
            <a:ext cx="6063732" cy="1666890"/>
            <a:chOff x="706066" y="4050738"/>
            <a:chExt cx="6063732" cy="1666890"/>
          </a:xfrm>
        </p:grpSpPr>
        <p:sp>
          <p:nvSpPr>
            <p:cNvPr id="14" name="矩形 13"/>
            <p:cNvSpPr/>
            <p:nvPr/>
          </p:nvSpPr>
          <p:spPr>
            <a:xfrm>
              <a:off x="706066" y="4282428"/>
              <a:ext cx="6063732" cy="1435200"/>
            </a:xfrm>
            <a:prstGeom prst="rect">
              <a:avLst/>
            </a:prstGeom>
            <a:noFill/>
            <a:ln>
              <a:solidFill>
                <a:srgbClr val="A97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15" name="圆角矩形 14"/>
            <p:cNvSpPr/>
            <p:nvPr/>
          </p:nvSpPr>
          <p:spPr>
            <a:xfrm>
              <a:off x="1075122" y="4050738"/>
              <a:ext cx="1920326" cy="432000"/>
            </a:xfrm>
            <a:prstGeom prst="roundRect">
              <a:avLst/>
            </a:prstGeom>
            <a:solidFill>
              <a:srgbClr val="A97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16" name="文本框 15"/>
            <p:cNvSpPr txBox="1"/>
            <p:nvPr/>
          </p:nvSpPr>
          <p:spPr>
            <a:xfrm>
              <a:off x="1040057" y="4082072"/>
              <a:ext cx="2014730" cy="338554"/>
            </a:xfrm>
            <a:prstGeom prst="rect">
              <a:avLst/>
            </a:prstGeom>
            <a:noFill/>
          </p:spPr>
          <p:txBody>
            <a:bodyPr wrap="square" rtlCol="0">
              <a:spAutoFit/>
            </a:bodyPr>
            <a:lstStyle/>
            <a:p>
              <a:pPr algn="ctr"/>
              <a:r>
                <a:rPr lang="en-US" altLang="zh-CN" sz="1600" b="1" dirty="0">
                  <a:solidFill>
                    <a:schemeClr val="bg1"/>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3D</a:t>
              </a:r>
              <a:r>
                <a:rPr lang="zh-CN" altLang="en-US" sz="1600" b="1" dirty="0">
                  <a:solidFill>
                    <a:schemeClr val="bg1"/>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与数字孪生技术</a:t>
              </a:r>
            </a:p>
          </p:txBody>
        </p:sp>
        <p:sp>
          <p:nvSpPr>
            <p:cNvPr id="17" name="文本框 16"/>
            <p:cNvSpPr txBox="1"/>
            <p:nvPr/>
          </p:nvSpPr>
          <p:spPr>
            <a:xfrm>
              <a:off x="977464" y="4750428"/>
              <a:ext cx="5696605" cy="584775"/>
            </a:xfrm>
            <a:prstGeom prst="rect">
              <a:avLst/>
            </a:prstGeom>
            <a:noFill/>
          </p:spPr>
          <p:txBody>
            <a:bodyPr wrap="square" rtlCol="0">
              <a:spAutoFit/>
            </a:bodyPr>
            <a:lstStyle/>
            <a:p>
              <a:pPr algn="l"/>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ArcGIS Pro</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已在</a:t>
              </a:r>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3D</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分析模块中支持复杂</a:t>
              </a:r>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BIM</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模型的导入，这一趋势将促使软件在三维交互体验上不断革新。</a:t>
              </a:r>
            </a:p>
          </p:txBody>
        </p:sp>
      </p:grpSp>
      <p:sp>
        <p:nvSpPr>
          <p:cNvPr id="20" name="4  _5"/>
          <p:cNvSpPr>
            <a:spLocks noChangeArrowheads="1"/>
          </p:cNvSpPr>
          <p:nvPr/>
        </p:nvSpPr>
        <p:spPr bwMode="auto">
          <a:xfrm>
            <a:off x="819587" y="481828"/>
            <a:ext cx="1837271" cy="4616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ctr">
              <a:spcBef>
                <a:spcPct val="20000"/>
              </a:spcBef>
            </a:pPr>
            <a:r>
              <a:rPr lang="zh-CN" altLang="en-US" sz="2400" dirty="0">
                <a:solidFill>
                  <a:srgbClr val="A977FF"/>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技术发展</a:t>
            </a:r>
            <a:endParaRPr lang="en-US" altLang="zh-CN" sz="2400" dirty="0">
              <a:solidFill>
                <a:srgbClr val="A977FF"/>
              </a:solidFill>
              <a:effectLst/>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1" name="流程图: 终止 20"/>
          <p:cNvSpPr/>
          <p:nvPr/>
        </p:nvSpPr>
        <p:spPr>
          <a:xfrm rot="5400000">
            <a:off x="-53870" y="101562"/>
            <a:ext cx="1310185" cy="436728"/>
          </a:xfrm>
          <a:prstGeom prst="flowChartTerminator">
            <a:avLst/>
          </a:prstGeom>
          <a:solidFill>
            <a:srgbClr val="A97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2636" y="-169893"/>
            <a:ext cx="3491246" cy="3491246"/>
          </a:xfrm>
          <a:prstGeom prst="rect">
            <a:avLst/>
          </a:prstGeom>
        </p:spPr>
      </p:pic>
    </p:spTree>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1+#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88696-A365-C0DF-4028-86DD315C287C}"/>
            </a:ext>
          </a:extLst>
        </p:cNvPr>
        <p:cNvGrpSpPr/>
        <p:nvPr/>
      </p:nvGrpSpPr>
      <p:grpSpPr>
        <a:xfrm>
          <a:off x="0" y="0"/>
          <a:ext cx="0" cy="0"/>
          <a:chOff x="0" y="0"/>
          <a:chExt cx="0" cy="0"/>
        </a:xfrm>
      </p:grpSpPr>
      <p:grpSp>
        <p:nvGrpSpPr>
          <p:cNvPr id="9" name="组合 8">
            <a:extLst>
              <a:ext uri="{FF2B5EF4-FFF2-40B4-BE49-F238E27FC236}">
                <a16:creationId xmlns:a16="http://schemas.microsoft.com/office/drawing/2014/main" id="{2A2E1EC9-ACB2-2907-7FC4-AC22E79B448B}"/>
              </a:ext>
            </a:extLst>
          </p:cNvPr>
          <p:cNvGrpSpPr/>
          <p:nvPr/>
        </p:nvGrpSpPr>
        <p:grpSpPr>
          <a:xfrm>
            <a:off x="706066" y="1549524"/>
            <a:ext cx="6063732" cy="2318284"/>
            <a:chOff x="706066" y="1549524"/>
            <a:chExt cx="6063732" cy="2318284"/>
          </a:xfrm>
        </p:grpSpPr>
        <p:sp>
          <p:nvSpPr>
            <p:cNvPr id="3" name="矩形 2">
              <a:extLst>
                <a:ext uri="{FF2B5EF4-FFF2-40B4-BE49-F238E27FC236}">
                  <a16:creationId xmlns:a16="http://schemas.microsoft.com/office/drawing/2014/main" id="{7C810535-9875-2A7B-0A7A-AC9D98C257E4}"/>
                </a:ext>
              </a:extLst>
            </p:cNvPr>
            <p:cNvSpPr/>
            <p:nvPr/>
          </p:nvSpPr>
          <p:spPr>
            <a:xfrm>
              <a:off x="706066" y="1781214"/>
              <a:ext cx="6063732" cy="2086594"/>
            </a:xfrm>
            <a:prstGeom prst="rect">
              <a:avLst/>
            </a:prstGeom>
            <a:noFill/>
            <a:ln>
              <a:solidFill>
                <a:srgbClr val="A97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 name="圆角矩形 1">
              <a:extLst>
                <a:ext uri="{FF2B5EF4-FFF2-40B4-BE49-F238E27FC236}">
                  <a16:creationId xmlns:a16="http://schemas.microsoft.com/office/drawing/2014/main" id="{B30722D9-CF1A-3714-7C2D-AC2DBDD76590}"/>
                </a:ext>
              </a:extLst>
            </p:cNvPr>
            <p:cNvSpPr/>
            <p:nvPr/>
          </p:nvSpPr>
          <p:spPr>
            <a:xfrm>
              <a:off x="1075122" y="1549524"/>
              <a:ext cx="1920326" cy="432000"/>
            </a:xfrm>
            <a:prstGeom prst="roundRect">
              <a:avLst/>
            </a:prstGeom>
            <a:solidFill>
              <a:srgbClr val="A97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6" name="文本框 5">
              <a:extLst>
                <a:ext uri="{FF2B5EF4-FFF2-40B4-BE49-F238E27FC236}">
                  <a16:creationId xmlns:a16="http://schemas.microsoft.com/office/drawing/2014/main" id="{A7C5FDA8-4B25-ED3E-E5C4-1F7E64458F33}"/>
                </a:ext>
              </a:extLst>
            </p:cNvPr>
            <p:cNvSpPr txBox="1"/>
            <p:nvPr/>
          </p:nvSpPr>
          <p:spPr>
            <a:xfrm>
              <a:off x="1015781" y="1565022"/>
              <a:ext cx="2039006" cy="338554"/>
            </a:xfrm>
            <a:prstGeom prst="rect">
              <a:avLst/>
            </a:prstGeom>
            <a:noFill/>
          </p:spPr>
          <p:txBody>
            <a:bodyPr wrap="square" rtlCol="0">
              <a:spAutoFit/>
            </a:bodyPr>
            <a:lstStyle/>
            <a:p>
              <a:pPr algn="ctr"/>
              <a:r>
                <a:rPr lang="zh-CN" altLang="en-US" sz="1600" b="1" dirty="0">
                  <a:solidFill>
                    <a:schemeClr val="bg1"/>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降低入门门槛</a:t>
              </a:r>
            </a:p>
          </p:txBody>
        </p:sp>
        <p:sp>
          <p:nvSpPr>
            <p:cNvPr id="7" name="文本框 6">
              <a:extLst>
                <a:ext uri="{FF2B5EF4-FFF2-40B4-BE49-F238E27FC236}">
                  <a16:creationId xmlns:a16="http://schemas.microsoft.com/office/drawing/2014/main" id="{8EA8240D-1517-05AC-4238-DC1A1B0601A0}"/>
                </a:ext>
              </a:extLst>
            </p:cNvPr>
            <p:cNvSpPr txBox="1"/>
            <p:nvPr/>
          </p:nvSpPr>
          <p:spPr>
            <a:xfrm>
              <a:off x="977464" y="2149322"/>
              <a:ext cx="5696605" cy="1569660"/>
            </a:xfrm>
            <a:prstGeom prst="rect">
              <a:avLst/>
            </a:prstGeom>
            <a:noFill/>
          </p:spPr>
          <p:txBody>
            <a:bodyPr wrap="square" rtlCol="0">
              <a:spAutoFit/>
            </a:bodyPr>
            <a:lstStyle/>
            <a:p>
              <a:pPr algn="l"/>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ArcGIS</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：引入更多智能化向导、交互式教程和任务提示，帮助新用户快速掌握核心功能；同时，可考虑设计简化模式，为初学者提供定制化的操作界面。</a:t>
              </a:r>
            </a:p>
            <a:p>
              <a:pPr algn="l"/>
              <a:r>
                <a:rPr lang="en-US" altLang="zh-CN" sz="1600" dirty="0" err="1">
                  <a:solidFill>
                    <a:schemeClr val="bg2">
                      <a:lumMod val="25000"/>
                    </a:schemeClr>
                  </a:solidFill>
                  <a:latin typeface="思源黑体 CN Normal" panose="020B0400000000000000" pitchFamily="34" charset="-122"/>
                  <a:ea typeface="思源黑体 CN Normal" panose="020B0400000000000000" pitchFamily="34" charset="-122"/>
                </a:rPr>
                <a:t>MapGIS</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：开发针对非专业用户的简易操作模式，优化界面友好度，适当简化专业术语和参数配置，使跨行业用户也能快速上手。</a:t>
              </a:r>
            </a:p>
          </p:txBody>
        </p:sp>
      </p:grpSp>
      <p:grpSp>
        <p:nvGrpSpPr>
          <p:cNvPr id="18" name="组合 17">
            <a:extLst>
              <a:ext uri="{FF2B5EF4-FFF2-40B4-BE49-F238E27FC236}">
                <a16:creationId xmlns:a16="http://schemas.microsoft.com/office/drawing/2014/main" id="{62ECAFCD-70D9-D810-32F8-08E6F957382F}"/>
              </a:ext>
            </a:extLst>
          </p:cNvPr>
          <p:cNvGrpSpPr/>
          <p:nvPr/>
        </p:nvGrpSpPr>
        <p:grpSpPr>
          <a:xfrm>
            <a:off x="6980005" y="3000413"/>
            <a:ext cx="4360657" cy="2933215"/>
            <a:chOff x="6980005" y="3000413"/>
            <a:chExt cx="4360657" cy="2933215"/>
          </a:xfrm>
        </p:grpSpPr>
        <p:sp>
          <p:nvSpPr>
            <p:cNvPr id="8" name="矩形 7">
              <a:extLst>
                <a:ext uri="{FF2B5EF4-FFF2-40B4-BE49-F238E27FC236}">
                  <a16:creationId xmlns:a16="http://schemas.microsoft.com/office/drawing/2014/main" id="{84FB51B0-4E1E-1789-ED94-D0CD891C305E}"/>
                </a:ext>
              </a:extLst>
            </p:cNvPr>
            <p:cNvSpPr/>
            <p:nvPr/>
          </p:nvSpPr>
          <p:spPr>
            <a:xfrm>
              <a:off x="6980005" y="3000413"/>
              <a:ext cx="4360657" cy="2717215"/>
            </a:xfrm>
            <a:prstGeom prst="rect">
              <a:avLst/>
            </a:prstGeom>
            <a:noFill/>
            <a:ln>
              <a:solidFill>
                <a:srgbClr val="A97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11" name="文本框 10">
              <a:extLst>
                <a:ext uri="{FF2B5EF4-FFF2-40B4-BE49-F238E27FC236}">
                  <a16:creationId xmlns:a16="http://schemas.microsoft.com/office/drawing/2014/main" id="{198C0169-C9A6-2B58-2D78-AE78ACCC651C}"/>
                </a:ext>
              </a:extLst>
            </p:cNvPr>
            <p:cNvSpPr txBox="1"/>
            <p:nvPr/>
          </p:nvSpPr>
          <p:spPr>
            <a:xfrm>
              <a:off x="7168722" y="3450892"/>
              <a:ext cx="3983222" cy="1569660"/>
            </a:xfrm>
            <a:prstGeom prst="rect">
              <a:avLst/>
            </a:prstGeom>
            <a:noFill/>
          </p:spPr>
          <p:txBody>
            <a:bodyPr wrap="square" rtlCol="0">
              <a:spAutoFit/>
            </a:bodyPr>
            <a:lstStyle/>
            <a:p>
              <a:pPr algn="l"/>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建议各软件开发者建立统一的插件开发标准和审核机制，确保插件质量与兼容性；</a:t>
              </a:r>
              <a:endPar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endParaRPr>
            </a:p>
            <a:p>
              <a:pPr algn="l"/>
              <a:endPar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endParaRPr>
            </a:p>
            <a:p>
              <a:pPr algn="l"/>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同时，提供详细的二次开发文档和示例，鼓励开发者社区协作与经验分享，从而降低开发门槛，提升系统扩展性。</a:t>
              </a:r>
            </a:p>
          </p:txBody>
        </p:sp>
        <p:sp>
          <p:nvSpPr>
            <p:cNvPr id="12" name="圆角矩形 11">
              <a:extLst>
                <a:ext uri="{FF2B5EF4-FFF2-40B4-BE49-F238E27FC236}">
                  <a16:creationId xmlns:a16="http://schemas.microsoft.com/office/drawing/2014/main" id="{060C0369-D423-FE4F-EA80-0B373AFF5795}"/>
                </a:ext>
              </a:extLst>
            </p:cNvPr>
            <p:cNvSpPr/>
            <p:nvPr/>
          </p:nvSpPr>
          <p:spPr>
            <a:xfrm>
              <a:off x="8726162" y="5501628"/>
              <a:ext cx="2313888" cy="432000"/>
            </a:xfrm>
            <a:prstGeom prst="roundRect">
              <a:avLst/>
            </a:prstGeom>
            <a:solidFill>
              <a:srgbClr val="A97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13" name="文本框 12">
              <a:extLst>
                <a:ext uri="{FF2B5EF4-FFF2-40B4-BE49-F238E27FC236}">
                  <a16:creationId xmlns:a16="http://schemas.microsoft.com/office/drawing/2014/main" id="{83548F03-D204-FD78-3FE5-37412B7E3E38}"/>
                </a:ext>
              </a:extLst>
            </p:cNvPr>
            <p:cNvSpPr txBox="1"/>
            <p:nvPr/>
          </p:nvSpPr>
          <p:spPr>
            <a:xfrm>
              <a:off x="8629272" y="5532962"/>
              <a:ext cx="2522672" cy="338554"/>
            </a:xfrm>
            <a:prstGeom prst="rect">
              <a:avLst/>
            </a:prstGeom>
            <a:noFill/>
          </p:spPr>
          <p:txBody>
            <a:bodyPr wrap="square" rtlCol="0">
              <a:spAutoFit/>
            </a:bodyPr>
            <a:lstStyle/>
            <a:p>
              <a:pPr algn="ctr"/>
              <a:r>
                <a:rPr lang="zh-CN" altLang="en-US" sz="1600" b="1" dirty="0">
                  <a:solidFill>
                    <a:schemeClr val="bg1"/>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统一插件与二次开发环境</a:t>
              </a:r>
            </a:p>
          </p:txBody>
        </p:sp>
      </p:grpSp>
      <p:grpSp>
        <p:nvGrpSpPr>
          <p:cNvPr id="10" name="组合 9">
            <a:extLst>
              <a:ext uri="{FF2B5EF4-FFF2-40B4-BE49-F238E27FC236}">
                <a16:creationId xmlns:a16="http://schemas.microsoft.com/office/drawing/2014/main" id="{3B2E84D6-5A66-3807-AFAA-AAD34C9A46E7}"/>
              </a:ext>
            </a:extLst>
          </p:cNvPr>
          <p:cNvGrpSpPr/>
          <p:nvPr/>
        </p:nvGrpSpPr>
        <p:grpSpPr>
          <a:xfrm>
            <a:off x="706066" y="4050738"/>
            <a:ext cx="6063732" cy="1666890"/>
            <a:chOff x="706066" y="4050738"/>
            <a:chExt cx="6063732" cy="1666890"/>
          </a:xfrm>
        </p:grpSpPr>
        <p:sp>
          <p:nvSpPr>
            <p:cNvPr id="14" name="矩形 13">
              <a:extLst>
                <a:ext uri="{FF2B5EF4-FFF2-40B4-BE49-F238E27FC236}">
                  <a16:creationId xmlns:a16="http://schemas.microsoft.com/office/drawing/2014/main" id="{8A328810-934D-61C5-E37D-A77ED69C2C82}"/>
                </a:ext>
              </a:extLst>
            </p:cNvPr>
            <p:cNvSpPr/>
            <p:nvPr/>
          </p:nvSpPr>
          <p:spPr>
            <a:xfrm>
              <a:off x="706066" y="4282428"/>
              <a:ext cx="6063732" cy="1435200"/>
            </a:xfrm>
            <a:prstGeom prst="rect">
              <a:avLst/>
            </a:prstGeom>
            <a:noFill/>
            <a:ln>
              <a:solidFill>
                <a:srgbClr val="A97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15" name="圆角矩形 14">
              <a:extLst>
                <a:ext uri="{FF2B5EF4-FFF2-40B4-BE49-F238E27FC236}">
                  <a16:creationId xmlns:a16="http://schemas.microsoft.com/office/drawing/2014/main" id="{E90E636C-3916-983B-D278-D5736A6CE660}"/>
                </a:ext>
              </a:extLst>
            </p:cNvPr>
            <p:cNvSpPr/>
            <p:nvPr/>
          </p:nvSpPr>
          <p:spPr>
            <a:xfrm>
              <a:off x="1075122" y="4050738"/>
              <a:ext cx="1920326" cy="432000"/>
            </a:xfrm>
            <a:prstGeom prst="roundRect">
              <a:avLst/>
            </a:prstGeom>
            <a:solidFill>
              <a:srgbClr val="A97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16" name="文本框 15">
              <a:extLst>
                <a:ext uri="{FF2B5EF4-FFF2-40B4-BE49-F238E27FC236}">
                  <a16:creationId xmlns:a16="http://schemas.microsoft.com/office/drawing/2014/main" id="{3B66A2FF-72E8-9CC1-A6E8-4C6D0FDC8A5E}"/>
                </a:ext>
              </a:extLst>
            </p:cNvPr>
            <p:cNvSpPr txBox="1"/>
            <p:nvPr/>
          </p:nvSpPr>
          <p:spPr>
            <a:xfrm>
              <a:off x="1040057" y="4082072"/>
              <a:ext cx="2014730" cy="338554"/>
            </a:xfrm>
            <a:prstGeom prst="rect">
              <a:avLst/>
            </a:prstGeom>
            <a:noFill/>
          </p:spPr>
          <p:txBody>
            <a:bodyPr wrap="square" rtlCol="0">
              <a:spAutoFit/>
            </a:bodyPr>
            <a:lstStyle/>
            <a:p>
              <a:pPr algn="ctr"/>
              <a:r>
                <a:rPr lang="zh-CN" altLang="en-US" sz="1600" b="1" dirty="0">
                  <a:solidFill>
                    <a:schemeClr val="bg1"/>
                  </a:solidFill>
                  <a:latin typeface="思源黑体 CN Normal" panose="020B0400000000000000" pitchFamily="34" charset="-122"/>
                  <a:ea typeface="思源黑体 CN Normal" panose="020B0400000000000000" pitchFamily="34" charset="-122"/>
                  <a:sym typeface="思源黑体 CN Normal" panose="020B0400000000000000" pitchFamily="34" charset="-122"/>
                </a:rPr>
                <a:t>界面美观性提升</a:t>
              </a:r>
            </a:p>
          </p:txBody>
        </p:sp>
        <p:sp>
          <p:nvSpPr>
            <p:cNvPr id="17" name="文本框 16">
              <a:extLst>
                <a:ext uri="{FF2B5EF4-FFF2-40B4-BE49-F238E27FC236}">
                  <a16:creationId xmlns:a16="http://schemas.microsoft.com/office/drawing/2014/main" id="{912A9398-36AB-F3C5-0A82-B8E3BE97E2F7}"/>
                </a:ext>
              </a:extLst>
            </p:cNvPr>
            <p:cNvSpPr txBox="1"/>
            <p:nvPr/>
          </p:nvSpPr>
          <p:spPr>
            <a:xfrm>
              <a:off x="977464" y="4592630"/>
              <a:ext cx="5696605" cy="1077218"/>
            </a:xfrm>
            <a:prstGeom prst="rect">
              <a:avLst/>
            </a:prstGeom>
            <a:noFill/>
          </p:spPr>
          <p:txBody>
            <a:bodyPr wrap="square" rtlCol="0">
              <a:spAutoFit/>
            </a:bodyPr>
            <a:lstStyle/>
            <a:p>
              <a:pPr algn="l"/>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QGIS</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与</a:t>
              </a:r>
              <a:r>
                <a:rPr lang="en-US" altLang="zh-CN" sz="1600" dirty="0" err="1">
                  <a:solidFill>
                    <a:schemeClr val="bg2">
                      <a:lumMod val="25000"/>
                    </a:schemeClr>
                  </a:solidFill>
                  <a:latin typeface="思源黑体 CN Normal" panose="020B0400000000000000" pitchFamily="34" charset="-122"/>
                  <a:ea typeface="思源黑体 CN Normal" panose="020B0400000000000000" pitchFamily="34" charset="-122"/>
                </a:rPr>
                <a:t>SuperMap</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：借鉴现代</a:t>
              </a:r>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UI</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设计理念，如</a:t>
              </a:r>
              <a:r>
                <a:rPr lang="en-US" altLang="zh-CN" sz="1600" dirty="0">
                  <a:solidFill>
                    <a:schemeClr val="bg2">
                      <a:lumMod val="25000"/>
                    </a:schemeClr>
                  </a:solidFill>
                  <a:latin typeface="思源黑体 CN Normal" panose="020B0400000000000000" pitchFamily="34" charset="-122"/>
                  <a:ea typeface="思源黑体 CN Normal" panose="020B0400000000000000" pitchFamily="34" charset="-122"/>
                </a:rPr>
                <a:t>Material Design</a:t>
              </a:r>
              <a:r>
                <a:rPr lang="zh-CN" altLang="en-US" sz="1600" dirty="0">
                  <a:solidFill>
                    <a:schemeClr val="bg2">
                      <a:lumMod val="25000"/>
                    </a:schemeClr>
                  </a:solidFill>
                  <a:latin typeface="思源黑体 CN Normal" panose="020B0400000000000000" pitchFamily="34" charset="-122"/>
                  <a:ea typeface="思源黑体 CN Normal" panose="020B0400000000000000" pitchFamily="34" charset="-122"/>
                </a:rPr>
                <a:t>风格，优化图标、配色和布局，提升视觉吸引力和交互便捷性；同时在保留功能扩展性的前提下，设计更加直观的操作流程。</a:t>
              </a:r>
            </a:p>
          </p:txBody>
        </p:sp>
      </p:grpSp>
      <p:sp>
        <p:nvSpPr>
          <p:cNvPr id="20" name="4  _5">
            <a:extLst>
              <a:ext uri="{FF2B5EF4-FFF2-40B4-BE49-F238E27FC236}">
                <a16:creationId xmlns:a16="http://schemas.microsoft.com/office/drawing/2014/main" id="{9D79A1B7-4CF9-D00B-9D73-9C279432059E}"/>
              </a:ext>
            </a:extLst>
          </p:cNvPr>
          <p:cNvSpPr>
            <a:spLocks noChangeArrowheads="1"/>
          </p:cNvSpPr>
          <p:nvPr/>
        </p:nvSpPr>
        <p:spPr bwMode="auto">
          <a:xfrm>
            <a:off x="819587" y="481828"/>
            <a:ext cx="1837271" cy="4616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spAutoFit/>
          </a:bodyPr>
          <a:lstStyle/>
          <a:p>
            <a:pPr algn="ctr">
              <a:spcBef>
                <a:spcPct val="20000"/>
              </a:spcBef>
            </a:pPr>
            <a:r>
              <a:rPr lang="zh-CN" altLang="en-US" sz="2400" dirty="0">
                <a:solidFill>
                  <a:srgbClr val="A977FF"/>
                </a:solidFill>
                <a:effectLst/>
                <a:latin typeface="思源黑体 CN Normal" panose="020B0400000000000000" pitchFamily="34" charset="-122"/>
                <a:ea typeface="思源黑体 CN Normal" panose="020B0400000000000000" pitchFamily="34" charset="-122"/>
                <a:sym typeface="思源黑体 CN Normal" panose="020B0400000000000000" pitchFamily="34" charset="-122"/>
              </a:rPr>
              <a:t>改进建议</a:t>
            </a:r>
            <a:endParaRPr lang="en-US" altLang="zh-CN" sz="2400" dirty="0">
              <a:solidFill>
                <a:srgbClr val="A977FF"/>
              </a:solidFill>
              <a:effectLst/>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sp>
        <p:nvSpPr>
          <p:cNvPr id="21" name="流程图: 终止 20">
            <a:extLst>
              <a:ext uri="{FF2B5EF4-FFF2-40B4-BE49-F238E27FC236}">
                <a16:creationId xmlns:a16="http://schemas.microsoft.com/office/drawing/2014/main" id="{C210D06E-D56D-F296-5CD1-074EDE334961}"/>
              </a:ext>
            </a:extLst>
          </p:cNvPr>
          <p:cNvSpPr/>
          <p:nvPr/>
        </p:nvSpPr>
        <p:spPr>
          <a:xfrm rot="5400000">
            <a:off x="-53870" y="101562"/>
            <a:ext cx="1310185" cy="436728"/>
          </a:xfrm>
          <a:prstGeom prst="flowChartTerminator">
            <a:avLst/>
          </a:prstGeom>
          <a:solidFill>
            <a:srgbClr val="A97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Normal" panose="020B0400000000000000" pitchFamily="34" charset="-122"/>
              <a:ea typeface="思源黑体 CN Normal" panose="020B0400000000000000" pitchFamily="34" charset="-122"/>
              <a:sym typeface="思源黑体 CN Normal" panose="020B0400000000000000" pitchFamily="34" charset="-122"/>
            </a:endParaRPr>
          </a:p>
        </p:txBody>
      </p:sp>
      <p:pic>
        <p:nvPicPr>
          <p:cNvPr id="23" name="图片 22">
            <a:extLst>
              <a:ext uri="{FF2B5EF4-FFF2-40B4-BE49-F238E27FC236}">
                <a16:creationId xmlns:a16="http://schemas.microsoft.com/office/drawing/2014/main" id="{BD886A12-E97D-E2C1-3148-1F7CCF87AA1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92636" y="-169893"/>
            <a:ext cx="3491246" cy="3491246"/>
          </a:xfrm>
          <a:prstGeom prst="rect">
            <a:avLst/>
          </a:prstGeom>
        </p:spPr>
      </p:pic>
    </p:spTree>
    <p:extLst>
      <p:ext uri="{BB962C8B-B14F-4D97-AF65-F5344CB8AC3E}">
        <p14:creationId xmlns:p14="http://schemas.microsoft.com/office/powerpoint/2010/main" val="3490018394"/>
      </p:ext>
    </p:extLst>
  </p:cSld>
  <p:clrMapOvr>
    <a:masterClrMapping/>
  </p:clrMapOvr>
  <p:transition spd="slow" advTm="0">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1+#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hmNjAzMWJlZjFkMmQwODUwMTJkYzE2ODFiYmFmYTcifQ=="/>
</p:tagLst>
</file>

<file path=ppt/theme/theme1.xml><?xml version="1.0" encoding="utf-8"?>
<a:theme xmlns:a="http://schemas.openxmlformats.org/drawingml/2006/main" name="Office 主题​​">
  <a:themeElements>
    <a:clrScheme name="自定义 7">
      <a:dk1>
        <a:sysClr val="windowText" lastClr="000000"/>
      </a:dk1>
      <a:lt1>
        <a:sysClr val="window" lastClr="FFFFFF"/>
      </a:lt1>
      <a:dk2>
        <a:srgbClr val="44546A"/>
      </a:dk2>
      <a:lt2>
        <a:srgbClr val="E7E6E6"/>
      </a:lt2>
      <a:accent1>
        <a:srgbClr val="FF4F67"/>
      </a:accent1>
      <a:accent2>
        <a:srgbClr val="FF4F67"/>
      </a:accent2>
      <a:accent3>
        <a:srgbClr val="FF4F67"/>
      </a:accent3>
      <a:accent4>
        <a:srgbClr val="2ABE90"/>
      </a:accent4>
      <a:accent5>
        <a:srgbClr val="10BE6F"/>
      </a:accent5>
      <a:accent6>
        <a:srgbClr val="2ABE90"/>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1408</TotalTime>
  <Words>1061</Words>
  <Application>Microsoft Office PowerPoint</Application>
  <PresentationFormat>宽屏</PresentationFormat>
  <Paragraphs>88</Paragraphs>
  <Slides>11</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等线</vt:lpstr>
      <vt:lpstr>等线 Light</vt:lpstr>
      <vt:lpstr>汉仪文黑-85W</vt:lpstr>
      <vt:lpstr>思源黑体 CN Normal</vt:lpstr>
      <vt:lpstr>微软雅黑</vt:lpstr>
      <vt:lpstr>Arial</vt:lpstr>
      <vt:lpstr>Roboto</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杨影</dc:creator>
  <cp:lastModifiedBy>Kevin Pendragon</cp:lastModifiedBy>
  <cp:revision>67</cp:revision>
  <dcterms:created xsi:type="dcterms:W3CDTF">2018-08-25T08:29:00Z</dcterms:created>
  <dcterms:modified xsi:type="dcterms:W3CDTF">2025-03-17T15:27:29Z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4111CDF7D47F4EFF966A8D762FEF6E1C_12</vt:lpwstr>
  </property>
</Properties>
</file>