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2024/6/20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2024/6/20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2024/6/20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2024/6/20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2024/6/20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2024/6/20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2024/6/20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815B71-2790-9A4E-A1A6-9EAC0F3B69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5715000" cy="772624"/>
          </a:xfrm>
        </p:spPr>
        <p:txBody>
          <a:bodyPr>
            <a:normAutofit/>
          </a:bodyPr>
          <a:lstStyle/>
          <a:p>
            <a:pPr algn="l"/>
            <a:r>
              <a:rPr lang="en-US" altLang="zh-CN" sz="3200"/>
              <a:t>Pass: Mem2Reg</a:t>
            </a:r>
            <a:endParaRPr lang="zh-CN" altLang="en-US" sz="320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491A50B-4818-C42B-36FC-680B858D8A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" y="1128467"/>
            <a:ext cx="2344615" cy="5665055"/>
          </a:xfrm>
        </p:spPr>
        <p:txBody>
          <a:bodyPr/>
          <a:lstStyle/>
          <a:p>
            <a:pPr algn="just"/>
            <a:r>
              <a:rPr lang="en-US" altLang="zh-CN"/>
              <a:t>Original Code:</a:t>
            </a:r>
          </a:p>
          <a:p>
            <a:pPr algn="just">
              <a:lnSpc>
                <a:spcPts val="1200"/>
              </a:lnSpc>
            </a:pPr>
            <a:r>
              <a:rPr lang="en-US" altLang="zh-CN" sz="1600"/>
              <a:t>int main(){</a:t>
            </a:r>
          </a:p>
          <a:p>
            <a:pPr algn="just">
              <a:lnSpc>
                <a:spcPts val="1200"/>
              </a:lnSpc>
            </a:pPr>
            <a:r>
              <a:rPr lang="en-US" altLang="zh-CN" sz="1600"/>
              <a:t>    int </a:t>
            </a:r>
            <a:r>
              <a:rPr lang="en-US" altLang="zh-CN" sz="1600">
                <a:solidFill>
                  <a:srgbClr val="FF0000"/>
                </a:solidFill>
              </a:rPr>
              <a:t>x = 2</a:t>
            </a:r>
            <a:r>
              <a:rPr lang="en-US" altLang="zh-CN" sz="1600"/>
              <a:t>, </a:t>
            </a:r>
            <a:r>
              <a:rPr lang="en-US" altLang="zh-CN" sz="1600">
                <a:solidFill>
                  <a:srgbClr val="00B050"/>
                </a:solidFill>
              </a:rPr>
              <a:t>y = x</a:t>
            </a:r>
            <a:r>
              <a:rPr lang="en-US" altLang="zh-CN" sz="1600"/>
              <a:t>, z;</a:t>
            </a:r>
          </a:p>
          <a:p>
            <a:pPr algn="just">
              <a:lnSpc>
                <a:spcPts val="1200"/>
              </a:lnSpc>
            </a:pPr>
            <a:r>
              <a:rPr lang="en-US" altLang="zh-CN" sz="1600"/>
              <a:t>    float w = </a:t>
            </a:r>
            <a:r>
              <a:rPr lang="en-US" altLang="zh-CN" sz="1600">
                <a:solidFill>
                  <a:srgbClr val="00B050"/>
                </a:solidFill>
              </a:rPr>
              <a:t>y - 1</a:t>
            </a:r>
            <a:r>
              <a:rPr lang="en-US" altLang="zh-CN" sz="1600"/>
              <a:t>;</a:t>
            </a:r>
          </a:p>
          <a:p>
            <a:pPr algn="just">
              <a:lnSpc>
                <a:spcPts val="1200"/>
              </a:lnSpc>
            </a:pPr>
            <a:r>
              <a:rPr lang="en-US" altLang="zh-CN" sz="1600"/>
              <a:t>    int a[3][3] = {{1, 2}, 3};</a:t>
            </a:r>
          </a:p>
          <a:p>
            <a:pPr algn="just">
              <a:lnSpc>
                <a:spcPts val="1200"/>
              </a:lnSpc>
            </a:pPr>
            <a:r>
              <a:rPr lang="en-US" altLang="zh-CN" sz="1600"/>
              <a:t>    while(</a:t>
            </a:r>
            <a:r>
              <a:rPr lang="en-US" altLang="zh-CN" sz="1600">
                <a:solidFill>
                  <a:srgbClr val="FF0000"/>
                </a:solidFill>
              </a:rPr>
              <a:t>x &lt; 4</a:t>
            </a:r>
            <a:r>
              <a:rPr lang="en-US" altLang="zh-CN" sz="1600"/>
              <a:t>){</a:t>
            </a:r>
          </a:p>
          <a:p>
            <a:pPr algn="just">
              <a:lnSpc>
                <a:spcPts val="1200"/>
              </a:lnSpc>
            </a:pPr>
            <a:r>
              <a:rPr lang="en-US" altLang="zh-CN" sz="1600"/>
              <a:t>        </a:t>
            </a:r>
            <a:r>
              <a:rPr lang="en-US" altLang="zh-CN" sz="1600">
                <a:solidFill>
                  <a:srgbClr val="FF0000"/>
                </a:solidFill>
              </a:rPr>
              <a:t>x = x + 1</a:t>
            </a:r>
            <a:r>
              <a:rPr lang="en-US" altLang="zh-CN" sz="1600"/>
              <a:t>;</a:t>
            </a:r>
          </a:p>
          <a:p>
            <a:pPr algn="just">
              <a:lnSpc>
                <a:spcPts val="1200"/>
              </a:lnSpc>
            </a:pPr>
            <a:r>
              <a:rPr lang="en-US" altLang="zh-CN" sz="1600"/>
              <a:t>        y = w + 1;</a:t>
            </a:r>
          </a:p>
          <a:p>
            <a:pPr algn="just">
              <a:lnSpc>
                <a:spcPts val="1200"/>
              </a:lnSpc>
            </a:pPr>
            <a:r>
              <a:rPr lang="en-US" altLang="zh-CN" sz="1600"/>
              <a:t>    }</a:t>
            </a:r>
          </a:p>
          <a:p>
            <a:pPr algn="just">
              <a:lnSpc>
                <a:spcPts val="1200"/>
              </a:lnSpc>
            </a:pPr>
            <a:r>
              <a:rPr lang="en-US" altLang="zh-CN" sz="1600"/>
              <a:t>    if(y){</a:t>
            </a:r>
          </a:p>
          <a:p>
            <a:pPr algn="just">
              <a:lnSpc>
                <a:spcPts val="1200"/>
              </a:lnSpc>
            </a:pPr>
            <a:r>
              <a:rPr lang="en-US" altLang="zh-CN" sz="1600"/>
              <a:t>        z = y + 2;</a:t>
            </a:r>
          </a:p>
          <a:p>
            <a:pPr algn="just">
              <a:lnSpc>
                <a:spcPts val="1200"/>
              </a:lnSpc>
            </a:pPr>
            <a:r>
              <a:rPr lang="en-US" altLang="zh-CN" sz="1600"/>
              <a:t>        x = a[0][0] - 1;</a:t>
            </a:r>
          </a:p>
          <a:p>
            <a:pPr algn="just">
              <a:lnSpc>
                <a:spcPts val="1200"/>
              </a:lnSpc>
            </a:pPr>
            <a:r>
              <a:rPr lang="en-US" altLang="zh-CN" sz="1600"/>
              <a:t>    }</a:t>
            </a:r>
          </a:p>
          <a:p>
            <a:pPr algn="just">
              <a:lnSpc>
                <a:spcPts val="1200"/>
              </a:lnSpc>
            </a:pPr>
            <a:r>
              <a:rPr lang="en-US" altLang="zh-CN" sz="1600"/>
              <a:t>    else{</a:t>
            </a:r>
          </a:p>
          <a:p>
            <a:pPr algn="just">
              <a:lnSpc>
                <a:spcPts val="1200"/>
              </a:lnSpc>
            </a:pPr>
            <a:r>
              <a:rPr lang="en-US" altLang="zh-CN" sz="1600"/>
              <a:t>        z = y - 3;</a:t>
            </a:r>
          </a:p>
          <a:p>
            <a:pPr algn="just">
              <a:lnSpc>
                <a:spcPts val="1200"/>
              </a:lnSpc>
            </a:pPr>
            <a:r>
              <a:rPr lang="en-US" altLang="zh-CN" sz="1600"/>
              <a:t>    }</a:t>
            </a:r>
          </a:p>
          <a:p>
            <a:pPr algn="just">
              <a:lnSpc>
                <a:spcPts val="1200"/>
              </a:lnSpc>
            </a:pPr>
            <a:r>
              <a:rPr lang="en-US" altLang="zh-CN" sz="1600"/>
              <a:t>    return x;</a:t>
            </a:r>
          </a:p>
          <a:p>
            <a:pPr algn="just">
              <a:lnSpc>
                <a:spcPts val="1200"/>
              </a:lnSpc>
            </a:pPr>
            <a:r>
              <a:rPr lang="en-US" altLang="zh-CN" sz="1600"/>
              <a:t>}</a:t>
            </a:r>
            <a:endParaRPr lang="zh-CN" altLang="en-US" sz="1600"/>
          </a:p>
        </p:txBody>
      </p:sp>
      <p:sp>
        <p:nvSpPr>
          <p:cNvPr id="4" name="副标题 2">
            <a:extLst>
              <a:ext uri="{FF2B5EF4-FFF2-40B4-BE49-F238E27FC236}">
                <a16:creationId xmlns:a16="http://schemas.microsoft.com/office/drawing/2014/main" id="{C5FD13D2-CEC6-7848-7B21-8A473A9C83AC}"/>
              </a:ext>
            </a:extLst>
          </p:cNvPr>
          <p:cNvSpPr txBox="1">
            <a:spLocks/>
          </p:cNvSpPr>
          <p:nvPr/>
        </p:nvSpPr>
        <p:spPr>
          <a:xfrm>
            <a:off x="3815862" y="1128467"/>
            <a:ext cx="3364524" cy="5500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zh-CN"/>
              <a:t>After Mem2Reg:</a:t>
            </a:r>
          </a:p>
          <a:p>
            <a:pPr algn="just">
              <a:lnSpc>
                <a:spcPts val="1200"/>
              </a:lnSpc>
            </a:pPr>
            <a:r>
              <a:rPr lang="en-US" altLang="zh-CN" sz="1600"/>
              <a:t>func i32 main():</a:t>
            </a:r>
          </a:p>
          <a:p>
            <a:pPr algn="just">
              <a:lnSpc>
                <a:spcPts val="1200"/>
              </a:lnSpc>
            </a:pPr>
            <a:r>
              <a:rPr lang="en-US" altLang="zh-CN" sz="1600"/>
              <a:t>BB2:</a:t>
            </a:r>
          </a:p>
          <a:p>
            <a:pPr algn="just">
              <a:lnSpc>
                <a:spcPts val="1200"/>
              </a:lnSpc>
            </a:pPr>
            <a:r>
              <a:rPr lang="en-US" altLang="zh-CN" sz="1600"/>
              <a:t>  @a_1 = alloca [3, [3, i32]] (Array)</a:t>
            </a:r>
          </a:p>
          <a:p>
            <a:pPr algn="just">
              <a:lnSpc>
                <a:spcPts val="1200"/>
              </a:lnSpc>
            </a:pPr>
            <a:r>
              <a:rPr lang="en-US" altLang="zh-CN" sz="1600"/>
              <a:t> </a:t>
            </a:r>
            <a:r>
              <a:rPr lang="en-US" altLang="zh-CN" sz="1600">
                <a:solidFill>
                  <a:srgbClr val="00B050"/>
                </a:solidFill>
              </a:rPr>
              <a:t> %3 = sub i32 2 , i32 1</a:t>
            </a:r>
          </a:p>
          <a:p>
            <a:pPr algn="just">
              <a:lnSpc>
                <a:spcPts val="1200"/>
              </a:lnSpc>
            </a:pPr>
            <a:r>
              <a:rPr lang="en-US" altLang="zh-CN" sz="1600"/>
              <a:t>  %4 = itof i32 %3</a:t>
            </a:r>
          </a:p>
          <a:p>
            <a:pPr algn="just">
              <a:lnSpc>
                <a:spcPts val="1200"/>
              </a:lnSpc>
            </a:pPr>
            <a:r>
              <a:rPr lang="en-US" altLang="zh-CN" sz="1600"/>
              <a:t>  %5 = gep [3, [3, i32]]* @a_1 , [0, 0]</a:t>
            </a:r>
          </a:p>
          <a:p>
            <a:pPr algn="just">
              <a:lnSpc>
                <a:spcPts val="1200"/>
              </a:lnSpc>
            </a:pPr>
            <a:r>
              <a:rPr lang="en-US" altLang="zh-CN" sz="1600"/>
              <a:t>  store i32 1 , i32* %5 (Array)</a:t>
            </a:r>
          </a:p>
          <a:p>
            <a:pPr algn="just">
              <a:lnSpc>
                <a:spcPts val="1200"/>
              </a:lnSpc>
            </a:pPr>
            <a:r>
              <a:rPr lang="en-US" altLang="zh-CN" sz="1600"/>
              <a:t>  %6 = gep [3, [3, i32]]* @a_1 , [0, 1]</a:t>
            </a:r>
          </a:p>
          <a:p>
            <a:pPr algn="just">
              <a:lnSpc>
                <a:spcPts val="1200"/>
              </a:lnSpc>
            </a:pPr>
            <a:r>
              <a:rPr lang="en-US" altLang="zh-CN" sz="1600"/>
              <a:t>  store i32 2 , i32* %6 (Array)</a:t>
            </a:r>
          </a:p>
          <a:p>
            <a:pPr algn="just">
              <a:lnSpc>
                <a:spcPts val="1200"/>
              </a:lnSpc>
            </a:pPr>
            <a:r>
              <a:rPr lang="en-US" altLang="zh-CN" sz="1600"/>
              <a:t>  %7 = gep [3, [3, i32]]* @a_1 , [1, 0]</a:t>
            </a:r>
          </a:p>
          <a:p>
            <a:pPr algn="just">
              <a:lnSpc>
                <a:spcPts val="1200"/>
              </a:lnSpc>
            </a:pPr>
            <a:r>
              <a:rPr lang="en-US" altLang="zh-CN" sz="1600"/>
              <a:t>  store i32 3 , i32* %7 (Array)</a:t>
            </a:r>
          </a:p>
          <a:p>
            <a:pPr algn="just">
              <a:lnSpc>
                <a:spcPts val="1200"/>
              </a:lnSpc>
            </a:pPr>
            <a:r>
              <a:rPr lang="en-US" altLang="zh-CN" sz="1600"/>
              <a:t>  jump BB3</a:t>
            </a:r>
          </a:p>
          <a:p>
            <a:pPr algn="just">
              <a:lnSpc>
                <a:spcPts val="1200"/>
              </a:lnSpc>
            </a:pPr>
            <a:endParaRPr lang="en-US" altLang="zh-CN" sz="1600"/>
          </a:p>
          <a:p>
            <a:pPr algn="just">
              <a:lnSpc>
                <a:spcPts val="1200"/>
              </a:lnSpc>
            </a:pPr>
            <a:r>
              <a:rPr lang="en-US" altLang="zh-CN" sz="1600"/>
              <a:t>BB3:</a:t>
            </a:r>
          </a:p>
          <a:p>
            <a:pPr algn="just">
              <a:lnSpc>
                <a:spcPts val="1200"/>
              </a:lnSpc>
            </a:pPr>
            <a:r>
              <a:rPr lang="en-US" altLang="zh-CN" sz="1600"/>
              <a:t>  %27 = phi i32 2, i32 %14</a:t>
            </a:r>
          </a:p>
          <a:p>
            <a:pPr algn="just">
              <a:lnSpc>
                <a:spcPts val="1200"/>
              </a:lnSpc>
            </a:pPr>
            <a:r>
              <a:rPr lang="en-US" altLang="zh-CN" sz="1600">
                <a:solidFill>
                  <a:srgbClr val="FF0000"/>
                </a:solidFill>
              </a:rPr>
              <a:t>  %26 = phi i32 2, i32 %11</a:t>
            </a:r>
          </a:p>
          <a:p>
            <a:pPr algn="just">
              <a:lnSpc>
                <a:spcPts val="1200"/>
              </a:lnSpc>
            </a:pPr>
            <a:r>
              <a:rPr lang="en-US" altLang="zh-CN" sz="1600">
                <a:solidFill>
                  <a:srgbClr val="FF0000"/>
                </a:solidFill>
              </a:rPr>
              <a:t>  %9 = lt i32 %26 , i32 4</a:t>
            </a:r>
          </a:p>
          <a:p>
            <a:pPr algn="just">
              <a:lnSpc>
                <a:spcPts val="1200"/>
              </a:lnSpc>
            </a:pPr>
            <a:r>
              <a:rPr lang="en-US" altLang="zh-CN" sz="1600"/>
              <a:t>  br i1 %9 , BB4 , BB5</a:t>
            </a:r>
            <a:endParaRPr lang="zh-CN" altLang="en-US" sz="1600"/>
          </a:p>
        </p:txBody>
      </p:sp>
      <p:sp>
        <p:nvSpPr>
          <p:cNvPr id="5" name="副标题 2">
            <a:extLst>
              <a:ext uri="{FF2B5EF4-FFF2-40B4-BE49-F238E27FC236}">
                <a16:creationId xmlns:a16="http://schemas.microsoft.com/office/drawing/2014/main" id="{F2A82A2A-8350-9773-0492-1244D60FFDC1}"/>
              </a:ext>
            </a:extLst>
          </p:cNvPr>
          <p:cNvSpPr txBox="1">
            <a:spLocks/>
          </p:cNvSpPr>
          <p:nvPr/>
        </p:nvSpPr>
        <p:spPr>
          <a:xfrm>
            <a:off x="7239000" y="1192944"/>
            <a:ext cx="3827585" cy="7663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1200"/>
              </a:lnSpc>
            </a:pPr>
            <a:endParaRPr lang="zh-CN" altLang="en-US" sz="1600"/>
          </a:p>
        </p:txBody>
      </p:sp>
      <p:sp>
        <p:nvSpPr>
          <p:cNvPr id="9" name="副标题 2">
            <a:extLst>
              <a:ext uri="{FF2B5EF4-FFF2-40B4-BE49-F238E27FC236}">
                <a16:creationId xmlns:a16="http://schemas.microsoft.com/office/drawing/2014/main" id="{6F2A0209-3A79-EC59-7098-F1017171CCF5}"/>
              </a:ext>
            </a:extLst>
          </p:cNvPr>
          <p:cNvSpPr txBox="1">
            <a:spLocks/>
          </p:cNvSpPr>
          <p:nvPr/>
        </p:nvSpPr>
        <p:spPr>
          <a:xfrm>
            <a:off x="7707922" y="129075"/>
            <a:ext cx="3827585" cy="7197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1200"/>
              </a:lnSpc>
            </a:pPr>
            <a:r>
              <a:rPr lang="en-US" altLang="zh-CN" sz="1600"/>
              <a:t>BB4:</a:t>
            </a:r>
          </a:p>
          <a:p>
            <a:pPr algn="just">
              <a:lnSpc>
                <a:spcPts val="1200"/>
              </a:lnSpc>
            </a:pPr>
            <a:r>
              <a:rPr lang="en-US" altLang="zh-CN" sz="1600"/>
              <a:t>  </a:t>
            </a:r>
            <a:r>
              <a:rPr lang="en-US" altLang="zh-CN" sz="1600">
                <a:solidFill>
                  <a:srgbClr val="FF0000"/>
                </a:solidFill>
              </a:rPr>
              <a:t>%11 = add i32 %26 , i32 1</a:t>
            </a:r>
          </a:p>
          <a:p>
            <a:pPr algn="just">
              <a:lnSpc>
                <a:spcPts val="1200"/>
              </a:lnSpc>
            </a:pPr>
            <a:r>
              <a:rPr lang="en-US" altLang="zh-CN" sz="1600"/>
              <a:t>  %13 = add float %4 , float 1</a:t>
            </a:r>
          </a:p>
          <a:p>
            <a:pPr algn="just">
              <a:lnSpc>
                <a:spcPts val="1200"/>
              </a:lnSpc>
            </a:pPr>
            <a:r>
              <a:rPr lang="en-US" altLang="zh-CN" sz="1600"/>
              <a:t>  %14 = ftoi float %13</a:t>
            </a:r>
          </a:p>
          <a:p>
            <a:pPr algn="just">
              <a:lnSpc>
                <a:spcPts val="1200"/>
              </a:lnSpc>
            </a:pPr>
            <a:r>
              <a:rPr lang="en-US" altLang="zh-CN" sz="1600"/>
              <a:t>  jump BB3</a:t>
            </a:r>
          </a:p>
          <a:p>
            <a:pPr algn="just">
              <a:lnSpc>
                <a:spcPts val="1200"/>
              </a:lnSpc>
            </a:pPr>
            <a:endParaRPr lang="en-US" altLang="zh-CN" sz="1600"/>
          </a:p>
          <a:p>
            <a:pPr algn="just">
              <a:lnSpc>
                <a:spcPts val="1200"/>
              </a:lnSpc>
            </a:pPr>
            <a:r>
              <a:rPr lang="en-US" altLang="zh-CN" sz="1600"/>
              <a:t>BB5:</a:t>
            </a:r>
          </a:p>
          <a:p>
            <a:pPr algn="just">
              <a:lnSpc>
                <a:spcPts val="1200"/>
              </a:lnSpc>
            </a:pPr>
            <a:r>
              <a:rPr lang="en-US" altLang="zh-CN" sz="1600"/>
              <a:t>  %16 = ne i32 %27 , i32 0</a:t>
            </a:r>
          </a:p>
          <a:p>
            <a:pPr algn="just">
              <a:lnSpc>
                <a:spcPts val="1200"/>
              </a:lnSpc>
            </a:pPr>
            <a:r>
              <a:rPr lang="en-US" altLang="zh-CN" sz="1600"/>
              <a:t>  br i1 %16 , BB6 , BB7</a:t>
            </a:r>
          </a:p>
          <a:p>
            <a:pPr algn="just">
              <a:lnSpc>
                <a:spcPts val="1200"/>
              </a:lnSpc>
            </a:pPr>
            <a:endParaRPr lang="en-US" altLang="zh-CN" sz="1600"/>
          </a:p>
          <a:p>
            <a:pPr algn="just">
              <a:lnSpc>
                <a:spcPts val="1200"/>
              </a:lnSpc>
            </a:pPr>
            <a:r>
              <a:rPr lang="en-US" altLang="zh-CN" sz="1600"/>
              <a:t>BB6:</a:t>
            </a:r>
          </a:p>
          <a:p>
            <a:pPr algn="just">
              <a:lnSpc>
                <a:spcPts val="1200"/>
              </a:lnSpc>
            </a:pPr>
            <a:r>
              <a:rPr lang="en-US" altLang="zh-CN" sz="1600"/>
              <a:t>  %18 = add i32 %27 , i32 2</a:t>
            </a:r>
          </a:p>
          <a:p>
            <a:pPr algn="just">
              <a:lnSpc>
                <a:spcPts val="1200"/>
              </a:lnSpc>
            </a:pPr>
            <a:r>
              <a:rPr lang="en-US" altLang="zh-CN" sz="1600"/>
              <a:t>  %19 = gep [3, [3, i32]]* @a_1 , [0, 0]</a:t>
            </a:r>
          </a:p>
          <a:p>
            <a:pPr algn="just">
              <a:lnSpc>
                <a:spcPts val="1200"/>
              </a:lnSpc>
            </a:pPr>
            <a:r>
              <a:rPr lang="en-US" altLang="zh-CN" sz="1600"/>
              <a:t>  %20 = load i32 , i32* %19 (Array)</a:t>
            </a:r>
          </a:p>
          <a:p>
            <a:pPr algn="just">
              <a:lnSpc>
                <a:spcPts val="1200"/>
              </a:lnSpc>
            </a:pPr>
            <a:r>
              <a:rPr lang="en-US" altLang="zh-CN" sz="1600"/>
              <a:t>  %21 = sub i32 %20 , i32 1</a:t>
            </a:r>
          </a:p>
          <a:p>
            <a:pPr algn="just">
              <a:lnSpc>
                <a:spcPts val="1200"/>
              </a:lnSpc>
            </a:pPr>
            <a:r>
              <a:rPr lang="en-US" altLang="zh-CN" sz="1600"/>
              <a:t>  jump BB8</a:t>
            </a:r>
          </a:p>
          <a:p>
            <a:pPr algn="just">
              <a:lnSpc>
                <a:spcPts val="1200"/>
              </a:lnSpc>
            </a:pPr>
            <a:endParaRPr lang="en-US" altLang="zh-CN" sz="1600"/>
          </a:p>
          <a:p>
            <a:pPr algn="just">
              <a:lnSpc>
                <a:spcPts val="1200"/>
              </a:lnSpc>
            </a:pPr>
            <a:r>
              <a:rPr lang="en-US" altLang="zh-CN" sz="1600"/>
              <a:t>BB7:</a:t>
            </a:r>
          </a:p>
          <a:p>
            <a:pPr algn="just">
              <a:lnSpc>
                <a:spcPts val="1200"/>
              </a:lnSpc>
            </a:pPr>
            <a:r>
              <a:rPr lang="en-US" altLang="zh-CN" sz="1600"/>
              <a:t>  %23 = sub i32 %27 , i32 3</a:t>
            </a:r>
          </a:p>
          <a:p>
            <a:pPr algn="just">
              <a:lnSpc>
                <a:spcPts val="1200"/>
              </a:lnSpc>
            </a:pPr>
            <a:r>
              <a:rPr lang="en-US" altLang="zh-CN" sz="1600"/>
              <a:t>  jump BB8</a:t>
            </a:r>
          </a:p>
          <a:p>
            <a:pPr algn="just">
              <a:lnSpc>
                <a:spcPts val="1200"/>
              </a:lnSpc>
            </a:pPr>
            <a:endParaRPr lang="en-US" altLang="zh-CN" sz="1600"/>
          </a:p>
          <a:p>
            <a:pPr algn="just">
              <a:lnSpc>
                <a:spcPts val="1200"/>
              </a:lnSpc>
            </a:pPr>
            <a:r>
              <a:rPr lang="en-US" altLang="zh-CN" sz="1600"/>
              <a:t>BB8:</a:t>
            </a:r>
          </a:p>
          <a:p>
            <a:pPr algn="just">
              <a:lnSpc>
                <a:spcPts val="1200"/>
              </a:lnSpc>
            </a:pPr>
            <a:r>
              <a:rPr lang="en-US" altLang="zh-CN" sz="1600"/>
              <a:t>  %25 = phi i32 %26, i32 %21</a:t>
            </a:r>
          </a:p>
          <a:p>
            <a:pPr algn="just">
              <a:lnSpc>
                <a:spcPts val="1200"/>
              </a:lnSpc>
            </a:pPr>
            <a:r>
              <a:rPr lang="en-US" altLang="zh-CN" sz="1600"/>
              <a:t>  ret i32 %25</a:t>
            </a:r>
            <a:endParaRPr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2069552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815B71-2790-9A4E-A1A6-9EAC0F3B69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5715000" cy="772624"/>
          </a:xfrm>
        </p:spPr>
        <p:txBody>
          <a:bodyPr>
            <a:normAutofit/>
          </a:bodyPr>
          <a:lstStyle/>
          <a:p>
            <a:pPr algn="l"/>
            <a:r>
              <a:rPr lang="en-US" altLang="zh-CN" sz="3200"/>
              <a:t>Pass: DCE</a:t>
            </a:r>
            <a:endParaRPr lang="zh-CN" altLang="en-US" sz="320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491A50B-4818-C42B-36FC-680B858D8A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" y="1128467"/>
            <a:ext cx="2344615" cy="5665055"/>
          </a:xfrm>
        </p:spPr>
        <p:txBody>
          <a:bodyPr/>
          <a:lstStyle/>
          <a:p>
            <a:pPr algn="just"/>
            <a:r>
              <a:rPr lang="en-US" altLang="zh-CN"/>
              <a:t>Original Code:</a:t>
            </a:r>
          </a:p>
          <a:p>
            <a:pPr algn="just">
              <a:lnSpc>
                <a:spcPts val="1200"/>
              </a:lnSpc>
            </a:pPr>
            <a:r>
              <a:rPr lang="en-US" altLang="zh-CN" sz="1600"/>
              <a:t>int main(){</a:t>
            </a:r>
          </a:p>
          <a:p>
            <a:pPr algn="just">
              <a:lnSpc>
                <a:spcPts val="1200"/>
              </a:lnSpc>
            </a:pPr>
            <a:r>
              <a:rPr lang="en-US" altLang="zh-CN" sz="1600"/>
              <a:t>    int x = 2, y = x, z;</a:t>
            </a:r>
          </a:p>
          <a:p>
            <a:pPr algn="just">
              <a:lnSpc>
                <a:spcPts val="1200"/>
              </a:lnSpc>
            </a:pPr>
            <a:r>
              <a:rPr lang="en-US" altLang="zh-CN" sz="1600"/>
              <a:t>    float w = y - 1;</a:t>
            </a:r>
          </a:p>
          <a:p>
            <a:pPr algn="just">
              <a:lnSpc>
                <a:spcPts val="1200"/>
              </a:lnSpc>
            </a:pPr>
            <a:r>
              <a:rPr lang="en-US" altLang="zh-CN" sz="1600"/>
              <a:t>    int a[3][3] = {{1, 2}, 3};</a:t>
            </a:r>
          </a:p>
          <a:p>
            <a:pPr algn="just">
              <a:lnSpc>
                <a:spcPts val="1200"/>
              </a:lnSpc>
            </a:pPr>
            <a:r>
              <a:rPr lang="en-US" altLang="zh-CN" sz="1600"/>
              <a:t>    while(x &lt; 4){</a:t>
            </a:r>
          </a:p>
          <a:p>
            <a:pPr algn="just">
              <a:lnSpc>
                <a:spcPts val="1200"/>
              </a:lnSpc>
            </a:pPr>
            <a:r>
              <a:rPr lang="en-US" altLang="zh-CN" sz="1600"/>
              <a:t>        x = x + 1;</a:t>
            </a:r>
          </a:p>
          <a:p>
            <a:pPr algn="just">
              <a:lnSpc>
                <a:spcPts val="1200"/>
              </a:lnSpc>
            </a:pPr>
            <a:r>
              <a:rPr lang="en-US" altLang="zh-CN" sz="1600"/>
              <a:t>        y = w + 1;</a:t>
            </a:r>
          </a:p>
          <a:p>
            <a:pPr algn="just">
              <a:lnSpc>
                <a:spcPts val="1200"/>
              </a:lnSpc>
            </a:pPr>
            <a:r>
              <a:rPr lang="en-US" altLang="zh-CN" sz="1600"/>
              <a:t>    }</a:t>
            </a:r>
          </a:p>
          <a:p>
            <a:pPr algn="just">
              <a:lnSpc>
                <a:spcPts val="1200"/>
              </a:lnSpc>
            </a:pPr>
            <a:r>
              <a:rPr lang="en-US" altLang="zh-CN" sz="1600"/>
              <a:t>    </a:t>
            </a:r>
            <a:r>
              <a:rPr lang="en-US" altLang="zh-CN" sz="1600">
                <a:solidFill>
                  <a:srgbClr val="00B0F0"/>
                </a:solidFill>
              </a:rPr>
              <a:t>if(y)</a:t>
            </a:r>
            <a:r>
              <a:rPr lang="en-US" altLang="zh-CN" sz="1600"/>
              <a:t>{</a:t>
            </a:r>
          </a:p>
          <a:p>
            <a:pPr algn="just">
              <a:lnSpc>
                <a:spcPts val="1200"/>
              </a:lnSpc>
            </a:pPr>
            <a:r>
              <a:rPr lang="en-US" altLang="zh-CN" sz="1600"/>
              <a:t>        </a:t>
            </a:r>
            <a:r>
              <a:rPr lang="en-US" altLang="zh-CN" sz="1600">
                <a:solidFill>
                  <a:srgbClr val="FF0000"/>
                </a:solidFill>
              </a:rPr>
              <a:t>z = y + 2</a:t>
            </a:r>
            <a:r>
              <a:rPr lang="en-US" altLang="zh-CN" sz="1600"/>
              <a:t>;</a:t>
            </a:r>
          </a:p>
          <a:p>
            <a:pPr algn="just">
              <a:lnSpc>
                <a:spcPts val="1200"/>
              </a:lnSpc>
            </a:pPr>
            <a:r>
              <a:rPr lang="en-US" altLang="zh-CN" sz="1600"/>
              <a:t>        x = a[0][0] - 1;</a:t>
            </a:r>
          </a:p>
          <a:p>
            <a:pPr algn="just">
              <a:lnSpc>
                <a:spcPts val="1200"/>
              </a:lnSpc>
            </a:pPr>
            <a:r>
              <a:rPr lang="en-US" altLang="zh-CN" sz="1600"/>
              <a:t>    }</a:t>
            </a:r>
          </a:p>
          <a:p>
            <a:pPr algn="just">
              <a:lnSpc>
                <a:spcPts val="1200"/>
              </a:lnSpc>
            </a:pPr>
            <a:r>
              <a:rPr lang="en-US" altLang="zh-CN" sz="1600"/>
              <a:t>    </a:t>
            </a:r>
            <a:r>
              <a:rPr lang="en-US" altLang="zh-CN" sz="1600">
                <a:solidFill>
                  <a:srgbClr val="00B0F0"/>
                </a:solidFill>
              </a:rPr>
              <a:t>else</a:t>
            </a:r>
            <a:r>
              <a:rPr lang="en-US" altLang="zh-CN" sz="1600"/>
              <a:t>{</a:t>
            </a:r>
          </a:p>
          <a:p>
            <a:pPr algn="just">
              <a:lnSpc>
                <a:spcPts val="1200"/>
              </a:lnSpc>
            </a:pPr>
            <a:r>
              <a:rPr lang="en-US" altLang="zh-CN" sz="1600"/>
              <a:t>        </a:t>
            </a:r>
            <a:r>
              <a:rPr lang="en-US" altLang="zh-CN" sz="1600">
                <a:solidFill>
                  <a:srgbClr val="FF0000"/>
                </a:solidFill>
              </a:rPr>
              <a:t>z = y - 3</a:t>
            </a:r>
            <a:r>
              <a:rPr lang="en-US" altLang="zh-CN" sz="1600"/>
              <a:t>;</a:t>
            </a:r>
          </a:p>
          <a:p>
            <a:pPr algn="just">
              <a:lnSpc>
                <a:spcPts val="1200"/>
              </a:lnSpc>
            </a:pPr>
            <a:r>
              <a:rPr lang="en-US" altLang="zh-CN" sz="1600"/>
              <a:t>    }</a:t>
            </a:r>
          </a:p>
          <a:p>
            <a:pPr algn="just">
              <a:lnSpc>
                <a:spcPts val="1200"/>
              </a:lnSpc>
            </a:pPr>
            <a:r>
              <a:rPr lang="en-US" altLang="zh-CN" sz="1600"/>
              <a:t>    return x;</a:t>
            </a:r>
          </a:p>
          <a:p>
            <a:pPr algn="just">
              <a:lnSpc>
                <a:spcPts val="1200"/>
              </a:lnSpc>
            </a:pPr>
            <a:r>
              <a:rPr lang="en-US" altLang="zh-CN" sz="1600"/>
              <a:t>}</a:t>
            </a:r>
            <a:endParaRPr lang="zh-CN" altLang="en-US" sz="1600"/>
          </a:p>
        </p:txBody>
      </p:sp>
      <p:sp>
        <p:nvSpPr>
          <p:cNvPr id="4" name="副标题 2">
            <a:extLst>
              <a:ext uri="{FF2B5EF4-FFF2-40B4-BE49-F238E27FC236}">
                <a16:creationId xmlns:a16="http://schemas.microsoft.com/office/drawing/2014/main" id="{C5FD13D2-CEC6-7848-7B21-8A473A9C83AC}"/>
              </a:ext>
            </a:extLst>
          </p:cNvPr>
          <p:cNvSpPr txBox="1">
            <a:spLocks/>
          </p:cNvSpPr>
          <p:nvPr/>
        </p:nvSpPr>
        <p:spPr>
          <a:xfrm>
            <a:off x="3815862" y="1128467"/>
            <a:ext cx="3364524" cy="5500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zh-CN"/>
              <a:t>After DCE:</a:t>
            </a:r>
          </a:p>
          <a:p>
            <a:pPr algn="just">
              <a:lnSpc>
                <a:spcPts val="1200"/>
              </a:lnSpc>
            </a:pPr>
            <a:r>
              <a:rPr lang="nn-NO" altLang="zh-CN" sz="1600"/>
              <a:t>BB2:</a:t>
            </a:r>
          </a:p>
          <a:p>
            <a:pPr algn="just">
              <a:lnSpc>
                <a:spcPts val="1200"/>
              </a:lnSpc>
            </a:pPr>
            <a:r>
              <a:rPr lang="nn-NO" altLang="zh-CN" sz="1600"/>
              <a:t>  @a_1 = alloca [3, [3, i32]] (Array)</a:t>
            </a:r>
          </a:p>
          <a:p>
            <a:pPr algn="just">
              <a:lnSpc>
                <a:spcPts val="1200"/>
              </a:lnSpc>
            </a:pPr>
            <a:r>
              <a:rPr lang="nn-NO" altLang="zh-CN" sz="1600"/>
              <a:t>  %3 = sub i32 2 , i32 1</a:t>
            </a:r>
          </a:p>
          <a:p>
            <a:pPr algn="just">
              <a:lnSpc>
                <a:spcPts val="1200"/>
              </a:lnSpc>
            </a:pPr>
            <a:r>
              <a:rPr lang="nn-NO" altLang="zh-CN" sz="1600"/>
              <a:t>  %4 = itof i32 %3</a:t>
            </a:r>
          </a:p>
          <a:p>
            <a:pPr algn="just">
              <a:lnSpc>
                <a:spcPts val="1200"/>
              </a:lnSpc>
            </a:pPr>
            <a:r>
              <a:rPr lang="nn-NO" altLang="zh-CN" sz="1600"/>
              <a:t>  %5 = gep [3, [3, i32]]* @a_1 , [0, 0]</a:t>
            </a:r>
          </a:p>
          <a:p>
            <a:pPr algn="just">
              <a:lnSpc>
                <a:spcPts val="1200"/>
              </a:lnSpc>
            </a:pPr>
            <a:r>
              <a:rPr lang="nn-NO" altLang="zh-CN" sz="1600"/>
              <a:t>  store i32 1 , i32* %5 (Array)</a:t>
            </a:r>
          </a:p>
          <a:p>
            <a:pPr algn="just">
              <a:lnSpc>
                <a:spcPts val="1200"/>
              </a:lnSpc>
            </a:pPr>
            <a:r>
              <a:rPr lang="nn-NO" altLang="zh-CN" sz="1600"/>
              <a:t>  %6 = gep [3, [3, i32]]* @a_1 , [0, 1]</a:t>
            </a:r>
          </a:p>
          <a:p>
            <a:pPr algn="just">
              <a:lnSpc>
                <a:spcPts val="1200"/>
              </a:lnSpc>
            </a:pPr>
            <a:r>
              <a:rPr lang="nn-NO" altLang="zh-CN" sz="1600"/>
              <a:t>  store i32 2 , i32* %6 (Array)</a:t>
            </a:r>
          </a:p>
          <a:p>
            <a:pPr algn="just">
              <a:lnSpc>
                <a:spcPts val="1200"/>
              </a:lnSpc>
            </a:pPr>
            <a:r>
              <a:rPr lang="nn-NO" altLang="zh-CN" sz="1600"/>
              <a:t>  %7 = gep [3, [3, i32]]* @a_1 , [1, 0]</a:t>
            </a:r>
          </a:p>
          <a:p>
            <a:pPr algn="just">
              <a:lnSpc>
                <a:spcPts val="1200"/>
              </a:lnSpc>
            </a:pPr>
            <a:r>
              <a:rPr lang="nn-NO" altLang="zh-CN" sz="1600"/>
              <a:t>  store i32 3 , i32* %7 (Array)</a:t>
            </a:r>
          </a:p>
          <a:p>
            <a:pPr algn="just">
              <a:lnSpc>
                <a:spcPts val="1200"/>
              </a:lnSpc>
            </a:pPr>
            <a:r>
              <a:rPr lang="nn-NO" altLang="zh-CN" sz="1600"/>
              <a:t>  jump BB3</a:t>
            </a:r>
          </a:p>
          <a:p>
            <a:pPr algn="just">
              <a:lnSpc>
                <a:spcPts val="1200"/>
              </a:lnSpc>
            </a:pPr>
            <a:endParaRPr lang="nn-NO" altLang="zh-CN" sz="1600"/>
          </a:p>
          <a:p>
            <a:pPr algn="just">
              <a:lnSpc>
                <a:spcPts val="1200"/>
              </a:lnSpc>
            </a:pPr>
            <a:r>
              <a:rPr lang="nn-NO" altLang="zh-CN" sz="1600"/>
              <a:t>BB3:</a:t>
            </a:r>
          </a:p>
          <a:p>
            <a:pPr algn="just">
              <a:lnSpc>
                <a:spcPts val="1200"/>
              </a:lnSpc>
            </a:pPr>
            <a:r>
              <a:rPr lang="nn-NO" altLang="zh-CN" sz="1600"/>
              <a:t>  %27 = phi i32 2, i32 %14</a:t>
            </a:r>
          </a:p>
          <a:p>
            <a:pPr algn="just">
              <a:lnSpc>
                <a:spcPts val="1200"/>
              </a:lnSpc>
            </a:pPr>
            <a:r>
              <a:rPr lang="nn-NO" altLang="zh-CN" sz="1600"/>
              <a:t>  %26 = phi i32 2, i32 %11</a:t>
            </a:r>
          </a:p>
          <a:p>
            <a:pPr algn="just">
              <a:lnSpc>
                <a:spcPts val="1200"/>
              </a:lnSpc>
            </a:pPr>
            <a:r>
              <a:rPr lang="nn-NO" altLang="zh-CN" sz="1600"/>
              <a:t>  %9 = lt i32 %26 , i32 4</a:t>
            </a:r>
          </a:p>
          <a:p>
            <a:pPr algn="just">
              <a:lnSpc>
                <a:spcPts val="1200"/>
              </a:lnSpc>
            </a:pPr>
            <a:r>
              <a:rPr lang="nn-NO" altLang="zh-CN" sz="1600"/>
              <a:t>  br i1 %9 , BB4 , BB5</a:t>
            </a:r>
            <a:endParaRPr lang="zh-CN" altLang="en-US" sz="1600"/>
          </a:p>
        </p:txBody>
      </p:sp>
      <p:sp>
        <p:nvSpPr>
          <p:cNvPr id="5" name="副标题 2">
            <a:extLst>
              <a:ext uri="{FF2B5EF4-FFF2-40B4-BE49-F238E27FC236}">
                <a16:creationId xmlns:a16="http://schemas.microsoft.com/office/drawing/2014/main" id="{F2A82A2A-8350-9773-0492-1244D60FFDC1}"/>
              </a:ext>
            </a:extLst>
          </p:cNvPr>
          <p:cNvSpPr txBox="1">
            <a:spLocks/>
          </p:cNvSpPr>
          <p:nvPr/>
        </p:nvSpPr>
        <p:spPr>
          <a:xfrm>
            <a:off x="7239000" y="1192944"/>
            <a:ext cx="3827585" cy="7663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1200"/>
              </a:lnSpc>
            </a:pPr>
            <a:endParaRPr lang="zh-CN" altLang="en-US" sz="1600"/>
          </a:p>
        </p:txBody>
      </p:sp>
      <p:sp>
        <p:nvSpPr>
          <p:cNvPr id="9" name="副标题 2">
            <a:extLst>
              <a:ext uri="{FF2B5EF4-FFF2-40B4-BE49-F238E27FC236}">
                <a16:creationId xmlns:a16="http://schemas.microsoft.com/office/drawing/2014/main" id="{6F2A0209-3A79-EC59-7098-F1017171CCF5}"/>
              </a:ext>
            </a:extLst>
          </p:cNvPr>
          <p:cNvSpPr txBox="1">
            <a:spLocks/>
          </p:cNvSpPr>
          <p:nvPr/>
        </p:nvSpPr>
        <p:spPr>
          <a:xfrm>
            <a:off x="7707922" y="129075"/>
            <a:ext cx="3827585" cy="7197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1200"/>
              </a:lnSpc>
            </a:pPr>
            <a:r>
              <a:rPr lang="en-US" altLang="zh-CN" sz="1600"/>
              <a:t>BB4:</a:t>
            </a:r>
          </a:p>
          <a:p>
            <a:pPr algn="just">
              <a:lnSpc>
                <a:spcPts val="1200"/>
              </a:lnSpc>
            </a:pPr>
            <a:r>
              <a:rPr lang="en-US" altLang="zh-CN" sz="1600"/>
              <a:t>  %11 = add i32 %26 , i32 1</a:t>
            </a:r>
          </a:p>
          <a:p>
            <a:pPr algn="just">
              <a:lnSpc>
                <a:spcPts val="1200"/>
              </a:lnSpc>
            </a:pPr>
            <a:r>
              <a:rPr lang="en-US" altLang="zh-CN" sz="1600"/>
              <a:t>  %13 = add float %4 , float 1</a:t>
            </a:r>
          </a:p>
          <a:p>
            <a:pPr algn="just">
              <a:lnSpc>
                <a:spcPts val="1200"/>
              </a:lnSpc>
            </a:pPr>
            <a:r>
              <a:rPr lang="en-US" altLang="zh-CN" sz="1600"/>
              <a:t>  %14 = ftoi float %13</a:t>
            </a:r>
          </a:p>
          <a:p>
            <a:pPr algn="just">
              <a:lnSpc>
                <a:spcPts val="1200"/>
              </a:lnSpc>
            </a:pPr>
            <a:r>
              <a:rPr lang="en-US" altLang="zh-CN" sz="1600"/>
              <a:t>  jump BB3</a:t>
            </a:r>
          </a:p>
          <a:p>
            <a:pPr algn="just">
              <a:lnSpc>
                <a:spcPts val="1200"/>
              </a:lnSpc>
            </a:pPr>
            <a:endParaRPr lang="en-US" altLang="zh-CN" sz="1600"/>
          </a:p>
          <a:p>
            <a:pPr algn="just">
              <a:lnSpc>
                <a:spcPts val="1200"/>
              </a:lnSpc>
            </a:pPr>
            <a:r>
              <a:rPr lang="en-US" altLang="zh-CN" sz="1600"/>
              <a:t>BB5:</a:t>
            </a:r>
          </a:p>
          <a:p>
            <a:pPr algn="just">
              <a:lnSpc>
                <a:spcPts val="1200"/>
              </a:lnSpc>
            </a:pPr>
            <a:r>
              <a:rPr lang="en-US" altLang="zh-CN" sz="1600"/>
              <a:t>  %16 = ne i32 %27 , i32 0</a:t>
            </a:r>
          </a:p>
          <a:p>
            <a:pPr algn="just">
              <a:lnSpc>
                <a:spcPts val="1200"/>
              </a:lnSpc>
            </a:pPr>
            <a:r>
              <a:rPr lang="en-US" altLang="zh-CN" sz="1600"/>
              <a:t>  br i1 %16 , BB6 , BB7</a:t>
            </a:r>
          </a:p>
          <a:p>
            <a:pPr algn="just">
              <a:lnSpc>
                <a:spcPts val="1200"/>
              </a:lnSpc>
            </a:pPr>
            <a:endParaRPr lang="en-US" altLang="zh-CN" sz="1600"/>
          </a:p>
          <a:p>
            <a:pPr algn="just">
              <a:lnSpc>
                <a:spcPts val="1200"/>
              </a:lnSpc>
            </a:pPr>
            <a:r>
              <a:rPr lang="en-US" altLang="zh-CN" sz="1600">
                <a:solidFill>
                  <a:srgbClr val="00B0F0"/>
                </a:solidFill>
              </a:rPr>
              <a:t>BB6:</a:t>
            </a:r>
          </a:p>
          <a:p>
            <a:pPr algn="just">
              <a:lnSpc>
                <a:spcPts val="1200"/>
              </a:lnSpc>
            </a:pPr>
            <a:r>
              <a:rPr lang="en-US" altLang="zh-CN" sz="1600"/>
              <a:t>  %19 = gep [3, [3, i32]]* @a_1 , [0, 0]</a:t>
            </a:r>
          </a:p>
          <a:p>
            <a:pPr algn="just">
              <a:lnSpc>
                <a:spcPts val="1200"/>
              </a:lnSpc>
            </a:pPr>
            <a:r>
              <a:rPr lang="en-US" altLang="zh-CN" sz="1600"/>
              <a:t>  %20 = load i32 , i32* %19 (Array)</a:t>
            </a:r>
          </a:p>
          <a:p>
            <a:pPr algn="just">
              <a:lnSpc>
                <a:spcPts val="1200"/>
              </a:lnSpc>
            </a:pPr>
            <a:r>
              <a:rPr lang="en-US" altLang="zh-CN" sz="1600"/>
              <a:t>  %21 = sub i32 %20 , i32 1</a:t>
            </a:r>
          </a:p>
          <a:p>
            <a:pPr algn="just">
              <a:lnSpc>
                <a:spcPts val="1200"/>
              </a:lnSpc>
            </a:pPr>
            <a:r>
              <a:rPr lang="en-US" altLang="zh-CN" sz="1600"/>
              <a:t>  jump BB8</a:t>
            </a:r>
          </a:p>
          <a:p>
            <a:pPr algn="just">
              <a:lnSpc>
                <a:spcPts val="1200"/>
              </a:lnSpc>
            </a:pPr>
            <a:endParaRPr lang="en-US" altLang="zh-CN" sz="1600"/>
          </a:p>
          <a:p>
            <a:pPr algn="just">
              <a:lnSpc>
                <a:spcPts val="1200"/>
              </a:lnSpc>
            </a:pPr>
            <a:r>
              <a:rPr lang="en-US" altLang="zh-CN" sz="1600">
                <a:solidFill>
                  <a:srgbClr val="00B0F0"/>
                </a:solidFill>
              </a:rPr>
              <a:t>BB7:</a:t>
            </a:r>
          </a:p>
          <a:p>
            <a:pPr algn="just">
              <a:lnSpc>
                <a:spcPts val="1200"/>
              </a:lnSpc>
            </a:pPr>
            <a:r>
              <a:rPr lang="en-US" altLang="zh-CN" sz="1600"/>
              <a:t>  jump BB8</a:t>
            </a:r>
          </a:p>
          <a:p>
            <a:pPr algn="just">
              <a:lnSpc>
                <a:spcPts val="1200"/>
              </a:lnSpc>
            </a:pPr>
            <a:endParaRPr lang="en-US" altLang="zh-CN" sz="1600"/>
          </a:p>
          <a:p>
            <a:pPr algn="just">
              <a:lnSpc>
                <a:spcPts val="1200"/>
              </a:lnSpc>
            </a:pPr>
            <a:r>
              <a:rPr lang="en-US" altLang="zh-CN" sz="1600"/>
              <a:t>BB8:</a:t>
            </a:r>
          </a:p>
          <a:p>
            <a:pPr algn="just">
              <a:lnSpc>
                <a:spcPts val="1200"/>
              </a:lnSpc>
            </a:pPr>
            <a:r>
              <a:rPr lang="en-US" altLang="zh-CN" sz="1600"/>
              <a:t>  %25 = phi i32 %26, i32 %21</a:t>
            </a:r>
          </a:p>
          <a:p>
            <a:pPr algn="just">
              <a:lnSpc>
                <a:spcPts val="1200"/>
              </a:lnSpc>
            </a:pPr>
            <a:r>
              <a:rPr lang="en-US" altLang="zh-CN" sz="1600"/>
              <a:t>  ret i32 %25</a:t>
            </a:r>
            <a:endParaRPr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1320534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815B71-2790-9A4E-A1A6-9EAC0F3B69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5715000" cy="772624"/>
          </a:xfrm>
        </p:spPr>
        <p:txBody>
          <a:bodyPr>
            <a:normAutofit/>
          </a:bodyPr>
          <a:lstStyle/>
          <a:p>
            <a:pPr algn="l"/>
            <a:r>
              <a:rPr lang="en-US" altLang="zh-CN" sz="3200"/>
              <a:t>Pass: DCE</a:t>
            </a:r>
            <a:endParaRPr lang="zh-CN" altLang="en-US" sz="320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491A50B-4818-C42B-36FC-680B858D8A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" y="1128467"/>
            <a:ext cx="2344615" cy="5665055"/>
          </a:xfrm>
        </p:spPr>
        <p:txBody>
          <a:bodyPr/>
          <a:lstStyle/>
          <a:p>
            <a:pPr algn="just"/>
            <a:r>
              <a:rPr lang="en-US" altLang="zh-CN"/>
              <a:t>Original Code:</a:t>
            </a:r>
          </a:p>
          <a:p>
            <a:pPr algn="just">
              <a:lnSpc>
                <a:spcPts val="1200"/>
              </a:lnSpc>
            </a:pPr>
            <a:r>
              <a:rPr lang="en-US" altLang="zh-CN" sz="1600"/>
              <a:t>int main(){</a:t>
            </a:r>
          </a:p>
          <a:p>
            <a:pPr algn="just">
              <a:lnSpc>
                <a:spcPts val="1200"/>
              </a:lnSpc>
            </a:pPr>
            <a:r>
              <a:rPr lang="en-US" altLang="zh-CN" sz="1600"/>
              <a:t>    int x = 2, y = x, z;</a:t>
            </a:r>
          </a:p>
          <a:p>
            <a:pPr algn="just">
              <a:lnSpc>
                <a:spcPts val="1200"/>
              </a:lnSpc>
            </a:pPr>
            <a:r>
              <a:rPr lang="en-US" altLang="zh-CN" sz="1600"/>
              <a:t>    float w = y - 1;</a:t>
            </a:r>
          </a:p>
          <a:p>
            <a:pPr algn="just">
              <a:lnSpc>
                <a:spcPts val="1200"/>
              </a:lnSpc>
            </a:pPr>
            <a:r>
              <a:rPr lang="en-US" altLang="zh-CN" sz="1600"/>
              <a:t>    </a:t>
            </a:r>
            <a:r>
              <a:rPr lang="en-US" altLang="zh-CN" sz="1600">
                <a:solidFill>
                  <a:srgbClr val="FF0000"/>
                </a:solidFill>
              </a:rPr>
              <a:t>int a[3][3] = {{1, 2}, 3};</a:t>
            </a:r>
          </a:p>
          <a:p>
            <a:pPr algn="just">
              <a:lnSpc>
                <a:spcPts val="1200"/>
              </a:lnSpc>
            </a:pPr>
            <a:r>
              <a:rPr lang="en-US" altLang="zh-CN" sz="1600"/>
              <a:t>    while(x &lt; 4){</a:t>
            </a:r>
          </a:p>
          <a:p>
            <a:pPr algn="just">
              <a:lnSpc>
                <a:spcPts val="1200"/>
              </a:lnSpc>
            </a:pPr>
            <a:r>
              <a:rPr lang="en-US" altLang="zh-CN" sz="1600"/>
              <a:t>        x = x + 1;</a:t>
            </a:r>
          </a:p>
          <a:p>
            <a:pPr algn="just">
              <a:lnSpc>
                <a:spcPts val="1200"/>
              </a:lnSpc>
            </a:pPr>
            <a:r>
              <a:rPr lang="en-US" altLang="zh-CN" sz="1600"/>
              <a:t>        y = w + 1;</a:t>
            </a:r>
          </a:p>
          <a:p>
            <a:pPr algn="just">
              <a:lnSpc>
                <a:spcPts val="1200"/>
              </a:lnSpc>
            </a:pPr>
            <a:r>
              <a:rPr lang="en-US" altLang="zh-CN" sz="1600"/>
              <a:t>    }</a:t>
            </a:r>
          </a:p>
          <a:p>
            <a:pPr algn="just">
              <a:lnSpc>
                <a:spcPts val="1200"/>
              </a:lnSpc>
            </a:pPr>
            <a:r>
              <a:rPr lang="en-US" altLang="zh-CN" sz="1600"/>
              <a:t>    if(y){</a:t>
            </a:r>
          </a:p>
          <a:p>
            <a:pPr algn="just">
              <a:lnSpc>
                <a:spcPts val="1200"/>
              </a:lnSpc>
            </a:pPr>
            <a:r>
              <a:rPr lang="en-US" altLang="zh-CN" sz="1600"/>
              <a:t>        z = y + 2;</a:t>
            </a:r>
          </a:p>
          <a:p>
            <a:pPr algn="just">
              <a:lnSpc>
                <a:spcPts val="1200"/>
              </a:lnSpc>
            </a:pPr>
            <a:r>
              <a:rPr lang="en-US" altLang="zh-CN" sz="1600"/>
              <a:t>        </a:t>
            </a:r>
            <a:r>
              <a:rPr lang="en-US" altLang="zh-CN" sz="1600">
                <a:solidFill>
                  <a:srgbClr val="FF0000"/>
                </a:solidFill>
              </a:rPr>
              <a:t>x = a[0][0] - 1;</a:t>
            </a:r>
          </a:p>
          <a:p>
            <a:pPr algn="just">
              <a:lnSpc>
                <a:spcPts val="1200"/>
              </a:lnSpc>
            </a:pPr>
            <a:r>
              <a:rPr lang="en-US" altLang="zh-CN" sz="1600"/>
              <a:t>    }</a:t>
            </a:r>
          </a:p>
          <a:p>
            <a:pPr algn="just">
              <a:lnSpc>
                <a:spcPts val="1200"/>
              </a:lnSpc>
            </a:pPr>
            <a:r>
              <a:rPr lang="en-US" altLang="zh-CN" sz="1600"/>
              <a:t>    else{</a:t>
            </a:r>
          </a:p>
          <a:p>
            <a:pPr algn="just">
              <a:lnSpc>
                <a:spcPts val="1200"/>
              </a:lnSpc>
            </a:pPr>
            <a:r>
              <a:rPr lang="en-US" altLang="zh-CN" sz="1600"/>
              <a:t>        z = y - 3;</a:t>
            </a:r>
          </a:p>
          <a:p>
            <a:pPr algn="just">
              <a:lnSpc>
                <a:spcPts val="1200"/>
              </a:lnSpc>
            </a:pPr>
            <a:r>
              <a:rPr lang="en-US" altLang="zh-CN" sz="1600"/>
              <a:t>    }</a:t>
            </a:r>
          </a:p>
          <a:p>
            <a:pPr algn="just">
              <a:lnSpc>
                <a:spcPts val="1200"/>
              </a:lnSpc>
            </a:pPr>
            <a:r>
              <a:rPr lang="en-US" altLang="zh-CN" sz="1600"/>
              <a:t>    return z;</a:t>
            </a:r>
          </a:p>
          <a:p>
            <a:pPr algn="just">
              <a:lnSpc>
                <a:spcPts val="1200"/>
              </a:lnSpc>
            </a:pPr>
            <a:r>
              <a:rPr lang="en-US" altLang="zh-CN" sz="1600"/>
              <a:t>}</a:t>
            </a:r>
            <a:endParaRPr lang="zh-CN" altLang="en-US" sz="1600"/>
          </a:p>
        </p:txBody>
      </p:sp>
      <p:sp>
        <p:nvSpPr>
          <p:cNvPr id="4" name="副标题 2">
            <a:extLst>
              <a:ext uri="{FF2B5EF4-FFF2-40B4-BE49-F238E27FC236}">
                <a16:creationId xmlns:a16="http://schemas.microsoft.com/office/drawing/2014/main" id="{C5FD13D2-CEC6-7848-7B21-8A473A9C83AC}"/>
              </a:ext>
            </a:extLst>
          </p:cNvPr>
          <p:cNvSpPr txBox="1">
            <a:spLocks/>
          </p:cNvSpPr>
          <p:nvPr/>
        </p:nvSpPr>
        <p:spPr>
          <a:xfrm>
            <a:off x="3815862" y="1128467"/>
            <a:ext cx="3364524" cy="5500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zh-CN"/>
              <a:t>After DCE:</a:t>
            </a:r>
          </a:p>
          <a:p>
            <a:pPr algn="just">
              <a:lnSpc>
                <a:spcPts val="1200"/>
              </a:lnSpc>
            </a:pPr>
            <a:r>
              <a:rPr lang="nn-NO" altLang="zh-CN" sz="1600"/>
              <a:t>func i32 main():</a:t>
            </a:r>
          </a:p>
          <a:p>
            <a:pPr algn="just">
              <a:lnSpc>
                <a:spcPts val="1200"/>
              </a:lnSpc>
            </a:pPr>
            <a:r>
              <a:rPr lang="nn-NO" altLang="zh-CN" sz="1600"/>
              <a:t>BB2:</a:t>
            </a:r>
          </a:p>
          <a:p>
            <a:pPr algn="just">
              <a:lnSpc>
                <a:spcPts val="1200"/>
              </a:lnSpc>
            </a:pPr>
            <a:r>
              <a:rPr lang="nn-NO" altLang="zh-CN" sz="1600"/>
              <a:t>  %3 = sub i32 2 , i32 1</a:t>
            </a:r>
          </a:p>
          <a:p>
            <a:pPr algn="just">
              <a:lnSpc>
                <a:spcPts val="1200"/>
              </a:lnSpc>
            </a:pPr>
            <a:r>
              <a:rPr lang="nn-NO" altLang="zh-CN" sz="1600"/>
              <a:t>  %4 = itof i32 %3</a:t>
            </a:r>
          </a:p>
          <a:p>
            <a:pPr algn="just">
              <a:lnSpc>
                <a:spcPts val="1200"/>
              </a:lnSpc>
            </a:pPr>
            <a:r>
              <a:rPr lang="nn-NO" altLang="zh-CN" sz="1600"/>
              <a:t>  jump BB3</a:t>
            </a:r>
          </a:p>
          <a:p>
            <a:pPr algn="just">
              <a:lnSpc>
                <a:spcPts val="1200"/>
              </a:lnSpc>
            </a:pPr>
            <a:endParaRPr lang="nn-NO" altLang="zh-CN" sz="1600"/>
          </a:p>
          <a:p>
            <a:pPr algn="just">
              <a:lnSpc>
                <a:spcPts val="1200"/>
              </a:lnSpc>
            </a:pPr>
            <a:r>
              <a:rPr lang="nn-NO" altLang="zh-CN" sz="1600"/>
              <a:t>BB3:</a:t>
            </a:r>
          </a:p>
          <a:p>
            <a:pPr algn="just">
              <a:lnSpc>
                <a:spcPts val="1200"/>
              </a:lnSpc>
            </a:pPr>
            <a:r>
              <a:rPr lang="nn-NO" altLang="zh-CN" sz="1600"/>
              <a:t>  %27 = phi i32 2, i32 %14</a:t>
            </a:r>
          </a:p>
          <a:p>
            <a:pPr algn="just">
              <a:lnSpc>
                <a:spcPts val="1200"/>
              </a:lnSpc>
            </a:pPr>
            <a:r>
              <a:rPr lang="nn-NO" altLang="zh-CN" sz="1600"/>
              <a:t>  %26 = phi i32 2, i32 %11</a:t>
            </a:r>
          </a:p>
          <a:p>
            <a:pPr algn="just">
              <a:lnSpc>
                <a:spcPts val="1200"/>
              </a:lnSpc>
            </a:pPr>
            <a:r>
              <a:rPr lang="nn-NO" altLang="zh-CN" sz="1600"/>
              <a:t>  %9 = lt i32 %26 , i32 4</a:t>
            </a:r>
          </a:p>
          <a:p>
            <a:pPr algn="just">
              <a:lnSpc>
                <a:spcPts val="1200"/>
              </a:lnSpc>
            </a:pPr>
            <a:r>
              <a:rPr lang="nn-NO" altLang="zh-CN" sz="1600"/>
              <a:t>  br i1 %9 , BB4 , BB5</a:t>
            </a:r>
          </a:p>
          <a:p>
            <a:pPr algn="just">
              <a:lnSpc>
                <a:spcPts val="1200"/>
              </a:lnSpc>
            </a:pPr>
            <a:endParaRPr lang="nn-NO" altLang="zh-CN" sz="1600"/>
          </a:p>
          <a:p>
            <a:pPr algn="just">
              <a:lnSpc>
                <a:spcPts val="1200"/>
              </a:lnSpc>
            </a:pPr>
            <a:r>
              <a:rPr lang="nn-NO" altLang="zh-CN" sz="1600"/>
              <a:t>BB4:</a:t>
            </a:r>
          </a:p>
          <a:p>
            <a:pPr algn="just">
              <a:lnSpc>
                <a:spcPts val="1200"/>
              </a:lnSpc>
            </a:pPr>
            <a:r>
              <a:rPr lang="nn-NO" altLang="zh-CN" sz="1600"/>
              <a:t>  %11 = add i32 %26 , i32 1</a:t>
            </a:r>
          </a:p>
          <a:p>
            <a:pPr algn="just">
              <a:lnSpc>
                <a:spcPts val="1200"/>
              </a:lnSpc>
            </a:pPr>
            <a:r>
              <a:rPr lang="nn-NO" altLang="zh-CN" sz="1600"/>
              <a:t>  %13 = add float %4 , float 1</a:t>
            </a:r>
          </a:p>
          <a:p>
            <a:pPr algn="just">
              <a:lnSpc>
                <a:spcPts val="1200"/>
              </a:lnSpc>
            </a:pPr>
            <a:r>
              <a:rPr lang="nn-NO" altLang="zh-CN" sz="1600"/>
              <a:t>  %14 = ftoi float %13</a:t>
            </a:r>
          </a:p>
          <a:p>
            <a:pPr algn="just">
              <a:lnSpc>
                <a:spcPts val="1200"/>
              </a:lnSpc>
            </a:pPr>
            <a:r>
              <a:rPr lang="nn-NO" altLang="zh-CN" sz="1600"/>
              <a:t>  jump BB3</a:t>
            </a:r>
            <a:endParaRPr lang="zh-CN" altLang="en-US" sz="1600"/>
          </a:p>
        </p:txBody>
      </p:sp>
      <p:sp>
        <p:nvSpPr>
          <p:cNvPr id="5" name="副标题 2">
            <a:extLst>
              <a:ext uri="{FF2B5EF4-FFF2-40B4-BE49-F238E27FC236}">
                <a16:creationId xmlns:a16="http://schemas.microsoft.com/office/drawing/2014/main" id="{F2A82A2A-8350-9773-0492-1244D60FFDC1}"/>
              </a:ext>
            </a:extLst>
          </p:cNvPr>
          <p:cNvSpPr txBox="1">
            <a:spLocks/>
          </p:cNvSpPr>
          <p:nvPr/>
        </p:nvSpPr>
        <p:spPr>
          <a:xfrm>
            <a:off x="7239000" y="1192944"/>
            <a:ext cx="3827585" cy="7663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1200"/>
              </a:lnSpc>
            </a:pPr>
            <a:endParaRPr lang="zh-CN" altLang="en-US" sz="1600"/>
          </a:p>
        </p:txBody>
      </p:sp>
      <p:sp>
        <p:nvSpPr>
          <p:cNvPr id="9" name="副标题 2">
            <a:extLst>
              <a:ext uri="{FF2B5EF4-FFF2-40B4-BE49-F238E27FC236}">
                <a16:creationId xmlns:a16="http://schemas.microsoft.com/office/drawing/2014/main" id="{6F2A0209-3A79-EC59-7098-F1017171CCF5}"/>
              </a:ext>
            </a:extLst>
          </p:cNvPr>
          <p:cNvSpPr txBox="1">
            <a:spLocks/>
          </p:cNvSpPr>
          <p:nvPr/>
        </p:nvSpPr>
        <p:spPr>
          <a:xfrm>
            <a:off x="7725506" y="1746860"/>
            <a:ext cx="3827585" cy="45425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1200"/>
              </a:lnSpc>
            </a:pPr>
            <a:r>
              <a:rPr lang="nn-NO" altLang="zh-CN" sz="1600"/>
              <a:t>BB5:</a:t>
            </a:r>
          </a:p>
          <a:p>
            <a:pPr algn="just">
              <a:lnSpc>
                <a:spcPts val="1200"/>
              </a:lnSpc>
            </a:pPr>
            <a:r>
              <a:rPr lang="nn-NO" altLang="zh-CN" sz="1600"/>
              <a:t>  %16 = ne i32 %27 , i32 0</a:t>
            </a:r>
          </a:p>
          <a:p>
            <a:pPr algn="just">
              <a:lnSpc>
                <a:spcPts val="1200"/>
              </a:lnSpc>
            </a:pPr>
            <a:r>
              <a:rPr lang="nn-NO" altLang="zh-CN" sz="1600"/>
              <a:t>  br i1 %16 , BB6 , BB7</a:t>
            </a:r>
          </a:p>
          <a:p>
            <a:pPr algn="just">
              <a:lnSpc>
                <a:spcPts val="1200"/>
              </a:lnSpc>
            </a:pPr>
            <a:endParaRPr lang="nn-NO" altLang="zh-CN" sz="1600"/>
          </a:p>
          <a:p>
            <a:pPr algn="just">
              <a:lnSpc>
                <a:spcPts val="1200"/>
              </a:lnSpc>
            </a:pPr>
            <a:r>
              <a:rPr lang="nn-NO" altLang="zh-CN" sz="1600"/>
              <a:t>BB6:</a:t>
            </a:r>
          </a:p>
          <a:p>
            <a:pPr algn="just">
              <a:lnSpc>
                <a:spcPts val="1200"/>
              </a:lnSpc>
            </a:pPr>
            <a:r>
              <a:rPr lang="nn-NO" altLang="zh-CN" sz="1600"/>
              <a:t>  %18 = add i32 %27 , i32 2</a:t>
            </a:r>
          </a:p>
          <a:p>
            <a:pPr algn="just">
              <a:lnSpc>
                <a:spcPts val="1200"/>
              </a:lnSpc>
            </a:pPr>
            <a:r>
              <a:rPr lang="nn-NO" altLang="zh-CN" sz="1600"/>
              <a:t>  jump BB8</a:t>
            </a:r>
          </a:p>
          <a:p>
            <a:pPr algn="just">
              <a:lnSpc>
                <a:spcPts val="1200"/>
              </a:lnSpc>
            </a:pPr>
            <a:endParaRPr lang="nn-NO" altLang="zh-CN" sz="1600"/>
          </a:p>
          <a:p>
            <a:pPr algn="just">
              <a:lnSpc>
                <a:spcPts val="1200"/>
              </a:lnSpc>
            </a:pPr>
            <a:r>
              <a:rPr lang="nn-NO" altLang="zh-CN" sz="1600"/>
              <a:t>BB7:</a:t>
            </a:r>
          </a:p>
          <a:p>
            <a:pPr algn="just">
              <a:lnSpc>
                <a:spcPts val="1200"/>
              </a:lnSpc>
            </a:pPr>
            <a:r>
              <a:rPr lang="nn-NO" altLang="zh-CN" sz="1600"/>
              <a:t>  %23 = sub i32 %27 , i32 3</a:t>
            </a:r>
          </a:p>
          <a:p>
            <a:pPr algn="just">
              <a:lnSpc>
                <a:spcPts val="1200"/>
              </a:lnSpc>
            </a:pPr>
            <a:r>
              <a:rPr lang="nn-NO" altLang="zh-CN" sz="1600"/>
              <a:t>  jump BB8</a:t>
            </a:r>
          </a:p>
          <a:p>
            <a:pPr algn="just">
              <a:lnSpc>
                <a:spcPts val="1200"/>
              </a:lnSpc>
            </a:pPr>
            <a:endParaRPr lang="nn-NO" altLang="zh-CN" sz="1600"/>
          </a:p>
          <a:p>
            <a:pPr algn="just">
              <a:lnSpc>
                <a:spcPts val="1200"/>
              </a:lnSpc>
            </a:pPr>
            <a:r>
              <a:rPr lang="nn-NO" altLang="zh-CN" sz="1600"/>
              <a:t>BB8:</a:t>
            </a:r>
          </a:p>
          <a:p>
            <a:pPr algn="just">
              <a:lnSpc>
                <a:spcPts val="1200"/>
              </a:lnSpc>
            </a:pPr>
            <a:r>
              <a:rPr lang="nn-NO" altLang="zh-CN" sz="1600"/>
              <a:t>  %28 = phi i32 %23, i32 %18</a:t>
            </a:r>
          </a:p>
          <a:p>
            <a:pPr algn="just">
              <a:lnSpc>
                <a:spcPts val="1200"/>
              </a:lnSpc>
            </a:pPr>
            <a:r>
              <a:rPr lang="nn-NO" altLang="zh-CN" sz="1600"/>
              <a:t>  ret i32 %28</a:t>
            </a:r>
            <a:endParaRPr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1146760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815B71-2790-9A4E-A1A6-9EAC0F3B69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5715000" cy="772624"/>
          </a:xfrm>
        </p:spPr>
        <p:txBody>
          <a:bodyPr>
            <a:normAutofit/>
          </a:bodyPr>
          <a:lstStyle/>
          <a:p>
            <a:pPr algn="l"/>
            <a:r>
              <a:rPr lang="en-US" altLang="zh-CN" sz="3200"/>
              <a:t>Pass: GVNGCM</a:t>
            </a:r>
            <a:endParaRPr lang="zh-CN" altLang="en-US" sz="320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491A50B-4818-C42B-36FC-680B858D8A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" y="1128467"/>
            <a:ext cx="2344615" cy="5665055"/>
          </a:xfrm>
        </p:spPr>
        <p:txBody>
          <a:bodyPr/>
          <a:lstStyle/>
          <a:p>
            <a:pPr algn="just"/>
            <a:r>
              <a:rPr lang="en-US" altLang="zh-CN"/>
              <a:t>Original Code:</a:t>
            </a:r>
          </a:p>
          <a:p>
            <a:pPr algn="just">
              <a:lnSpc>
                <a:spcPts val="1200"/>
              </a:lnSpc>
            </a:pPr>
            <a:r>
              <a:rPr lang="en-US" altLang="zh-CN" sz="1600"/>
              <a:t>int g = 0;</a:t>
            </a:r>
          </a:p>
          <a:p>
            <a:pPr algn="just">
              <a:lnSpc>
                <a:spcPts val="1200"/>
              </a:lnSpc>
            </a:pPr>
            <a:r>
              <a:rPr lang="en-US" altLang="zh-CN" sz="1600"/>
              <a:t>int main(){</a:t>
            </a:r>
          </a:p>
          <a:p>
            <a:pPr algn="just">
              <a:lnSpc>
                <a:spcPts val="1200"/>
              </a:lnSpc>
            </a:pPr>
            <a:r>
              <a:rPr lang="en-US" altLang="zh-CN" sz="1600"/>
              <a:t>    int x = g, y = 0, z = 0;</a:t>
            </a:r>
          </a:p>
          <a:p>
            <a:pPr algn="just">
              <a:lnSpc>
                <a:spcPts val="1200"/>
              </a:lnSpc>
            </a:pPr>
            <a:r>
              <a:rPr lang="en-US" altLang="zh-CN" sz="1600"/>
              <a:t>    while(</a:t>
            </a:r>
            <a:r>
              <a:rPr lang="en-US" altLang="zh-CN" sz="1600">
                <a:solidFill>
                  <a:srgbClr val="00B050"/>
                </a:solidFill>
              </a:rPr>
              <a:t>y &lt; 10</a:t>
            </a:r>
            <a:r>
              <a:rPr lang="en-US" altLang="zh-CN" sz="1600"/>
              <a:t>){</a:t>
            </a:r>
          </a:p>
          <a:p>
            <a:pPr algn="just">
              <a:lnSpc>
                <a:spcPts val="1200"/>
              </a:lnSpc>
            </a:pPr>
            <a:r>
              <a:rPr lang="en-US" altLang="zh-CN" sz="1600"/>
              <a:t>        y = y + 1;</a:t>
            </a:r>
          </a:p>
          <a:p>
            <a:pPr algn="just">
              <a:lnSpc>
                <a:spcPts val="1200"/>
              </a:lnSpc>
            </a:pPr>
            <a:r>
              <a:rPr lang="en-US" altLang="zh-CN" sz="1600"/>
              <a:t>        </a:t>
            </a:r>
            <a:r>
              <a:rPr lang="en-US" altLang="zh-CN" sz="1600">
                <a:solidFill>
                  <a:srgbClr val="FF0000"/>
                </a:solidFill>
              </a:rPr>
              <a:t>z = x * x;</a:t>
            </a:r>
          </a:p>
          <a:p>
            <a:pPr algn="just">
              <a:lnSpc>
                <a:spcPts val="1200"/>
              </a:lnSpc>
            </a:pPr>
            <a:r>
              <a:rPr lang="en-US" altLang="zh-CN" sz="1600"/>
              <a:t>    }</a:t>
            </a:r>
          </a:p>
          <a:p>
            <a:pPr algn="just">
              <a:lnSpc>
                <a:spcPts val="1200"/>
              </a:lnSpc>
            </a:pPr>
            <a:r>
              <a:rPr lang="en-US" altLang="zh-CN" sz="1600"/>
              <a:t>    if(</a:t>
            </a:r>
            <a:r>
              <a:rPr lang="en-US" altLang="zh-CN" sz="1600">
                <a:solidFill>
                  <a:srgbClr val="00B050"/>
                </a:solidFill>
              </a:rPr>
              <a:t>10 &gt; y</a:t>
            </a:r>
            <a:r>
              <a:rPr lang="en-US" altLang="zh-CN" sz="1600"/>
              <a:t>){</a:t>
            </a:r>
          </a:p>
          <a:p>
            <a:pPr algn="just">
              <a:lnSpc>
                <a:spcPts val="1200"/>
              </a:lnSpc>
            </a:pPr>
            <a:r>
              <a:rPr lang="en-US" altLang="zh-CN" sz="1600"/>
              <a:t>        </a:t>
            </a:r>
            <a:r>
              <a:rPr lang="en-US" altLang="zh-CN" sz="1600">
                <a:solidFill>
                  <a:srgbClr val="FF0000"/>
                </a:solidFill>
              </a:rPr>
              <a:t>z = x * x;</a:t>
            </a:r>
          </a:p>
          <a:p>
            <a:pPr algn="just">
              <a:lnSpc>
                <a:spcPts val="1200"/>
              </a:lnSpc>
            </a:pPr>
            <a:r>
              <a:rPr lang="en-US" altLang="zh-CN" sz="1600"/>
              <a:t>    }</a:t>
            </a:r>
          </a:p>
          <a:p>
            <a:pPr algn="just">
              <a:lnSpc>
                <a:spcPts val="1200"/>
              </a:lnSpc>
            </a:pPr>
            <a:r>
              <a:rPr lang="en-US" altLang="zh-CN" sz="1600"/>
              <a:t>    </a:t>
            </a:r>
            <a:r>
              <a:rPr lang="en-US" altLang="zh-CN" sz="1600">
                <a:solidFill>
                  <a:srgbClr val="FF0000"/>
                </a:solidFill>
              </a:rPr>
              <a:t>z = x * x;</a:t>
            </a:r>
          </a:p>
          <a:p>
            <a:pPr algn="just">
              <a:lnSpc>
                <a:spcPts val="1200"/>
              </a:lnSpc>
            </a:pPr>
            <a:r>
              <a:rPr lang="en-US" altLang="zh-CN" sz="1600"/>
              <a:t>    return z;</a:t>
            </a:r>
          </a:p>
          <a:p>
            <a:pPr algn="just">
              <a:lnSpc>
                <a:spcPts val="1200"/>
              </a:lnSpc>
            </a:pPr>
            <a:r>
              <a:rPr lang="en-US" altLang="zh-CN" sz="1600"/>
              <a:t>}</a:t>
            </a:r>
            <a:endParaRPr lang="zh-CN" altLang="en-US" sz="1600"/>
          </a:p>
        </p:txBody>
      </p:sp>
      <p:sp>
        <p:nvSpPr>
          <p:cNvPr id="4" name="副标题 2">
            <a:extLst>
              <a:ext uri="{FF2B5EF4-FFF2-40B4-BE49-F238E27FC236}">
                <a16:creationId xmlns:a16="http://schemas.microsoft.com/office/drawing/2014/main" id="{C5FD13D2-CEC6-7848-7B21-8A473A9C83AC}"/>
              </a:ext>
            </a:extLst>
          </p:cNvPr>
          <p:cNvSpPr txBox="1">
            <a:spLocks/>
          </p:cNvSpPr>
          <p:nvPr/>
        </p:nvSpPr>
        <p:spPr>
          <a:xfrm>
            <a:off x="3815862" y="1128467"/>
            <a:ext cx="3364524" cy="49675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zh-CN"/>
              <a:t>After GVNGCM:</a:t>
            </a:r>
          </a:p>
          <a:p>
            <a:pPr algn="just">
              <a:lnSpc>
                <a:spcPts val="1200"/>
              </a:lnSpc>
            </a:pPr>
            <a:r>
              <a:rPr lang="en-US" altLang="zh-CN" sz="1600"/>
              <a:t>@g_0 = </a:t>
            </a:r>
            <a:r>
              <a:rPr lang="en-US" altLang="zh-CN" sz="1600" err="1"/>
              <a:t>alloca</a:t>
            </a:r>
            <a:r>
              <a:rPr lang="en-US" altLang="zh-CN" sz="1600"/>
              <a:t> i32 , 0 (Global)</a:t>
            </a:r>
          </a:p>
          <a:p>
            <a:pPr algn="just">
              <a:lnSpc>
                <a:spcPts val="1200"/>
              </a:lnSpc>
            </a:pPr>
            <a:endParaRPr lang="en-US" altLang="zh-CN" sz="1600"/>
          </a:p>
          <a:p>
            <a:pPr algn="just">
              <a:lnSpc>
                <a:spcPts val="1200"/>
              </a:lnSpc>
            </a:pPr>
            <a:r>
              <a:rPr lang="en-US" altLang="zh-CN" sz="1600" err="1"/>
              <a:t>func</a:t>
            </a:r>
            <a:r>
              <a:rPr lang="en-US" altLang="zh-CN" sz="1600"/>
              <a:t> i32 main():</a:t>
            </a:r>
          </a:p>
          <a:p>
            <a:pPr algn="just">
              <a:lnSpc>
                <a:spcPts val="1200"/>
              </a:lnSpc>
            </a:pPr>
            <a:r>
              <a:rPr lang="en-US" altLang="zh-CN" sz="1600"/>
              <a:t>BB2:</a:t>
            </a:r>
          </a:p>
          <a:p>
            <a:pPr algn="just">
              <a:lnSpc>
                <a:spcPts val="1200"/>
              </a:lnSpc>
            </a:pPr>
            <a:r>
              <a:rPr lang="en-US" altLang="zh-CN" sz="1600"/>
              <a:t>  %1 = load i32 , i32* @g_0 (Global)</a:t>
            </a:r>
          </a:p>
          <a:p>
            <a:pPr algn="just">
              <a:lnSpc>
                <a:spcPts val="1200"/>
              </a:lnSpc>
            </a:pPr>
            <a:r>
              <a:rPr lang="en-US" altLang="zh-CN" sz="1600"/>
              <a:t>  jump BB3</a:t>
            </a:r>
          </a:p>
          <a:p>
            <a:pPr algn="just">
              <a:lnSpc>
                <a:spcPts val="1200"/>
              </a:lnSpc>
            </a:pPr>
            <a:endParaRPr lang="en-US" altLang="zh-CN" sz="1600"/>
          </a:p>
          <a:p>
            <a:pPr algn="just">
              <a:lnSpc>
                <a:spcPts val="1200"/>
              </a:lnSpc>
            </a:pPr>
            <a:r>
              <a:rPr lang="en-US" altLang="zh-CN" sz="1600"/>
              <a:t>BB3:</a:t>
            </a:r>
          </a:p>
          <a:p>
            <a:pPr algn="just">
              <a:lnSpc>
                <a:spcPts val="1200"/>
              </a:lnSpc>
            </a:pPr>
            <a:r>
              <a:rPr lang="en-US" altLang="zh-CN" sz="1600"/>
              <a:t>  %18 = phi i32 0, i32 %5</a:t>
            </a:r>
          </a:p>
          <a:p>
            <a:pPr algn="just">
              <a:lnSpc>
                <a:spcPts val="1200"/>
              </a:lnSpc>
            </a:pPr>
            <a:r>
              <a:rPr lang="en-US" altLang="zh-CN" sz="1600"/>
              <a:t> </a:t>
            </a:r>
            <a:r>
              <a:rPr lang="en-US" altLang="zh-CN" sz="1600">
                <a:solidFill>
                  <a:srgbClr val="00B050"/>
                </a:solidFill>
              </a:rPr>
              <a:t> %3 = </a:t>
            </a:r>
            <a:r>
              <a:rPr lang="en-US" altLang="zh-CN" sz="1600" err="1">
                <a:solidFill>
                  <a:srgbClr val="00B050"/>
                </a:solidFill>
              </a:rPr>
              <a:t>lt</a:t>
            </a:r>
            <a:r>
              <a:rPr lang="en-US" altLang="zh-CN" sz="1600">
                <a:solidFill>
                  <a:srgbClr val="00B050"/>
                </a:solidFill>
              </a:rPr>
              <a:t> i32 %18 , i32 10</a:t>
            </a:r>
          </a:p>
          <a:p>
            <a:pPr algn="just">
              <a:lnSpc>
                <a:spcPts val="1200"/>
              </a:lnSpc>
            </a:pPr>
            <a:r>
              <a:rPr lang="en-US" altLang="zh-CN" sz="1600"/>
              <a:t>  </a:t>
            </a:r>
            <a:r>
              <a:rPr lang="en-US" altLang="zh-CN" sz="1600" err="1"/>
              <a:t>br</a:t>
            </a:r>
            <a:r>
              <a:rPr lang="en-US" altLang="zh-CN" sz="1600"/>
              <a:t> i1 %3 , BB4 , BB5</a:t>
            </a:r>
          </a:p>
          <a:p>
            <a:pPr algn="just">
              <a:lnSpc>
                <a:spcPts val="1200"/>
              </a:lnSpc>
            </a:pPr>
            <a:endParaRPr lang="en-US" altLang="zh-CN" sz="1600"/>
          </a:p>
          <a:p>
            <a:pPr algn="just">
              <a:lnSpc>
                <a:spcPts val="1200"/>
              </a:lnSpc>
            </a:pPr>
            <a:r>
              <a:rPr lang="en-US" altLang="zh-CN" sz="1600"/>
              <a:t>BB4:</a:t>
            </a:r>
          </a:p>
          <a:p>
            <a:pPr algn="just">
              <a:lnSpc>
                <a:spcPts val="1200"/>
              </a:lnSpc>
            </a:pPr>
            <a:r>
              <a:rPr lang="en-US" altLang="zh-CN" sz="1600"/>
              <a:t>  %5 = add i32 %18 , i32 1</a:t>
            </a:r>
          </a:p>
          <a:p>
            <a:pPr algn="just">
              <a:lnSpc>
                <a:spcPts val="1200"/>
              </a:lnSpc>
            </a:pPr>
            <a:r>
              <a:rPr lang="en-US" altLang="zh-CN" sz="1600"/>
              <a:t>  jump BB3</a:t>
            </a:r>
            <a:endParaRPr lang="zh-CN" altLang="en-US" sz="1600"/>
          </a:p>
        </p:txBody>
      </p:sp>
      <p:sp>
        <p:nvSpPr>
          <p:cNvPr id="5" name="副标题 2">
            <a:extLst>
              <a:ext uri="{FF2B5EF4-FFF2-40B4-BE49-F238E27FC236}">
                <a16:creationId xmlns:a16="http://schemas.microsoft.com/office/drawing/2014/main" id="{F2A82A2A-8350-9773-0492-1244D60FFDC1}"/>
              </a:ext>
            </a:extLst>
          </p:cNvPr>
          <p:cNvSpPr txBox="1">
            <a:spLocks/>
          </p:cNvSpPr>
          <p:nvPr/>
        </p:nvSpPr>
        <p:spPr>
          <a:xfrm>
            <a:off x="7239000" y="1192944"/>
            <a:ext cx="3827585" cy="7663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1200"/>
              </a:lnSpc>
            </a:pPr>
            <a:endParaRPr lang="zh-CN" altLang="en-US" sz="1600"/>
          </a:p>
        </p:txBody>
      </p:sp>
      <p:sp>
        <p:nvSpPr>
          <p:cNvPr id="9" name="副标题 2">
            <a:extLst>
              <a:ext uri="{FF2B5EF4-FFF2-40B4-BE49-F238E27FC236}">
                <a16:creationId xmlns:a16="http://schemas.microsoft.com/office/drawing/2014/main" id="{6F2A0209-3A79-EC59-7098-F1017171CCF5}"/>
              </a:ext>
            </a:extLst>
          </p:cNvPr>
          <p:cNvSpPr txBox="1">
            <a:spLocks/>
          </p:cNvSpPr>
          <p:nvPr/>
        </p:nvSpPr>
        <p:spPr>
          <a:xfrm>
            <a:off x="7414845" y="1254491"/>
            <a:ext cx="3827585" cy="3921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1200"/>
              </a:lnSpc>
            </a:pPr>
            <a:endParaRPr lang="en-US" altLang="zh-CN" sz="1600"/>
          </a:p>
          <a:p>
            <a:pPr algn="just">
              <a:lnSpc>
                <a:spcPts val="1200"/>
              </a:lnSpc>
            </a:pPr>
            <a:r>
              <a:rPr lang="en-US" altLang="zh-CN" sz="1600"/>
              <a:t>BB5:</a:t>
            </a:r>
          </a:p>
          <a:p>
            <a:pPr algn="just">
              <a:lnSpc>
                <a:spcPts val="1200"/>
              </a:lnSpc>
            </a:pPr>
            <a:r>
              <a:rPr lang="en-US" altLang="zh-CN" sz="1600"/>
              <a:t>  </a:t>
            </a:r>
            <a:r>
              <a:rPr lang="en-US" altLang="zh-CN" sz="1600" err="1"/>
              <a:t>br</a:t>
            </a:r>
            <a:r>
              <a:rPr lang="en-US" altLang="zh-CN" sz="1600"/>
              <a:t> i1 </a:t>
            </a:r>
            <a:r>
              <a:rPr lang="en-US" altLang="zh-CN" sz="1600">
                <a:solidFill>
                  <a:srgbClr val="00B050"/>
                </a:solidFill>
              </a:rPr>
              <a:t>%3 </a:t>
            </a:r>
            <a:r>
              <a:rPr lang="en-US" altLang="zh-CN" sz="1600"/>
              <a:t>, BB6 , BB7</a:t>
            </a:r>
          </a:p>
          <a:p>
            <a:pPr algn="just">
              <a:lnSpc>
                <a:spcPts val="1200"/>
              </a:lnSpc>
            </a:pPr>
            <a:endParaRPr lang="en-US" altLang="zh-CN" sz="1600"/>
          </a:p>
          <a:p>
            <a:pPr algn="just">
              <a:lnSpc>
                <a:spcPts val="1200"/>
              </a:lnSpc>
            </a:pPr>
            <a:r>
              <a:rPr lang="en-US" altLang="zh-CN" sz="1600"/>
              <a:t>BB6:</a:t>
            </a:r>
          </a:p>
          <a:p>
            <a:pPr algn="just">
              <a:lnSpc>
                <a:spcPts val="1200"/>
              </a:lnSpc>
            </a:pPr>
            <a:r>
              <a:rPr lang="en-US" altLang="zh-CN" sz="1600"/>
              <a:t>  jump BB7</a:t>
            </a:r>
          </a:p>
          <a:p>
            <a:pPr algn="just">
              <a:lnSpc>
                <a:spcPts val="1200"/>
              </a:lnSpc>
            </a:pPr>
            <a:endParaRPr lang="en-US" altLang="zh-CN" sz="1600"/>
          </a:p>
          <a:p>
            <a:pPr algn="just">
              <a:lnSpc>
                <a:spcPts val="1200"/>
              </a:lnSpc>
            </a:pPr>
            <a:r>
              <a:rPr lang="en-US" altLang="zh-CN" sz="1600"/>
              <a:t>BB7:</a:t>
            </a:r>
          </a:p>
          <a:p>
            <a:pPr algn="just">
              <a:lnSpc>
                <a:spcPts val="1200"/>
              </a:lnSpc>
            </a:pPr>
            <a:r>
              <a:rPr lang="en-US" altLang="zh-CN" sz="1600"/>
              <a:t>  </a:t>
            </a:r>
            <a:r>
              <a:rPr lang="en-US" altLang="zh-CN" sz="1600">
                <a:solidFill>
                  <a:srgbClr val="FF0000"/>
                </a:solidFill>
              </a:rPr>
              <a:t>%16 = </a:t>
            </a:r>
            <a:r>
              <a:rPr lang="en-US" altLang="zh-CN" sz="1600" err="1">
                <a:solidFill>
                  <a:srgbClr val="FF0000"/>
                </a:solidFill>
              </a:rPr>
              <a:t>mul</a:t>
            </a:r>
            <a:r>
              <a:rPr lang="en-US" altLang="zh-CN" sz="1600">
                <a:solidFill>
                  <a:srgbClr val="FF0000"/>
                </a:solidFill>
              </a:rPr>
              <a:t> i32 %1 , i32 %1</a:t>
            </a:r>
          </a:p>
          <a:p>
            <a:pPr algn="just">
              <a:lnSpc>
                <a:spcPts val="1200"/>
              </a:lnSpc>
            </a:pPr>
            <a:r>
              <a:rPr lang="en-US" altLang="zh-CN" sz="1600"/>
              <a:t>  ret i32 %16</a:t>
            </a:r>
            <a:endParaRPr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1279609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9491A50B-4818-C42B-36FC-680B858D8A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262" y="170105"/>
            <a:ext cx="3176954" cy="6731856"/>
          </a:xfrm>
        </p:spPr>
        <p:txBody>
          <a:bodyPr>
            <a:normAutofit/>
          </a:bodyPr>
          <a:lstStyle/>
          <a:p>
            <a:pPr algn="just"/>
            <a:r>
              <a:rPr lang="en-US" altLang="zh-CN"/>
              <a:t>Original Code:</a:t>
            </a:r>
          </a:p>
          <a:p>
            <a:pPr algn="just">
              <a:lnSpc>
                <a:spcPts val="1200"/>
              </a:lnSpc>
            </a:pPr>
            <a:r>
              <a:rPr lang="en-US" altLang="zh-CN" sz="1600"/>
              <a:t>int main(){</a:t>
            </a:r>
          </a:p>
          <a:p>
            <a:pPr algn="just">
              <a:lnSpc>
                <a:spcPts val="1200"/>
              </a:lnSpc>
            </a:pPr>
            <a:r>
              <a:rPr lang="en-US" altLang="zh-CN" sz="1600"/>
              <a:t>    int A[3][3][3] = {{{1, 2}, 3}, {4, 5}};</a:t>
            </a:r>
          </a:p>
          <a:p>
            <a:pPr algn="just">
              <a:lnSpc>
                <a:spcPts val="1200"/>
              </a:lnSpc>
            </a:pPr>
            <a:r>
              <a:rPr lang="en-US" altLang="zh-CN" sz="1600"/>
              <a:t>    return A[0][0][1];</a:t>
            </a:r>
          </a:p>
          <a:p>
            <a:pPr algn="just">
              <a:lnSpc>
                <a:spcPts val="1200"/>
              </a:lnSpc>
            </a:pPr>
            <a:r>
              <a:rPr lang="en-US" altLang="zh-CN" sz="1600"/>
              <a:t>}</a:t>
            </a:r>
          </a:p>
          <a:p>
            <a:pPr algn="just">
              <a:lnSpc>
                <a:spcPts val="1200"/>
              </a:lnSpc>
            </a:pPr>
            <a:endParaRPr lang="en-US" altLang="zh-CN" sz="1600"/>
          </a:p>
          <a:p>
            <a:pPr algn="just">
              <a:lnSpc>
                <a:spcPts val="1200"/>
              </a:lnSpc>
            </a:pPr>
            <a:r>
              <a:rPr lang="en-US" altLang="zh-CN"/>
              <a:t>Before GepSplit:</a:t>
            </a:r>
          </a:p>
          <a:p>
            <a:pPr algn="just">
              <a:lnSpc>
                <a:spcPts val="1200"/>
              </a:lnSpc>
            </a:pPr>
            <a:r>
              <a:rPr lang="en-US" altLang="zh-CN" sz="1000"/>
              <a:t>func i32 main():</a:t>
            </a:r>
          </a:p>
          <a:p>
            <a:pPr algn="just">
              <a:lnSpc>
                <a:spcPts val="1200"/>
              </a:lnSpc>
            </a:pPr>
            <a:r>
              <a:rPr lang="en-US" altLang="zh-CN" sz="1000"/>
              <a:t>BB2:</a:t>
            </a:r>
          </a:p>
          <a:p>
            <a:pPr algn="just">
              <a:lnSpc>
                <a:spcPts val="1200"/>
              </a:lnSpc>
            </a:pPr>
            <a:r>
              <a:rPr lang="en-US" altLang="zh-CN" sz="1000"/>
              <a:t>  @A_1 = alloca [3, [3, [3, i32]]] (Array)</a:t>
            </a:r>
          </a:p>
          <a:p>
            <a:pPr algn="just">
              <a:lnSpc>
                <a:spcPts val="1200"/>
              </a:lnSpc>
            </a:pPr>
            <a:r>
              <a:rPr lang="en-US" altLang="zh-CN" sz="1000"/>
              <a:t>  %1 = gep [3, [3, [3, i32]]]* @A_1 , [0, 0, 0]</a:t>
            </a:r>
          </a:p>
          <a:p>
            <a:pPr algn="just">
              <a:lnSpc>
                <a:spcPts val="1200"/>
              </a:lnSpc>
            </a:pPr>
            <a:r>
              <a:rPr lang="en-US" altLang="zh-CN" sz="1000"/>
              <a:t>  store i32 1 , i32* %1 (Array)</a:t>
            </a:r>
          </a:p>
          <a:p>
            <a:pPr algn="just">
              <a:lnSpc>
                <a:spcPts val="1200"/>
              </a:lnSpc>
            </a:pPr>
            <a:r>
              <a:rPr lang="en-US" altLang="zh-CN" sz="1000"/>
              <a:t>  %2 = gep [3, [3, [3, i32]]]* @A_1 , [0, 0, 1]</a:t>
            </a:r>
          </a:p>
          <a:p>
            <a:pPr algn="just">
              <a:lnSpc>
                <a:spcPts val="1200"/>
              </a:lnSpc>
            </a:pPr>
            <a:r>
              <a:rPr lang="en-US" altLang="zh-CN" sz="1000"/>
              <a:t>  store i32 2 , i32* %2 (Array)</a:t>
            </a:r>
          </a:p>
          <a:p>
            <a:pPr algn="just">
              <a:lnSpc>
                <a:spcPts val="1200"/>
              </a:lnSpc>
            </a:pPr>
            <a:r>
              <a:rPr lang="en-US" altLang="zh-CN" sz="1000"/>
              <a:t>  %3 = gep [3, [3, [3, i32]]]* @A_1 , [0, 1, 0]</a:t>
            </a:r>
          </a:p>
          <a:p>
            <a:pPr algn="just">
              <a:lnSpc>
                <a:spcPts val="1200"/>
              </a:lnSpc>
            </a:pPr>
            <a:r>
              <a:rPr lang="en-US" altLang="zh-CN" sz="1000"/>
              <a:t>  store i32 3 , i32* %3 (Array)</a:t>
            </a:r>
          </a:p>
          <a:p>
            <a:pPr algn="just">
              <a:lnSpc>
                <a:spcPts val="1200"/>
              </a:lnSpc>
            </a:pPr>
            <a:r>
              <a:rPr lang="en-US" altLang="zh-CN" sz="1000"/>
              <a:t>  %4 = gep [3, [3, [3, i32]]]* @A_1 , [1, 0, 0]</a:t>
            </a:r>
          </a:p>
          <a:p>
            <a:pPr algn="just">
              <a:lnSpc>
                <a:spcPts val="1200"/>
              </a:lnSpc>
            </a:pPr>
            <a:r>
              <a:rPr lang="en-US" altLang="zh-CN" sz="1000"/>
              <a:t>  store i32 4 , i32* %4 (Array)</a:t>
            </a:r>
          </a:p>
          <a:p>
            <a:pPr algn="just">
              <a:lnSpc>
                <a:spcPts val="1200"/>
              </a:lnSpc>
            </a:pPr>
            <a:r>
              <a:rPr lang="en-US" altLang="zh-CN" sz="1000"/>
              <a:t>  %5 = gep [3, [3, [3, i32]]]* @A_1 , [1, 0, 1]</a:t>
            </a:r>
          </a:p>
          <a:p>
            <a:pPr algn="just">
              <a:lnSpc>
                <a:spcPts val="1200"/>
              </a:lnSpc>
            </a:pPr>
            <a:r>
              <a:rPr lang="en-US" altLang="zh-CN" sz="1000"/>
              <a:t>  store i32 5 , i32* %5 (Array)</a:t>
            </a:r>
          </a:p>
          <a:p>
            <a:pPr algn="just">
              <a:lnSpc>
                <a:spcPts val="1200"/>
              </a:lnSpc>
            </a:pPr>
            <a:r>
              <a:rPr lang="en-US" altLang="zh-CN" sz="1000"/>
              <a:t>  %6 = gep [3, [3, [3, i32]]]* @A_1 , [0, 0, 1]</a:t>
            </a:r>
          </a:p>
          <a:p>
            <a:pPr algn="just">
              <a:lnSpc>
                <a:spcPts val="1200"/>
              </a:lnSpc>
            </a:pPr>
            <a:r>
              <a:rPr lang="en-US" altLang="zh-CN" sz="1000"/>
              <a:t>  %7 = load i32 , i32* %6 (Array)</a:t>
            </a:r>
          </a:p>
          <a:p>
            <a:pPr algn="just">
              <a:lnSpc>
                <a:spcPts val="1200"/>
              </a:lnSpc>
            </a:pPr>
            <a:r>
              <a:rPr lang="en-US" altLang="zh-CN" sz="1000"/>
              <a:t>  ret i32 %7</a:t>
            </a:r>
          </a:p>
          <a:p>
            <a:pPr algn="just">
              <a:lnSpc>
                <a:spcPts val="1200"/>
              </a:lnSpc>
            </a:pPr>
            <a:endParaRPr lang="zh-CN" altLang="en-US"/>
          </a:p>
        </p:txBody>
      </p:sp>
      <p:sp>
        <p:nvSpPr>
          <p:cNvPr id="4" name="副标题 2">
            <a:extLst>
              <a:ext uri="{FF2B5EF4-FFF2-40B4-BE49-F238E27FC236}">
                <a16:creationId xmlns:a16="http://schemas.microsoft.com/office/drawing/2014/main" id="{C5FD13D2-CEC6-7848-7B21-8A473A9C83AC}"/>
              </a:ext>
            </a:extLst>
          </p:cNvPr>
          <p:cNvSpPr txBox="1">
            <a:spLocks/>
          </p:cNvSpPr>
          <p:nvPr/>
        </p:nvSpPr>
        <p:spPr>
          <a:xfrm>
            <a:off x="3645877" y="90976"/>
            <a:ext cx="3364524" cy="6684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zh-CN"/>
              <a:t>Before GVN:</a:t>
            </a:r>
          </a:p>
          <a:p>
            <a:pPr algn="just">
              <a:lnSpc>
                <a:spcPts val="1200"/>
              </a:lnSpc>
            </a:pPr>
            <a:r>
              <a:rPr lang="en-US" altLang="zh-CN" sz="1100"/>
              <a:t>func i32 main():</a:t>
            </a:r>
          </a:p>
          <a:p>
            <a:pPr algn="just">
              <a:lnSpc>
                <a:spcPts val="1200"/>
              </a:lnSpc>
            </a:pPr>
            <a:r>
              <a:rPr lang="en-US" altLang="zh-CN" sz="1100"/>
              <a:t>BB2:</a:t>
            </a:r>
          </a:p>
          <a:p>
            <a:pPr algn="just">
              <a:lnSpc>
                <a:spcPts val="1200"/>
              </a:lnSpc>
            </a:pPr>
            <a:r>
              <a:rPr lang="en-US" altLang="zh-CN" sz="1100"/>
              <a:t>  @A_1 = alloca [3, [3, [3, i32]]] (Array)</a:t>
            </a:r>
          </a:p>
          <a:p>
            <a:pPr algn="just">
              <a:lnSpc>
                <a:spcPts val="1200"/>
              </a:lnSpc>
            </a:pPr>
            <a:r>
              <a:rPr lang="en-US" altLang="zh-CN" sz="1100"/>
              <a:t>  %8 = gep [3, [3, [3, i32]]]* @A_1 , 0</a:t>
            </a:r>
          </a:p>
          <a:p>
            <a:pPr algn="just">
              <a:lnSpc>
                <a:spcPts val="1200"/>
              </a:lnSpc>
            </a:pPr>
            <a:r>
              <a:rPr lang="en-US" altLang="zh-CN" sz="1100"/>
              <a:t>  %9 = gep [3, [3, i32]]* %8 , 0</a:t>
            </a:r>
          </a:p>
          <a:p>
            <a:pPr algn="just">
              <a:lnSpc>
                <a:spcPts val="1200"/>
              </a:lnSpc>
            </a:pPr>
            <a:r>
              <a:rPr lang="en-US" altLang="zh-CN" sz="1100"/>
              <a:t>  %10 = gep [3, i32]* %9 , 0</a:t>
            </a:r>
          </a:p>
          <a:p>
            <a:pPr algn="just">
              <a:lnSpc>
                <a:spcPts val="1200"/>
              </a:lnSpc>
            </a:pPr>
            <a:r>
              <a:rPr lang="en-US" altLang="zh-CN" sz="1100"/>
              <a:t>  store i32 1 , i32* %10 (Array)</a:t>
            </a:r>
          </a:p>
          <a:p>
            <a:pPr algn="just">
              <a:lnSpc>
                <a:spcPts val="1200"/>
              </a:lnSpc>
            </a:pPr>
            <a:r>
              <a:rPr lang="en-US" altLang="zh-CN" sz="1100">
                <a:solidFill>
                  <a:srgbClr val="FF0000"/>
                </a:solidFill>
              </a:rPr>
              <a:t>  %11 = gep [3, [3, [3, i32]]]* @A_1 , 0</a:t>
            </a:r>
          </a:p>
          <a:p>
            <a:pPr algn="just">
              <a:lnSpc>
                <a:spcPts val="1200"/>
              </a:lnSpc>
            </a:pPr>
            <a:r>
              <a:rPr lang="en-US" altLang="zh-CN" sz="1100">
                <a:solidFill>
                  <a:srgbClr val="FF0000"/>
                </a:solidFill>
              </a:rPr>
              <a:t>  %12 = gep [3, [3, i32]]* %11 , 0</a:t>
            </a:r>
          </a:p>
          <a:p>
            <a:pPr algn="just">
              <a:lnSpc>
                <a:spcPts val="1200"/>
              </a:lnSpc>
            </a:pPr>
            <a:r>
              <a:rPr lang="en-US" altLang="zh-CN" sz="1100"/>
              <a:t>  </a:t>
            </a:r>
            <a:r>
              <a:rPr lang="en-US" altLang="zh-CN" sz="1100">
                <a:solidFill>
                  <a:srgbClr val="FF0000"/>
                </a:solidFill>
              </a:rPr>
              <a:t>%13 = gep [3, i32]* %12 , 1</a:t>
            </a:r>
          </a:p>
          <a:p>
            <a:pPr algn="just">
              <a:lnSpc>
                <a:spcPts val="1200"/>
              </a:lnSpc>
            </a:pPr>
            <a:r>
              <a:rPr lang="en-US" altLang="zh-CN" sz="1100"/>
              <a:t>  store i32 2 , i32* %13 (Array)</a:t>
            </a:r>
          </a:p>
          <a:p>
            <a:pPr algn="just">
              <a:lnSpc>
                <a:spcPts val="1200"/>
              </a:lnSpc>
            </a:pPr>
            <a:r>
              <a:rPr lang="en-US" altLang="zh-CN" sz="1100">
                <a:solidFill>
                  <a:srgbClr val="00B050"/>
                </a:solidFill>
              </a:rPr>
              <a:t>  %14 = gep [3, [3, [3, i32]]]* @A_1 , 0</a:t>
            </a:r>
          </a:p>
          <a:p>
            <a:pPr algn="just">
              <a:lnSpc>
                <a:spcPts val="1200"/>
              </a:lnSpc>
            </a:pPr>
            <a:r>
              <a:rPr lang="en-US" altLang="zh-CN" sz="1100">
                <a:solidFill>
                  <a:srgbClr val="00B050"/>
                </a:solidFill>
              </a:rPr>
              <a:t>  %15 = gep [3, [3, i32]]* %14 , 1</a:t>
            </a:r>
          </a:p>
          <a:p>
            <a:pPr algn="just">
              <a:lnSpc>
                <a:spcPts val="1200"/>
              </a:lnSpc>
            </a:pPr>
            <a:r>
              <a:rPr lang="en-US" altLang="zh-CN" sz="1100">
                <a:solidFill>
                  <a:srgbClr val="00B050"/>
                </a:solidFill>
              </a:rPr>
              <a:t>  %16 = gep [3, i32]* %15 , 0</a:t>
            </a:r>
          </a:p>
          <a:p>
            <a:pPr algn="just">
              <a:lnSpc>
                <a:spcPts val="1200"/>
              </a:lnSpc>
            </a:pPr>
            <a:r>
              <a:rPr lang="en-US" altLang="zh-CN" sz="1100"/>
              <a:t>  store i32 3 , i32* %16 (Array)</a:t>
            </a:r>
          </a:p>
          <a:p>
            <a:pPr algn="just">
              <a:lnSpc>
                <a:spcPts val="1200"/>
              </a:lnSpc>
            </a:pPr>
            <a:r>
              <a:rPr lang="en-US" altLang="zh-CN" sz="1100"/>
              <a:t>  %17 = gep [3, [3, [3, i32]]]* @A_1 , 1</a:t>
            </a:r>
          </a:p>
          <a:p>
            <a:pPr algn="just">
              <a:lnSpc>
                <a:spcPts val="1200"/>
              </a:lnSpc>
            </a:pPr>
            <a:r>
              <a:rPr lang="en-US" altLang="zh-CN" sz="1100"/>
              <a:t>  %18 = gep [3, [3, i32]]* %17 , 0</a:t>
            </a:r>
          </a:p>
          <a:p>
            <a:pPr algn="just">
              <a:lnSpc>
                <a:spcPts val="1200"/>
              </a:lnSpc>
            </a:pPr>
            <a:r>
              <a:rPr lang="en-US" altLang="zh-CN" sz="1100"/>
              <a:t>  %19 = gep [3, i32]* %18 , 0</a:t>
            </a:r>
          </a:p>
          <a:p>
            <a:pPr algn="just">
              <a:lnSpc>
                <a:spcPts val="1200"/>
              </a:lnSpc>
            </a:pPr>
            <a:r>
              <a:rPr lang="en-US" altLang="zh-CN" sz="1100"/>
              <a:t>  store i32 4 , i32* %19 (Array)</a:t>
            </a:r>
          </a:p>
          <a:p>
            <a:pPr algn="just">
              <a:lnSpc>
                <a:spcPts val="1200"/>
              </a:lnSpc>
            </a:pPr>
            <a:r>
              <a:rPr lang="en-US" altLang="zh-CN" sz="1100"/>
              <a:t>  %20 = gep [3, [3, [3, i32]]]* @A_1 , 1</a:t>
            </a:r>
          </a:p>
          <a:p>
            <a:pPr algn="just">
              <a:lnSpc>
                <a:spcPts val="1200"/>
              </a:lnSpc>
            </a:pPr>
            <a:r>
              <a:rPr lang="en-US" altLang="zh-CN" sz="1100"/>
              <a:t>  %21 = gep [3, [3, i32]]* %20 , 0</a:t>
            </a:r>
          </a:p>
          <a:p>
            <a:pPr algn="just">
              <a:lnSpc>
                <a:spcPts val="1200"/>
              </a:lnSpc>
            </a:pPr>
            <a:r>
              <a:rPr lang="en-US" altLang="zh-CN" sz="1100"/>
              <a:t>  %22 = gep [3, i32]* %21 , 1</a:t>
            </a:r>
          </a:p>
        </p:txBody>
      </p:sp>
      <p:sp>
        <p:nvSpPr>
          <p:cNvPr id="5" name="副标题 2">
            <a:extLst>
              <a:ext uri="{FF2B5EF4-FFF2-40B4-BE49-F238E27FC236}">
                <a16:creationId xmlns:a16="http://schemas.microsoft.com/office/drawing/2014/main" id="{F2A82A2A-8350-9773-0492-1244D60FFDC1}"/>
              </a:ext>
            </a:extLst>
          </p:cNvPr>
          <p:cNvSpPr txBox="1">
            <a:spLocks/>
          </p:cNvSpPr>
          <p:nvPr/>
        </p:nvSpPr>
        <p:spPr>
          <a:xfrm>
            <a:off x="7239000" y="1192944"/>
            <a:ext cx="3827585" cy="7663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1200"/>
              </a:lnSpc>
            </a:pPr>
            <a:endParaRPr lang="zh-CN" altLang="en-US" sz="1600"/>
          </a:p>
        </p:txBody>
      </p:sp>
      <p:sp>
        <p:nvSpPr>
          <p:cNvPr id="9" name="副标题 2">
            <a:extLst>
              <a:ext uri="{FF2B5EF4-FFF2-40B4-BE49-F238E27FC236}">
                <a16:creationId xmlns:a16="http://schemas.microsoft.com/office/drawing/2014/main" id="{6F2A0209-3A79-EC59-7098-F1017171CCF5}"/>
              </a:ext>
            </a:extLst>
          </p:cNvPr>
          <p:cNvSpPr txBox="1">
            <a:spLocks/>
          </p:cNvSpPr>
          <p:nvPr/>
        </p:nvSpPr>
        <p:spPr>
          <a:xfrm>
            <a:off x="6564921" y="0"/>
            <a:ext cx="2262555" cy="3921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1200"/>
              </a:lnSpc>
            </a:pPr>
            <a:endParaRPr lang="en-US" altLang="zh-CN" sz="1600"/>
          </a:p>
          <a:p>
            <a:pPr algn="just">
              <a:lnSpc>
                <a:spcPts val="1200"/>
              </a:lnSpc>
            </a:pPr>
            <a:r>
              <a:rPr lang="en-US" altLang="zh-CN" sz="1000"/>
              <a:t>  store i32 5 , i32* %22 (Array)</a:t>
            </a:r>
          </a:p>
          <a:p>
            <a:pPr algn="just">
              <a:lnSpc>
                <a:spcPts val="1200"/>
              </a:lnSpc>
            </a:pPr>
            <a:r>
              <a:rPr lang="en-US" altLang="zh-CN" sz="1000">
                <a:solidFill>
                  <a:srgbClr val="00B0F0"/>
                </a:solidFill>
              </a:rPr>
              <a:t>  %23 = gep [3, [3, [3, i32]]]* @A_1 , 0</a:t>
            </a:r>
          </a:p>
          <a:p>
            <a:pPr algn="just">
              <a:lnSpc>
                <a:spcPts val="1200"/>
              </a:lnSpc>
            </a:pPr>
            <a:r>
              <a:rPr lang="en-US" altLang="zh-CN" sz="1000">
                <a:solidFill>
                  <a:srgbClr val="00B0F0"/>
                </a:solidFill>
              </a:rPr>
              <a:t>  %24 = gep [3, [3, i32]]* %23 , 0</a:t>
            </a:r>
          </a:p>
          <a:p>
            <a:pPr algn="just">
              <a:lnSpc>
                <a:spcPts val="1200"/>
              </a:lnSpc>
            </a:pPr>
            <a:r>
              <a:rPr lang="en-US" altLang="zh-CN" sz="1000">
                <a:solidFill>
                  <a:srgbClr val="00B0F0"/>
                </a:solidFill>
              </a:rPr>
              <a:t>  %25 = gep [3, i32]* %24 , 1</a:t>
            </a:r>
          </a:p>
          <a:p>
            <a:pPr algn="just">
              <a:lnSpc>
                <a:spcPts val="1200"/>
              </a:lnSpc>
            </a:pPr>
            <a:r>
              <a:rPr lang="en-US" altLang="zh-CN" sz="1000"/>
              <a:t>  </a:t>
            </a:r>
            <a:r>
              <a:rPr lang="en-US" altLang="zh-CN" sz="1000">
                <a:solidFill>
                  <a:srgbClr val="00B0F0"/>
                </a:solidFill>
              </a:rPr>
              <a:t>%7 = load i32 , i32* %25 (Array)</a:t>
            </a:r>
          </a:p>
          <a:p>
            <a:pPr algn="just">
              <a:lnSpc>
                <a:spcPts val="1200"/>
              </a:lnSpc>
            </a:pPr>
            <a:r>
              <a:rPr lang="en-US" altLang="zh-CN" sz="1000"/>
              <a:t>  ret i32 %7</a:t>
            </a:r>
            <a:endParaRPr lang="zh-CN" altLang="en-US" sz="1000"/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9029BBC8-DC17-2AD5-D920-CF8DB25D086D}"/>
              </a:ext>
            </a:extLst>
          </p:cNvPr>
          <p:cNvSpPr txBox="1">
            <a:spLocks/>
          </p:cNvSpPr>
          <p:nvPr/>
        </p:nvSpPr>
        <p:spPr>
          <a:xfrm>
            <a:off x="8815754" y="86519"/>
            <a:ext cx="3364524" cy="6684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zh-CN"/>
              <a:t>After GVN:</a:t>
            </a:r>
          </a:p>
          <a:p>
            <a:pPr algn="just">
              <a:lnSpc>
                <a:spcPts val="1200"/>
              </a:lnSpc>
            </a:pPr>
            <a:r>
              <a:rPr lang="en-US" altLang="zh-CN" sz="1100"/>
              <a:t>func i32 main():</a:t>
            </a:r>
          </a:p>
          <a:p>
            <a:pPr algn="just">
              <a:lnSpc>
                <a:spcPts val="1200"/>
              </a:lnSpc>
            </a:pPr>
            <a:r>
              <a:rPr lang="en-US" altLang="zh-CN" sz="1100"/>
              <a:t>BB2:</a:t>
            </a:r>
          </a:p>
          <a:p>
            <a:pPr algn="just">
              <a:lnSpc>
                <a:spcPts val="1200"/>
              </a:lnSpc>
            </a:pPr>
            <a:r>
              <a:rPr lang="en-US" altLang="zh-CN" sz="1100"/>
              <a:t>  @A_1 = alloca [3, [3, [3, i32]]] (Array)</a:t>
            </a:r>
          </a:p>
          <a:p>
            <a:pPr algn="just">
              <a:lnSpc>
                <a:spcPts val="1200"/>
              </a:lnSpc>
            </a:pPr>
            <a:r>
              <a:rPr lang="en-US" altLang="zh-CN" sz="1100"/>
              <a:t>  %8 = gep [3, [3, [3, i32]]]* @A_1 , 0</a:t>
            </a:r>
          </a:p>
          <a:p>
            <a:pPr algn="just">
              <a:lnSpc>
                <a:spcPts val="1200"/>
              </a:lnSpc>
            </a:pPr>
            <a:r>
              <a:rPr lang="en-US" altLang="zh-CN" sz="1100"/>
              <a:t>  %9 = gep [3, [3, i32]]* %8 , 0</a:t>
            </a:r>
          </a:p>
          <a:p>
            <a:pPr algn="just">
              <a:lnSpc>
                <a:spcPts val="1200"/>
              </a:lnSpc>
            </a:pPr>
            <a:r>
              <a:rPr lang="en-US" altLang="zh-CN" sz="1100"/>
              <a:t>  %10 = gep [3, i32]* %9 , 0</a:t>
            </a:r>
          </a:p>
          <a:p>
            <a:pPr algn="just">
              <a:lnSpc>
                <a:spcPts val="1200"/>
              </a:lnSpc>
            </a:pPr>
            <a:r>
              <a:rPr lang="en-US" altLang="zh-CN" sz="1100"/>
              <a:t>  store i32 1 , i32* %10 (Array)</a:t>
            </a:r>
          </a:p>
          <a:p>
            <a:pPr algn="just">
              <a:lnSpc>
                <a:spcPts val="1200"/>
              </a:lnSpc>
            </a:pPr>
            <a:r>
              <a:rPr lang="en-US" altLang="zh-CN" sz="1100"/>
              <a:t>  </a:t>
            </a:r>
            <a:r>
              <a:rPr lang="en-US" altLang="zh-CN" sz="1100">
                <a:solidFill>
                  <a:srgbClr val="FF0000"/>
                </a:solidFill>
              </a:rPr>
              <a:t>%13 = gep [3, i32]* %9 , 1</a:t>
            </a:r>
          </a:p>
          <a:p>
            <a:pPr algn="just">
              <a:lnSpc>
                <a:spcPts val="1200"/>
              </a:lnSpc>
            </a:pPr>
            <a:r>
              <a:rPr lang="en-US" altLang="zh-CN" sz="1100"/>
              <a:t>  store i32 2 , i32* %13 (Array)</a:t>
            </a:r>
          </a:p>
          <a:p>
            <a:pPr algn="just">
              <a:lnSpc>
                <a:spcPts val="1200"/>
              </a:lnSpc>
            </a:pPr>
            <a:r>
              <a:rPr lang="en-US" altLang="zh-CN" sz="1100">
                <a:solidFill>
                  <a:srgbClr val="00B050"/>
                </a:solidFill>
              </a:rPr>
              <a:t>  %15 = gep [3, [3, i32]]* %8 , 1</a:t>
            </a:r>
          </a:p>
          <a:p>
            <a:pPr algn="just">
              <a:lnSpc>
                <a:spcPts val="1200"/>
              </a:lnSpc>
            </a:pPr>
            <a:r>
              <a:rPr lang="en-US" altLang="zh-CN" sz="1100">
                <a:solidFill>
                  <a:srgbClr val="00B050"/>
                </a:solidFill>
              </a:rPr>
              <a:t>  %16 = gep [3, i32]* %15 , 0</a:t>
            </a:r>
          </a:p>
          <a:p>
            <a:pPr algn="just">
              <a:lnSpc>
                <a:spcPts val="1200"/>
              </a:lnSpc>
            </a:pPr>
            <a:r>
              <a:rPr lang="en-US" altLang="zh-CN" sz="1100"/>
              <a:t>  store i32 3 , i32* %16 (Array)</a:t>
            </a:r>
          </a:p>
          <a:p>
            <a:pPr algn="just">
              <a:lnSpc>
                <a:spcPts val="1200"/>
              </a:lnSpc>
            </a:pPr>
            <a:r>
              <a:rPr lang="en-US" altLang="zh-CN" sz="1100"/>
              <a:t>  %17 = gep [3, [3, [3, i32]]]* @A_1 , 1</a:t>
            </a:r>
          </a:p>
          <a:p>
            <a:pPr algn="just">
              <a:lnSpc>
                <a:spcPts val="1200"/>
              </a:lnSpc>
            </a:pPr>
            <a:r>
              <a:rPr lang="en-US" altLang="zh-CN" sz="1100"/>
              <a:t>  %18 = gep [3, [3, i32]]* %17 , 0</a:t>
            </a:r>
          </a:p>
          <a:p>
            <a:pPr algn="just">
              <a:lnSpc>
                <a:spcPts val="1200"/>
              </a:lnSpc>
            </a:pPr>
            <a:r>
              <a:rPr lang="en-US" altLang="zh-CN" sz="1100"/>
              <a:t>  %19 = gep [3, i32]* %18 , 0</a:t>
            </a:r>
          </a:p>
          <a:p>
            <a:pPr algn="just">
              <a:lnSpc>
                <a:spcPts val="1200"/>
              </a:lnSpc>
            </a:pPr>
            <a:r>
              <a:rPr lang="en-US" altLang="zh-CN" sz="1100"/>
              <a:t>  store i32 4 , i32* %19 (Array)</a:t>
            </a:r>
          </a:p>
          <a:p>
            <a:pPr algn="just">
              <a:lnSpc>
                <a:spcPts val="1200"/>
              </a:lnSpc>
            </a:pPr>
            <a:r>
              <a:rPr lang="en-US" altLang="zh-CN" sz="1100"/>
              <a:t>  %22 = gep [3, i32]* %18 , 1</a:t>
            </a:r>
          </a:p>
          <a:p>
            <a:pPr algn="just">
              <a:lnSpc>
                <a:spcPts val="1200"/>
              </a:lnSpc>
            </a:pPr>
            <a:r>
              <a:rPr lang="en-US" altLang="zh-CN" sz="1100"/>
              <a:t>  store i32 5 , i32* %22 (Array)</a:t>
            </a:r>
          </a:p>
          <a:p>
            <a:pPr algn="just">
              <a:lnSpc>
                <a:spcPts val="1200"/>
              </a:lnSpc>
            </a:pPr>
            <a:r>
              <a:rPr lang="en-US" altLang="zh-CN" sz="1100"/>
              <a:t>  </a:t>
            </a:r>
            <a:r>
              <a:rPr lang="en-US" altLang="zh-CN" sz="1100">
                <a:solidFill>
                  <a:srgbClr val="00B0F0"/>
                </a:solidFill>
              </a:rPr>
              <a:t>%7 = load i32 , i32* %13 (Array)</a:t>
            </a:r>
          </a:p>
          <a:p>
            <a:pPr algn="just">
              <a:lnSpc>
                <a:spcPts val="1200"/>
              </a:lnSpc>
            </a:pPr>
            <a:r>
              <a:rPr lang="en-US" altLang="zh-CN" sz="1100"/>
              <a:t>  ret i32 %7</a:t>
            </a:r>
          </a:p>
        </p:txBody>
      </p:sp>
    </p:spTree>
    <p:extLst>
      <p:ext uri="{BB962C8B-B14F-4D97-AF65-F5344CB8AC3E}">
        <p14:creationId xmlns:p14="http://schemas.microsoft.com/office/powerpoint/2010/main" val="920724046"/>
      </p:ext>
    </p:extLst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2416</Words>
  <Application>Microsoft Office PowerPoint</Application>
  <PresentationFormat>宽屏</PresentationFormat>
  <Paragraphs>288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8" baseType="lpstr">
      <vt:lpstr>Arial</vt:lpstr>
      <vt:lpstr>Calibri</vt:lpstr>
      <vt:lpstr>WPS</vt:lpstr>
      <vt:lpstr>Pass: Mem2Reg</vt:lpstr>
      <vt:lpstr>Pass: DCE</vt:lpstr>
      <vt:lpstr>Pass: DCE</vt:lpstr>
      <vt:lpstr>Pass: GVNGCM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Pass: Mem2Reg</dc:title>
  <dc:creator>23036</dc:creator>
  <cp:lastModifiedBy>2303630726@qq.com</cp:lastModifiedBy>
  <cp:revision>5</cp:revision>
  <dcterms:created xsi:type="dcterms:W3CDTF">2023-08-09T12:44:55Z</dcterms:created>
  <dcterms:modified xsi:type="dcterms:W3CDTF">2024-06-20T07:53:19Z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2052-12.1.0.15259</vt:lpwstr>
  </property>
</Properties>
</file>