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ysY2022&#35821;&#35328;&#23450;&#20041;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tormq.github.io/blog/LLVM%20%E4%B9%8B%20IR%20%E7%AF%87%EF%BC%886%EF%BC%89%EF%BC%9A%E5%A6%82%E4%BD%95%E7%BC%96%E5%86%99%E6%B6%88%E9%99%A4%E6%AD%BB%E4%BB%A3%E7%A0%81%20Pass#jump1" TargetMode="External"/><Relationship Id="rId7" Type="http://schemas.openxmlformats.org/officeDocument/2006/relationships/hyperlink" Target="&#20248;&#21270;Pass.pptx" TargetMode="External"/><Relationship Id="rId2" Type="http://schemas.openxmlformats.org/officeDocument/2006/relationships/hyperlink" Target="&#22914;&#20309;&#26500;&#24314;SSA&#24418;&#24335;&#30340;CF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ife.github.io/posts/click1995/" TargetMode="External"/><Relationship Id="rId5" Type="http://schemas.openxmlformats.org/officeDocument/2006/relationships/hyperlink" Target="https://www.cs.wustl.edu/~cytron/531Pages/f11/Resources/Papers/cprop.pdf" TargetMode="External"/><Relationship Id="rId4" Type="http://schemas.openxmlformats.org/officeDocument/2006/relationships/hyperlink" Target="https://www.cnblogs.com/lixingyang/p/17728846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ysY%20LIR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SysYVM</a:t>
            </a:r>
            <a:r>
              <a:rPr lang="zh-CN" altLang="en-US"/>
              <a:t>编译器项目答辩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lwl</a:t>
            </a:r>
            <a:r>
              <a:rPr lang="zh-CN" altLang="en-US"/>
              <a:t>小组：罗振原 王震宇 刘珂宇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4046" y="1690688"/>
            <a:ext cx="9406328" cy="4650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9134"/>
            <a:ext cx="10515600" cy="1325563"/>
          </a:xfrm>
        </p:spPr>
        <p:txBody>
          <a:bodyPr/>
          <a:lstStyle/>
          <a:p>
            <a:r>
              <a:rPr lang="en-US" altLang="zh-CN"/>
              <a:t>SysYVM</a:t>
            </a:r>
            <a:r>
              <a:rPr lang="zh-CN" altLang="en-US"/>
              <a:t>总体框架</a:t>
            </a:r>
            <a:br>
              <a:rPr lang="en-US" altLang="zh-CN"/>
            </a:br>
            <a:r>
              <a:rPr lang="en-US" altLang="zh-CN"/>
              <a:t>	</a:t>
            </a:r>
            <a:r>
              <a:rPr lang="zh-CN" altLang="en-US" sz="2000"/>
              <a:t>编译得到</a:t>
            </a:r>
            <a:r>
              <a:rPr lang="en-US" altLang="zh-CN" sz="2000"/>
              <a:t>LIR</a:t>
            </a:r>
            <a:r>
              <a:rPr lang="zh-CN" altLang="en-US" sz="2000"/>
              <a:t>输入给</a:t>
            </a:r>
            <a:r>
              <a:rPr lang="en-US" altLang="zh-CN" sz="2000"/>
              <a:t>VM</a:t>
            </a:r>
            <a:r>
              <a:rPr lang="zh-CN" altLang="en-US" sz="2000"/>
              <a:t>解释执行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2823" y="1742831"/>
            <a:ext cx="227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SysYVM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3942" y="2441305"/>
            <a:ext cx="4929266" cy="152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02305" y="2936757"/>
            <a:ext cx="1627682" cy="8895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词法分析</a:t>
            </a:r>
            <a:r>
              <a:rPr lang="en-US" altLang="zh-CN"/>
              <a:t>/</a:t>
            </a:r>
          </a:p>
          <a:p>
            <a:pPr algn="ctr"/>
            <a:r>
              <a:rPr lang="zh-CN" altLang="en-US"/>
              <a:t>语法分析</a:t>
            </a:r>
          </a:p>
        </p:txBody>
      </p:sp>
      <p:sp>
        <p:nvSpPr>
          <p:cNvPr id="6" name="箭头: 右 5"/>
          <p:cNvSpPr/>
          <p:nvPr/>
        </p:nvSpPr>
        <p:spPr>
          <a:xfrm>
            <a:off x="450954" y="3327921"/>
            <a:ext cx="1972144" cy="498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SysY Program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13941" y="2515281"/>
            <a:ext cx="12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frontend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55760" y="2936757"/>
            <a:ext cx="1627682" cy="88958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语义分析</a:t>
            </a:r>
          </a:p>
        </p:txBody>
      </p:sp>
      <p:sp>
        <p:nvSpPr>
          <p:cNvPr id="10" name="箭头: 右 9"/>
          <p:cNvSpPr/>
          <p:nvPr/>
        </p:nvSpPr>
        <p:spPr>
          <a:xfrm>
            <a:off x="3701321" y="3179788"/>
            <a:ext cx="983105" cy="498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AST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25456" y="2443397"/>
            <a:ext cx="3545174" cy="3702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65430" y="2483015"/>
            <a:ext cx="12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midend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31571" y="2936757"/>
            <a:ext cx="3189157" cy="307429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>
            <a:off x="6053218" y="3170228"/>
            <a:ext cx="1299772" cy="498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32492" y="3040410"/>
            <a:ext cx="21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机器无关优化</a:t>
            </a:r>
          </a:p>
        </p:txBody>
      </p:sp>
      <p:sp>
        <p:nvSpPr>
          <p:cNvPr id="18" name="矩形 17"/>
          <p:cNvSpPr/>
          <p:nvPr/>
        </p:nvSpPr>
        <p:spPr>
          <a:xfrm>
            <a:off x="7480093" y="3464798"/>
            <a:ext cx="1041816" cy="498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SSA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817654" y="3474082"/>
            <a:ext cx="1338182" cy="1693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Opt</a:t>
            </a:r>
            <a:r>
              <a:rPr lang="zh-CN" altLang="en-US"/>
              <a:t> </a:t>
            </a:r>
            <a:r>
              <a:rPr lang="en-US" altLang="zh-CN"/>
              <a:t>Pass:</a:t>
            </a:r>
          </a:p>
          <a:p>
            <a:pPr algn="ctr"/>
            <a:r>
              <a:rPr lang="en-US" altLang="zh-CN"/>
              <a:t>DCE</a:t>
            </a:r>
          </a:p>
          <a:p>
            <a:pPr algn="ctr"/>
            <a:r>
              <a:rPr lang="en-US" altLang="zh-CN"/>
              <a:t>CP</a:t>
            </a:r>
          </a:p>
          <a:p>
            <a:pPr algn="ctr"/>
            <a:r>
              <a:rPr lang="en-US" altLang="zh-CN"/>
              <a:t>GVNGCM</a:t>
            </a:r>
          </a:p>
          <a:p>
            <a:pPr algn="ctr"/>
            <a:r>
              <a:rPr lang="en-US" altLang="zh-CN"/>
              <a:t>…</a:t>
            </a:r>
          </a:p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8420411" y="3616395"/>
            <a:ext cx="457202" cy="213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956310" y="5411459"/>
            <a:ext cx="1041816" cy="498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去</a:t>
            </a:r>
            <a:r>
              <a:rPr lang="en-US" altLang="zh-CN"/>
              <a:t>SSA</a:t>
            </a:r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 rot="5400000">
            <a:off x="9248616" y="5169648"/>
            <a:ext cx="457202" cy="213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0093" y="5047948"/>
            <a:ext cx="1041816" cy="8602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寄存器分配</a:t>
            </a:r>
          </a:p>
        </p:txBody>
      </p:sp>
      <p:sp>
        <p:nvSpPr>
          <p:cNvPr id="24" name="箭头: 右 23"/>
          <p:cNvSpPr/>
          <p:nvPr/>
        </p:nvSpPr>
        <p:spPr>
          <a:xfrm rot="10800000">
            <a:off x="8433217" y="5505150"/>
            <a:ext cx="641354" cy="223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49808" y="4557739"/>
            <a:ext cx="4929266" cy="152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49808" y="4600376"/>
            <a:ext cx="12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backend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96672" y="5033764"/>
            <a:ext cx="1710222" cy="9044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LIR convertor</a:t>
            </a:r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 flipH="1">
            <a:off x="6157210" y="5305885"/>
            <a:ext cx="1276039" cy="498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IR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87620" y="5029013"/>
            <a:ext cx="1710222" cy="904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 runtime</a:t>
            </a:r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 flipH="1">
            <a:off x="3415164" y="5255938"/>
            <a:ext cx="1276039" cy="498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LIR</a:t>
            </a:r>
            <a:endParaRPr lang="zh-CN" altLang="en-US"/>
          </a:p>
        </p:txBody>
      </p:sp>
      <p:sp>
        <p:nvSpPr>
          <p:cNvPr id="32" name="箭头: 右 31"/>
          <p:cNvSpPr/>
          <p:nvPr/>
        </p:nvSpPr>
        <p:spPr>
          <a:xfrm flipH="1">
            <a:off x="485828" y="5214365"/>
            <a:ext cx="1522853" cy="498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运行结果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Part1 </a:t>
            </a:r>
            <a:r>
              <a:rPr lang="zh-CN" altLang="en-US" sz="3600"/>
              <a:t>词法分析</a:t>
            </a:r>
            <a:r>
              <a:rPr lang="en-US" altLang="zh-CN" sz="3600"/>
              <a:t>/</a:t>
            </a:r>
            <a:r>
              <a:rPr lang="zh-CN" altLang="en-US" sz="3600"/>
              <a:t>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113" y="1253331"/>
            <a:ext cx="11393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所有的词法、语法规则完全遵照</a:t>
            </a:r>
            <a:r>
              <a:rPr lang="en-US" altLang="zh-CN">
                <a:hlinkClick r:id="rId2" action="ppaction://hlinkfile"/>
              </a:rPr>
              <a:t>SysY</a:t>
            </a:r>
            <a:r>
              <a:rPr lang="zh-CN" altLang="en-US">
                <a:hlinkClick r:id="rId2" action="ppaction://hlinkfile"/>
              </a:rPr>
              <a:t>语言定义（</a:t>
            </a:r>
            <a:r>
              <a:rPr lang="en-US" altLang="zh-CN">
                <a:hlinkClick r:id="rId2" action="ppaction://hlinkfile"/>
              </a:rPr>
              <a:t>2022</a:t>
            </a:r>
            <a:r>
              <a:rPr lang="zh-CN" altLang="en-US">
                <a:hlinkClick r:id="rId2" action="ppaction://hlinkfile"/>
              </a:rPr>
              <a:t>版）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SysY</a:t>
            </a:r>
            <a:r>
              <a:rPr lang="zh-CN" altLang="en-US"/>
              <a:t>语言特性（与</a:t>
            </a:r>
            <a:r>
              <a:rPr lang="en-US" altLang="zh-CN"/>
              <a:t>mini</a:t>
            </a:r>
            <a:r>
              <a:rPr lang="zh-CN" altLang="en-US"/>
              <a:t>语言相比）：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支持常量、浮点数以及数组类型的全局</a:t>
            </a:r>
            <a:r>
              <a:rPr lang="en-US" altLang="zh-CN" sz="2000"/>
              <a:t>/</a:t>
            </a:r>
            <a:r>
              <a:rPr lang="zh-CN" altLang="en-US" sz="2000"/>
              <a:t>局部变量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支持隐式的类型转换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支持数组作为函数参数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支持静态作用域（可以进行命名覆盖）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经词法</a:t>
            </a:r>
            <a:r>
              <a:rPr lang="en-US" altLang="zh-CN"/>
              <a:t>/</a:t>
            </a:r>
            <a:r>
              <a:rPr lang="zh-CN" altLang="en-US"/>
              <a:t>语法分析后得到抽象语法树（</a:t>
            </a:r>
            <a:r>
              <a:rPr lang="en-US" altLang="zh-CN"/>
              <a:t>AST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SysYVM</a:t>
            </a:r>
            <a:r>
              <a:rPr lang="zh-CN" altLang="en-US"/>
              <a:t>可以在这一阶段及时检测出一些错误：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如重复定义变量、使用未定义变量、数组越界、数组维度错误等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Part2 </a:t>
            </a:r>
            <a:r>
              <a:rPr lang="zh-CN" altLang="en-US" sz="3600"/>
              <a:t>中间表示（</a:t>
            </a:r>
            <a:r>
              <a:rPr lang="en-US" altLang="zh-CN" sz="3600"/>
              <a:t>IR</a:t>
            </a:r>
            <a:r>
              <a:rPr lang="zh-CN" altLang="en-US" sz="360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113" y="1253331"/>
            <a:ext cx="1139377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/>
              <a:t>语义分析遍历</a:t>
            </a:r>
            <a:r>
              <a:rPr lang="en-US" altLang="zh-CN"/>
              <a:t>AST</a:t>
            </a:r>
            <a:r>
              <a:rPr lang="zh-CN" altLang="en-US"/>
              <a:t>，将其翻译为</a:t>
            </a:r>
            <a:r>
              <a:rPr lang="en-US" altLang="zh-CN"/>
              <a:t>IR</a:t>
            </a:r>
          </a:p>
          <a:p>
            <a:pPr marL="514350" indent="-514350">
              <a:buAutoNum type="arabicPeriod"/>
            </a:pPr>
            <a:r>
              <a:rPr lang="zh-CN" altLang="en-US"/>
              <a:t>内存</a:t>
            </a:r>
            <a:r>
              <a:rPr lang="en-US" altLang="zh-CN"/>
              <a:t>IR</a:t>
            </a:r>
            <a:r>
              <a:rPr lang="zh-CN" altLang="en-US"/>
              <a:t>的保存形式：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每个函数包含一个由基本块组成的图，每个基本块包含一个指令链表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后续优化便在内存形式的</a:t>
            </a:r>
            <a:r>
              <a:rPr lang="en-US" altLang="zh-CN" sz="2000"/>
              <a:t>IR</a:t>
            </a:r>
            <a:r>
              <a:rPr lang="zh-CN" altLang="en-US" sz="2000"/>
              <a:t>上进行</a:t>
            </a:r>
            <a:endParaRPr lang="en-US" altLang="zh-CN" sz="20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2192" y="3311770"/>
            <a:ext cx="11107615" cy="3141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2530" y="3440723"/>
            <a:ext cx="10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</a:t>
            </a:r>
            <a:r>
              <a:rPr lang="en-US" altLang="zh-CN"/>
              <a:t>IR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1114" y="3874477"/>
            <a:ext cx="8703857" cy="2362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7620" y="3874477"/>
            <a:ext cx="1383587" cy="2362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1115" y="3889158"/>
            <a:ext cx="10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Func1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37620" y="3889158"/>
            <a:ext cx="10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Func2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869" y="4331677"/>
            <a:ext cx="3399692" cy="14653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13483" y="4114800"/>
            <a:ext cx="1676401" cy="849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BasicBlock2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14227" y="4630615"/>
            <a:ext cx="1676401" cy="849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BasicBlock4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13483" y="5175738"/>
            <a:ext cx="1676401" cy="8499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BasicBlock3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44867" y="4296617"/>
            <a:ext cx="1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BasicBlock1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10" idx="3"/>
            <a:endCxn id="11" idx="1"/>
          </p:cNvCxnSpPr>
          <p:nvPr/>
        </p:nvCxnSpPr>
        <p:spPr>
          <a:xfrm flipV="1">
            <a:off x="4844561" y="4539762"/>
            <a:ext cx="468922" cy="5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1"/>
          </p:cNvCxnSpPr>
          <p:nvPr/>
        </p:nvCxnSpPr>
        <p:spPr>
          <a:xfrm>
            <a:off x="4844561" y="5064370"/>
            <a:ext cx="468922" cy="53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6989884" y="4539762"/>
            <a:ext cx="524343" cy="5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12" idx="3"/>
            <a:endCxn id="11" idx="1"/>
          </p:cNvCxnSpPr>
          <p:nvPr/>
        </p:nvCxnSpPr>
        <p:spPr>
          <a:xfrm flipH="1" flipV="1">
            <a:off x="5313483" y="4539762"/>
            <a:ext cx="3877145" cy="515815"/>
          </a:xfrm>
          <a:prstGeom prst="bentConnector5">
            <a:avLst>
              <a:gd name="adj1" fmla="val -5896"/>
              <a:gd name="adj2" fmla="val 205114"/>
              <a:gd name="adj3" fmla="val 10589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5400000">
            <a:off x="1682850" y="5055768"/>
            <a:ext cx="1154723" cy="2460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Instr2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2227566" y="5055658"/>
            <a:ext cx="1154723" cy="2460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Instr3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2767072" y="5055658"/>
            <a:ext cx="1154723" cy="2460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3305988" y="5047384"/>
            <a:ext cx="1154723" cy="2460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InstrN-1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3839389" y="5052726"/>
            <a:ext cx="1154723" cy="2460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InstrN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1114180" y="5055658"/>
            <a:ext cx="1154723" cy="2460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Instr1</a:t>
            </a:r>
            <a:endParaRPr lang="zh-CN" altLang="en-US"/>
          </a:p>
        </p:txBody>
      </p:sp>
      <p:cxnSp>
        <p:nvCxnSpPr>
          <p:cNvPr id="33" name="直接箭头连接符 32"/>
          <p:cNvCxnSpPr>
            <a:endCxn id="26" idx="2"/>
          </p:cNvCxnSpPr>
          <p:nvPr/>
        </p:nvCxnSpPr>
        <p:spPr>
          <a:xfrm>
            <a:off x="1838801" y="5175738"/>
            <a:ext cx="298400" cy="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6" idx="0"/>
            <a:endCxn id="27" idx="2"/>
          </p:cNvCxnSpPr>
          <p:nvPr/>
        </p:nvCxnSpPr>
        <p:spPr>
          <a:xfrm flipV="1">
            <a:off x="2383222" y="5178669"/>
            <a:ext cx="298695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0"/>
            <a:endCxn id="28" idx="2"/>
          </p:cNvCxnSpPr>
          <p:nvPr/>
        </p:nvCxnSpPr>
        <p:spPr>
          <a:xfrm>
            <a:off x="2927938" y="5178669"/>
            <a:ext cx="29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2"/>
          </p:cNvCxnSpPr>
          <p:nvPr/>
        </p:nvCxnSpPr>
        <p:spPr>
          <a:xfrm flipV="1">
            <a:off x="3503003" y="5170395"/>
            <a:ext cx="257336" cy="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0" idx="2"/>
          </p:cNvCxnSpPr>
          <p:nvPr/>
        </p:nvCxnSpPr>
        <p:spPr>
          <a:xfrm>
            <a:off x="4021383" y="5170394"/>
            <a:ext cx="272357" cy="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Part2 </a:t>
            </a:r>
            <a:r>
              <a:rPr lang="zh-CN" altLang="en-US" sz="3600"/>
              <a:t>中间表示（</a:t>
            </a:r>
            <a:r>
              <a:rPr lang="en-US" altLang="zh-CN" sz="3600"/>
              <a:t>IR</a:t>
            </a:r>
            <a:r>
              <a:rPr lang="zh-CN" altLang="en-US" sz="360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640" y="1144638"/>
            <a:ext cx="11393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中间表示具有显式的</a:t>
            </a:r>
            <a:r>
              <a:rPr lang="en-US" altLang="zh-CN"/>
              <a:t>def-use</a:t>
            </a:r>
            <a:r>
              <a:rPr lang="zh-CN" altLang="en-US"/>
              <a:t>与</a:t>
            </a:r>
            <a:r>
              <a:rPr lang="en-US" altLang="zh-CN"/>
              <a:t>use-def</a:t>
            </a:r>
            <a:r>
              <a:rPr lang="zh-CN" altLang="en-US"/>
              <a:t>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其具体实现仿照了</a:t>
            </a:r>
            <a:r>
              <a:rPr lang="en-US" altLang="zh-CN" sz="2000"/>
              <a:t>LLVM</a:t>
            </a:r>
            <a:r>
              <a:rPr lang="zh-CN" altLang="en-US" sz="2000"/>
              <a:t>的</a:t>
            </a:r>
            <a:r>
              <a:rPr lang="en-US" altLang="zh-CN" sz="2000"/>
              <a:t>value-use</a:t>
            </a:r>
            <a:r>
              <a:rPr lang="zh-CN" altLang="en-US" sz="2000"/>
              <a:t>形式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8" y="2350477"/>
            <a:ext cx="5767889" cy="416169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583617" y="1383323"/>
            <a:ext cx="580292" cy="433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172094" y="1383323"/>
            <a:ext cx="580292" cy="433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466385" y="2549770"/>
            <a:ext cx="838200" cy="4337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7" idx="2"/>
            <a:endCxn id="21" idx="1"/>
          </p:cNvCxnSpPr>
          <p:nvPr/>
        </p:nvCxnSpPr>
        <p:spPr>
          <a:xfrm flipH="1">
            <a:off x="9589137" y="1817077"/>
            <a:ext cx="284626" cy="7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362093" y="2930770"/>
            <a:ext cx="1254369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420606" y="3036277"/>
            <a:ext cx="1096107" cy="4747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 = A + B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21" idx="7"/>
            <a:endCxn id="17" idx="2"/>
          </p:cNvCxnSpPr>
          <p:nvPr/>
        </p:nvCxnSpPr>
        <p:spPr>
          <a:xfrm flipH="1" flipV="1">
            <a:off x="9873763" y="1817077"/>
            <a:ext cx="308070" cy="79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2"/>
            <a:endCxn id="25" idx="3"/>
          </p:cNvCxnSpPr>
          <p:nvPr/>
        </p:nvCxnSpPr>
        <p:spPr>
          <a:xfrm flipH="1">
            <a:off x="8516713" y="2766647"/>
            <a:ext cx="949672" cy="50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1043140" y="2996712"/>
            <a:ext cx="838200" cy="4337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19" idx="2"/>
            <a:endCxn id="36" idx="1"/>
          </p:cNvCxnSpPr>
          <p:nvPr/>
        </p:nvCxnSpPr>
        <p:spPr>
          <a:xfrm flipH="1">
            <a:off x="11165892" y="1817077"/>
            <a:ext cx="296348" cy="124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6" idx="7"/>
            <a:endCxn id="19" idx="2"/>
          </p:cNvCxnSpPr>
          <p:nvPr/>
        </p:nvCxnSpPr>
        <p:spPr>
          <a:xfrm flipH="1" flipV="1">
            <a:off x="11462240" y="1817077"/>
            <a:ext cx="296348" cy="124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2"/>
            <a:endCxn id="25" idx="3"/>
          </p:cNvCxnSpPr>
          <p:nvPr/>
        </p:nvCxnSpPr>
        <p:spPr>
          <a:xfrm flipH="1">
            <a:off x="8516713" y="3213589"/>
            <a:ext cx="2526427" cy="6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889528" y="5251939"/>
            <a:ext cx="1254369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968658" y="5357446"/>
            <a:ext cx="1096107" cy="4747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 = A + C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25" idx="3"/>
            <a:endCxn id="21" idx="3"/>
          </p:cNvCxnSpPr>
          <p:nvPr/>
        </p:nvCxnSpPr>
        <p:spPr>
          <a:xfrm flipV="1">
            <a:off x="8516713" y="2920002"/>
            <a:ext cx="1072424" cy="35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4" idx="3"/>
            <a:endCxn id="36" idx="3"/>
          </p:cNvCxnSpPr>
          <p:nvPr/>
        </p:nvCxnSpPr>
        <p:spPr>
          <a:xfrm>
            <a:off x="8616462" y="3273670"/>
            <a:ext cx="2549430" cy="9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907113" y="4236682"/>
            <a:ext cx="838200" cy="4337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</a:t>
            </a: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964617" y="4288227"/>
            <a:ext cx="838200" cy="4337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</a:t>
            </a:r>
            <a:endParaRPr lang="zh-CN" altLang="en-US"/>
          </a:p>
        </p:txBody>
      </p:sp>
      <p:cxnSp>
        <p:nvCxnSpPr>
          <p:cNvPr id="49" name="直接箭头连接符 48"/>
          <p:cNvCxnSpPr>
            <a:stCxn id="21" idx="1"/>
            <a:endCxn id="48" idx="1"/>
          </p:cNvCxnSpPr>
          <p:nvPr/>
        </p:nvCxnSpPr>
        <p:spPr>
          <a:xfrm>
            <a:off x="9589137" y="2613292"/>
            <a:ext cx="498232" cy="173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7"/>
            <a:endCxn id="17" idx="2"/>
          </p:cNvCxnSpPr>
          <p:nvPr/>
        </p:nvCxnSpPr>
        <p:spPr>
          <a:xfrm flipH="1" flipV="1">
            <a:off x="9873763" y="1817077"/>
            <a:ext cx="806302" cy="253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2"/>
            <a:endCxn id="44" idx="3"/>
          </p:cNvCxnSpPr>
          <p:nvPr/>
        </p:nvCxnSpPr>
        <p:spPr>
          <a:xfrm flipH="1">
            <a:off x="9064765" y="4505104"/>
            <a:ext cx="899852" cy="108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3"/>
            <a:endCxn id="48" idx="3"/>
          </p:cNvCxnSpPr>
          <p:nvPr/>
        </p:nvCxnSpPr>
        <p:spPr>
          <a:xfrm flipV="1">
            <a:off x="9064765" y="4658459"/>
            <a:ext cx="1022604" cy="93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4" idx="2"/>
            <a:endCxn id="47" idx="1"/>
          </p:cNvCxnSpPr>
          <p:nvPr/>
        </p:nvCxnSpPr>
        <p:spPr>
          <a:xfrm>
            <a:off x="7989278" y="3616570"/>
            <a:ext cx="40587" cy="68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7"/>
            <a:endCxn id="24" idx="2"/>
          </p:cNvCxnSpPr>
          <p:nvPr/>
        </p:nvCxnSpPr>
        <p:spPr>
          <a:xfrm flipH="1" flipV="1">
            <a:off x="7989278" y="3616570"/>
            <a:ext cx="633283" cy="68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7" idx="2"/>
            <a:endCxn id="44" idx="1"/>
          </p:cNvCxnSpPr>
          <p:nvPr/>
        </p:nvCxnSpPr>
        <p:spPr>
          <a:xfrm>
            <a:off x="7907113" y="4453559"/>
            <a:ext cx="61545" cy="114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4" idx="0"/>
            <a:endCxn id="47" idx="3"/>
          </p:cNvCxnSpPr>
          <p:nvPr/>
        </p:nvCxnSpPr>
        <p:spPr>
          <a:xfrm flipH="1" flipV="1">
            <a:off x="8029865" y="4606914"/>
            <a:ext cx="486847" cy="75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145215" y="814755"/>
            <a:ext cx="761897" cy="363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121037" y="1283677"/>
            <a:ext cx="810251" cy="40212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</a:t>
            </a: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160976" y="1783533"/>
            <a:ext cx="761897" cy="3634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885485" y="5793144"/>
            <a:ext cx="838200" cy="4337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61" name="直接箭头连接符 60"/>
          <p:cNvCxnSpPr>
            <a:stCxn id="48" idx="1"/>
            <a:endCxn id="60" idx="1"/>
          </p:cNvCxnSpPr>
          <p:nvPr/>
        </p:nvCxnSpPr>
        <p:spPr>
          <a:xfrm flipH="1">
            <a:off x="10008237" y="4351749"/>
            <a:ext cx="79132" cy="150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7"/>
            <a:endCxn id="17" idx="2"/>
          </p:cNvCxnSpPr>
          <p:nvPr/>
        </p:nvCxnSpPr>
        <p:spPr>
          <a:xfrm flipH="1" flipV="1">
            <a:off x="9873763" y="1817077"/>
            <a:ext cx="727170" cy="403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1043140" y="4441582"/>
            <a:ext cx="838200" cy="4337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cxnSp>
        <p:nvCxnSpPr>
          <p:cNvPr id="64" name="直接箭头连接符 63"/>
          <p:cNvCxnSpPr>
            <a:stCxn id="36" idx="1"/>
            <a:endCxn id="63" idx="1"/>
          </p:cNvCxnSpPr>
          <p:nvPr/>
        </p:nvCxnSpPr>
        <p:spPr>
          <a:xfrm>
            <a:off x="11165892" y="3060234"/>
            <a:ext cx="0" cy="14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7"/>
            <a:endCxn id="19" idx="2"/>
          </p:cNvCxnSpPr>
          <p:nvPr/>
        </p:nvCxnSpPr>
        <p:spPr>
          <a:xfrm flipH="1" flipV="1">
            <a:off x="11462240" y="1817077"/>
            <a:ext cx="296348" cy="268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Part3 </a:t>
            </a:r>
            <a:r>
              <a:rPr lang="zh-CN" altLang="en-US" sz="3600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113" y="1253330"/>
            <a:ext cx="11393774" cy="52149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/>
              <a:t>所有优化都通过</a:t>
            </a:r>
            <a:r>
              <a:rPr lang="en-US" altLang="zh-CN"/>
              <a:t>Pass</a:t>
            </a:r>
            <a:r>
              <a:rPr lang="zh-CN" altLang="en-US"/>
              <a:t>的方式实现，由</a:t>
            </a:r>
            <a:r>
              <a:rPr lang="en-US" altLang="zh-CN"/>
              <a:t>PassManager</a:t>
            </a:r>
            <a:r>
              <a:rPr lang="zh-CN" altLang="en-US"/>
              <a:t>统一管理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/>
              <a:t>具体进行了如下的优化</a:t>
            </a:r>
            <a:r>
              <a:rPr lang="en-US" altLang="zh-CN"/>
              <a:t>Pass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1800"/>
              <a:t>CFGPass: </a:t>
            </a:r>
            <a:r>
              <a:rPr lang="zh-CN" altLang="en-US" sz="1800"/>
              <a:t>构建控制流图，删除不可达的基本块，为</a:t>
            </a:r>
            <a:r>
              <a:rPr lang="en-US" altLang="zh-CN" sz="1800"/>
              <a:t>SSA</a:t>
            </a:r>
            <a:r>
              <a:rPr lang="zh-CN" altLang="en-US" sz="1800"/>
              <a:t>化做准备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mem2reg: </a:t>
            </a:r>
            <a:r>
              <a:rPr lang="zh-CN" altLang="en-US" sz="1800"/>
              <a:t>将</a:t>
            </a:r>
            <a:r>
              <a:rPr lang="en-US" altLang="zh-CN" sz="1800"/>
              <a:t>IR</a:t>
            </a:r>
            <a:r>
              <a:rPr lang="zh-CN" altLang="en-US" sz="1800"/>
              <a:t>转化为静态单一赋值形式（</a:t>
            </a:r>
            <a:r>
              <a:rPr lang="en-US" altLang="zh-CN" sz="1800"/>
              <a:t>SSA</a:t>
            </a:r>
            <a:r>
              <a:rPr lang="zh-CN" altLang="en-US" sz="1800"/>
              <a:t>），本身也具有一定优化效果</a:t>
            </a:r>
            <a:r>
              <a:rPr lang="zh-CN" altLang="en-US" sz="1200"/>
              <a:t>（</a:t>
            </a:r>
            <a:r>
              <a:rPr lang="zh-CN" altLang="en-US" sz="1200">
                <a:hlinkClick r:id="rId2" action="ppaction://hlinkfile"/>
              </a:rPr>
              <a:t>参考资料</a:t>
            </a:r>
            <a:r>
              <a:rPr lang="zh-CN" altLang="en-US" sz="1200"/>
              <a:t>）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800"/>
              <a:t>	DCEPass: </a:t>
            </a:r>
            <a:r>
              <a:rPr lang="zh-CN" altLang="en-US" sz="1800"/>
              <a:t>死代码消除</a:t>
            </a:r>
            <a:r>
              <a:rPr lang="zh-CN" altLang="en-US" sz="1200"/>
              <a:t>（</a:t>
            </a:r>
            <a:r>
              <a:rPr lang="zh-CN" altLang="en-US" sz="1200">
                <a:hlinkClick r:id="rId3"/>
              </a:rPr>
              <a:t>参考资料</a:t>
            </a:r>
            <a:r>
              <a:rPr lang="en-US" altLang="zh-CN" sz="1200">
                <a:hlinkClick r:id="rId3"/>
              </a:rPr>
              <a:t>1 </a:t>
            </a:r>
            <a:r>
              <a:rPr lang="en-US" altLang="zh-CN" sz="1200"/>
              <a:t>| </a:t>
            </a:r>
            <a:r>
              <a:rPr lang="zh-CN" altLang="en-US" sz="1200">
                <a:hlinkClick r:id="rId4"/>
              </a:rPr>
              <a:t>参考资料</a:t>
            </a:r>
            <a:r>
              <a:rPr lang="en-US" altLang="zh-CN" sz="1200">
                <a:hlinkClick r:id="rId4"/>
              </a:rPr>
              <a:t>2</a:t>
            </a:r>
            <a:r>
              <a:rPr lang="zh-CN" altLang="en-US" sz="1200"/>
              <a:t>）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800"/>
              <a:t>	SCCPPass: </a:t>
            </a:r>
            <a:r>
              <a:rPr lang="zh-CN" altLang="en-US" sz="1800"/>
              <a:t>稀疏条件常量传播</a:t>
            </a:r>
            <a:r>
              <a:rPr lang="zh-CN" altLang="en-US" sz="1200"/>
              <a:t>（</a:t>
            </a:r>
            <a:r>
              <a:rPr lang="zh-CN" altLang="en-US" sz="1200">
                <a:hlinkClick r:id="rId5"/>
              </a:rPr>
              <a:t>参考资料</a:t>
            </a:r>
            <a:r>
              <a:rPr lang="zh-CN" altLang="en-US" sz="1200"/>
              <a:t>）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800"/>
              <a:t>	GEPSplitPass:</a:t>
            </a:r>
            <a:r>
              <a:rPr lang="zh-CN" altLang="en-US" sz="1800"/>
              <a:t> 分解</a:t>
            </a:r>
            <a:r>
              <a:rPr lang="en-US" altLang="zh-CN" sz="1800"/>
              <a:t>gep</a:t>
            </a:r>
            <a:r>
              <a:rPr lang="zh-CN" altLang="en-US" sz="1800"/>
              <a:t>指令，为</a:t>
            </a:r>
            <a:r>
              <a:rPr lang="en-US" altLang="zh-CN" sz="1800"/>
              <a:t>GVNGCM</a:t>
            </a:r>
            <a:r>
              <a:rPr lang="zh-CN" altLang="en-US" sz="1800"/>
              <a:t>做准备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LoopConstructPass:</a:t>
            </a:r>
            <a:r>
              <a:rPr lang="zh-CN" altLang="en-US" sz="1800"/>
              <a:t> 找到并分析循环，构建循环树，为</a:t>
            </a:r>
            <a:r>
              <a:rPr lang="en-US" altLang="zh-CN" sz="1800"/>
              <a:t>GCM</a:t>
            </a:r>
            <a:r>
              <a:rPr lang="zh-CN" altLang="en-US" sz="1800"/>
              <a:t>做准备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GVNGCMPass: </a:t>
            </a:r>
            <a:r>
              <a:rPr lang="zh-CN" altLang="en-US" sz="1800"/>
              <a:t>全局值编号</a:t>
            </a:r>
            <a:r>
              <a:rPr lang="en-US" altLang="zh-CN" sz="1800"/>
              <a:t>&amp;</a:t>
            </a:r>
            <a:r>
              <a:rPr lang="zh-CN" altLang="en-US" sz="1800"/>
              <a:t>全局代码移动</a:t>
            </a:r>
            <a:r>
              <a:rPr lang="zh-CN" altLang="en-US" sz="1200"/>
              <a:t>（</a:t>
            </a:r>
            <a:r>
              <a:rPr lang="zh-CN" altLang="en-US" sz="1200">
                <a:hlinkClick r:id="rId6" action="ppaction://hlinkfile"/>
              </a:rPr>
              <a:t>参考资料</a:t>
            </a:r>
            <a:r>
              <a:rPr lang="zh-CN" altLang="en-US" sz="1200"/>
              <a:t>）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800"/>
              <a:t>	deSSAPass: </a:t>
            </a:r>
            <a:r>
              <a:rPr lang="zh-CN" altLang="en-US" sz="1800"/>
              <a:t>去</a:t>
            </a:r>
            <a:r>
              <a:rPr lang="en-US" altLang="zh-CN" sz="1800"/>
              <a:t>SSA</a:t>
            </a:r>
            <a:r>
              <a:rPr lang="zh-CN" altLang="en-US" sz="1800"/>
              <a:t>化，主要是消除</a:t>
            </a:r>
            <a:r>
              <a:rPr lang="en-US" altLang="zh-CN" sz="1800"/>
              <a:t>phi</a:t>
            </a:r>
            <a:r>
              <a:rPr lang="zh-CN" altLang="en-US" sz="1800"/>
              <a:t>指令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raPass: </a:t>
            </a:r>
            <a:r>
              <a:rPr lang="zh-CN" altLang="en-US" sz="1800"/>
              <a:t>寄存器分配，采用了活跃分析</a:t>
            </a:r>
            <a:r>
              <a:rPr lang="en-US" altLang="zh-CN" sz="1800"/>
              <a:t>+</a:t>
            </a:r>
            <a:r>
              <a:rPr lang="zh-CN" altLang="en-US" sz="1800"/>
              <a:t>单次最优图着色的方法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200"/>
              <a:t>（</a:t>
            </a:r>
            <a:r>
              <a:rPr lang="zh-CN" altLang="en-US" sz="1200">
                <a:hlinkClick r:id="rId7" action="ppaction://hlinkpres?slideindex=1&amp;slidetitle="/>
              </a:rPr>
              <a:t>优化效果</a:t>
            </a:r>
            <a:r>
              <a:rPr lang="zh-CN" altLang="en-US" sz="1200"/>
              <a:t>）</a:t>
            </a:r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Part4 Low IR(</a:t>
            </a:r>
            <a:r>
              <a:rPr lang="zh-CN" altLang="en-US" sz="3600"/>
              <a:t>基于栈的机器语言）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113" y="1253331"/>
            <a:ext cx="113937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SysYVM</a:t>
            </a:r>
            <a:r>
              <a:rPr lang="zh-CN" altLang="en-US"/>
              <a:t>采用了一种在栈式虚拟机上运行的机器语言（</a:t>
            </a:r>
            <a:r>
              <a:rPr lang="en-US" altLang="zh-CN">
                <a:hlinkClick r:id="rId2" action="ppaction://hlinkfile"/>
              </a:rPr>
              <a:t>SysYVM LIR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LIR</a:t>
            </a:r>
            <a:r>
              <a:rPr lang="zh-CN" altLang="en-US"/>
              <a:t>主要使用</a:t>
            </a:r>
            <a:r>
              <a:rPr lang="en-US" altLang="zh-CN"/>
              <a:t>pop/push</a:t>
            </a:r>
            <a:r>
              <a:rPr lang="zh-CN" altLang="en-US"/>
              <a:t>操作进行访存（可以直接访内存）</a:t>
            </a:r>
            <a:endParaRPr lang="en-US" altLang="zh-CN"/>
          </a:p>
          <a:p>
            <a:pPr marL="0" indent="0">
              <a:buNone/>
            </a:pPr>
            <a:r>
              <a:rPr lang="zh-CN" altLang="en-US" sz="2000"/>
              <a:t>一个简单的</a:t>
            </a:r>
            <a:r>
              <a:rPr lang="en-US" altLang="zh-CN" sz="2000"/>
              <a:t>LIR</a:t>
            </a:r>
            <a:r>
              <a:rPr lang="zh-CN" altLang="en-US" sz="2000"/>
              <a:t>例子：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19828" y="2742347"/>
            <a:ext cx="2724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add(int x, int y){</a:t>
            </a:r>
          </a:p>
          <a:p>
            <a:r>
              <a:rPr lang="en-US" altLang="zh-CN"/>
              <a:t>    return x + y;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int main(){</a:t>
            </a:r>
          </a:p>
          <a:p>
            <a:r>
              <a:rPr lang="en-US" altLang="zh-CN"/>
              <a:t>    int a;</a:t>
            </a:r>
          </a:p>
          <a:p>
            <a:r>
              <a:rPr lang="en-US" altLang="zh-CN"/>
              <a:t>    a = add(1, 2);</a:t>
            </a:r>
          </a:p>
          <a:p>
            <a:r>
              <a:rPr lang="en-US" altLang="zh-CN"/>
              <a:t>    print(a);</a:t>
            </a:r>
          </a:p>
          <a:p>
            <a:r>
              <a:rPr lang="en-US" altLang="zh-CN"/>
              <a:t>    return 0;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55322" y="2742347"/>
            <a:ext cx="1663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label main</a:t>
            </a:r>
          </a:p>
          <a:p>
            <a:r>
              <a:rPr lang="en-US" altLang="zh-CN"/>
              <a:t>new_func</a:t>
            </a:r>
          </a:p>
          <a:p>
            <a:r>
              <a:rPr lang="en-US" altLang="zh-CN"/>
              <a:t>label BB4</a:t>
            </a:r>
          </a:p>
          <a:p>
            <a:r>
              <a:rPr lang="en-US" altLang="zh-CN"/>
              <a:t>push_all_reg</a:t>
            </a:r>
          </a:p>
          <a:p>
            <a:r>
              <a:rPr lang="en-US" altLang="zh-CN"/>
              <a:t>push_ip</a:t>
            </a:r>
          </a:p>
          <a:p>
            <a:r>
              <a:rPr lang="en-US" altLang="zh-CN"/>
              <a:t>push 5</a:t>
            </a:r>
          </a:p>
          <a:p>
            <a:r>
              <a:rPr lang="en-US" altLang="zh-CN"/>
              <a:t>add</a:t>
            </a:r>
          </a:p>
          <a:p>
            <a:r>
              <a:rPr lang="en-US" altLang="zh-CN"/>
              <a:t>push 2</a:t>
            </a:r>
          </a:p>
          <a:p>
            <a:r>
              <a:rPr lang="en-US" altLang="zh-CN"/>
              <a:t>push 1</a:t>
            </a:r>
          </a:p>
          <a:p>
            <a:r>
              <a:rPr lang="en-US" altLang="zh-CN"/>
              <a:t>goto add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62878" y="2742347"/>
            <a:ext cx="1663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pop_all_reg</a:t>
            </a:r>
          </a:p>
          <a:p>
            <a:r>
              <a:rPr lang="en-US" altLang="zh-CN"/>
              <a:t>push_ret</a:t>
            </a:r>
          </a:p>
          <a:p>
            <a:r>
              <a:rPr lang="en-US" altLang="zh-CN"/>
              <a:t>pop %r0</a:t>
            </a:r>
          </a:p>
          <a:p>
            <a:r>
              <a:rPr lang="en-US" altLang="zh-CN"/>
              <a:t>print_int %r0</a:t>
            </a:r>
          </a:p>
          <a:p>
            <a:r>
              <a:rPr lang="en-US" altLang="zh-CN"/>
              <a:t>push 0</a:t>
            </a:r>
          </a:p>
          <a:p>
            <a:r>
              <a:rPr lang="en-US" altLang="zh-CN"/>
              <a:t>pop_ret</a:t>
            </a:r>
          </a:p>
          <a:p>
            <a:r>
              <a:rPr lang="en-US" altLang="zh-CN"/>
              <a:t>free_func</a:t>
            </a:r>
          </a:p>
          <a:p>
            <a:r>
              <a:rPr lang="en-US" altLang="zh-CN"/>
              <a:t>pop_ip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70434" y="2742347"/>
            <a:ext cx="1663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label add</a:t>
            </a:r>
          </a:p>
          <a:p>
            <a:r>
              <a:rPr lang="en-US" altLang="zh-CN"/>
              <a:t>new_func</a:t>
            </a:r>
          </a:p>
          <a:p>
            <a:r>
              <a:rPr lang="en-US" altLang="zh-CN"/>
              <a:t>label BB2</a:t>
            </a:r>
          </a:p>
          <a:p>
            <a:r>
              <a:rPr lang="en-US" altLang="zh-CN"/>
              <a:t>pop %r0</a:t>
            </a:r>
          </a:p>
          <a:p>
            <a:r>
              <a:rPr lang="en-US" altLang="zh-CN"/>
              <a:t>pop %r1</a:t>
            </a:r>
          </a:p>
          <a:p>
            <a:r>
              <a:rPr lang="en-US" altLang="zh-CN"/>
              <a:t>push %r0</a:t>
            </a:r>
          </a:p>
          <a:p>
            <a:r>
              <a:rPr lang="en-US" altLang="zh-CN"/>
              <a:t>push %r1</a:t>
            </a:r>
          </a:p>
          <a:p>
            <a:r>
              <a:rPr lang="en-US" altLang="zh-CN"/>
              <a:t>add</a:t>
            </a:r>
          </a:p>
          <a:p>
            <a:r>
              <a:rPr lang="en-US" altLang="zh-CN"/>
              <a:t>pop %r2</a:t>
            </a:r>
          </a:p>
          <a:p>
            <a:r>
              <a:rPr lang="en-US" altLang="zh-CN"/>
              <a:t>push %r2</a:t>
            </a:r>
          </a:p>
          <a:p>
            <a:r>
              <a:rPr lang="en-US" altLang="zh-CN"/>
              <a:t>pop_ret</a:t>
            </a:r>
          </a:p>
          <a:p>
            <a:r>
              <a:rPr lang="en-US" altLang="zh-CN"/>
              <a:t>free_func</a:t>
            </a:r>
          </a:p>
          <a:p>
            <a:r>
              <a:rPr lang="en-US" altLang="zh-CN"/>
              <a:t>pop_ip</a:t>
            </a:r>
          </a:p>
        </p:txBody>
      </p:sp>
      <p:sp>
        <p:nvSpPr>
          <p:cNvPr id="8" name="箭头: 右 7"/>
          <p:cNvSpPr/>
          <p:nvPr/>
        </p:nvSpPr>
        <p:spPr>
          <a:xfrm>
            <a:off x="2933444" y="3970583"/>
            <a:ext cx="1399216" cy="5645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LIR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Part5 VM Runtime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113" y="1253330"/>
            <a:ext cx="11393774" cy="52149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VM</a:t>
            </a:r>
            <a:r>
              <a:rPr lang="zh-CN" altLang="en-US"/>
              <a:t> </a:t>
            </a:r>
            <a:r>
              <a:rPr lang="en-US" altLang="zh-CN"/>
              <a:t>Runtime</a:t>
            </a:r>
            <a:r>
              <a:rPr lang="zh-CN" altLang="en-US"/>
              <a:t>管理了栈、寄存器、内存等资源并执行</a:t>
            </a:r>
            <a:r>
              <a:rPr lang="en-US" altLang="zh-CN"/>
              <a:t>LIR</a:t>
            </a:r>
            <a:r>
              <a:rPr lang="zh-CN" altLang="en-US"/>
              <a:t>指令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机器相关优化：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pop X; push X</a:t>
            </a:r>
            <a:r>
              <a:rPr lang="zh-CN" altLang="en-US"/>
              <a:t>以及</a:t>
            </a:r>
            <a:r>
              <a:rPr lang="en-US" altLang="zh-CN"/>
              <a:t>push X; pop X</a:t>
            </a:r>
            <a:r>
              <a:rPr lang="zh-CN" altLang="en-US"/>
              <a:t>可以优化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  </a:t>
            </a:r>
            <a:r>
              <a:rPr lang="zh-CN" altLang="en-US"/>
              <a:t>每条指令解码后得到一个操作字符和一个操作对象，然后进行执行</a:t>
            </a:r>
            <a:r>
              <a:rPr lang="en-US" altLang="zh-CN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/>
              <a:t>TODO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113" y="1253330"/>
            <a:ext cx="11393774" cy="52149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/>
              <a:t>完成</a:t>
            </a:r>
            <a:r>
              <a:rPr lang="en-US" altLang="zh-CN"/>
              <a:t>profile</a:t>
            </a:r>
            <a:r>
              <a:rPr lang="zh-CN" altLang="en-US"/>
              <a:t>，测试优化效果，目前打算为</a:t>
            </a:r>
            <a:r>
              <a:rPr lang="en-US" altLang="zh-CN"/>
              <a:t>LIR</a:t>
            </a:r>
            <a:r>
              <a:rPr lang="zh-CN" altLang="en-US"/>
              <a:t>指令赋予代价值，根据总的执行代价衡量优化效果。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测试寄存器分配算法的效果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debug</a:t>
            </a:r>
            <a:r>
              <a:rPr lang="zh-CN" altLang="en-US"/>
              <a:t>，目前还有很多潜在的</a:t>
            </a:r>
            <a:r>
              <a:rPr lang="en-US" altLang="zh-CN"/>
              <a:t>bug</a:t>
            </a:r>
            <a:r>
              <a:rPr lang="zh-CN" altLang="en-US"/>
              <a:t>有待发现与解决（需要大量测试程序）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尝试丰富优化</a:t>
            </a:r>
            <a:r>
              <a:rPr lang="en-US" altLang="zh-CN"/>
              <a:t>Pass</a:t>
            </a:r>
            <a:r>
              <a:rPr lang="zh-CN" altLang="en-US"/>
              <a:t>，添加新的优化或实现多轮优化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VM Runtime</a:t>
            </a:r>
            <a:r>
              <a:rPr lang="zh-CN" altLang="en-US"/>
              <a:t>的运行时错误机制还有待完善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…	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yMDMwYzNmMmNhOWM0ODU0ZjFlMmQzMWZiMGZiZD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772</Words>
  <Application>Microsoft Office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WPS</vt:lpstr>
      <vt:lpstr>SysYVM编译器项目答辩</vt:lpstr>
      <vt:lpstr>SysYVM总体框架  编译得到LIR输入给VM解释执行</vt:lpstr>
      <vt:lpstr>Part1 词法分析/语法分析</vt:lpstr>
      <vt:lpstr>Part2 中间表示（IR）</vt:lpstr>
      <vt:lpstr>Part2 中间表示（IR）</vt:lpstr>
      <vt:lpstr>Part3 优化</vt:lpstr>
      <vt:lpstr>Part4 Low IR(基于栈的机器语言）</vt:lpstr>
      <vt:lpstr>Part5 VM Runtime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23036</dc:creator>
  <cp:lastModifiedBy>2303630726@qq.com</cp:lastModifiedBy>
  <cp:revision>16</cp:revision>
  <dcterms:created xsi:type="dcterms:W3CDTF">2023-08-09T12:44:00Z</dcterms:created>
  <dcterms:modified xsi:type="dcterms:W3CDTF">2024-08-02T03:11:56Z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