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7"/>
  </p:notesMasterIdLst>
  <p:handoutMasterIdLst>
    <p:handoutMasterId r:id="rId8"/>
  </p:handoutMasterIdLst>
  <p:sldIdLst>
    <p:sldId id="305" r:id="rId2"/>
    <p:sldId id="601" r:id="rId3"/>
    <p:sldId id="595" r:id="rId4"/>
    <p:sldId id="607" r:id="rId5"/>
    <p:sldId id="596" r:id="rId6"/>
  </p:sldIdLst>
  <p:sldSz cx="9144000" cy="5143500" type="screen16x9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2E"/>
    <a:srgbClr val="D9D9D9"/>
    <a:srgbClr val="000000"/>
    <a:srgbClr val="E6002F"/>
    <a:srgbClr val="EE1F3C"/>
    <a:srgbClr val="7F7F7F"/>
    <a:srgbClr val="DB3943"/>
    <a:srgbClr val="EF1D3B"/>
    <a:srgbClr val="DB3842"/>
    <a:srgbClr val="414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1" autoAdjust="0"/>
    <p:restoredTop sz="70505" autoAdjust="0"/>
  </p:normalViewPr>
  <p:slideViewPr>
    <p:cSldViewPr>
      <p:cViewPr varScale="1">
        <p:scale>
          <a:sx n="157" d="100"/>
          <a:sy n="157" d="100"/>
        </p:scale>
        <p:origin x="160" y="10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12" d="100"/>
        <a:sy n="112" d="100"/>
      </p:scale>
      <p:origin x="0" y="-4806"/>
    </p:cViewPr>
  </p:sorterViewPr>
  <p:notesViewPr>
    <p:cSldViewPr>
      <p:cViewPr varScale="1">
        <p:scale>
          <a:sx n="122" d="100"/>
          <a:sy n="122" d="100"/>
        </p:scale>
        <p:origin x="49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13281-26CF-9F44-9054-489013923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9720515"/>
            <a:ext cx="7098068" cy="514099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algn="ctr"/>
            <a:fld id="{78E837A5-4E29-AD49-B1D8-E1C9E0E444DD}" type="slidenum">
              <a:rPr lang="de-DE" smtClean="0"/>
              <a:pPr algn="ct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08119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705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77602DA-7CEE-4298-AF4B-1C87D65BAB06}" type="datetimeFigureOut">
              <a:rPr lang="de-CH" smtClean="0"/>
              <a:t>04.03.25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705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2B24C57-7758-4EF8-8A0E-FE171C8C1817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4346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84379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Arial </a:t>
            </a:r>
            <a:r>
              <a:rPr lang="de-DE" dirty="0"/>
              <a:t>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3147814"/>
            <a:ext cx="3726000" cy="16221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Arial </a:t>
            </a:r>
            <a:r>
              <a:rPr lang="de-DE" dirty="0"/>
              <a:t>16/20pt.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2" name="Rechteck 1"/>
          <p:cNvSpPr/>
          <p:nvPr userDrawn="1"/>
        </p:nvSpPr>
        <p:spPr>
          <a:xfrm>
            <a:off x="0" y="154751"/>
            <a:ext cx="75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190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ite Graf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3977259"/>
            <a:ext cx="9144000" cy="1032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2485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1491631"/>
            <a:ext cx="7992440" cy="2383328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5173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hr grosse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83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0"/>
            <a:ext cx="9144000" cy="4985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565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1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1491630"/>
            <a:ext cx="799244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5134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 Standard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379680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4876800" y="1498099"/>
            <a:ext cx="379680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321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 Standard-Folie mit zwei Auss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149163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1761630"/>
            <a:ext cx="3726000" cy="304236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</a:t>
            </a:r>
            <a:r>
              <a:rPr lang="de-DE"/>
              <a:t>Arial 16pt</a:t>
            </a:r>
            <a:r>
              <a:rPr lang="de-DE" dirty="0"/>
              <a:t>.</a:t>
            </a:r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149163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1761630"/>
            <a:ext cx="3726000" cy="304236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</a:t>
            </a:r>
            <a:r>
              <a:rPr lang="de-DE"/>
              <a:t>Arial 16pt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120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6876256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6876256" y="1238250"/>
            <a:ext cx="2267744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619224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535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5652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5652000" y="1238250"/>
            <a:ext cx="3492000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4968104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612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4572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4572000" y="1238250"/>
            <a:ext cx="4572000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3959992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 dirty="0"/>
              <a:t>3. Ebene 16pt.</a:t>
            </a:r>
          </a:p>
          <a:p>
            <a:pPr lvl="3"/>
            <a:r>
              <a:rPr lang="de-DE" dirty="0"/>
              <a:t>4. Ebene 14pt.</a:t>
            </a:r>
          </a:p>
          <a:p>
            <a:pPr lvl="3"/>
            <a:r>
              <a:rPr lang="de-DE" dirty="0"/>
              <a:t>4. Ebene</a:t>
            </a:r>
          </a:p>
          <a:p>
            <a:pPr lvl="3"/>
            <a:r>
              <a:rPr lang="de-DE" dirty="0"/>
              <a:t>4.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281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3275856" y="1238250"/>
            <a:ext cx="5868144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-1" y="1238250"/>
            <a:ext cx="3471831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2735856" cy="3266370"/>
          </a:xfrm>
          <a:prstGeom prst="rect">
            <a:avLst/>
          </a:prstGeom>
        </p:spPr>
        <p:txBody>
          <a:bodyPr lIns="0" tIns="0" rIns="0" bIns="0"/>
          <a:lstStyle>
            <a:lvl1pPr marL="265113" indent="-258763">
              <a:lnSpc>
                <a:spcPct val="100000"/>
              </a:lnSpc>
              <a:spcBef>
                <a:spcPts val="600"/>
              </a:spcBef>
              <a:buFont typeface="Symbol" panose="05050102010706020507" pitchFamily="18" charset="2"/>
              <a:buChar char="-"/>
              <a:tabLst/>
              <a:defRPr lang="de-DE" sz="20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1. Ebene 20pt.</a:t>
            </a:r>
          </a:p>
          <a:p>
            <a:pPr lvl="1"/>
            <a:r>
              <a:rPr lang="de-DE"/>
              <a:t>2. Ebene 18pt.</a:t>
            </a:r>
          </a:p>
          <a:p>
            <a:pPr lvl="2"/>
            <a:r>
              <a:rPr lang="de-DE"/>
              <a:t>3. Ebene 16pt.</a:t>
            </a:r>
          </a:p>
          <a:p>
            <a:pPr lvl="3"/>
            <a:r>
              <a:rPr lang="de-DE"/>
              <a:t>4. Ebene 14pt.</a:t>
            </a:r>
          </a:p>
          <a:p>
            <a:pPr lvl="3"/>
            <a:r>
              <a:rPr lang="de-DE"/>
              <a:t>4. Ebene</a:t>
            </a:r>
          </a:p>
          <a:p>
            <a:pPr lvl="3"/>
            <a:r>
              <a:rPr lang="de-DE"/>
              <a:t>4. Ebene</a:t>
            </a:r>
            <a:endParaRPr lang="de-CH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71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ite Grafi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3219823"/>
            <a:ext cx="9144000" cy="179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19815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1491631"/>
            <a:ext cx="7992440" cy="1584175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81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925998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15"/>
            </p:custDataLst>
          </p:nvPr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‹#›</a:t>
            </a:fld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 txBox="1">
            <a:spLocks/>
          </p:cNvSpPr>
          <p:nvPr userDrawn="1"/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200" noProof="0" dirty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de-CH" sz="1200" noProof="0" dirty="0" err="1">
                <a:latin typeface="Arial" panose="020B0604020202020204" pitchFamily="34" charset="0"/>
                <a:cs typeface="Arial" panose="020B0604020202020204" pitchFamily="34" charset="0"/>
              </a:rPr>
              <a:t>SwissDRG</a:t>
            </a:r>
            <a:endParaRPr lang="de-DE" sz="12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24EF7-9852-CEEC-7E1C-3575ED78FE3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368800" y="4927600"/>
            <a:ext cx="434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CH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16505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0" r:id="rId2"/>
    <p:sldLayoutId id="2147483783" r:id="rId3"/>
    <p:sldLayoutId id="2147483785" r:id="rId4"/>
    <p:sldLayoutId id="2147483793" r:id="rId5"/>
    <p:sldLayoutId id="2147483782" r:id="rId6"/>
    <p:sldLayoutId id="2147483795" r:id="rId7"/>
    <p:sldLayoutId id="2147483796" r:id="rId8"/>
    <p:sldLayoutId id="2147483788" r:id="rId9"/>
    <p:sldLayoutId id="2147483797" r:id="rId10"/>
    <p:sldLayoutId id="2147483781" r:id="rId11"/>
    <p:sldLayoutId id="2147483798" r:id="rId12"/>
    <p:sldLayoutId id="2147483799" r:id="rId13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 userDrawn="1">
          <p15:clr>
            <a:srgbClr val="F26B43"/>
          </p15:clr>
        </p15:guide>
        <p15:guide id="4" orient="horz" pos="1380" userDrawn="1">
          <p15:clr>
            <a:srgbClr val="F26B43"/>
          </p15:clr>
        </p15:guide>
        <p15:guide id="9" pos="2688" userDrawn="1">
          <p15:clr>
            <a:srgbClr val="F26B43"/>
          </p15:clr>
        </p15:guide>
        <p15:guide id="10" pos="3072" userDrawn="1">
          <p15:clr>
            <a:srgbClr val="F26B43"/>
          </p15:clr>
        </p15:guide>
        <p15:guide id="11" pos="2880" userDrawn="1">
          <p15:clr>
            <a:srgbClr val="F26B43"/>
          </p15:clr>
        </p15:guide>
        <p15:guide id="12" pos="5424" userDrawn="1">
          <p15:clr>
            <a:srgbClr val="F26B43"/>
          </p15:clr>
        </p15:guide>
        <p15:guide id="19" orient="horz" pos="780" userDrawn="1">
          <p15:clr>
            <a:srgbClr val="F26B43"/>
          </p15:clr>
        </p15:guide>
        <p15:guide id="20" orient="horz" pos="189" userDrawn="1">
          <p15:clr>
            <a:srgbClr val="F26B43"/>
          </p15:clr>
        </p15:guide>
        <p15:guide id="24" orient="horz" pos="1213" userDrawn="1">
          <p15:clr>
            <a:srgbClr val="F26B43"/>
          </p15:clr>
        </p15:guide>
        <p15:guide id="25" orient="horz" pos="634" userDrawn="1">
          <p15:clr>
            <a:srgbClr val="F26B43"/>
          </p15:clr>
        </p15:guide>
        <p15:guide id="26" orient="horz" pos="472" userDrawn="1">
          <p15:clr>
            <a:srgbClr val="F26B43"/>
          </p15:clr>
        </p15:guide>
        <p15:guide id="29" orient="horz" pos="2981" userDrawn="1">
          <p15:clr>
            <a:srgbClr val="F26B43"/>
          </p15:clr>
        </p15:guide>
        <p15:guide id="30" orient="horz" pos="31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1"/>
          </p:nvPr>
        </p:nvSpPr>
        <p:spPr>
          <a:xfrm>
            <a:off x="540000" y="1170000"/>
            <a:ext cx="7776416" cy="410369"/>
          </a:xfrm>
        </p:spPr>
        <p:txBody>
          <a:bodyPr/>
          <a:lstStyle/>
          <a:p>
            <a:r>
              <a:rPr lang="de-CH" dirty="0">
                <a:solidFill>
                  <a:sysClr val="windowText" lastClr="000000"/>
                </a:solidFill>
              </a:rPr>
              <a:t>Arzneimittel Chatbot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540000" y="2160000"/>
            <a:ext cx="4104008" cy="771790"/>
          </a:xfrm>
        </p:spPr>
        <p:txBody>
          <a:bodyPr/>
          <a:lstStyle/>
          <a:p>
            <a:r>
              <a:rPr lang="de-CH" dirty="0" err="1"/>
              <a:t>Requirements</a:t>
            </a:r>
            <a:endParaRPr lang="de-CH" dirty="0"/>
          </a:p>
          <a:p>
            <a:r>
              <a:rPr lang="de-CH" dirty="0"/>
              <a:t>05.03.2025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/>
          </p:nvPr>
        </p:nvSpPr>
        <p:spPr>
          <a:xfrm>
            <a:off x="540000" y="3237800"/>
            <a:ext cx="3726000" cy="1532200"/>
          </a:xfrm>
        </p:spPr>
        <p:txBody>
          <a:bodyPr/>
          <a:lstStyle/>
          <a:p>
            <a:endParaRPr lang="de-CH" dirty="0">
              <a:solidFill>
                <a:sysClr val="windowText" lastClr="000000"/>
              </a:solidFill>
            </a:endParaRPr>
          </a:p>
          <a:p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de-CH" dirty="0" err="1"/>
              <a:t>SwissDRG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1174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Das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B538B-929F-5185-2E77-647B4396097C}"/>
              </a:ext>
            </a:extLst>
          </p:cNvPr>
          <p:cNvSpPr txBox="1"/>
          <p:nvPr/>
        </p:nvSpPr>
        <p:spPr>
          <a:xfrm>
            <a:off x="683568" y="1491630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Seva Yevdokimov -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Account Manager</a:t>
            </a: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Anjaly  - Chief Deliverable Officer</a:t>
            </a: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Julian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Mauerhofer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Quality Evangelist</a:t>
            </a: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Claude Meier – Master Tracker</a:t>
            </a: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Dimoth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Pathiniwasam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Entwickler</a:t>
            </a:r>
            <a:endParaRPr lang="en-GB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Florian Lutz -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Entwickler</a:t>
            </a:r>
            <a:endParaRPr lang="en-GB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19029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SwissDRG</a:t>
            </a:r>
            <a:endParaRPr lang="de-CH" dirty="0"/>
          </a:p>
        </p:txBody>
      </p:sp>
      <p:pic>
        <p:nvPicPr>
          <p:cNvPr id="1028" name="Picture 4" descr="La Cuisine d' Ale – Cooked with Love">
            <a:extLst>
              <a:ext uri="{FF2B5EF4-FFF2-40B4-BE49-F238E27FC236}">
                <a16:creationId xmlns:a16="http://schemas.microsoft.com/office/drawing/2014/main" id="{BDDCD033-46B0-E80A-A9E5-AB0EEDCC3545}"/>
              </a:ext>
            </a:extLst>
          </p:cNvPr>
          <p:cNvPicPr>
            <a:picLocks noGrp="1" noChangeAspect="1" noChangeArrowheads="1"/>
          </p:cNvPicPr>
          <p:nvPr>
            <p:ph sz="half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065441"/>
            <a:ext cx="15367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D25DD7-9949-CBAB-4063-4A1F505A68AE}"/>
              </a:ext>
            </a:extLst>
          </p:cNvPr>
          <p:cNvSpPr txBox="1"/>
          <p:nvPr/>
        </p:nvSpPr>
        <p:spPr>
          <a:xfrm>
            <a:off x="323528" y="1347614"/>
            <a:ext cx="5184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H" dirty="0"/>
          </a:p>
          <a:p>
            <a:r>
              <a:rPr lang="en-CH" dirty="0"/>
              <a:t>Verantwortung</a:t>
            </a:r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Medikamente</a:t>
            </a:r>
          </a:p>
          <a:p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Indikation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Wechselwirkungen</a:t>
            </a:r>
          </a:p>
        </p:txBody>
      </p:sp>
    </p:spTree>
    <p:extLst>
      <p:ext uri="{BB962C8B-B14F-4D97-AF65-F5344CB8AC3E}">
        <p14:creationId xmlns:p14="http://schemas.microsoft.com/office/powerpoint/2010/main" val="115902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A240A-4EDE-59F9-0556-8B32EDD5D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A9E4D60-B6ED-DC78-3D38-E793EA01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B6473-9089-B214-8C46-CAAE12CC2126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pPr marL="6350" indent="0">
              <a:buNone/>
            </a:pPr>
            <a:endParaRPr lang="en-CH" dirty="0"/>
          </a:p>
          <a:p>
            <a:pPr marL="6350" indent="0">
              <a:buNone/>
            </a:pPr>
            <a:r>
              <a:rPr lang="en-CH" dirty="0"/>
              <a:t>Demo</a:t>
            </a:r>
          </a:p>
          <a:p>
            <a:pPr marL="6350" indent="0">
              <a:buNone/>
            </a:pPr>
            <a:endParaRPr lang="en-CH" dirty="0"/>
          </a:p>
          <a:p>
            <a:pPr marL="6350" indent="0">
              <a:buNone/>
            </a:pPr>
            <a:r>
              <a:rPr lang="en-CH" dirty="0"/>
              <a:t>Chatbot</a:t>
            </a:r>
          </a:p>
          <a:p>
            <a:pPr marL="6350" indent="0">
              <a:buNone/>
            </a:pPr>
            <a:endParaRPr lang="en-CH" dirty="0"/>
          </a:p>
          <a:p>
            <a:pPr marL="6350" indent="0">
              <a:buNone/>
            </a:pPr>
            <a:r>
              <a:rPr lang="en-CH" dirty="0"/>
              <a:t>Value</a:t>
            </a:r>
          </a:p>
          <a:p>
            <a:pPr lvl="1"/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97183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Momentaner Stand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886CBC9-A8E9-4B16-BE4C-1051BE22E8B5}"/>
              </a:ext>
            </a:extLst>
          </p:cNvPr>
          <p:cNvSpPr/>
          <p:nvPr/>
        </p:nvSpPr>
        <p:spPr>
          <a:xfrm>
            <a:off x="5858618" y="1240929"/>
            <a:ext cx="3033861" cy="3721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FOTO/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GRAFIK/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SCREENSHOT</a:t>
            </a:r>
          </a:p>
        </p:txBody>
      </p:sp>
      <p:pic>
        <p:nvPicPr>
          <p:cNvPr id="8" name="Grafik 7" descr="Ein Bild, das Outdoorobjekt enthält.&#10;&#10;Automatisch generierte Beschreibung">
            <a:extLst>
              <a:ext uri="{FF2B5EF4-FFF2-40B4-BE49-F238E27FC236}">
                <a16:creationId xmlns:a16="http://schemas.microsoft.com/office/drawing/2014/main" id="{6801A11E-16B7-4B1D-96EA-BB2C71DFC9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71"/>
          <a:stretch/>
        </p:blipFill>
        <p:spPr>
          <a:xfrm>
            <a:off x="5652120" y="1232548"/>
            <a:ext cx="4144406" cy="37584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23CDD-FBCB-09CB-38DC-6B53C22DDC32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en-CH" dirty="0"/>
              <a:t>Recherche Phase</a:t>
            </a:r>
          </a:p>
          <a:p>
            <a:r>
              <a:rPr lang="en-CH" dirty="0"/>
              <a:t>Model Wahl</a:t>
            </a:r>
          </a:p>
        </p:txBody>
      </p:sp>
    </p:spTree>
    <p:extLst>
      <p:ext uri="{BB962C8B-B14F-4D97-AF65-F5344CB8AC3E}">
        <p14:creationId xmlns:p14="http://schemas.microsoft.com/office/powerpoint/2010/main" val="32500119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Universität Bern Vorlage">
  <a:themeElements>
    <a:clrScheme name="Benutzerdefiniert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6002E"/>
      </a:hlink>
      <a:folHlink>
        <a:srgbClr val="E6002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0da4975-e9d5-43c3-801f-b81eb9c6d4dc}" enabled="1" method="Standard" siteId="{27925a8c-b350-48ee-b97a-e57d7afa513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UniBe_Vorlage_PP_unirot_02112018</Template>
  <TotalTime>4680</TotalTime>
  <Words>56</Words>
  <Application>Microsoft Macintosh PowerPoint</Application>
  <PresentationFormat>On-screen Show (16:9)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Symbol</vt:lpstr>
      <vt:lpstr>Universität Bern Vorlage</vt:lpstr>
      <vt:lpstr>SwissDRG</vt:lpstr>
      <vt:lpstr>Das Team</vt:lpstr>
      <vt:lpstr>SwissDRG</vt:lpstr>
      <vt:lpstr>Ziel</vt:lpstr>
      <vt:lpstr>Momentaner Stand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Informationsanlass</dc:title>
  <dc:creator>Matthias Stürmer</dc:creator>
  <cp:lastModifiedBy>Paththiniwasam, Dimoth Susan (STUDENTS)</cp:lastModifiedBy>
  <cp:revision>201</cp:revision>
  <cp:lastPrinted>2020-10-21T06:50:14Z</cp:lastPrinted>
  <dcterms:created xsi:type="dcterms:W3CDTF">2019-10-13T03:33:36Z</dcterms:created>
  <dcterms:modified xsi:type="dcterms:W3CDTF">2025-03-06T18:19:19Z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  <property fmtid="{D5CDD505-2E9C-101B-9397-08002B2CF9AE}" pid="5" name="ClassificationContentMarkingFooterLocations">
    <vt:lpwstr>Universität Bern Vorlage:3</vt:lpwstr>
  </property>
  <property fmtid="{D5CDD505-2E9C-101B-9397-08002B2CF9AE}" pid="6" name="ClassificationContentMarkingFooterText">
    <vt:lpwstr>General</vt:lpwstr>
  </property>
</Properties>
</file>