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16"/>
  </p:notesMasterIdLst>
  <p:sldIdLst>
    <p:sldId id="258" r:id="rId2"/>
    <p:sldId id="260" r:id="rId3"/>
    <p:sldId id="263" r:id="rId4"/>
    <p:sldId id="264" r:id="rId5"/>
    <p:sldId id="265" r:id="rId6"/>
    <p:sldId id="268" r:id="rId7"/>
    <p:sldId id="267" r:id="rId8"/>
    <p:sldId id="269" r:id="rId9"/>
    <p:sldId id="279" r:id="rId10"/>
    <p:sldId id="282" r:id="rId11"/>
    <p:sldId id="270" r:id="rId12"/>
    <p:sldId id="283" r:id="rId13"/>
    <p:sldId id="28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5" autoAdjust="0"/>
    <p:restoredTop sz="63698" autoAdjust="0"/>
  </p:normalViewPr>
  <p:slideViewPr>
    <p:cSldViewPr snapToGrid="0">
      <p:cViewPr varScale="1">
        <p:scale>
          <a:sx n="54" d="100"/>
          <a:sy n="54" d="100"/>
        </p:scale>
        <p:origin x="2098"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52F3D-C607-4D40-AEBF-F11B993B448A}" type="doc">
      <dgm:prSet loTypeId="urn:microsoft.com/office/officeart/2005/8/layout/pyramid1" loCatId="pyramid" qsTypeId="urn:microsoft.com/office/officeart/2005/8/quickstyle/simple1" qsCatId="simple" csTypeId="urn:microsoft.com/office/officeart/2005/8/colors/accent0_1" csCatId="mainScheme" phldr="1"/>
      <dgm:spPr/>
    </dgm:pt>
    <dgm:pt modelId="{9C98441C-8E4C-4364-AE04-CFAE6FDEC2F1}">
      <dgm:prSet phldrT="[Text]"/>
      <dgm:spPr/>
      <dgm:t>
        <a:bodyPr/>
        <a:lstStyle/>
        <a:p>
          <a:r>
            <a:rPr lang="en-US" dirty="0"/>
            <a:t>E2E</a:t>
          </a:r>
          <a:endParaRPr lang="en-CH" dirty="0"/>
        </a:p>
      </dgm:t>
    </dgm:pt>
    <dgm:pt modelId="{80B49686-56F5-4B21-9AFD-D31B7A425A6D}" type="parTrans" cxnId="{161FFADF-0597-4588-A8AF-0928CCF61B89}">
      <dgm:prSet/>
      <dgm:spPr/>
      <dgm:t>
        <a:bodyPr/>
        <a:lstStyle/>
        <a:p>
          <a:endParaRPr lang="en-CH"/>
        </a:p>
      </dgm:t>
    </dgm:pt>
    <dgm:pt modelId="{61F7FAB9-7215-47FF-810E-6C1CC973BAED}" type="sibTrans" cxnId="{161FFADF-0597-4588-A8AF-0928CCF61B89}">
      <dgm:prSet/>
      <dgm:spPr/>
      <dgm:t>
        <a:bodyPr/>
        <a:lstStyle/>
        <a:p>
          <a:endParaRPr lang="en-CH"/>
        </a:p>
      </dgm:t>
    </dgm:pt>
    <dgm:pt modelId="{43547412-7A94-4796-AA07-14D35014E105}">
      <dgm:prSet phldrT="[Text]"/>
      <dgm:spPr/>
      <dgm:t>
        <a:bodyPr/>
        <a:lstStyle/>
        <a:p>
          <a:r>
            <a:rPr lang="en-US" dirty="0"/>
            <a:t>Integration Tests</a:t>
          </a:r>
          <a:endParaRPr lang="en-CH" dirty="0"/>
        </a:p>
      </dgm:t>
    </dgm:pt>
    <dgm:pt modelId="{8C45C0B8-83F6-4DC4-A120-2A87DCD80B13}" type="parTrans" cxnId="{B7D553E4-DB30-4180-AA89-19FB6267811E}">
      <dgm:prSet/>
      <dgm:spPr/>
      <dgm:t>
        <a:bodyPr/>
        <a:lstStyle/>
        <a:p>
          <a:endParaRPr lang="en-CH"/>
        </a:p>
      </dgm:t>
    </dgm:pt>
    <dgm:pt modelId="{2848F2C9-28BC-4C54-883E-AF65BBE59C7A}" type="sibTrans" cxnId="{B7D553E4-DB30-4180-AA89-19FB6267811E}">
      <dgm:prSet/>
      <dgm:spPr/>
      <dgm:t>
        <a:bodyPr/>
        <a:lstStyle/>
        <a:p>
          <a:endParaRPr lang="en-CH"/>
        </a:p>
      </dgm:t>
    </dgm:pt>
    <dgm:pt modelId="{FC0708A7-5BC1-457E-AE64-9D443DAD5E07}">
      <dgm:prSet phldrT="[Text]"/>
      <dgm:spPr/>
      <dgm:t>
        <a:bodyPr/>
        <a:lstStyle/>
        <a:p>
          <a:r>
            <a:rPr lang="en-US" dirty="0"/>
            <a:t>Unit Tests</a:t>
          </a:r>
          <a:endParaRPr lang="en-CH" dirty="0"/>
        </a:p>
      </dgm:t>
    </dgm:pt>
    <dgm:pt modelId="{FE1BFFCE-72A5-4FAF-8861-1A3B792DF9C5}" type="parTrans" cxnId="{1BAD3BBF-DF60-4E56-B350-A262A6A0FAFD}">
      <dgm:prSet/>
      <dgm:spPr/>
      <dgm:t>
        <a:bodyPr/>
        <a:lstStyle/>
        <a:p>
          <a:endParaRPr lang="en-CH"/>
        </a:p>
      </dgm:t>
    </dgm:pt>
    <dgm:pt modelId="{8BA0C2F0-6B1D-4354-805A-4B9A08A8347C}" type="sibTrans" cxnId="{1BAD3BBF-DF60-4E56-B350-A262A6A0FAFD}">
      <dgm:prSet/>
      <dgm:spPr/>
      <dgm:t>
        <a:bodyPr/>
        <a:lstStyle/>
        <a:p>
          <a:endParaRPr lang="en-CH"/>
        </a:p>
      </dgm:t>
    </dgm:pt>
    <dgm:pt modelId="{BD1B91CA-5FF2-4C0A-96EB-FA2B283AB69D}">
      <dgm:prSet phldrT="[Text]"/>
      <dgm:spPr/>
      <dgm:t>
        <a:bodyPr/>
        <a:lstStyle/>
        <a:p>
          <a:r>
            <a:rPr lang="en-US" dirty="0"/>
            <a:t>System Integration Tests</a:t>
          </a:r>
          <a:endParaRPr lang="en-CH" dirty="0"/>
        </a:p>
      </dgm:t>
    </dgm:pt>
    <dgm:pt modelId="{907B6C89-DE47-4B59-9067-F55F0C620AE7}" type="parTrans" cxnId="{076F9FC2-87E9-4F3F-B2F7-70B6E6C33D39}">
      <dgm:prSet/>
      <dgm:spPr/>
      <dgm:t>
        <a:bodyPr/>
        <a:lstStyle/>
        <a:p>
          <a:endParaRPr lang="en-CH"/>
        </a:p>
      </dgm:t>
    </dgm:pt>
    <dgm:pt modelId="{1D6B3F17-C32A-429D-971D-6BB819AF750E}" type="sibTrans" cxnId="{076F9FC2-87E9-4F3F-B2F7-70B6E6C33D39}">
      <dgm:prSet/>
      <dgm:spPr/>
      <dgm:t>
        <a:bodyPr/>
        <a:lstStyle/>
        <a:p>
          <a:endParaRPr lang="en-CH"/>
        </a:p>
      </dgm:t>
    </dgm:pt>
    <dgm:pt modelId="{57B6592B-EBAC-40E1-ABE7-E9526D58D737}" type="pres">
      <dgm:prSet presAssocID="{19552F3D-C607-4D40-AEBF-F11B993B448A}" presName="Name0" presStyleCnt="0">
        <dgm:presLayoutVars>
          <dgm:dir/>
          <dgm:animLvl val="lvl"/>
          <dgm:resizeHandles val="exact"/>
        </dgm:presLayoutVars>
      </dgm:prSet>
      <dgm:spPr/>
    </dgm:pt>
    <dgm:pt modelId="{FCE82D6A-A5EC-4804-B565-1B4A85522EA3}" type="pres">
      <dgm:prSet presAssocID="{9C98441C-8E4C-4364-AE04-CFAE6FDEC2F1}" presName="Name8" presStyleCnt="0"/>
      <dgm:spPr/>
    </dgm:pt>
    <dgm:pt modelId="{6E7BBCEE-9366-4C14-ADD5-533855B4CF5F}" type="pres">
      <dgm:prSet presAssocID="{9C98441C-8E4C-4364-AE04-CFAE6FDEC2F1}" presName="level" presStyleLbl="node1" presStyleIdx="0" presStyleCnt="4">
        <dgm:presLayoutVars>
          <dgm:chMax val="1"/>
          <dgm:bulletEnabled val="1"/>
        </dgm:presLayoutVars>
      </dgm:prSet>
      <dgm:spPr/>
    </dgm:pt>
    <dgm:pt modelId="{1BEAE663-809B-4A11-96E0-7AE4BE219FC9}" type="pres">
      <dgm:prSet presAssocID="{9C98441C-8E4C-4364-AE04-CFAE6FDEC2F1}" presName="levelTx" presStyleLbl="revTx" presStyleIdx="0" presStyleCnt="0">
        <dgm:presLayoutVars>
          <dgm:chMax val="1"/>
          <dgm:bulletEnabled val="1"/>
        </dgm:presLayoutVars>
      </dgm:prSet>
      <dgm:spPr/>
    </dgm:pt>
    <dgm:pt modelId="{282670A2-452E-45FA-94AA-C43298362868}" type="pres">
      <dgm:prSet presAssocID="{BD1B91CA-5FF2-4C0A-96EB-FA2B283AB69D}" presName="Name8" presStyleCnt="0"/>
      <dgm:spPr/>
    </dgm:pt>
    <dgm:pt modelId="{4570C4A7-5AC1-495B-839A-D54705A61D7D}" type="pres">
      <dgm:prSet presAssocID="{BD1B91CA-5FF2-4C0A-96EB-FA2B283AB69D}" presName="level" presStyleLbl="node1" presStyleIdx="1" presStyleCnt="4">
        <dgm:presLayoutVars>
          <dgm:chMax val="1"/>
          <dgm:bulletEnabled val="1"/>
        </dgm:presLayoutVars>
      </dgm:prSet>
      <dgm:spPr/>
    </dgm:pt>
    <dgm:pt modelId="{B9252445-386F-4D2D-AF99-C5C8A3CA5ED2}" type="pres">
      <dgm:prSet presAssocID="{BD1B91CA-5FF2-4C0A-96EB-FA2B283AB69D}" presName="levelTx" presStyleLbl="revTx" presStyleIdx="0" presStyleCnt="0">
        <dgm:presLayoutVars>
          <dgm:chMax val="1"/>
          <dgm:bulletEnabled val="1"/>
        </dgm:presLayoutVars>
      </dgm:prSet>
      <dgm:spPr/>
    </dgm:pt>
    <dgm:pt modelId="{CA18D9A1-6373-42EC-8906-8DCF5EE20645}" type="pres">
      <dgm:prSet presAssocID="{43547412-7A94-4796-AA07-14D35014E105}" presName="Name8" presStyleCnt="0"/>
      <dgm:spPr/>
    </dgm:pt>
    <dgm:pt modelId="{44D04453-3AD8-425B-8067-F6693C63AC0E}" type="pres">
      <dgm:prSet presAssocID="{43547412-7A94-4796-AA07-14D35014E105}" presName="level" presStyleLbl="node1" presStyleIdx="2" presStyleCnt="4">
        <dgm:presLayoutVars>
          <dgm:chMax val="1"/>
          <dgm:bulletEnabled val="1"/>
        </dgm:presLayoutVars>
      </dgm:prSet>
      <dgm:spPr/>
    </dgm:pt>
    <dgm:pt modelId="{77485BE5-23E6-4E92-8431-CFCB454D137B}" type="pres">
      <dgm:prSet presAssocID="{43547412-7A94-4796-AA07-14D35014E105}" presName="levelTx" presStyleLbl="revTx" presStyleIdx="0" presStyleCnt="0">
        <dgm:presLayoutVars>
          <dgm:chMax val="1"/>
          <dgm:bulletEnabled val="1"/>
        </dgm:presLayoutVars>
      </dgm:prSet>
      <dgm:spPr/>
    </dgm:pt>
    <dgm:pt modelId="{7751DA13-ADA8-464C-818F-26792A939409}" type="pres">
      <dgm:prSet presAssocID="{FC0708A7-5BC1-457E-AE64-9D443DAD5E07}" presName="Name8" presStyleCnt="0"/>
      <dgm:spPr/>
    </dgm:pt>
    <dgm:pt modelId="{EB4790BA-AD48-49A3-8A57-297868A3B763}" type="pres">
      <dgm:prSet presAssocID="{FC0708A7-5BC1-457E-AE64-9D443DAD5E07}" presName="level" presStyleLbl="node1" presStyleIdx="3" presStyleCnt="4">
        <dgm:presLayoutVars>
          <dgm:chMax val="1"/>
          <dgm:bulletEnabled val="1"/>
        </dgm:presLayoutVars>
      </dgm:prSet>
      <dgm:spPr/>
    </dgm:pt>
    <dgm:pt modelId="{A1C8ADE8-8803-4B0D-9831-C81E1B64DC6E}" type="pres">
      <dgm:prSet presAssocID="{FC0708A7-5BC1-457E-AE64-9D443DAD5E07}" presName="levelTx" presStyleLbl="revTx" presStyleIdx="0" presStyleCnt="0">
        <dgm:presLayoutVars>
          <dgm:chMax val="1"/>
          <dgm:bulletEnabled val="1"/>
        </dgm:presLayoutVars>
      </dgm:prSet>
      <dgm:spPr/>
    </dgm:pt>
  </dgm:ptLst>
  <dgm:cxnLst>
    <dgm:cxn modelId="{DFAFA20C-FCC8-4535-B385-836ADA6A2095}" type="presOf" srcId="{9C98441C-8E4C-4364-AE04-CFAE6FDEC2F1}" destId="{1BEAE663-809B-4A11-96E0-7AE4BE219FC9}" srcOrd="1" destOrd="0" presId="urn:microsoft.com/office/officeart/2005/8/layout/pyramid1"/>
    <dgm:cxn modelId="{3248AF70-1823-4BD7-A957-A5669319130B}" type="presOf" srcId="{FC0708A7-5BC1-457E-AE64-9D443DAD5E07}" destId="{A1C8ADE8-8803-4B0D-9831-C81E1B64DC6E}" srcOrd="1" destOrd="0" presId="urn:microsoft.com/office/officeart/2005/8/layout/pyramid1"/>
    <dgm:cxn modelId="{88B50C9A-32D5-4DC6-9414-9DD58567CD06}" type="presOf" srcId="{BD1B91CA-5FF2-4C0A-96EB-FA2B283AB69D}" destId="{4570C4A7-5AC1-495B-839A-D54705A61D7D}" srcOrd="0" destOrd="0" presId="urn:microsoft.com/office/officeart/2005/8/layout/pyramid1"/>
    <dgm:cxn modelId="{B82AF6A2-D275-438D-B22A-5E592FEB0253}" type="presOf" srcId="{FC0708A7-5BC1-457E-AE64-9D443DAD5E07}" destId="{EB4790BA-AD48-49A3-8A57-297868A3B763}" srcOrd="0" destOrd="0" presId="urn:microsoft.com/office/officeart/2005/8/layout/pyramid1"/>
    <dgm:cxn modelId="{74A798A7-05F8-49AA-B662-4EF3870F0318}" type="presOf" srcId="{43547412-7A94-4796-AA07-14D35014E105}" destId="{77485BE5-23E6-4E92-8431-CFCB454D137B}" srcOrd="1" destOrd="0" presId="urn:microsoft.com/office/officeart/2005/8/layout/pyramid1"/>
    <dgm:cxn modelId="{7DAA1FB4-F917-4DBB-AC5C-4A8AECC2CFE1}" type="presOf" srcId="{43547412-7A94-4796-AA07-14D35014E105}" destId="{44D04453-3AD8-425B-8067-F6693C63AC0E}" srcOrd="0" destOrd="0" presId="urn:microsoft.com/office/officeart/2005/8/layout/pyramid1"/>
    <dgm:cxn modelId="{5EAD58BC-E9D4-4C5B-BE1F-0B8F43BC152C}" type="presOf" srcId="{BD1B91CA-5FF2-4C0A-96EB-FA2B283AB69D}" destId="{B9252445-386F-4D2D-AF99-C5C8A3CA5ED2}" srcOrd="1" destOrd="0" presId="urn:microsoft.com/office/officeart/2005/8/layout/pyramid1"/>
    <dgm:cxn modelId="{1BAD3BBF-DF60-4E56-B350-A262A6A0FAFD}" srcId="{19552F3D-C607-4D40-AEBF-F11B993B448A}" destId="{FC0708A7-5BC1-457E-AE64-9D443DAD5E07}" srcOrd="3" destOrd="0" parTransId="{FE1BFFCE-72A5-4FAF-8861-1A3B792DF9C5}" sibTransId="{8BA0C2F0-6B1D-4354-805A-4B9A08A8347C}"/>
    <dgm:cxn modelId="{076F9FC2-87E9-4F3F-B2F7-70B6E6C33D39}" srcId="{19552F3D-C607-4D40-AEBF-F11B993B448A}" destId="{BD1B91CA-5FF2-4C0A-96EB-FA2B283AB69D}" srcOrd="1" destOrd="0" parTransId="{907B6C89-DE47-4B59-9067-F55F0C620AE7}" sibTransId="{1D6B3F17-C32A-429D-971D-6BB819AF750E}"/>
    <dgm:cxn modelId="{50D7C1CE-5276-45AD-8498-26165DC9DCD4}" type="presOf" srcId="{19552F3D-C607-4D40-AEBF-F11B993B448A}" destId="{57B6592B-EBAC-40E1-ABE7-E9526D58D737}" srcOrd="0" destOrd="0" presId="urn:microsoft.com/office/officeart/2005/8/layout/pyramid1"/>
    <dgm:cxn modelId="{362676D4-887E-41BA-A91B-F98FE61774CD}" type="presOf" srcId="{9C98441C-8E4C-4364-AE04-CFAE6FDEC2F1}" destId="{6E7BBCEE-9366-4C14-ADD5-533855B4CF5F}" srcOrd="0" destOrd="0" presId="urn:microsoft.com/office/officeart/2005/8/layout/pyramid1"/>
    <dgm:cxn modelId="{161FFADF-0597-4588-A8AF-0928CCF61B89}" srcId="{19552F3D-C607-4D40-AEBF-F11B993B448A}" destId="{9C98441C-8E4C-4364-AE04-CFAE6FDEC2F1}" srcOrd="0" destOrd="0" parTransId="{80B49686-56F5-4B21-9AFD-D31B7A425A6D}" sibTransId="{61F7FAB9-7215-47FF-810E-6C1CC973BAED}"/>
    <dgm:cxn modelId="{B7D553E4-DB30-4180-AA89-19FB6267811E}" srcId="{19552F3D-C607-4D40-AEBF-F11B993B448A}" destId="{43547412-7A94-4796-AA07-14D35014E105}" srcOrd="2" destOrd="0" parTransId="{8C45C0B8-83F6-4DC4-A120-2A87DCD80B13}" sibTransId="{2848F2C9-28BC-4C54-883E-AF65BBE59C7A}"/>
    <dgm:cxn modelId="{52B50AB2-074E-47CA-B771-B1FEBEB0CCF0}" type="presParOf" srcId="{57B6592B-EBAC-40E1-ABE7-E9526D58D737}" destId="{FCE82D6A-A5EC-4804-B565-1B4A85522EA3}" srcOrd="0" destOrd="0" presId="urn:microsoft.com/office/officeart/2005/8/layout/pyramid1"/>
    <dgm:cxn modelId="{E509B1AD-70BE-4D4F-8993-12BD92BA6EFA}" type="presParOf" srcId="{FCE82D6A-A5EC-4804-B565-1B4A85522EA3}" destId="{6E7BBCEE-9366-4C14-ADD5-533855B4CF5F}" srcOrd="0" destOrd="0" presId="urn:microsoft.com/office/officeart/2005/8/layout/pyramid1"/>
    <dgm:cxn modelId="{C57C9349-6E20-4F14-9457-D77870DE5794}" type="presParOf" srcId="{FCE82D6A-A5EC-4804-B565-1B4A85522EA3}" destId="{1BEAE663-809B-4A11-96E0-7AE4BE219FC9}" srcOrd="1" destOrd="0" presId="urn:microsoft.com/office/officeart/2005/8/layout/pyramid1"/>
    <dgm:cxn modelId="{273D07C9-A6C8-444E-B11C-005BE2233F80}" type="presParOf" srcId="{57B6592B-EBAC-40E1-ABE7-E9526D58D737}" destId="{282670A2-452E-45FA-94AA-C43298362868}" srcOrd="1" destOrd="0" presId="urn:microsoft.com/office/officeart/2005/8/layout/pyramid1"/>
    <dgm:cxn modelId="{7FF37900-1A57-4ED1-90DA-70A20ADF4D16}" type="presParOf" srcId="{282670A2-452E-45FA-94AA-C43298362868}" destId="{4570C4A7-5AC1-495B-839A-D54705A61D7D}" srcOrd="0" destOrd="0" presId="urn:microsoft.com/office/officeart/2005/8/layout/pyramid1"/>
    <dgm:cxn modelId="{60DF4291-1B64-4E56-8FC9-D461C9C0123C}" type="presParOf" srcId="{282670A2-452E-45FA-94AA-C43298362868}" destId="{B9252445-386F-4D2D-AF99-C5C8A3CA5ED2}" srcOrd="1" destOrd="0" presId="urn:microsoft.com/office/officeart/2005/8/layout/pyramid1"/>
    <dgm:cxn modelId="{CE519E55-B813-4DB1-8C3F-BE3F1ED52DB2}" type="presParOf" srcId="{57B6592B-EBAC-40E1-ABE7-E9526D58D737}" destId="{CA18D9A1-6373-42EC-8906-8DCF5EE20645}" srcOrd="2" destOrd="0" presId="urn:microsoft.com/office/officeart/2005/8/layout/pyramid1"/>
    <dgm:cxn modelId="{BDC20107-1926-4210-9BF3-BE9C027D4B67}" type="presParOf" srcId="{CA18D9A1-6373-42EC-8906-8DCF5EE20645}" destId="{44D04453-3AD8-425B-8067-F6693C63AC0E}" srcOrd="0" destOrd="0" presId="urn:microsoft.com/office/officeart/2005/8/layout/pyramid1"/>
    <dgm:cxn modelId="{06D557D3-F290-4A2F-A066-132535E37A51}" type="presParOf" srcId="{CA18D9A1-6373-42EC-8906-8DCF5EE20645}" destId="{77485BE5-23E6-4E92-8431-CFCB454D137B}" srcOrd="1" destOrd="0" presId="urn:microsoft.com/office/officeart/2005/8/layout/pyramid1"/>
    <dgm:cxn modelId="{44140D23-5ACC-41E9-A557-DEF1414ECF2E}" type="presParOf" srcId="{57B6592B-EBAC-40E1-ABE7-E9526D58D737}" destId="{7751DA13-ADA8-464C-818F-26792A939409}" srcOrd="3" destOrd="0" presId="urn:microsoft.com/office/officeart/2005/8/layout/pyramid1"/>
    <dgm:cxn modelId="{77385D28-52CC-4E87-ACBA-1A6CF8EFECB8}" type="presParOf" srcId="{7751DA13-ADA8-464C-818F-26792A939409}" destId="{EB4790BA-AD48-49A3-8A57-297868A3B763}" srcOrd="0" destOrd="0" presId="urn:microsoft.com/office/officeart/2005/8/layout/pyramid1"/>
    <dgm:cxn modelId="{6095069F-B70F-4420-8B0A-74727FE15472}" type="presParOf" srcId="{7751DA13-ADA8-464C-818F-26792A939409}" destId="{A1C8ADE8-8803-4B0D-9831-C81E1B64DC6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552F3D-C607-4D40-AEBF-F11B993B448A}" type="doc">
      <dgm:prSet loTypeId="urn:microsoft.com/office/officeart/2005/8/layout/pyramid1" loCatId="pyramid" qsTypeId="urn:microsoft.com/office/officeart/2005/8/quickstyle/simple1" qsCatId="simple" csTypeId="urn:microsoft.com/office/officeart/2005/8/colors/accent0_1" csCatId="mainScheme" phldr="1"/>
      <dgm:spPr/>
    </dgm:pt>
    <dgm:pt modelId="{9C98441C-8E4C-4364-AE04-CFAE6FDEC2F1}">
      <dgm:prSet phldrT="[Text]"/>
      <dgm:spPr/>
      <dgm:t>
        <a:bodyPr/>
        <a:lstStyle/>
        <a:p>
          <a:r>
            <a:rPr lang="en-US" dirty="0"/>
            <a:t>E2E</a:t>
          </a:r>
          <a:endParaRPr lang="en-CH" dirty="0"/>
        </a:p>
      </dgm:t>
    </dgm:pt>
    <dgm:pt modelId="{80B49686-56F5-4B21-9AFD-D31B7A425A6D}" type="parTrans" cxnId="{161FFADF-0597-4588-A8AF-0928CCF61B89}">
      <dgm:prSet/>
      <dgm:spPr/>
      <dgm:t>
        <a:bodyPr/>
        <a:lstStyle/>
        <a:p>
          <a:endParaRPr lang="en-CH"/>
        </a:p>
      </dgm:t>
    </dgm:pt>
    <dgm:pt modelId="{61F7FAB9-7215-47FF-810E-6C1CC973BAED}" type="sibTrans" cxnId="{161FFADF-0597-4588-A8AF-0928CCF61B89}">
      <dgm:prSet/>
      <dgm:spPr/>
      <dgm:t>
        <a:bodyPr/>
        <a:lstStyle/>
        <a:p>
          <a:endParaRPr lang="en-CH"/>
        </a:p>
      </dgm:t>
    </dgm:pt>
    <dgm:pt modelId="{43547412-7A94-4796-AA07-14D35014E105}">
      <dgm:prSet phldrT="[Text]"/>
      <dgm:spPr/>
      <dgm:t>
        <a:bodyPr/>
        <a:lstStyle/>
        <a:p>
          <a:r>
            <a:rPr lang="en-US" dirty="0"/>
            <a:t>Integration Tests</a:t>
          </a:r>
          <a:endParaRPr lang="en-CH" dirty="0"/>
        </a:p>
      </dgm:t>
    </dgm:pt>
    <dgm:pt modelId="{8C45C0B8-83F6-4DC4-A120-2A87DCD80B13}" type="parTrans" cxnId="{B7D553E4-DB30-4180-AA89-19FB6267811E}">
      <dgm:prSet/>
      <dgm:spPr/>
      <dgm:t>
        <a:bodyPr/>
        <a:lstStyle/>
        <a:p>
          <a:endParaRPr lang="en-CH"/>
        </a:p>
      </dgm:t>
    </dgm:pt>
    <dgm:pt modelId="{2848F2C9-28BC-4C54-883E-AF65BBE59C7A}" type="sibTrans" cxnId="{B7D553E4-DB30-4180-AA89-19FB6267811E}">
      <dgm:prSet/>
      <dgm:spPr/>
      <dgm:t>
        <a:bodyPr/>
        <a:lstStyle/>
        <a:p>
          <a:endParaRPr lang="en-CH"/>
        </a:p>
      </dgm:t>
    </dgm:pt>
    <dgm:pt modelId="{FC0708A7-5BC1-457E-AE64-9D443DAD5E07}">
      <dgm:prSet phldrT="[Text]"/>
      <dgm:spPr/>
      <dgm:t>
        <a:bodyPr/>
        <a:lstStyle/>
        <a:p>
          <a:r>
            <a:rPr lang="en-US" dirty="0"/>
            <a:t>Unit Tests</a:t>
          </a:r>
          <a:endParaRPr lang="en-CH" dirty="0"/>
        </a:p>
      </dgm:t>
    </dgm:pt>
    <dgm:pt modelId="{FE1BFFCE-72A5-4FAF-8861-1A3B792DF9C5}" type="parTrans" cxnId="{1BAD3BBF-DF60-4E56-B350-A262A6A0FAFD}">
      <dgm:prSet/>
      <dgm:spPr/>
      <dgm:t>
        <a:bodyPr/>
        <a:lstStyle/>
        <a:p>
          <a:endParaRPr lang="en-CH"/>
        </a:p>
      </dgm:t>
    </dgm:pt>
    <dgm:pt modelId="{8BA0C2F0-6B1D-4354-805A-4B9A08A8347C}" type="sibTrans" cxnId="{1BAD3BBF-DF60-4E56-B350-A262A6A0FAFD}">
      <dgm:prSet/>
      <dgm:spPr/>
      <dgm:t>
        <a:bodyPr/>
        <a:lstStyle/>
        <a:p>
          <a:endParaRPr lang="en-CH"/>
        </a:p>
      </dgm:t>
    </dgm:pt>
    <dgm:pt modelId="{BD1B91CA-5FF2-4C0A-96EB-FA2B283AB69D}">
      <dgm:prSet phldrT="[Text]"/>
      <dgm:spPr/>
      <dgm:t>
        <a:bodyPr/>
        <a:lstStyle/>
        <a:p>
          <a:r>
            <a:rPr lang="en-US" dirty="0"/>
            <a:t>System Integration Tests</a:t>
          </a:r>
          <a:endParaRPr lang="en-CH" dirty="0"/>
        </a:p>
      </dgm:t>
    </dgm:pt>
    <dgm:pt modelId="{907B6C89-DE47-4B59-9067-F55F0C620AE7}" type="parTrans" cxnId="{076F9FC2-87E9-4F3F-B2F7-70B6E6C33D39}">
      <dgm:prSet/>
      <dgm:spPr/>
      <dgm:t>
        <a:bodyPr/>
        <a:lstStyle/>
        <a:p>
          <a:endParaRPr lang="en-CH"/>
        </a:p>
      </dgm:t>
    </dgm:pt>
    <dgm:pt modelId="{1D6B3F17-C32A-429D-971D-6BB819AF750E}" type="sibTrans" cxnId="{076F9FC2-87E9-4F3F-B2F7-70B6E6C33D39}">
      <dgm:prSet/>
      <dgm:spPr/>
      <dgm:t>
        <a:bodyPr/>
        <a:lstStyle/>
        <a:p>
          <a:endParaRPr lang="en-CH"/>
        </a:p>
      </dgm:t>
    </dgm:pt>
    <dgm:pt modelId="{57B6592B-EBAC-40E1-ABE7-E9526D58D737}" type="pres">
      <dgm:prSet presAssocID="{19552F3D-C607-4D40-AEBF-F11B993B448A}" presName="Name0" presStyleCnt="0">
        <dgm:presLayoutVars>
          <dgm:dir/>
          <dgm:animLvl val="lvl"/>
          <dgm:resizeHandles val="exact"/>
        </dgm:presLayoutVars>
      </dgm:prSet>
      <dgm:spPr/>
    </dgm:pt>
    <dgm:pt modelId="{FCE82D6A-A5EC-4804-B565-1B4A85522EA3}" type="pres">
      <dgm:prSet presAssocID="{9C98441C-8E4C-4364-AE04-CFAE6FDEC2F1}" presName="Name8" presStyleCnt="0"/>
      <dgm:spPr/>
    </dgm:pt>
    <dgm:pt modelId="{6E7BBCEE-9366-4C14-ADD5-533855B4CF5F}" type="pres">
      <dgm:prSet presAssocID="{9C98441C-8E4C-4364-AE04-CFAE6FDEC2F1}" presName="level" presStyleLbl="node1" presStyleIdx="0" presStyleCnt="4">
        <dgm:presLayoutVars>
          <dgm:chMax val="1"/>
          <dgm:bulletEnabled val="1"/>
        </dgm:presLayoutVars>
      </dgm:prSet>
      <dgm:spPr/>
    </dgm:pt>
    <dgm:pt modelId="{1BEAE663-809B-4A11-96E0-7AE4BE219FC9}" type="pres">
      <dgm:prSet presAssocID="{9C98441C-8E4C-4364-AE04-CFAE6FDEC2F1}" presName="levelTx" presStyleLbl="revTx" presStyleIdx="0" presStyleCnt="0">
        <dgm:presLayoutVars>
          <dgm:chMax val="1"/>
          <dgm:bulletEnabled val="1"/>
        </dgm:presLayoutVars>
      </dgm:prSet>
      <dgm:spPr/>
    </dgm:pt>
    <dgm:pt modelId="{282670A2-452E-45FA-94AA-C43298362868}" type="pres">
      <dgm:prSet presAssocID="{BD1B91CA-5FF2-4C0A-96EB-FA2B283AB69D}" presName="Name8" presStyleCnt="0"/>
      <dgm:spPr/>
    </dgm:pt>
    <dgm:pt modelId="{4570C4A7-5AC1-495B-839A-D54705A61D7D}" type="pres">
      <dgm:prSet presAssocID="{BD1B91CA-5FF2-4C0A-96EB-FA2B283AB69D}" presName="level" presStyleLbl="node1" presStyleIdx="1" presStyleCnt="4">
        <dgm:presLayoutVars>
          <dgm:chMax val="1"/>
          <dgm:bulletEnabled val="1"/>
        </dgm:presLayoutVars>
      </dgm:prSet>
      <dgm:spPr/>
    </dgm:pt>
    <dgm:pt modelId="{B9252445-386F-4D2D-AF99-C5C8A3CA5ED2}" type="pres">
      <dgm:prSet presAssocID="{BD1B91CA-5FF2-4C0A-96EB-FA2B283AB69D}" presName="levelTx" presStyleLbl="revTx" presStyleIdx="0" presStyleCnt="0">
        <dgm:presLayoutVars>
          <dgm:chMax val="1"/>
          <dgm:bulletEnabled val="1"/>
        </dgm:presLayoutVars>
      </dgm:prSet>
      <dgm:spPr/>
    </dgm:pt>
    <dgm:pt modelId="{CA18D9A1-6373-42EC-8906-8DCF5EE20645}" type="pres">
      <dgm:prSet presAssocID="{43547412-7A94-4796-AA07-14D35014E105}" presName="Name8" presStyleCnt="0"/>
      <dgm:spPr/>
    </dgm:pt>
    <dgm:pt modelId="{44D04453-3AD8-425B-8067-F6693C63AC0E}" type="pres">
      <dgm:prSet presAssocID="{43547412-7A94-4796-AA07-14D35014E105}" presName="level" presStyleLbl="node1" presStyleIdx="2" presStyleCnt="4">
        <dgm:presLayoutVars>
          <dgm:chMax val="1"/>
          <dgm:bulletEnabled val="1"/>
        </dgm:presLayoutVars>
      </dgm:prSet>
      <dgm:spPr/>
    </dgm:pt>
    <dgm:pt modelId="{77485BE5-23E6-4E92-8431-CFCB454D137B}" type="pres">
      <dgm:prSet presAssocID="{43547412-7A94-4796-AA07-14D35014E105}" presName="levelTx" presStyleLbl="revTx" presStyleIdx="0" presStyleCnt="0">
        <dgm:presLayoutVars>
          <dgm:chMax val="1"/>
          <dgm:bulletEnabled val="1"/>
        </dgm:presLayoutVars>
      </dgm:prSet>
      <dgm:spPr/>
    </dgm:pt>
    <dgm:pt modelId="{7751DA13-ADA8-464C-818F-26792A939409}" type="pres">
      <dgm:prSet presAssocID="{FC0708A7-5BC1-457E-AE64-9D443DAD5E07}" presName="Name8" presStyleCnt="0"/>
      <dgm:spPr/>
    </dgm:pt>
    <dgm:pt modelId="{EB4790BA-AD48-49A3-8A57-297868A3B763}" type="pres">
      <dgm:prSet presAssocID="{FC0708A7-5BC1-457E-AE64-9D443DAD5E07}" presName="level" presStyleLbl="node1" presStyleIdx="3" presStyleCnt="4">
        <dgm:presLayoutVars>
          <dgm:chMax val="1"/>
          <dgm:bulletEnabled val="1"/>
        </dgm:presLayoutVars>
      </dgm:prSet>
      <dgm:spPr/>
    </dgm:pt>
    <dgm:pt modelId="{A1C8ADE8-8803-4B0D-9831-C81E1B64DC6E}" type="pres">
      <dgm:prSet presAssocID="{FC0708A7-5BC1-457E-AE64-9D443DAD5E07}" presName="levelTx" presStyleLbl="revTx" presStyleIdx="0" presStyleCnt="0">
        <dgm:presLayoutVars>
          <dgm:chMax val="1"/>
          <dgm:bulletEnabled val="1"/>
        </dgm:presLayoutVars>
      </dgm:prSet>
      <dgm:spPr/>
    </dgm:pt>
  </dgm:ptLst>
  <dgm:cxnLst>
    <dgm:cxn modelId="{DFAFA20C-FCC8-4535-B385-836ADA6A2095}" type="presOf" srcId="{9C98441C-8E4C-4364-AE04-CFAE6FDEC2F1}" destId="{1BEAE663-809B-4A11-96E0-7AE4BE219FC9}" srcOrd="1" destOrd="0" presId="urn:microsoft.com/office/officeart/2005/8/layout/pyramid1"/>
    <dgm:cxn modelId="{3248AF70-1823-4BD7-A957-A5669319130B}" type="presOf" srcId="{FC0708A7-5BC1-457E-AE64-9D443DAD5E07}" destId="{A1C8ADE8-8803-4B0D-9831-C81E1B64DC6E}" srcOrd="1" destOrd="0" presId="urn:microsoft.com/office/officeart/2005/8/layout/pyramid1"/>
    <dgm:cxn modelId="{88B50C9A-32D5-4DC6-9414-9DD58567CD06}" type="presOf" srcId="{BD1B91CA-5FF2-4C0A-96EB-FA2B283AB69D}" destId="{4570C4A7-5AC1-495B-839A-D54705A61D7D}" srcOrd="0" destOrd="0" presId="urn:microsoft.com/office/officeart/2005/8/layout/pyramid1"/>
    <dgm:cxn modelId="{B82AF6A2-D275-438D-B22A-5E592FEB0253}" type="presOf" srcId="{FC0708A7-5BC1-457E-AE64-9D443DAD5E07}" destId="{EB4790BA-AD48-49A3-8A57-297868A3B763}" srcOrd="0" destOrd="0" presId="urn:microsoft.com/office/officeart/2005/8/layout/pyramid1"/>
    <dgm:cxn modelId="{74A798A7-05F8-49AA-B662-4EF3870F0318}" type="presOf" srcId="{43547412-7A94-4796-AA07-14D35014E105}" destId="{77485BE5-23E6-4E92-8431-CFCB454D137B}" srcOrd="1" destOrd="0" presId="urn:microsoft.com/office/officeart/2005/8/layout/pyramid1"/>
    <dgm:cxn modelId="{7DAA1FB4-F917-4DBB-AC5C-4A8AECC2CFE1}" type="presOf" srcId="{43547412-7A94-4796-AA07-14D35014E105}" destId="{44D04453-3AD8-425B-8067-F6693C63AC0E}" srcOrd="0" destOrd="0" presId="urn:microsoft.com/office/officeart/2005/8/layout/pyramid1"/>
    <dgm:cxn modelId="{5EAD58BC-E9D4-4C5B-BE1F-0B8F43BC152C}" type="presOf" srcId="{BD1B91CA-5FF2-4C0A-96EB-FA2B283AB69D}" destId="{B9252445-386F-4D2D-AF99-C5C8A3CA5ED2}" srcOrd="1" destOrd="0" presId="urn:microsoft.com/office/officeart/2005/8/layout/pyramid1"/>
    <dgm:cxn modelId="{1BAD3BBF-DF60-4E56-B350-A262A6A0FAFD}" srcId="{19552F3D-C607-4D40-AEBF-F11B993B448A}" destId="{FC0708A7-5BC1-457E-AE64-9D443DAD5E07}" srcOrd="3" destOrd="0" parTransId="{FE1BFFCE-72A5-4FAF-8861-1A3B792DF9C5}" sibTransId="{8BA0C2F0-6B1D-4354-805A-4B9A08A8347C}"/>
    <dgm:cxn modelId="{076F9FC2-87E9-4F3F-B2F7-70B6E6C33D39}" srcId="{19552F3D-C607-4D40-AEBF-F11B993B448A}" destId="{BD1B91CA-5FF2-4C0A-96EB-FA2B283AB69D}" srcOrd="1" destOrd="0" parTransId="{907B6C89-DE47-4B59-9067-F55F0C620AE7}" sibTransId="{1D6B3F17-C32A-429D-971D-6BB819AF750E}"/>
    <dgm:cxn modelId="{50D7C1CE-5276-45AD-8498-26165DC9DCD4}" type="presOf" srcId="{19552F3D-C607-4D40-AEBF-F11B993B448A}" destId="{57B6592B-EBAC-40E1-ABE7-E9526D58D737}" srcOrd="0" destOrd="0" presId="urn:microsoft.com/office/officeart/2005/8/layout/pyramid1"/>
    <dgm:cxn modelId="{362676D4-887E-41BA-A91B-F98FE61774CD}" type="presOf" srcId="{9C98441C-8E4C-4364-AE04-CFAE6FDEC2F1}" destId="{6E7BBCEE-9366-4C14-ADD5-533855B4CF5F}" srcOrd="0" destOrd="0" presId="urn:microsoft.com/office/officeart/2005/8/layout/pyramid1"/>
    <dgm:cxn modelId="{161FFADF-0597-4588-A8AF-0928CCF61B89}" srcId="{19552F3D-C607-4D40-AEBF-F11B993B448A}" destId="{9C98441C-8E4C-4364-AE04-CFAE6FDEC2F1}" srcOrd="0" destOrd="0" parTransId="{80B49686-56F5-4B21-9AFD-D31B7A425A6D}" sibTransId="{61F7FAB9-7215-47FF-810E-6C1CC973BAED}"/>
    <dgm:cxn modelId="{B7D553E4-DB30-4180-AA89-19FB6267811E}" srcId="{19552F3D-C607-4D40-AEBF-F11B993B448A}" destId="{43547412-7A94-4796-AA07-14D35014E105}" srcOrd="2" destOrd="0" parTransId="{8C45C0B8-83F6-4DC4-A120-2A87DCD80B13}" sibTransId="{2848F2C9-28BC-4C54-883E-AF65BBE59C7A}"/>
    <dgm:cxn modelId="{52B50AB2-074E-47CA-B771-B1FEBEB0CCF0}" type="presParOf" srcId="{57B6592B-EBAC-40E1-ABE7-E9526D58D737}" destId="{FCE82D6A-A5EC-4804-B565-1B4A85522EA3}" srcOrd="0" destOrd="0" presId="urn:microsoft.com/office/officeart/2005/8/layout/pyramid1"/>
    <dgm:cxn modelId="{E509B1AD-70BE-4D4F-8993-12BD92BA6EFA}" type="presParOf" srcId="{FCE82D6A-A5EC-4804-B565-1B4A85522EA3}" destId="{6E7BBCEE-9366-4C14-ADD5-533855B4CF5F}" srcOrd="0" destOrd="0" presId="urn:microsoft.com/office/officeart/2005/8/layout/pyramid1"/>
    <dgm:cxn modelId="{C57C9349-6E20-4F14-9457-D77870DE5794}" type="presParOf" srcId="{FCE82D6A-A5EC-4804-B565-1B4A85522EA3}" destId="{1BEAE663-809B-4A11-96E0-7AE4BE219FC9}" srcOrd="1" destOrd="0" presId="urn:microsoft.com/office/officeart/2005/8/layout/pyramid1"/>
    <dgm:cxn modelId="{273D07C9-A6C8-444E-B11C-005BE2233F80}" type="presParOf" srcId="{57B6592B-EBAC-40E1-ABE7-E9526D58D737}" destId="{282670A2-452E-45FA-94AA-C43298362868}" srcOrd="1" destOrd="0" presId="urn:microsoft.com/office/officeart/2005/8/layout/pyramid1"/>
    <dgm:cxn modelId="{7FF37900-1A57-4ED1-90DA-70A20ADF4D16}" type="presParOf" srcId="{282670A2-452E-45FA-94AA-C43298362868}" destId="{4570C4A7-5AC1-495B-839A-D54705A61D7D}" srcOrd="0" destOrd="0" presId="urn:microsoft.com/office/officeart/2005/8/layout/pyramid1"/>
    <dgm:cxn modelId="{60DF4291-1B64-4E56-8FC9-D461C9C0123C}" type="presParOf" srcId="{282670A2-452E-45FA-94AA-C43298362868}" destId="{B9252445-386F-4D2D-AF99-C5C8A3CA5ED2}" srcOrd="1" destOrd="0" presId="urn:microsoft.com/office/officeart/2005/8/layout/pyramid1"/>
    <dgm:cxn modelId="{CE519E55-B813-4DB1-8C3F-BE3F1ED52DB2}" type="presParOf" srcId="{57B6592B-EBAC-40E1-ABE7-E9526D58D737}" destId="{CA18D9A1-6373-42EC-8906-8DCF5EE20645}" srcOrd="2" destOrd="0" presId="urn:microsoft.com/office/officeart/2005/8/layout/pyramid1"/>
    <dgm:cxn modelId="{BDC20107-1926-4210-9BF3-BE9C027D4B67}" type="presParOf" srcId="{CA18D9A1-6373-42EC-8906-8DCF5EE20645}" destId="{44D04453-3AD8-425B-8067-F6693C63AC0E}" srcOrd="0" destOrd="0" presId="urn:microsoft.com/office/officeart/2005/8/layout/pyramid1"/>
    <dgm:cxn modelId="{06D557D3-F290-4A2F-A066-132535E37A51}" type="presParOf" srcId="{CA18D9A1-6373-42EC-8906-8DCF5EE20645}" destId="{77485BE5-23E6-4E92-8431-CFCB454D137B}" srcOrd="1" destOrd="0" presId="urn:microsoft.com/office/officeart/2005/8/layout/pyramid1"/>
    <dgm:cxn modelId="{44140D23-5ACC-41E9-A557-DEF1414ECF2E}" type="presParOf" srcId="{57B6592B-EBAC-40E1-ABE7-E9526D58D737}" destId="{7751DA13-ADA8-464C-818F-26792A939409}" srcOrd="3" destOrd="0" presId="urn:microsoft.com/office/officeart/2005/8/layout/pyramid1"/>
    <dgm:cxn modelId="{77385D28-52CC-4E87-ACBA-1A6CF8EFECB8}" type="presParOf" srcId="{7751DA13-ADA8-464C-818F-26792A939409}" destId="{EB4790BA-AD48-49A3-8A57-297868A3B763}" srcOrd="0" destOrd="0" presId="urn:microsoft.com/office/officeart/2005/8/layout/pyramid1"/>
    <dgm:cxn modelId="{6095069F-B70F-4420-8B0A-74727FE15472}" type="presParOf" srcId="{7751DA13-ADA8-464C-818F-26792A939409}" destId="{A1C8ADE8-8803-4B0D-9831-C81E1B64DC6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BBCEE-9366-4C14-ADD5-533855B4CF5F}">
      <dsp:nvSpPr>
        <dsp:cNvPr id="0" name=""/>
        <dsp:cNvSpPr/>
      </dsp:nvSpPr>
      <dsp:spPr>
        <a:xfrm>
          <a:off x="1754896" y="0"/>
          <a:ext cx="1169930"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E2E</a:t>
          </a:r>
          <a:endParaRPr lang="en-CH" sz="2200" kern="1200" dirty="0"/>
        </a:p>
      </dsp:txBody>
      <dsp:txXfrm>
        <a:off x="1754896" y="0"/>
        <a:ext cx="1169930" cy="1005681"/>
      </dsp:txXfrm>
    </dsp:sp>
    <dsp:sp modelId="{4570C4A7-5AC1-495B-839A-D54705A61D7D}">
      <dsp:nvSpPr>
        <dsp:cNvPr id="0" name=""/>
        <dsp:cNvSpPr/>
      </dsp:nvSpPr>
      <dsp:spPr>
        <a:xfrm>
          <a:off x="1169930" y="1005681"/>
          <a:ext cx="2339861"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System Integration Tests</a:t>
          </a:r>
          <a:endParaRPr lang="en-CH" sz="2200" kern="1200" dirty="0"/>
        </a:p>
      </dsp:txBody>
      <dsp:txXfrm>
        <a:off x="1579406" y="1005681"/>
        <a:ext cx="1520909" cy="1005681"/>
      </dsp:txXfrm>
    </dsp:sp>
    <dsp:sp modelId="{44D04453-3AD8-425B-8067-F6693C63AC0E}">
      <dsp:nvSpPr>
        <dsp:cNvPr id="0" name=""/>
        <dsp:cNvSpPr/>
      </dsp:nvSpPr>
      <dsp:spPr>
        <a:xfrm>
          <a:off x="584965" y="2011362"/>
          <a:ext cx="3509792"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Integration Tests</a:t>
          </a:r>
          <a:endParaRPr lang="en-CH" sz="2200" kern="1200" dirty="0"/>
        </a:p>
      </dsp:txBody>
      <dsp:txXfrm>
        <a:off x="1199179" y="2011362"/>
        <a:ext cx="2281364" cy="1005681"/>
      </dsp:txXfrm>
    </dsp:sp>
    <dsp:sp modelId="{EB4790BA-AD48-49A3-8A57-297868A3B763}">
      <dsp:nvSpPr>
        <dsp:cNvPr id="0" name=""/>
        <dsp:cNvSpPr/>
      </dsp:nvSpPr>
      <dsp:spPr>
        <a:xfrm>
          <a:off x="0" y="3017043"/>
          <a:ext cx="4679723"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Unit Tests</a:t>
          </a:r>
          <a:endParaRPr lang="en-CH" sz="2200" kern="1200" dirty="0"/>
        </a:p>
      </dsp:txBody>
      <dsp:txXfrm>
        <a:off x="818951" y="3017043"/>
        <a:ext cx="3041819"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BBCEE-9366-4C14-ADD5-533855B4CF5F}">
      <dsp:nvSpPr>
        <dsp:cNvPr id="0" name=""/>
        <dsp:cNvSpPr/>
      </dsp:nvSpPr>
      <dsp:spPr>
        <a:xfrm>
          <a:off x="1754896" y="0"/>
          <a:ext cx="1169930"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E2E</a:t>
          </a:r>
          <a:endParaRPr lang="en-CH" sz="2200" kern="1200" dirty="0"/>
        </a:p>
      </dsp:txBody>
      <dsp:txXfrm>
        <a:off x="1754896" y="0"/>
        <a:ext cx="1169930" cy="1005681"/>
      </dsp:txXfrm>
    </dsp:sp>
    <dsp:sp modelId="{4570C4A7-5AC1-495B-839A-D54705A61D7D}">
      <dsp:nvSpPr>
        <dsp:cNvPr id="0" name=""/>
        <dsp:cNvSpPr/>
      </dsp:nvSpPr>
      <dsp:spPr>
        <a:xfrm>
          <a:off x="1169930" y="1005681"/>
          <a:ext cx="2339861"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System Integration Tests</a:t>
          </a:r>
          <a:endParaRPr lang="en-CH" sz="2200" kern="1200" dirty="0"/>
        </a:p>
      </dsp:txBody>
      <dsp:txXfrm>
        <a:off x="1579406" y="1005681"/>
        <a:ext cx="1520909" cy="1005681"/>
      </dsp:txXfrm>
    </dsp:sp>
    <dsp:sp modelId="{44D04453-3AD8-425B-8067-F6693C63AC0E}">
      <dsp:nvSpPr>
        <dsp:cNvPr id="0" name=""/>
        <dsp:cNvSpPr/>
      </dsp:nvSpPr>
      <dsp:spPr>
        <a:xfrm>
          <a:off x="584965" y="2011362"/>
          <a:ext cx="3509792"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Integration Tests</a:t>
          </a:r>
          <a:endParaRPr lang="en-CH" sz="2200" kern="1200" dirty="0"/>
        </a:p>
      </dsp:txBody>
      <dsp:txXfrm>
        <a:off x="1199179" y="2011362"/>
        <a:ext cx="2281364" cy="1005681"/>
      </dsp:txXfrm>
    </dsp:sp>
    <dsp:sp modelId="{EB4790BA-AD48-49A3-8A57-297868A3B763}">
      <dsp:nvSpPr>
        <dsp:cNvPr id="0" name=""/>
        <dsp:cNvSpPr/>
      </dsp:nvSpPr>
      <dsp:spPr>
        <a:xfrm>
          <a:off x="0" y="3017043"/>
          <a:ext cx="4679723" cy="1005681"/>
        </a:xfrm>
        <a:prstGeom prst="trapezoid">
          <a:avLst>
            <a:gd name="adj" fmla="val 58166"/>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Unit Tests</a:t>
          </a:r>
          <a:endParaRPr lang="en-CH" sz="2200" kern="1200" dirty="0"/>
        </a:p>
      </dsp:txBody>
      <dsp:txXfrm>
        <a:off x="818951" y="3017043"/>
        <a:ext cx="3041819" cy="10056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4FCE1-4EF8-41B8-AFE3-2FB1CDF723DD}" type="datetimeFigureOut">
              <a:rPr lang="de-CH" smtClean="0"/>
              <a:t>10.05.2022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4217A-543F-4CA1-BD6C-EDC8EE9FD3BA}" type="slidenum">
              <a:rPr lang="de-CH" smtClean="0"/>
              <a:t>‹#›</a:t>
            </a:fld>
            <a:endParaRPr lang="de-CH"/>
          </a:p>
        </p:txBody>
      </p:sp>
    </p:spTree>
    <p:extLst>
      <p:ext uri="{BB962C8B-B14F-4D97-AF65-F5344CB8AC3E}">
        <p14:creationId xmlns:p14="http://schemas.microsoft.com/office/powerpoint/2010/main" val="12122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Hallo, mein Name ist Martin und ich arbeite im Team mit Lena, </a:t>
            </a:r>
            <a:r>
              <a:rPr lang="de-CH" dirty="0" err="1"/>
              <a:t>Marula</a:t>
            </a:r>
            <a:r>
              <a:rPr lang="de-CH" dirty="0"/>
              <a:t>, Florin und Merlin am Projekt Überleitungstool für CHOP Kataloge von </a:t>
            </a:r>
            <a:r>
              <a:rPr lang="de-CH" dirty="0" err="1"/>
              <a:t>SwissDRG</a:t>
            </a:r>
            <a:r>
              <a:rPr lang="de-CH" dirty="0"/>
              <a:t>. Heute werdet ihr erfahren wie Unser Team mit dem Thema Qualitätssicherung, genauer gesagt </a:t>
            </a:r>
            <a:r>
              <a:rPr lang="de-CH" dirty="0" err="1"/>
              <a:t>Testing</a:t>
            </a:r>
            <a:r>
              <a:rPr lang="de-CH" dirty="0"/>
              <a:t> und Usability vorgeht.</a:t>
            </a:r>
          </a:p>
        </p:txBody>
      </p:sp>
      <p:sp>
        <p:nvSpPr>
          <p:cNvPr id="4" name="Foliennummernplatzhalter 3"/>
          <p:cNvSpPr>
            <a:spLocks noGrp="1"/>
          </p:cNvSpPr>
          <p:nvPr>
            <p:ph type="sldNum" sz="quarter" idx="5"/>
          </p:nvPr>
        </p:nvSpPr>
        <p:spPr/>
        <p:txBody>
          <a:bodyPr/>
          <a:lstStyle/>
          <a:p>
            <a:fld id="{3BE4217A-543F-4CA1-BD6C-EDC8EE9FD3BA}" type="slidenum">
              <a:rPr lang="de-CH" smtClean="0"/>
              <a:t>1</a:t>
            </a:fld>
            <a:endParaRPr lang="de-CH"/>
          </a:p>
        </p:txBody>
      </p:sp>
    </p:spTree>
    <p:extLst>
      <p:ext uri="{BB962C8B-B14F-4D97-AF65-F5344CB8AC3E}">
        <p14:creationId xmlns:p14="http://schemas.microsoft.com/office/powerpoint/2010/main" val="2342268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 </a:t>
            </a:r>
            <a:r>
              <a:rPr lang="en-US" dirty="0" err="1"/>
              <a:t>ist</a:t>
            </a:r>
            <a:r>
              <a:rPr lang="en-US" dirty="0"/>
              <a:t> </a:t>
            </a:r>
            <a:r>
              <a:rPr lang="en-US" dirty="0" err="1"/>
              <a:t>ein</a:t>
            </a:r>
            <a:r>
              <a:rPr lang="en-US" dirty="0"/>
              <a:t> </a:t>
            </a:r>
            <a:r>
              <a:rPr lang="en-US" dirty="0" err="1"/>
              <a:t>Weiteres</a:t>
            </a:r>
            <a:r>
              <a:rPr lang="en-US" dirty="0"/>
              <a:t> </a:t>
            </a:r>
            <a:r>
              <a:rPr lang="en-US" dirty="0" err="1"/>
              <a:t>Beispiel</a:t>
            </a:r>
            <a:r>
              <a:rPr lang="en-US" dirty="0"/>
              <a:t> </a:t>
            </a:r>
            <a:r>
              <a:rPr lang="en-US" dirty="0" err="1"/>
              <a:t>aus</a:t>
            </a:r>
            <a:r>
              <a:rPr lang="en-US" dirty="0"/>
              <a:t> </a:t>
            </a:r>
            <a:r>
              <a:rPr lang="en-US" dirty="0" err="1"/>
              <a:t>unserem</a:t>
            </a:r>
            <a:r>
              <a:rPr lang="en-US" dirty="0"/>
              <a:t> </a:t>
            </a:r>
            <a:r>
              <a:rPr lang="en-US" dirty="0" err="1"/>
              <a:t>Projekt</a:t>
            </a:r>
            <a:r>
              <a:rPr lang="en-US" dirty="0"/>
              <a:t>. Was </a:t>
            </a:r>
            <a:r>
              <a:rPr lang="en-US" dirty="0" err="1"/>
              <a:t>bei</a:t>
            </a:r>
            <a:r>
              <a:rPr lang="en-US" dirty="0"/>
              <a:t> </a:t>
            </a:r>
            <a:r>
              <a:rPr lang="en-US" dirty="0" err="1"/>
              <a:t>diesem</a:t>
            </a:r>
            <a:r>
              <a:rPr lang="en-US" dirty="0"/>
              <a:t> Test </a:t>
            </a:r>
            <a:r>
              <a:rPr lang="en-US" dirty="0" err="1"/>
              <a:t>auffällt</a:t>
            </a:r>
            <a:r>
              <a:rPr lang="en-US" dirty="0"/>
              <a:t>, </a:t>
            </a:r>
            <a:r>
              <a:rPr lang="en-US" dirty="0" err="1"/>
              <a:t>dass</a:t>
            </a:r>
            <a:r>
              <a:rPr lang="en-US" dirty="0"/>
              <a:t> der </a:t>
            </a:r>
            <a:r>
              <a:rPr lang="en-US" dirty="0" err="1"/>
              <a:t>Katalog</a:t>
            </a:r>
            <a:r>
              <a:rPr lang="en-US" dirty="0"/>
              <a:t> in der </a:t>
            </a:r>
            <a:r>
              <a:rPr lang="en-US" dirty="0" err="1"/>
              <a:t>Datenbank</a:t>
            </a:r>
            <a:r>
              <a:rPr lang="en-US" dirty="0"/>
              <a:t> </a:t>
            </a:r>
            <a:r>
              <a:rPr lang="en-US" dirty="0" err="1"/>
              <a:t>gespeichert</a:t>
            </a:r>
            <a:r>
              <a:rPr lang="en-US" dirty="0"/>
              <a:t> wird. Das </a:t>
            </a:r>
            <a:r>
              <a:rPr lang="en-US" dirty="0" err="1"/>
              <a:t>gäbe</a:t>
            </a:r>
            <a:r>
              <a:rPr lang="en-US" dirty="0"/>
              <a:t> </a:t>
            </a:r>
            <a:r>
              <a:rPr lang="en-US" dirty="0" err="1"/>
              <a:t>probleme</a:t>
            </a:r>
            <a:r>
              <a:rPr lang="en-US" dirty="0"/>
              <a:t> </a:t>
            </a:r>
            <a:r>
              <a:rPr lang="en-US" dirty="0" err="1"/>
              <a:t>wenn</a:t>
            </a:r>
            <a:r>
              <a:rPr lang="en-US" dirty="0"/>
              <a:t> die </a:t>
            </a:r>
            <a:r>
              <a:rPr lang="en-US" dirty="0" err="1"/>
              <a:t>Datenbank</a:t>
            </a:r>
            <a:r>
              <a:rPr lang="en-US" dirty="0"/>
              <a:t> </a:t>
            </a:r>
            <a:r>
              <a:rPr lang="en-US" dirty="0" err="1"/>
              <a:t>schon</a:t>
            </a:r>
            <a:r>
              <a:rPr lang="en-US" dirty="0"/>
              <a:t> </a:t>
            </a:r>
            <a:r>
              <a:rPr lang="en-US" dirty="0" err="1"/>
              <a:t>voll</a:t>
            </a:r>
            <a:r>
              <a:rPr lang="en-US" dirty="0"/>
              <a:t> wäre, </a:t>
            </a:r>
            <a:r>
              <a:rPr lang="en-US" dirty="0" err="1"/>
              <a:t>darum</a:t>
            </a:r>
            <a:r>
              <a:rPr lang="en-US" dirty="0"/>
              <a:t> wird </a:t>
            </a:r>
            <a:r>
              <a:rPr lang="en-US" dirty="0" err="1"/>
              <a:t>eine</a:t>
            </a:r>
            <a:r>
              <a:rPr lang="en-US" dirty="0"/>
              <a:t> Separate </a:t>
            </a:r>
            <a:r>
              <a:rPr lang="en-US" dirty="0" err="1"/>
              <a:t>Testdatenbank</a:t>
            </a:r>
            <a:r>
              <a:rPr lang="en-US" dirty="0"/>
              <a:t> </a:t>
            </a:r>
            <a:r>
              <a:rPr lang="en-US" dirty="0" err="1"/>
              <a:t>verwendet</a:t>
            </a:r>
            <a:r>
              <a:rPr lang="en-US" dirty="0"/>
              <a:t>.</a:t>
            </a:r>
            <a:endParaRPr lang="en-CH" dirty="0"/>
          </a:p>
        </p:txBody>
      </p:sp>
      <p:sp>
        <p:nvSpPr>
          <p:cNvPr id="4" name="Slide Number Placeholder 3"/>
          <p:cNvSpPr>
            <a:spLocks noGrp="1"/>
          </p:cNvSpPr>
          <p:nvPr>
            <p:ph type="sldNum" sz="quarter" idx="5"/>
          </p:nvPr>
        </p:nvSpPr>
        <p:spPr/>
        <p:txBody>
          <a:bodyPr/>
          <a:lstStyle/>
          <a:p>
            <a:fld id="{3BE4217A-543F-4CA1-BD6C-EDC8EE9FD3BA}" type="slidenum">
              <a:rPr lang="de-CH" smtClean="0"/>
              <a:t>10</a:t>
            </a:fld>
            <a:endParaRPr lang="de-CH"/>
          </a:p>
        </p:txBody>
      </p:sp>
    </p:spTree>
    <p:extLst>
      <p:ext uri="{BB962C8B-B14F-4D97-AF65-F5344CB8AC3E}">
        <p14:creationId xmlns:p14="http://schemas.microsoft.com/office/powerpoint/2010/main" val="39695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Jenachdem</a:t>
            </a:r>
            <a:r>
              <a:rPr lang="de-CH" dirty="0"/>
              <a:t> in welchem Environment wir das Model brauchen wird eine andere Datenbank verwendet. Die Testdatenbank wird immer nach dem Testen wieder auf die Ausgangsposition zurückgesetzt und so kann garantiert werden, dass die Tests immer gleich ausgeführt werden. Es ist nun ersichtlich dass mehr </a:t>
            </a:r>
            <a:r>
              <a:rPr lang="de-CH" dirty="0" err="1"/>
              <a:t>komplexität</a:t>
            </a:r>
            <a:r>
              <a:rPr lang="de-CH" dirty="0"/>
              <a:t> entstanden ist. Wenn ein Test scheitert ist es nicht mehr sehr offensichtlich was passiert ist. Es könnte </a:t>
            </a:r>
            <a:r>
              <a:rPr lang="de-CH" dirty="0" err="1"/>
              <a:t>nämmlich</a:t>
            </a:r>
            <a:r>
              <a:rPr lang="de-CH" dirty="0"/>
              <a:t> auch sein dass wir vergessen haben die Datenbank zu starten oder dass sie </a:t>
            </a:r>
            <a:r>
              <a:rPr lang="de-CH" dirty="0" err="1"/>
              <a:t>abgestürtz</a:t>
            </a:r>
            <a:r>
              <a:rPr lang="de-CH" dirty="0"/>
              <a:t> ist. </a:t>
            </a:r>
          </a:p>
        </p:txBody>
      </p:sp>
      <p:sp>
        <p:nvSpPr>
          <p:cNvPr id="4" name="Foliennummernplatzhalter 3"/>
          <p:cNvSpPr>
            <a:spLocks noGrp="1"/>
          </p:cNvSpPr>
          <p:nvPr>
            <p:ph type="sldNum" sz="quarter" idx="5"/>
          </p:nvPr>
        </p:nvSpPr>
        <p:spPr/>
        <p:txBody>
          <a:bodyPr/>
          <a:lstStyle/>
          <a:p>
            <a:fld id="{3BE4217A-543F-4CA1-BD6C-EDC8EE9FD3BA}" type="slidenum">
              <a:rPr lang="de-CH" smtClean="0"/>
              <a:t>11</a:t>
            </a:fld>
            <a:endParaRPr lang="de-CH"/>
          </a:p>
        </p:txBody>
      </p:sp>
    </p:spTree>
    <p:extLst>
      <p:ext uri="{BB962C8B-B14F-4D97-AF65-F5344CB8AC3E}">
        <p14:creationId xmlns:p14="http://schemas.microsoft.com/office/powerpoint/2010/main" val="348736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haben uns also in der Pyramide nach oben bewegt.</a:t>
            </a:r>
          </a:p>
        </p:txBody>
      </p:sp>
      <p:sp>
        <p:nvSpPr>
          <p:cNvPr id="4" name="Foliennummernplatzhalter 3"/>
          <p:cNvSpPr>
            <a:spLocks noGrp="1"/>
          </p:cNvSpPr>
          <p:nvPr>
            <p:ph type="sldNum" sz="quarter" idx="5"/>
          </p:nvPr>
        </p:nvSpPr>
        <p:spPr/>
        <p:txBody>
          <a:bodyPr/>
          <a:lstStyle/>
          <a:p>
            <a:fld id="{3BE4217A-543F-4CA1-BD6C-EDC8EE9FD3BA}" type="slidenum">
              <a:rPr lang="de-CH" smtClean="0"/>
              <a:t>12</a:t>
            </a:fld>
            <a:endParaRPr lang="de-CH"/>
          </a:p>
        </p:txBody>
      </p:sp>
    </p:spTree>
    <p:extLst>
      <p:ext uri="{BB962C8B-B14F-4D97-AF65-F5344CB8AC3E}">
        <p14:creationId xmlns:p14="http://schemas.microsoft.com/office/powerpoint/2010/main" val="4142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E4217A-543F-4CA1-BD6C-EDC8EE9FD3BA}" type="slidenum">
              <a:rPr lang="de-CH" smtClean="0"/>
              <a:t>13</a:t>
            </a:fld>
            <a:endParaRPr lang="de-CH"/>
          </a:p>
        </p:txBody>
      </p:sp>
    </p:spTree>
    <p:extLst>
      <p:ext uri="{BB962C8B-B14F-4D97-AF65-F5344CB8AC3E}">
        <p14:creationId xmlns:p14="http://schemas.microsoft.com/office/powerpoint/2010/main" val="201600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E4217A-543F-4CA1-BD6C-EDC8EE9FD3BA}" type="slidenum">
              <a:rPr lang="de-CH" smtClean="0"/>
              <a:t>14</a:t>
            </a:fld>
            <a:endParaRPr lang="de-CH"/>
          </a:p>
        </p:txBody>
      </p:sp>
    </p:spTree>
    <p:extLst>
      <p:ext uri="{BB962C8B-B14F-4D97-AF65-F5344CB8AC3E}">
        <p14:creationId xmlns:p14="http://schemas.microsoft.com/office/powerpoint/2010/main" val="367432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E4217A-543F-4CA1-BD6C-EDC8EE9FD3BA}" type="slidenum">
              <a:rPr lang="de-CH" smtClean="0"/>
              <a:t>2</a:t>
            </a:fld>
            <a:endParaRPr lang="de-CH"/>
          </a:p>
        </p:txBody>
      </p:sp>
    </p:spTree>
    <p:extLst>
      <p:ext uri="{BB962C8B-B14F-4D97-AF65-F5344CB8AC3E}">
        <p14:creationId xmlns:p14="http://schemas.microsoft.com/office/powerpoint/2010/main" val="120846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BAG veröffentlicht Jährlich einen Katalog von Medizinischen Engriffen. </a:t>
            </a:r>
            <a:r>
              <a:rPr lang="de-CH" dirty="0" err="1"/>
              <a:t>SwissDRG</a:t>
            </a:r>
            <a:r>
              <a:rPr lang="de-CH" dirty="0"/>
              <a:t> muss die Unterschiede zum vorherigen Jahr finden. Dazu erhalten sie ein inkomplettes </a:t>
            </a:r>
            <a:r>
              <a:rPr lang="de-CH" dirty="0" err="1"/>
              <a:t>überleitungsfile</a:t>
            </a:r>
            <a:r>
              <a:rPr lang="de-CH" dirty="0"/>
              <a:t>. Unsere Aufgabe war es nun diese Änderungen in einer Webapp darzustellen, sodass sie auch kommentiert werden können.</a:t>
            </a:r>
          </a:p>
        </p:txBody>
      </p:sp>
      <p:sp>
        <p:nvSpPr>
          <p:cNvPr id="4" name="Foliennummernplatzhalter 3"/>
          <p:cNvSpPr>
            <a:spLocks noGrp="1"/>
          </p:cNvSpPr>
          <p:nvPr>
            <p:ph type="sldNum" sz="quarter" idx="5"/>
          </p:nvPr>
        </p:nvSpPr>
        <p:spPr/>
        <p:txBody>
          <a:bodyPr/>
          <a:lstStyle/>
          <a:p>
            <a:fld id="{3BE4217A-543F-4CA1-BD6C-EDC8EE9FD3BA}" type="slidenum">
              <a:rPr lang="de-CH" smtClean="0"/>
              <a:t>3</a:t>
            </a:fld>
            <a:endParaRPr lang="de-CH"/>
          </a:p>
        </p:txBody>
      </p:sp>
    </p:spTree>
    <p:extLst>
      <p:ext uri="{BB962C8B-B14F-4D97-AF65-F5344CB8AC3E}">
        <p14:creationId xmlns:p14="http://schemas.microsoft.com/office/powerpoint/2010/main" val="65983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E4217A-543F-4CA1-BD6C-EDC8EE9FD3BA}" type="slidenum">
              <a:rPr lang="de-CH" smtClean="0"/>
              <a:t>4</a:t>
            </a:fld>
            <a:endParaRPr lang="de-CH"/>
          </a:p>
        </p:txBody>
      </p:sp>
    </p:spTree>
    <p:extLst>
      <p:ext uri="{BB962C8B-B14F-4D97-AF65-F5344CB8AC3E}">
        <p14:creationId xmlns:p14="http://schemas.microsoft.com/office/powerpoint/2010/main" val="26420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 unser Team noch nicht sehr erfahren im Bereich </a:t>
            </a:r>
            <a:r>
              <a:rPr lang="de-CH" dirty="0" err="1"/>
              <a:t>Testing</a:t>
            </a:r>
            <a:r>
              <a:rPr lang="de-CH" dirty="0"/>
              <a:t> wahr, nahmen wir dafür die Beratung von </a:t>
            </a:r>
            <a:r>
              <a:rPr lang="de-CH" dirty="0" err="1"/>
              <a:t>zühlke</a:t>
            </a:r>
            <a:r>
              <a:rPr lang="de-CH" dirty="0"/>
              <a:t> in Anspruch. Dabei haben wir gelernt, wann wir welche Tests machen sollen und unter anderem diese </a:t>
            </a:r>
            <a:r>
              <a:rPr lang="de-CH" dirty="0" err="1"/>
              <a:t>Testingpyrmide</a:t>
            </a:r>
            <a:r>
              <a:rPr lang="de-CH" dirty="0"/>
              <a:t> nachhause genommen. In der </a:t>
            </a:r>
            <a:r>
              <a:rPr lang="de-CH" dirty="0" err="1"/>
              <a:t>Testingpyramide</a:t>
            </a:r>
            <a:r>
              <a:rPr lang="de-CH" dirty="0"/>
              <a:t> sind verschiedene Arten des Tests aufeinandergestapelt. Dabei sind sie nach Integration und Isolation sortiert. Je stärker die Tests ein Zusammenarbeiten von mehreren Komponenten benötigen, desto höher sind sie angesiedelt. Das Führt dazu, das Tests die hoch in der Pyramide sind, </a:t>
            </a:r>
            <a:r>
              <a:rPr lang="de-CH" dirty="0" err="1"/>
              <a:t>afwändiger</a:t>
            </a:r>
            <a:r>
              <a:rPr lang="de-CH" dirty="0"/>
              <a:t> zu implementieren sind, da viel Konfiguration notwendig ist. Währenddem bei einem Gescheiterten E2E Test oft aufwändiges Debuggen notwendig ist um die unterliegende Fehlerquelle zu entdecken, zeigen gescheiterte Unittests sehr genau auf den Fehlerhaften Komponenten. Die Unteren Stufen der Pyramide sind darum die Tief hängenden Früchte für </a:t>
            </a:r>
            <a:r>
              <a:rPr lang="de-CH" dirty="0" err="1"/>
              <a:t>Testings</a:t>
            </a:r>
            <a:r>
              <a:rPr lang="de-CH" dirty="0"/>
              <a:t> und wir haben als Team einen starken Fokus darauf gelegt.</a:t>
            </a:r>
          </a:p>
        </p:txBody>
      </p:sp>
      <p:sp>
        <p:nvSpPr>
          <p:cNvPr id="4" name="Foliennummernplatzhalter 3"/>
          <p:cNvSpPr>
            <a:spLocks noGrp="1"/>
          </p:cNvSpPr>
          <p:nvPr>
            <p:ph type="sldNum" sz="quarter" idx="5"/>
          </p:nvPr>
        </p:nvSpPr>
        <p:spPr/>
        <p:txBody>
          <a:bodyPr/>
          <a:lstStyle/>
          <a:p>
            <a:fld id="{3BE4217A-543F-4CA1-BD6C-EDC8EE9FD3BA}" type="slidenum">
              <a:rPr lang="de-CH" smtClean="0"/>
              <a:t>5</a:t>
            </a:fld>
            <a:endParaRPr lang="de-CH"/>
          </a:p>
        </p:txBody>
      </p:sp>
    </p:spTree>
    <p:extLst>
      <p:ext uri="{BB962C8B-B14F-4D97-AF65-F5344CB8AC3E}">
        <p14:creationId xmlns:p14="http://schemas.microsoft.com/office/powerpoint/2010/main" val="25899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E4217A-543F-4CA1-BD6C-EDC8EE9FD3BA}" type="slidenum">
              <a:rPr lang="de-CH" smtClean="0"/>
              <a:t>6</a:t>
            </a:fld>
            <a:endParaRPr lang="de-CH"/>
          </a:p>
        </p:txBody>
      </p:sp>
    </p:spTree>
    <p:extLst>
      <p:ext uri="{BB962C8B-B14F-4D97-AF65-F5344CB8AC3E}">
        <p14:creationId xmlns:p14="http://schemas.microsoft.com/office/powerpoint/2010/main" val="288325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Rspec</a:t>
            </a:r>
            <a:r>
              <a:rPr lang="de-CH" dirty="0"/>
              <a:t> ist nicht die </a:t>
            </a:r>
            <a:r>
              <a:rPr lang="de-CH" dirty="0" err="1"/>
              <a:t>Standarttesting</a:t>
            </a:r>
            <a:r>
              <a:rPr lang="de-CH" dirty="0"/>
              <a:t> </a:t>
            </a:r>
            <a:r>
              <a:rPr lang="de-CH" dirty="0" err="1"/>
              <a:t>library</a:t>
            </a:r>
            <a:r>
              <a:rPr lang="de-CH" dirty="0"/>
              <a:t> für Ruby, wird aber sehr oft dafür verwendet.</a:t>
            </a:r>
          </a:p>
        </p:txBody>
      </p:sp>
      <p:sp>
        <p:nvSpPr>
          <p:cNvPr id="4" name="Foliennummernplatzhalter 3"/>
          <p:cNvSpPr>
            <a:spLocks noGrp="1"/>
          </p:cNvSpPr>
          <p:nvPr>
            <p:ph type="sldNum" sz="quarter" idx="5"/>
          </p:nvPr>
        </p:nvSpPr>
        <p:spPr/>
        <p:txBody>
          <a:bodyPr/>
          <a:lstStyle/>
          <a:p>
            <a:fld id="{3BE4217A-543F-4CA1-BD6C-EDC8EE9FD3BA}" type="slidenum">
              <a:rPr lang="de-CH" smtClean="0"/>
              <a:t>7</a:t>
            </a:fld>
            <a:endParaRPr lang="de-CH"/>
          </a:p>
        </p:txBody>
      </p:sp>
    </p:spTree>
    <p:extLst>
      <p:ext uri="{BB962C8B-B14F-4D97-AF65-F5344CB8AC3E}">
        <p14:creationId xmlns:p14="http://schemas.microsoft.com/office/powerpoint/2010/main" val="157405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TDD werden zuerst alle Tests definiert, welche die Software erfüllen muss. Werden diese Tests erfüllt, kann sichergestellt werden, dass das Programm so funktioniert wie es soll. In BDD dagegen, wird zuerst festgestellt, welches Verhalten gewünscht wird und dann danach Programmiert. Die Beiden Methoden schliessen sich gegenseitig nicht aus und werden oft gleichzeitig verwendet.</a:t>
            </a:r>
          </a:p>
        </p:txBody>
      </p:sp>
      <p:sp>
        <p:nvSpPr>
          <p:cNvPr id="4" name="Foliennummernplatzhalter 3"/>
          <p:cNvSpPr>
            <a:spLocks noGrp="1"/>
          </p:cNvSpPr>
          <p:nvPr>
            <p:ph type="sldNum" sz="quarter" idx="5"/>
          </p:nvPr>
        </p:nvSpPr>
        <p:spPr/>
        <p:txBody>
          <a:bodyPr/>
          <a:lstStyle/>
          <a:p>
            <a:fld id="{3BE4217A-543F-4CA1-BD6C-EDC8EE9FD3BA}" type="slidenum">
              <a:rPr lang="de-CH" smtClean="0"/>
              <a:t>8</a:t>
            </a:fld>
            <a:endParaRPr lang="de-CH"/>
          </a:p>
        </p:txBody>
      </p:sp>
    </p:spTree>
    <p:extLst>
      <p:ext uri="{BB962C8B-B14F-4D97-AF65-F5344CB8AC3E}">
        <p14:creationId xmlns:p14="http://schemas.microsoft.com/office/powerpoint/2010/main" val="60527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Hier</a:t>
            </a:r>
            <a:r>
              <a:rPr lang="en-US" dirty="0"/>
              <a:t> </a:t>
            </a:r>
            <a:r>
              <a:rPr lang="en-US" dirty="0" err="1"/>
              <a:t>habe</a:t>
            </a:r>
            <a:r>
              <a:rPr lang="en-US" dirty="0"/>
              <a:t> ich </a:t>
            </a:r>
            <a:r>
              <a:rPr lang="en-US" dirty="0" err="1"/>
              <a:t>jetz</a:t>
            </a:r>
            <a:r>
              <a:rPr lang="en-US" dirty="0"/>
              <a:t> </a:t>
            </a:r>
            <a:r>
              <a:rPr lang="en-US" dirty="0" err="1"/>
              <a:t>ein</a:t>
            </a:r>
            <a:r>
              <a:rPr lang="en-US" dirty="0"/>
              <a:t> </a:t>
            </a:r>
            <a:r>
              <a:rPr lang="en-US" dirty="0" err="1"/>
              <a:t>Schnipsel</a:t>
            </a:r>
            <a:r>
              <a:rPr lang="en-US" dirty="0"/>
              <a:t> </a:t>
            </a:r>
            <a:r>
              <a:rPr lang="en-US" dirty="0" err="1"/>
              <a:t>unserer</a:t>
            </a:r>
            <a:r>
              <a:rPr lang="en-US" dirty="0"/>
              <a:t> Tests </a:t>
            </a:r>
            <a:r>
              <a:rPr lang="en-US" dirty="0" err="1"/>
              <a:t>mitgebracht</a:t>
            </a:r>
            <a:r>
              <a:rPr lang="en-US" dirty="0"/>
              <a:t>. </a:t>
            </a:r>
            <a:r>
              <a:rPr lang="en-US" dirty="0" err="1"/>
              <a:t>Hier</a:t>
            </a:r>
            <a:r>
              <a:rPr lang="en-US" dirty="0"/>
              <a:t> </a:t>
            </a:r>
            <a:r>
              <a:rPr lang="en-US" dirty="0" err="1"/>
              <a:t>Testen</a:t>
            </a:r>
            <a:r>
              <a:rPr lang="en-US" dirty="0"/>
              <a:t> wir </a:t>
            </a:r>
            <a:r>
              <a:rPr lang="en-US" dirty="0" err="1"/>
              <a:t>einen</a:t>
            </a:r>
            <a:r>
              <a:rPr lang="en-US" dirty="0"/>
              <a:t> </a:t>
            </a:r>
            <a:r>
              <a:rPr lang="en-US" dirty="0" err="1"/>
              <a:t>Katalog</a:t>
            </a:r>
            <a:r>
              <a:rPr lang="en-US" dirty="0"/>
              <a:t>, das </a:t>
            </a:r>
            <a:r>
              <a:rPr lang="en-US" dirty="0" err="1"/>
              <a:t>ist</a:t>
            </a:r>
            <a:r>
              <a:rPr lang="en-US" dirty="0"/>
              <a:t> </a:t>
            </a:r>
            <a:r>
              <a:rPr lang="en-US" dirty="0" err="1"/>
              <a:t>bei</a:t>
            </a:r>
            <a:r>
              <a:rPr lang="en-US" dirty="0"/>
              <a:t> </a:t>
            </a:r>
            <a:r>
              <a:rPr lang="en-US" dirty="0" err="1"/>
              <a:t>uns</a:t>
            </a:r>
            <a:r>
              <a:rPr lang="en-US" dirty="0"/>
              <a:t> </a:t>
            </a:r>
            <a:r>
              <a:rPr lang="en-US" dirty="0" err="1"/>
              <a:t>ein</a:t>
            </a:r>
            <a:r>
              <a:rPr lang="en-US" dirty="0"/>
              <a:t> </a:t>
            </a:r>
            <a:r>
              <a:rPr lang="en-US" dirty="0" err="1"/>
              <a:t>Objekt</a:t>
            </a:r>
            <a:r>
              <a:rPr lang="en-US" dirty="0"/>
              <a:t>, welches </a:t>
            </a:r>
            <a:r>
              <a:rPr lang="en-US" dirty="0" err="1"/>
              <a:t>dann</a:t>
            </a:r>
            <a:r>
              <a:rPr lang="en-US" dirty="0"/>
              <a:t> alle </a:t>
            </a:r>
            <a:r>
              <a:rPr lang="en-US" dirty="0" err="1"/>
              <a:t>möglichen</a:t>
            </a:r>
            <a:r>
              <a:rPr lang="en-US" dirty="0"/>
              <a:t> chops dieses </a:t>
            </a:r>
            <a:r>
              <a:rPr lang="en-US" dirty="0" err="1"/>
              <a:t>Jahres</a:t>
            </a:r>
            <a:r>
              <a:rPr lang="en-US" dirty="0"/>
              <a:t> </a:t>
            </a:r>
            <a:r>
              <a:rPr lang="en-US" dirty="0" err="1"/>
              <a:t>besitzt</a:t>
            </a:r>
            <a:r>
              <a:rPr lang="en-US" dirty="0"/>
              <a:t>. Es </a:t>
            </a:r>
            <a:r>
              <a:rPr lang="en-US" dirty="0" err="1"/>
              <a:t>Fällt</a:t>
            </a:r>
            <a:r>
              <a:rPr lang="en-US" dirty="0"/>
              <a:t> auf, </a:t>
            </a:r>
            <a:r>
              <a:rPr lang="en-US" dirty="0" err="1"/>
              <a:t>dass</a:t>
            </a:r>
            <a:r>
              <a:rPr lang="en-US" dirty="0"/>
              <a:t> wir in </a:t>
            </a:r>
            <a:r>
              <a:rPr lang="en-US" dirty="0" err="1"/>
              <a:t>Rspec</a:t>
            </a:r>
            <a:r>
              <a:rPr lang="en-US" dirty="0"/>
              <a:t> das object </a:t>
            </a:r>
            <a:r>
              <a:rPr lang="en-US" dirty="0" err="1"/>
              <a:t>beschreiben</a:t>
            </a:r>
            <a:r>
              <a:rPr lang="en-US" dirty="0"/>
              <a:t>. </a:t>
            </a:r>
            <a:r>
              <a:rPr lang="en-US" dirty="0" err="1"/>
              <a:t>Danach</a:t>
            </a:r>
            <a:r>
              <a:rPr lang="en-US" dirty="0"/>
              <a:t> </a:t>
            </a:r>
            <a:r>
              <a:rPr lang="en-US" dirty="0" err="1"/>
              <a:t>geben</a:t>
            </a:r>
            <a:r>
              <a:rPr lang="en-US" dirty="0"/>
              <a:t> wir dem Test </a:t>
            </a:r>
            <a:r>
              <a:rPr lang="en-US" dirty="0" err="1"/>
              <a:t>einen</a:t>
            </a:r>
            <a:r>
              <a:rPr lang="en-US" dirty="0"/>
              <a:t> </a:t>
            </a:r>
            <a:r>
              <a:rPr lang="en-US" dirty="0" err="1"/>
              <a:t>Namen</a:t>
            </a:r>
            <a:r>
              <a:rPr lang="en-US" dirty="0"/>
              <a:t> der </a:t>
            </a:r>
            <a:r>
              <a:rPr lang="en-US" dirty="0" err="1"/>
              <a:t>auch</a:t>
            </a:r>
            <a:r>
              <a:rPr lang="en-US" dirty="0"/>
              <a:t> </a:t>
            </a:r>
            <a:r>
              <a:rPr lang="en-US" dirty="0" err="1"/>
              <a:t>gerade</a:t>
            </a:r>
            <a:r>
              <a:rPr lang="en-US" dirty="0"/>
              <a:t> </a:t>
            </a:r>
            <a:r>
              <a:rPr lang="en-US" dirty="0" err="1"/>
              <a:t>aussagt</a:t>
            </a:r>
            <a:r>
              <a:rPr lang="en-US" dirty="0"/>
              <a:t> was </a:t>
            </a:r>
            <a:r>
              <a:rPr lang="en-US" dirty="0" err="1"/>
              <a:t>getestet</a:t>
            </a:r>
            <a:r>
              <a:rPr lang="en-US" dirty="0"/>
              <a:t> wird. Dann </a:t>
            </a:r>
            <a:r>
              <a:rPr lang="en-US" dirty="0" err="1"/>
              <a:t>kommt</a:t>
            </a:r>
            <a:r>
              <a:rPr lang="en-US" dirty="0"/>
              <a:t> der </a:t>
            </a:r>
            <a:r>
              <a:rPr lang="en-US" dirty="0" err="1"/>
              <a:t>Eigentliche</a:t>
            </a:r>
            <a:r>
              <a:rPr lang="en-US" dirty="0"/>
              <a:t> Test, es wird </a:t>
            </a:r>
            <a:r>
              <a:rPr lang="en-US" dirty="0" err="1"/>
              <a:t>ein</a:t>
            </a:r>
            <a:r>
              <a:rPr lang="en-US" dirty="0"/>
              <a:t> </a:t>
            </a:r>
            <a:r>
              <a:rPr lang="en-US" dirty="0" err="1"/>
              <a:t>neuer</a:t>
            </a:r>
            <a:r>
              <a:rPr lang="en-US" dirty="0"/>
              <a:t> </a:t>
            </a:r>
            <a:r>
              <a:rPr lang="en-US" dirty="0" err="1"/>
              <a:t>Katalog</a:t>
            </a:r>
            <a:r>
              <a:rPr lang="en-US" dirty="0"/>
              <a:t> </a:t>
            </a:r>
            <a:r>
              <a:rPr lang="en-US" dirty="0" err="1"/>
              <a:t>ohne</a:t>
            </a:r>
            <a:r>
              <a:rPr lang="en-US" dirty="0"/>
              <a:t> </a:t>
            </a:r>
            <a:r>
              <a:rPr lang="en-US" dirty="0" err="1"/>
              <a:t>Jahr</a:t>
            </a:r>
            <a:r>
              <a:rPr lang="en-US" dirty="0"/>
              <a:t> </a:t>
            </a:r>
            <a:r>
              <a:rPr lang="en-US" dirty="0" err="1"/>
              <a:t>gebildet</a:t>
            </a:r>
            <a:r>
              <a:rPr lang="en-US" dirty="0"/>
              <a:t> und wir </a:t>
            </a:r>
            <a:r>
              <a:rPr lang="en-US" dirty="0" err="1"/>
              <a:t>erwarten</a:t>
            </a:r>
            <a:r>
              <a:rPr lang="en-US" dirty="0"/>
              <a:t> nun </a:t>
            </a:r>
            <a:r>
              <a:rPr lang="en-US" dirty="0" err="1"/>
              <a:t>dass</a:t>
            </a:r>
            <a:r>
              <a:rPr lang="en-US" dirty="0"/>
              <a:t> </a:t>
            </a:r>
            <a:r>
              <a:rPr lang="en-US" dirty="0" err="1"/>
              <a:t>dieser</a:t>
            </a:r>
            <a:r>
              <a:rPr lang="en-US" dirty="0"/>
              <a:t> nicht </a:t>
            </a:r>
            <a:r>
              <a:rPr lang="en-US" dirty="0" err="1"/>
              <a:t>gültig</a:t>
            </a:r>
            <a:r>
              <a:rPr lang="en-US" dirty="0"/>
              <a:t> </a:t>
            </a:r>
            <a:r>
              <a:rPr lang="en-US" dirty="0" err="1"/>
              <a:t>ist</a:t>
            </a:r>
            <a:r>
              <a:rPr lang="en-US" dirty="0"/>
              <a:t>. Die </a:t>
            </a:r>
            <a:r>
              <a:rPr lang="en-US" dirty="0" err="1"/>
              <a:t>Sprache</a:t>
            </a:r>
            <a:r>
              <a:rPr lang="en-US" dirty="0"/>
              <a:t> die wir </a:t>
            </a:r>
            <a:r>
              <a:rPr lang="en-US" dirty="0" err="1"/>
              <a:t>dafür</a:t>
            </a:r>
            <a:r>
              <a:rPr lang="en-US" dirty="0"/>
              <a:t> </a:t>
            </a:r>
            <a:r>
              <a:rPr lang="en-US" dirty="0" err="1"/>
              <a:t>verwenden</a:t>
            </a:r>
            <a:r>
              <a:rPr lang="en-US" dirty="0"/>
              <a:t> </a:t>
            </a:r>
            <a:r>
              <a:rPr lang="en-US" dirty="0" err="1"/>
              <a:t>ist</a:t>
            </a:r>
            <a:r>
              <a:rPr lang="en-US" dirty="0"/>
              <a:t> </a:t>
            </a:r>
            <a:r>
              <a:rPr lang="en-US" dirty="0" err="1"/>
              <a:t>sehr</a:t>
            </a:r>
            <a:r>
              <a:rPr lang="en-US" dirty="0"/>
              <a:t> </a:t>
            </a:r>
            <a:r>
              <a:rPr lang="en-US" dirty="0" err="1"/>
              <a:t>nahe</a:t>
            </a:r>
            <a:r>
              <a:rPr lang="en-US" dirty="0"/>
              <a:t> an der </a:t>
            </a:r>
            <a:r>
              <a:rPr lang="en-US" dirty="0" err="1"/>
              <a:t>Natürlichen</a:t>
            </a:r>
            <a:r>
              <a:rPr lang="en-US" dirty="0"/>
              <a:t> </a:t>
            </a:r>
            <a:r>
              <a:rPr lang="en-US" dirty="0" err="1"/>
              <a:t>englischen</a:t>
            </a:r>
            <a:r>
              <a:rPr lang="en-US" dirty="0"/>
              <a:t> </a:t>
            </a:r>
            <a:r>
              <a:rPr lang="en-US" dirty="0" err="1"/>
              <a:t>Sprache</a:t>
            </a:r>
            <a:r>
              <a:rPr lang="en-US" dirty="0"/>
              <a:t>. Wird der Test </a:t>
            </a:r>
            <a:r>
              <a:rPr lang="en-US" dirty="0" err="1"/>
              <a:t>korrekt</a:t>
            </a:r>
            <a:r>
              <a:rPr lang="en-US" dirty="0"/>
              <a:t> </a:t>
            </a:r>
            <a:r>
              <a:rPr lang="en-US" dirty="0" err="1"/>
              <a:t>ausgeführt</a:t>
            </a:r>
            <a:r>
              <a:rPr lang="en-US" dirty="0"/>
              <a:t>, </a:t>
            </a:r>
            <a:r>
              <a:rPr lang="en-US" dirty="0" err="1"/>
              <a:t>merkt</a:t>
            </a:r>
            <a:r>
              <a:rPr lang="en-US" dirty="0"/>
              <a:t> man nicht </a:t>
            </a:r>
            <a:r>
              <a:rPr lang="en-US" dirty="0" err="1"/>
              <a:t>sehr</a:t>
            </a:r>
            <a:r>
              <a:rPr lang="en-US" dirty="0"/>
              <a:t> viel </a:t>
            </a:r>
            <a:r>
              <a:rPr lang="en-US" dirty="0" err="1"/>
              <a:t>davon</a:t>
            </a:r>
            <a:r>
              <a:rPr lang="en-US" dirty="0"/>
              <a:t>, </a:t>
            </a:r>
            <a:r>
              <a:rPr lang="en-US" dirty="0" err="1"/>
              <a:t>interessanter</a:t>
            </a:r>
            <a:r>
              <a:rPr lang="en-US" dirty="0"/>
              <a:t> wird es </a:t>
            </a:r>
            <a:r>
              <a:rPr lang="en-US" dirty="0" err="1"/>
              <a:t>jedoch</a:t>
            </a:r>
            <a:r>
              <a:rPr lang="en-US" dirty="0"/>
              <a:t>, </a:t>
            </a:r>
            <a:r>
              <a:rPr lang="en-US" dirty="0" err="1"/>
              <a:t>wenn</a:t>
            </a:r>
            <a:r>
              <a:rPr lang="en-US" dirty="0"/>
              <a:t> es </a:t>
            </a:r>
            <a:r>
              <a:rPr lang="en-US" dirty="0" err="1"/>
              <a:t>einen</a:t>
            </a:r>
            <a:r>
              <a:rPr lang="en-US" dirty="0"/>
              <a:t> </a:t>
            </a:r>
            <a:r>
              <a:rPr lang="en-US" dirty="0" err="1"/>
              <a:t>Fehler</a:t>
            </a:r>
            <a:r>
              <a:rPr lang="en-US" dirty="0"/>
              <a:t> </a:t>
            </a:r>
            <a:r>
              <a:rPr lang="en-US" dirty="0" err="1"/>
              <a:t>gibt</a:t>
            </a:r>
            <a:r>
              <a:rPr lang="en-US" dirty="0"/>
              <a:t>. </a:t>
            </a:r>
            <a:r>
              <a:rPr lang="en-US" dirty="0" err="1"/>
              <a:t>Rspec</a:t>
            </a:r>
            <a:r>
              <a:rPr lang="en-US" dirty="0"/>
              <a:t> </a:t>
            </a:r>
            <a:r>
              <a:rPr lang="en-US" dirty="0" err="1"/>
              <a:t>gibt</a:t>
            </a:r>
            <a:r>
              <a:rPr lang="en-US" dirty="0"/>
              <a:t> nun an, </a:t>
            </a:r>
            <a:r>
              <a:rPr lang="en-US" dirty="0" err="1"/>
              <a:t>welcher</a:t>
            </a:r>
            <a:r>
              <a:rPr lang="en-US" dirty="0"/>
              <a:t> Test </a:t>
            </a:r>
            <a:r>
              <a:rPr lang="en-US" dirty="0" err="1"/>
              <a:t>gescheiter</a:t>
            </a:r>
            <a:r>
              <a:rPr lang="en-US" dirty="0"/>
              <a:t> </a:t>
            </a:r>
            <a:r>
              <a:rPr lang="en-US" dirty="0" err="1"/>
              <a:t>ist</a:t>
            </a:r>
            <a:r>
              <a:rPr lang="en-US" dirty="0"/>
              <a:t>. </a:t>
            </a:r>
            <a:r>
              <a:rPr lang="en-US" dirty="0" err="1"/>
              <a:t>Dabei</a:t>
            </a:r>
            <a:r>
              <a:rPr lang="en-US" dirty="0"/>
              <a:t> </a:t>
            </a:r>
            <a:r>
              <a:rPr lang="en-US" dirty="0" err="1"/>
              <a:t>ist</a:t>
            </a:r>
            <a:r>
              <a:rPr lang="en-US" dirty="0"/>
              <a:t> der Name </a:t>
            </a:r>
            <a:r>
              <a:rPr lang="en-US" dirty="0" err="1"/>
              <a:t>automatisch</a:t>
            </a:r>
            <a:r>
              <a:rPr lang="en-US" dirty="0"/>
              <a:t>  </a:t>
            </a:r>
            <a:r>
              <a:rPr lang="en-US" dirty="0" err="1"/>
              <a:t>zusammengesetzt</a:t>
            </a:r>
            <a:r>
              <a:rPr lang="en-US" dirty="0"/>
              <a:t> </a:t>
            </a:r>
            <a:r>
              <a:rPr lang="en-US" dirty="0" err="1"/>
              <a:t>aus</a:t>
            </a:r>
            <a:r>
              <a:rPr lang="en-US" dirty="0"/>
              <a:t> dem Modell und dem Text den wir </a:t>
            </a:r>
            <a:r>
              <a:rPr lang="en-US" dirty="0" err="1"/>
              <a:t>eingegen</a:t>
            </a:r>
            <a:r>
              <a:rPr lang="en-US" dirty="0"/>
              <a:t> haben. </a:t>
            </a:r>
            <a:r>
              <a:rPr lang="en-US" dirty="0" err="1"/>
              <a:t>Darunter</a:t>
            </a:r>
            <a:r>
              <a:rPr lang="en-US" dirty="0"/>
              <a:t> </a:t>
            </a:r>
            <a:r>
              <a:rPr lang="en-US" dirty="0" err="1"/>
              <a:t>kommt</a:t>
            </a:r>
            <a:r>
              <a:rPr lang="en-US" dirty="0"/>
              <a:t> nun in relative </a:t>
            </a:r>
            <a:r>
              <a:rPr lang="en-US" dirty="0" err="1"/>
              <a:t>natürlicher</a:t>
            </a:r>
            <a:r>
              <a:rPr lang="en-US" dirty="0"/>
              <a:t> </a:t>
            </a:r>
            <a:r>
              <a:rPr lang="en-US" dirty="0" err="1"/>
              <a:t>Englischer</a:t>
            </a:r>
            <a:r>
              <a:rPr lang="en-US" dirty="0"/>
              <a:t> </a:t>
            </a:r>
            <a:r>
              <a:rPr lang="en-US" dirty="0" err="1"/>
              <a:t>sprache</a:t>
            </a:r>
            <a:r>
              <a:rPr lang="en-US" dirty="0"/>
              <a:t> was </a:t>
            </a:r>
            <a:r>
              <a:rPr lang="en-US" dirty="0" err="1"/>
              <a:t>genau</a:t>
            </a:r>
            <a:r>
              <a:rPr lang="en-US" dirty="0"/>
              <a:t> </a:t>
            </a:r>
            <a:r>
              <a:rPr lang="en-US" dirty="0" err="1"/>
              <a:t>gescheitert</a:t>
            </a:r>
            <a:r>
              <a:rPr lang="en-US" dirty="0"/>
              <a:t> </a:t>
            </a:r>
            <a:r>
              <a:rPr lang="en-US" dirty="0" err="1"/>
              <a:t>ist</a:t>
            </a:r>
            <a:r>
              <a:rPr lang="en-US" dirty="0"/>
              <a:t>. </a:t>
            </a:r>
            <a:r>
              <a:rPr lang="en-US" dirty="0" err="1"/>
              <a:t>Diese</a:t>
            </a:r>
            <a:r>
              <a:rPr lang="en-US" dirty="0"/>
              <a:t> </a:t>
            </a:r>
            <a:r>
              <a:rPr lang="en-US" dirty="0" err="1"/>
              <a:t>Meldungen</a:t>
            </a:r>
            <a:r>
              <a:rPr lang="en-US" dirty="0"/>
              <a:t> </a:t>
            </a:r>
            <a:r>
              <a:rPr lang="en-US" dirty="0" err="1"/>
              <a:t>sind</a:t>
            </a:r>
            <a:r>
              <a:rPr lang="en-US" dirty="0"/>
              <a:t> </a:t>
            </a:r>
            <a:r>
              <a:rPr lang="en-US" dirty="0" err="1"/>
              <a:t>sehr</a:t>
            </a:r>
            <a:r>
              <a:rPr lang="en-US" dirty="0"/>
              <a:t> </a:t>
            </a:r>
            <a:r>
              <a:rPr lang="en-US" dirty="0" err="1"/>
              <a:t>leicht</a:t>
            </a:r>
            <a:r>
              <a:rPr lang="en-US" dirty="0"/>
              <a:t> </a:t>
            </a:r>
            <a:r>
              <a:rPr lang="en-US" dirty="0" err="1"/>
              <a:t>verständlich</a:t>
            </a:r>
            <a:endParaRPr lang="en-CH" dirty="0"/>
          </a:p>
        </p:txBody>
      </p:sp>
      <p:sp>
        <p:nvSpPr>
          <p:cNvPr id="4" name="Slide Number Placeholder 3"/>
          <p:cNvSpPr>
            <a:spLocks noGrp="1"/>
          </p:cNvSpPr>
          <p:nvPr>
            <p:ph type="sldNum" sz="quarter" idx="5"/>
          </p:nvPr>
        </p:nvSpPr>
        <p:spPr/>
        <p:txBody>
          <a:bodyPr/>
          <a:lstStyle/>
          <a:p>
            <a:fld id="{3BE4217A-543F-4CA1-BD6C-EDC8EE9FD3BA}" type="slidenum">
              <a:rPr lang="de-CH" smtClean="0"/>
              <a:t>9</a:t>
            </a:fld>
            <a:endParaRPr lang="de-CH"/>
          </a:p>
        </p:txBody>
      </p:sp>
    </p:spTree>
    <p:extLst>
      <p:ext uri="{BB962C8B-B14F-4D97-AF65-F5344CB8AC3E}">
        <p14:creationId xmlns:p14="http://schemas.microsoft.com/office/powerpoint/2010/main" val="13544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28947A-F055-4405-926F-B192ACD903BD}" type="datetimeFigureOut">
              <a:rPr lang="de-CH" smtClean="0"/>
              <a:t>10.05.2022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01B7887-D581-4FE8-8C9C-2AEB4AC04FE4}" type="slidenum">
              <a:rPr lang="de-CH" smtClean="0"/>
              <a:t>‹#›</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61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28947A-F055-4405-926F-B192ACD903BD}" type="datetimeFigureOut">
              <a:rPr lang="de-CH" smtClean="0"/>
              <a:t>10.05.2022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102007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28947A-F055-4405-926F-B192ACD903BD}" type="datetimeFigureOut">
              <a:rPr lang="de-CH" smtClean="0"/>
              <a:t>10.05.2022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28188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28947A-F055-4405-926F-B192ACD903BD}" type="datetimeFigureOut">
              <a:rPr lang="de-CH" smtClean="0"/>
              <a:t>10.05.2022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237543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28947A-F055-4405-926F-B192ACD903BD}" type="datetimeFigureOut">
              <a:rPr lang="de-CH" smtClean="0"/>
              <a:t>10.05.2022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01B7887-D581-4FE8-8C9C-2AEB4AC04FE4}" type="slidenum">
              <a:rPr lang="de-CH" smtClean="0"/>
              <a:t>‹#›</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4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28947A-F055-4405-926F-B192ACD903BD}" type="datetimeFigureOut">
              <a:rPr lang="de-CH" smtClean="0"/>
              <a:t>10.05.2022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379759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28947A-F055-4405-926F-B192ACD903BD}" type="datetimeFigureOut">
              <a:rPr lang="de-CH" smtClean="0"/>
              <a:t>10.05.2022</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359045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28947A-F055-4405-926F-B192ACD903BD}" type="datetimeFigureOut">
              <a:rPr lang="de-CH" smtClean="0"/>
              <a:t>10.05.2022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1121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28947A-F055-4405-926F-B192ACD903BD}" type="datetimeFigureOut">
              <a:rPr lang="de-CH" smtClean="0"/>
              <a:t>10.05.2022</a:t>
            </a:fld>
            <a:endParaRPr lang="de-C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CH"/>
          </a:p>
        </p:txBody>
      </p:sp>
      <p:sp>
        <p:nvSpPr>
          <p:cNvPr id="9" name="Slide Number Placeholder 8"/>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90532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28947A-F055-4405-926F-B192ACD903BD}" type="datetimeFigureOut">
              <a:rPr lang="de-CH" smtClean="0"/>
              <a:t>10.05.2022</a:t>
            </a:fld>
            <a:endParaRPr lang="de-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1B7887-D581-4FE8-8C9C-2AEB4AC04FE4}" type="slidenum">
              <a:rPr lang="de-CH" smtClean="0"/>
              <a:t>‹#›</a:t>
            </a:fld>
            <a:endParaRPr lang="de-CH"/>
          </a:p>
        </p:txBody>
      </p:sp>
    </p:spTree>
    <p:extLst>
      <p:ext uri="{BB962C8B-B14F-4D97-AF65-F5344CB8AC3E}">
        <p14:creationId xmlns:p14="http://schemas.microsoft.com/office/powerpoint/2010/main" val="227939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928947A-F055-4405-926F-B192ACD903BD}" type="datetimeFigureOut">
              <a:rPr lang="de-CH" smtClean="0"/>
              <a:t>10.05.2022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01B7887-D581-4FE8-8C9C-2AEB4AC04FE4}" type="slidenum">
              <a:rPr lang="de-CH" smtClean="0"/>
              <a:t>‹#›</a:t>
            </a:fld>
            <a:endParaRPr lang="de-CH"/>
          </a:p>
        </p:txBody>
      </p:sp>
    </p:spTree>
    <p:extLst>
      <p:ext uri="{BB962C8B-B14F-4D97-AF65-F5344CB8AC3E}">
        <p14:creationId xmlns:p14="http://schemas.microsoft.com/office/powerpoint/2010/main" val="35173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28947A-F055-4405-926F-B192ACD903BD}" type="datetimeFigureOut">
              <a:rPr lang="de-CH" smtClean="0"/>
              <a:t>10.05.2022</a:t>
            </a:fld>
            <a:endParaRPr lang="de-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CH"/>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1B7887-D581-4FE8-8C9C-2AEB4AC04FE4}" type="slidenum">
              <a:rPr lang="de-CH" smtClean="0"/>
              <a:t>‹#›</a:t>
            </a:fld>
            <a:endParaRPr lang="de-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69968"/>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6A9F-7F81-4C13-AD2D-67481177C449}"/>
              </a:ext>
            </a:extLst>
          </p:cNvPr>
          <p:cNvSpPr>
            <a:spLocks noGrp="1"/>
          </p:cNvSpPr>
          <p:nvPr>
            <p:ph type="ctrTitle"/>
          </p:nvPr>
        </p:nvSpPr>
        <p:spPr/>
        <p:txBody>
          <a:bodyPr>
            <a:normAutofit/>
          </a:bodyPr>
          <a:lstStyle/>
          <a:p>
            <a:r>
              <a:rPr lang="de-CH" sz="5400" dirty="0"/>
              <a:t>Qualitätssicherung, </a:t>
            </a:r>
            <a:r>
              <a:rPr lang="de-CH" sz="5400" dirty="0" err="1"/>
              <a:t>Testing</a:t>
            </a:r>
            <a:r>
              <a:rPr lang="de-CH" sz="5400" dirty="0"/>
              <a:t> und Usability</a:t>
            </a:r>
          </a:p>
        </p:txBody>
      </p:sp>
      <p:sp>
        <p:nvSpPr>
          <p:cNvPr id="3" name="Untertitel 2">
            <a:extLst>
              <a:ext uri="{FF2B5EF4-FFF2-40B4-BE49-F238E27FC236}">
                <a16:creationId xmlns:a16="http://schemas.microsoft.com/office/drawing/2014/main" id="{AAD2E2CF-BA91-4B33-AE1B-A33EFBEBA14A}"/>
              </a:ext>
            </a:extLst>
          </p:cNvPr>
          <p:cNvSpPr>
            <a:spLocks noGrp="1"/>
          </p:cNvSpPr>
          <p:nvPr>
            <p:ph type="subTitle" idx="1"/>
          </p:nvPr>
        </p:nvSpPr>
        <p:spPr/>
        <p:txBody>
          <a:bodyPr>
            <a:normAutofit lnSpcReduction="10000"/>
          </a:bodyPr>
          <a:lstStyle/>
          <a:p>
            <a:r>
              <a:rPr lang="de-CH" dirty="0"/>
              <a:t>Präsentation von Martin Widmer</a:t>
            </a:r>
            <a:br>
              <a:rPr lang="de-CH" dirty="0"/>
            </a:br>
            <a:endParaRPr lang="de-CH" dirty="0"/>
          </a:p>
          <a:p>
            <a:r>
              <a:rPr lang="de-CH" sz="2000" dirty="0"/>
              <a:t>Im Team mit Lena, </a:t>
            </a:r>
            <a:r>
              <a:rPr lang="de-CH" sz="2000" dirty="0" err="1"/>
              <a:t>Marula</a:t>
            </a:r>
            <a:r>
              <a:rPr lang="de-CH" sz="2000" dirty="0"/>
              <a:t>, Florin und Merlin</a:t>
            </a:r>
          </a:p>
        </p:txBody>
      </p:sp>
      <p:pic>
        <p:nvPicPr>
          <p:cNvPr id="1028" name="Picture 4" descr="OnlineGrouper">
            <a:extLst>
              <a:ext uri="{FF2B5EF4-FFF2-40B4-BE49-F238E27FC236}">
                <a16:creationId xmlns:a16="http://schemas.microsoft.com/office/drawing/2014/main" id="{D364D10F-977D-4675-A0B5-51BF68C8F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758952"/>
            <a:ext cx="2325355" cy="1993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7390F83-7826-4C3B-B289-1F328C75207D}"/>
              </a:ext>
            </a:extLst>
          </p:cNvPr>
          <p:cNvSpPr txBox="1"/>
          <p:nvPr/>
        </p:nvSpPr>
        <p:spPr>
          <a:xfrm>
            <a:off x="3422635" y="1494123"/>
            <a:ext cx="6129242" cy="523220"/>
          </a:xfrm>
          <a:prstGeom prst="rect">
            <a:avLst/>
          </a:prstGeom>
          <a:noFill/>
        </p:spPr>
        <p:txBody>
          <a:bodyPr wrap="none" rtlCol="0">
            <a:spAutoFit/>
          </a:bodyPr>
          <a:lstStyle/>
          <a:p>
            <a:r>
              <a:rPr lang="de-CH" sz="2800" dirty="0">
                <a:latin typeface="+mj-lt"/>
              </a:rPr>
              <a:t>Web-Überleitungstool für CHOP-Kataloge</a:t>
            </a:r>
          </a:p>
        </p:txBody>
      </p:sp>
    </p:spTree>
    <p:extLst>
      <p:ext uri="{BB962C8B-B14F-4D97-AF65-F5344CB8AC3E}">
        <p14:creationId xmlns:p14="http://schemas.microsoft.com/office/powerpoint/2010/main" val="424750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1FF2-F374-44BC-B867-131E601DC17C}"/>
              </a:ext>
            </a:extLst>
          </p:cNvPr>
          <p:cNvSpPr>
            <a:spLocks noGrp="1"/>
          </p:cNvSpPr>
          <p:nvPr>
            <p:ph type="title"/>
          </p:nvPr>
        </p:nvSpPr>
        <p:spPr/>
        <p:txBody>
          <a:bodyPr/>
          <a:lstStyle/>
          <a:p>
            <a:r>
              <a:rPr lang="en-US" dirty="0" err="1"/>
              <a:t>RSpec</a:t>
            </a:r>
            <a:r>
              <a:rPr lang="en-US" dirty="0"/>
              <a:t> </a:t>
            </a:r>
            <a:r>
              <a:rPr lang="en-US" dirty="0" err="1"/>
              <a:t>Beispiel</a:t>
            </a:r>
            <a:endParaRPr lang="en-CH" dirty="0"/>
          </a:p>
        </p:txBody>
      </p:sp>
      <p:sp>
        <p:nvSpPr>
          <p:cNvPr id="5" name="TextBox 4">
            <a:extLst>
              <a:ext uri="{FF2B5EF4-FFF2-40B4-BE49-F238E27FC236}">
                <a16:creationId xmlns:a16="http://schemas.microsoft.com/office/drawing/2014/main" id="{202DD5E8-D524-440A-8820-99384866FA6B}"/>
              </a:ext>
            </a:extLst>
          </p:cNvPr>
          <p:cNvSpPr txBox="1"/>
          <p:nvPr/>
        </p:nvSpPr>
        <p:spPr>
          <a:xfrm>
            <a:off x="1097279" y="1845734"/>
            <a:ext cx="9889376" cy="3139321"/>
          </a:xfrm>
          <a:prstGeom prst="rect">
            <a:avLst/>
          </a:prstGeom>
          <a:solidFill>
            <a:schemeClr val="tx1"/>
          </a:solidFill>
        </p:spPr>
        <p:txBody>
          <a:bodyPr wrap="square" rtlCol="0">
            <a:spAutoFit/>
          </a:bodyPr>
          <a:lstStyle/>
          <a:p>
            <a:r>
              <a:rPr lang="en-US" b="0" dirty="0" err="1">
                <a:solidFill>
                  <a:srgbClr val="4EC9B0"/>
                </a:solidFill>
                <a:effectLst/>
                <a:latin typeface="Consolas" panose="020B0609020204030204" pitchFamily="49" charset="0"/>
              </a:rPr>
              <a:t>RSpec</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Catalog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:type</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:model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"is not allowed to have multiple catalogs with the same year"</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catalog1</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Catalog</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2022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catalog2</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Catalog</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2022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catalog1</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save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catalog2</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to_not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be_valid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catalog2</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save</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to_not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eq</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end</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end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414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9488A-255B-4C19-B5E5-4996AA3612A7}"/>
              </a:ext>
            </a:extLst>
          </p:cNvPr>
          <p:cNvSpPr>
            <a:spLocks noGrp="1"/>
          </p:cNvSpPr>
          <p:nvPr>
            <p:ph type="title"/>
          </p:nvPr>
        </p:nvSpPr>
        <p:spPr>
          <a:xfrm>
            <a:off x="1097279" y="286603"/>
            <a:ext cx="10535277" cy="1450757"/>
          </a:xfrm>
        </p:spPr>
        <p:txBody>
          <a:bodyPr/>
          <a:lstStyle/>
          <a:p>
            <a:r>
              <a:rPr lang="de-CH" dirty="0"/>
              <a:t>Testdatenbank</a:t>
            </a:r>
          </a:p>
        </p:txBody>
      </p:sp>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32F238B1-FA7F-4EEC-9654-413B1871932D}"/>
              </a:ext>
            </a:extLst>
          </p:cNvPr>
          <p:cNvSpPr txBox="1"/>
          <p:nvPr/>
        </p:nvSpPr>
        <p:spPr>
          <a:xfrm>
            <a:off x="1097279" y="3453132"/>
            <a:ext cx="272005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CH" sz="4000" dirty="0"/>
              <a:t>Model</a:t>
            </a:r>
          </a:p>
        </p:txBody>
      </p:sp>
      <p:grpSp>
        <p:nvGrpSpPr>
          <p:cNvPr id="5" name="Gruppieren 4">
            <a:extLst>
              <a:ext uri="{FF2B5EF4-FFF2-40B4-BE49-F238E27FC236}">
                <a16:creationId xmlns:a16="http://schemas.microsoft.com/office/drawing/2014/main" id="{5FF3A2D1-FF05-4F91-BC90-C6704AF774D9}"/>
              </a:ext>
            </a:extLst>
          </p:cNvPr>
          <p:cNvGrpSpPr/>
          <p:nvPr/>
        </p:nvGrpSpPr>
        <p:grpSpPr>
          <a:xfrm>
            <a:off x="7752348" y="2356318"/>
            <a:ext cx="1450757" cy="1450757"/>
            <a:chOff x="7053534" y="2621237"/>
            <a:chExt cx="1450757" cy="1450757"/>
          </a:xfrm>
        </p:grpSpPr>
        <p:pic>
          <p:nvPicPr>
            <p:cNvPr id="10" name="Grafik 9" descr="Datenbank Silhouette">
              <a:extLst>
                <a:ext uri="{FF2B5EF4-FFF2-40B4-BE49-F238E27FC236}">
                  <a16:creationId xmlns:a16="http://schemas.microsoft.com/office/drawing/2014/main" id="{B6EDA88B-6224-4CAE-BEAB-C21248723A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3534" y="2621237"/>
              <a:ext cx="1450757" cy="1450757"/>
            </a:xfrm>
            <a:prstGeom prst="rect">
              <a:avLst/>
            </a:prstGeom>
          </p:spPr>
        </p:pic>
        <p:pic>
          <p:nvPicPr>
            <p:cNvPr id="44" name="Picture 14" descr="PostgreSQL-Datenbankverschlüsselung | Thales">
              <a:extLst>
                <a:ext uri="{FF2B5EF4-FFF2-40B4-BE49-F238E27FC236}">
                  <a16:creationId xmlns:a16="http://schemas.microsoft.com/office/drawing/2014/main" id="{46904AE7-8EE6-4557-8407-48DC5C7729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14" b="22738"/>
            <a:stretch/>
          </p:blipFill>
          <p:spPr bwMode="auto">
            <a:xfrm>
              <a:off x="7225202" y="3110677"/>
              <a:ext cx="1140695" cy="82966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Gerade Verbindung mit Pfeil 27">
            <a:extLst>
              <a:ext uri="{FF2B5EF4-FFF2-40B4-BE49-F238E27FC236}">
                <a16:creationId xmlns:a16="http://schemas.microsoft.com/office/drawing/2014/main" id="{56709AD8-7E64-47E7-9F07-1011E5A28BCE}"/>
              </a:ext>
            </a:extLst>
          </p:cNvPr>
          <p:cNvCxnSpPr>
            <a:cxnSpLocks/>
            <a:stCxn id="8" idx="3"/>
            <a:endCxn id="10" idx="1"/>
          </p:cNvCxnSpPr>
          <p:nvPr/>
        </p:nvCxnSpPr>
        <p:spPr>
          <a:xfrm flipV="1">
            <a:off x="3817331" y="3081697"/>
            <a:ext cx="3935017" cy="7253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 name="Gruppieren 4">
            <a:extLst>
              <a:ext uri="{FF2B5EF4-FFF2-40B4-BE49-F238E27FC236}">
                <a16:creationId xmlns:a16="http://schemas.microsoft.com/office/drawing/2014/main" id="{FCCF63C8-1CF9-4C45-88F0-6468A7535D6D}"/>
              </a:ext>
            </a:extLst>
          </p:cNvPr>
          <p:cNvGrpSpPr/>
          <p:nvPr/>
        </p:nvGrpSpPr>
        <p:grpSpPr>
          <a:xfrm>
            <a:off x="7768984" y="3915449"/>
            <a:ext cx="1450757" cy="1450757"/>
            <a:chOff x="7053534" y="2621237"/>
            <a:chExt cx="1450757" cy="1450757"/>
          </a:xfrm>
        </p:grpSpPr>
        <p:pic>
          <p:nvPicPr>
            <p:cNvPr id="17" name="Grafik 9" descr="Datenbank Silhouette">
              <a:extLst>
                <a:ext uri="{FF2B5EF4-FFF2-40B4-BE49-F238E27FC236}">
                  <a16:creationId xmlns:a16="http://schemas.microsoft.com/office/drawing/2014/main" id="{EA5255E8-A1FC-4D60-BE11-E85DADA6CA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3534" y="2621237"/>
              <a:ext cx="1450757" cy="1450757"/>
            </a:xfrm>
            <a:prstGeom prst="rect">
              <a:avLst/>
            </a:prstGeom>
          </p:spPr>
        </p:pic>
        <p:pic>
          <p:nvPicPr>
            <p:cNvPr id="20" name="Picture 14" descr="PostgreSQL-Datenbankverschlüsselung | Thales">
              <a:extLst>
                <a:ext uri="{FF2B5EF4-FFF2-40B4-BE49-F238E27FC236}">
                  <a16:creationId xmlns:a16="http://schemas.microsoft.com/office/drawing/2014/main" id="{5B0ED444-2248-49F9-9553-7587C4837D1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14" b="22738"/>
            <a:stretch/>
          </p:blipFill>
          <p:spPr bwMode="auto">
            <a:xfrm>
              <a:off x="7225202" y="3110677"/>
              <a:ext cx="1140695" cy="82966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 name="Gerade Verbindung mit Pfeil 27">
            <a:extLst>
              <a:ext uri="{FF2B5EF4-FFF2-40B4-BE49-F238E27FC236}">
                <a16:creationId xmlns:a16="http://schemas.microsoft.com/office/drawing/2014/main" id="{A8726EE3-74E2-4A55-97AB-71BE030A8955}"/>
              </a:ext>
            </a:extLst>
          </p:cNvPr>
          <p:cNvCxnSpPr>
            <a:cxnSpLocks/>
            <a:stCxn id="8" idx="3"/>
            <a:endCxn id="17" idx="1"/>
          </p:cNvCxnSpPr>
          <p:nvPr/>
        </p:nvCxnSpPr>
        <p:spPr>
          <a:xfrm>
            <a:off x="3817331" y="3807075"/>
            <a:ext cx="3951653" cy="83375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B7FAA4-DCBD-42EB-A78E-34ACD0C32247}"/>
              </a:ext>
            </a:extLst>
          </p:cNvPr>
          <p:cNvSpPr txBox="1"/>
          <p:nvPr/>
        </p:nvSpPr>
        <p:spPr>
          <a:xfrm>
            <a:off x="4329545" y="2715497"/>
            <a:ext cx="2386483" cy="369332"/>
          </a:xfrm>
          <a:prstGeom prst="rect">
            <a:avLst/>
          </a:prstGeom>
          <a:noFill/>
        </p:spPr>
        <p:txBody>
          <a:bodyPr wrap="square" rtlCol="0">
            <a:spAutoFit/>
          </a:bodyPr>
          <a:lstStyle/>
          <a:p>
            <a:r>
              <a:rPr lang="en-US" dirty="0"/>
              <a:t>ENVIRONMENT = dev</a:t>
            </a:r>
            <a:endParaRPr lang="en-CH" dirty="0"/>
          </a:p>
        </p:txBody>
      </p:sp>
      <p:sp>
        <p:nvSpPr>
          <p:cNvPr id="27" name="TextBox 26">
            <a:extLst>
              <a:ext uri="{FF2B5EF4-FFF2-40B4-BE49-F238E27FC236}">
                <a16:creationId xmlns:a16="http://schemas.microsoft.com/office/drawing/2014/main" id="{BF461DF7-F8A2-4BA8-AD79-77E53F342EB0}"/>
              </a:ext>
            </a:extLst>
          </p:cNvPr>
          <p:cNvSpPr txBox="1"/>
          <p:nvPr/>
        </p:nvSpPr>
        <p:spPr>
          <a:xfrm>
            <a:off x="4360927" y="4805968"/>
            <a:ext cx="2386483" cy="369332"/>
          </a:xfrm>
          <a:prstGeom prst="rect">
            <a:avLst/>
          </a:prstGeom>
          <a:noFill/>
        </p:spPr>
        <p:txBody>
          <a:bodyPr wrap="square" rtlCol="0">
            <a:spAutoFit/>
          </a:bodyPr>
          <a:lstStyle/>
          <a:p>
            <a:r>
              <a:rPr lang="en-US" dirty="0"/>
              <a:t>ENVIRONMENT = test</a:t>
            </a:r>
            <a:endParaRPr lang="en-CH" dirty="0"/>
          </a:p>
        </p:txBody>
      </p:sp>
      <p:sp>
        <p:nvSpPr>
          <p:cNvPr id="31" name="TextBox 30">
            <a:extLst>
              <a:ext uri="{FF2B5EF4-FFF2-40B4-BE49-F238E27FC236}">
                <a16:creationId xmlns:a16="http://schemas.microsoft.com/office/drawing/2014/main" id="{9A628936-6585-496A-883A-C6EE101A8D2F}"/>
              </a:ext>
            </a:extLst>
          </p:cNvPr>
          <p:cNvSpPr txBox="1"/>
          <p:nvPr/>
        </p:nvSpPr>
        <p:spPr>
          <a:xfrm>
            <a:off x="9064711" y="2900163"/>
            <a:ext cx="2503834" cy="369332"/>
          </a:xfrm>
          <a:prstGeom prst="rect">
            <a:avLst/>
          </a:prstGeom>
          <a:noFill/>
        </p:spPr>
        <p:txBody>
          <a:bodyPr wrap="square" rtlCol="0">
            <a:spAutoFit/>
          </a:bodyPr>
          <a:lstStyle/>
          <a:p>
            <a:r>
              <a:rPr lang="en-US" dirty="0" err="1"/>
              <a:t>Entwicklungsdatenbank</a:t>
            </a:r>
            <a:endParaRPr lang="en-CH" dirty="0"/>
          </a:p>
        </p:txBody>
      </p:sp>
      <p:sp>
        <p:nvSpPr>
          <p:cNvPr id="32" name="TextBox 31">
            <a:extLst>
              <a:ext uri="{FF2B5EF4-FFF2-40B4-BE49-F238E27FC236}">
                <a16:creationId xmlns:a16="http://schemas.microsoft.com/office/drawing/2014/main" id="{0102D4CC-DD2F-49CA-8A6E-C9C32BBF4E58}"/>
              </a:ext>
            </a:extLst>
          </p:cNvPr>
          <p:cNvSpPr txBox="1"/>
          <p:nvPr/>
        </p:nvSpPr>
        <p:spPr>
          <a:xfrm>
            <a:off x="9064711" y="4450388"/>
            <a:ext cx="2503834" cy="369332"/>
          </a:xfrm>
          <a:prstGeom prst="rect">
            <a:avLst/>
          </a:prstGeom>
          <a:noFill/>
        </p:spPr>
        <p:txBody>
          <a:bodyPr wrap="square" rtlCol="0">
            <a:spAutoFit/>
          </a:bodyPr>
          <a:lstStyle/>
          <a:p>
            <a:r>
              <a:rPr lang="en-US" dirty="0" err="1"/>
              <a:t>Testdatenbank</a:t>
            </a:r>
            <a:endParaRPr lang="en-CH" dirty="0"/>
          </a:p>
        </p:txBody>
      </p:sp>
    </p:spTree>
    <p:extLst>
      <p:ext uri="{BB962C8B-B14F-4D97-AF65-F5344CB8AC3E}">
        <p14:creationId xmlns:p14="http://schemas.microsoft.com/office/powerpoint/2010/main" val="136626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1027FD-27DB-4EE7-8A2B-38EFBE1A6F07}"/>
              </a:ext>
            </a:extLst>
          </p:cNvPr>
          <p:cNvSpPr>
            <a:spLocks noGrp="1"/>
          </p:cNvSpPr>
          <p:nvPr>
            <p:ph type="title"/>
          </p:nvPr>
        </p:nvSpPr>
        <p:spPr/>
        <p:txBody>
          <a:bodyPr/>
          <a:lstStyle/>
          <a:p>
            <a:r>
              <a:rPr lang="de-CH" dirty="0" err="1"/>
              <a:t>Testing</a:t>
            </a:r>
            <a:r>
              <a:rPr lang="de-CH" dirty="0"/>
              <a:t>-Pyramide</a:t>
            </a:r>
          </a:p>
        </p:txBody>
      </p:sp>
      <p:pic>
        <p:nvPicPr>
          <p:cNvPr id="4" name="Picture 4" descr="OnlineGrouper">
            <a:extLst>
              <a:ext uri="{FF2B5EF4-FFF2-40B4-BE49-F238E27FC236}">
                <a16:creationId xmlns:a16="http://schemas.microsoft.com/office/drawing/2014/main" id="{D270B594-618C-4C4F-A7F1-12CF88162E80}"/>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B9FC3E11-59CC-477B-8226-FE209CE8C93B}"/>
              </a:ext>
            </a:extLst>
          </p:cNvPr>
          <p:cNvGraphicFramePr>
            <a:graphicFrameLocks noGrp="1"/>
          </p:cNvGraphicFramePr>
          <p:nvPr>
            <p:ph idx="1"/>
          </p:nvPr>
        </p:nvGraphicFramePr>
        <p:xfrm>
          <a:off x="1096963" y="1846263"/>
          <a:ext cx="4679723" cy="4022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rrow: Up-Down 5">
            <a:extLst>
              <a:ext uri="{FF2B5EF4-FFF2-40B4-BE49-F238E27FC236}">
                <a16:creationId xmlns:a16="http://schemas.microsoft.com/office/drawing/2014/main" id="{7679503E-DD81-4104-9C0A-117BF64E988A}"/>
              </a:ext>
            </a:extLst>
          </p:cNvPr>
          <p:cNvSpPr/>
          <p:nvPr/>
        </p:nvSpPr>
        <p:spPr>
          <a:xfrm>
            <a:off x="6283036" y="1846263"/>
            <a:ext cx="630382" cy="395879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99CFF4B8-23B2-4FE2-B013-771DBA7F0B03}"/>
              </a:ext>
            </a:extLst>
          </p:cNvPr>
          <p:cNvSpPr txBox="1"/>
          <p:nvPr/>
        </p:nvSpPr>
        <p:spPr>
          <a:xfrm>
            <a:off x="6913418" y="2105890"/>
            <a:ext cx="364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Mehr</a:t>
            </a:r>
            <a:r>
              <a:rPr lang="en-US" dirty="0"/>
              <a:t> Integration</a:t>
            </a:r>
          </a:p>
          <a:p>
            <a:pPr marL="285750" indent="-285750">
              <a:buFont typeface="Arial" panose="020B0604020202020204" pitchFamily="34" charset="0"/>
              <a:buChar char="•"/>
            </a:pPr>
            <a:r>
              <a:rPr lang="en-US" dirty="0" err="1"/>
              <a:t>Aufwändiger</a:t>
            </a:r>
            <a:endParaRPr lang="en-CH" dirty="0"/>
          </a:p>
        </p:txBody>
      </p:sp>
      <p:sp>
        <p:nvSpPr>
          <p:cNvPr id="8" name="TextBox 7">
            <a:extLst>
              <a:ext uri="{FF2B5EF4-FFF2-40B4-BE49-F238E27FC236}">
                <a16:creationId xmlns:a16="http://schemas.microsoft.com/office/drawing/2014/main" id="{D6891944-BBC9-4521-BC1C-229DE6C9C062}"/>
              </a:ext>
            </a:extLst>
          </p:cNvPr>
          <p:cNvSpPr txBox="1"/>
          <p:nvPr/>
        </p:nvSpPr>
        <p:spPr>
          <a:xfrm>
            <a:off x="7006451" y="5153891"/>
            <a:ext cx="3114294"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Mehr</a:t>
            </a:r>
            <a:r>
              <a:rPr lang="en-US" dirty="0"/>
              <a:t> Isolation</a:t>
            </a:r>
          </a:p>
          <a:p>
            <a:pPr marL="285750" indent="-285750">
              <a:buFont typeface="Arial" panose="020B0604020202020204" pitchFamily="34" charset="0"/>
              <a:buChar char="•"/>
            </a:pPr>
            <a:r>
              <a:rPr lang="en-US" dirty="0" err="1"/>
              <a:t>Präzisere</a:t>
            </a:r>
            <a:r>
              <a:rPr lang="en-US" dirty="0"/>
              <a:t> </a:t>
            </a:r>
            <a:r>
              <a:rPr lang="en-US" dirty="0" err="1"/>
              <a:t>Fehlermeldungen</a:t>
            </a:r>
            <a:endParaRPr lang="en-CH" dirty="0"/>
          </a:p>
        </p:txBody>
      </p:sp>
    </p:spTree>
    <p:extLst>
      <p:ext uri="{BB962C8B-B14F-4D97-AF65-F5344CB8AC3E}">
        <p14:creationId xmlns:p14="http://schemas.microsoft.com/office/powerpoint/2010/main" val="1843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BC76437-0BE7-41BB-87C0-FF76AF9AF490}"/>
              </a:ext>
            </a:extLst>
          </p:cNvPr>
          <p:cNvSpPr>
            <a:spLocks noGrp="1"/>
          </p:cNvSpPr>
          <p:nvPr>
            <p:ph idx="1"/>
          </p:nvPr>
        </p:nvSpPr>
        <p:spPr>
          <a:xfrm>
            <a:off x="1097280" y="4544291"/>
            <a:ext cx="10058400" cy="1690254"/>
          </a:xfrm>
        </p:spPr>
        <p:txBody>
          <a:bodyPr>
            <a:normAutofit lnSpcReduction="10000"/>
          </a:bodyPr>
          <a:lstStyle/>
          <a:p>
            <a:pPr lvl="1"/>
            <a:r>
              <a:rPr lang="de-CH" sz="4000" dirty="0"/>
              <a:t>Sehr Aufwändig</a:t>
            </a:r>
          </a:p>
          <a:p>
            <a:pPr lvl="1"/>
            <a:r>
              <a:rPr lang="de-CH" sz="4000" dirty="0"/>
              <a:t>Wertvolle Erkenntnisse bezüglich Usability gewonnen</a:t>
            </a:r>
          </a:p>
        </p:txBody>
      </p:sp>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sp>
        <p:nvSpPr>
          <p:cNvPr id="9" name="Titel 8">
            <a:extLst>
              <a:ext uri="{FF2B5EF4-FFF2-40B4-BE49-F238E27FC236}">
                <a16:creationId xmlns:a16="http://schemas.microsoft.com/office/drawing/2014/main" id="{59A5F6D8-5D2B-459A-BCB7-B6F7509EFCAE}"/>
              </a:ext>
            </a:extLst>
          </p:cNvPr>
          <p:cNvSpPr>
            <a:spLocks noGrp="1"/>
          </p:cNvSpPr>
          <p:nvPr>
            <p:ph type="title"/>
          </p:nvPr>
        </p:nvSpPr>
        <p:spPr/>
        <p:txBody>
          <a:bodyPr/>
          <a:lstStyle/>
          <a:p>
            <a:r>
              <a:rPr lang="de-CH" dirty="0"/>
              <a:t>Usability Test</a:t>
            </a:r>
          </a:p>
        </p:txBody>
      </p:sp>
      <p:sp>
        <p:nvSpPr>
          <p:cNvPr id="2" name="Rectangle 1">
            <a:extLst>
              <a:ext uri="{FF2B5EF4-FFF2-40B4-BE49-F238E27FC236}">
                <a16:creationId xmlns:a16="http://schemas.microsoft.com/office/drawing/2014/main" id="{FB7F0146-3F01-46C8-A8C0-AE4AEF5E947D}"/>
              </a:ext>
            </a:extLst>
          </p:cNvPr>
          <p:cNvSpPr/>
          <p:nvPr/>
        </p:nvSpPr>
        <p:spPr>
          <a:xfrm>
            <a:off x="1097280" y="2050473"/>
            <a:ext cx="1911927" cy="526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Neues</a:t>
            </a:r>
            <a:r>
              <a:rPr lang="en-US" dirty="0"/>
              <a:t> </a:t>
            </a:r>
            <a:r>
              <a:rPr lang="en-US" dirty="0" err="1"/>
              <a:t>Jahr</a:t>
            </a:r>
            <a:r>
              <a:rPr lang="en-US" dirty="0"/>
              <a:t> </a:t>
            </a:r>
            <a:r>
              <a:rPr lang="en-US" dirty="0" err="1"/>
              <a:t>hochladen</a:t>
            </a:r>
            <a:endParaRPr lang="en-CH" dirty="0"/>
          </a:p>
        </p:txBody>
      </p:sp>
      <p:sp>
        <p:nvSpPr>
          <p:cNvPr id="7" name="Rectangle 6">
            <a:extLst>
              <a:ext uri="{FF2B5EF4-FFF2-40B4-BE49-F238E27FC236}">
                <a16:creationId xmlns:a16="http://schemas.microsoft.com/office/drawing/2014/main" id="{80785C72-F793-4030-93CC-BACB1AE5A892}"/>
              </a:ext>
            </a:extLst>
          </p:cNvPr>
          <p:cNvSpPr/>
          <p:nvPr/>
        </p:nvSpPr>
        <p:spPr>
          <a:xfrm>
            <a:off x="4738254" y="2050473"/>
            <a:ext cx="1911927" cy="526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Differenzen</a:t>
            </a:r>
            <a:r>
              <a:rPr lang="en-US" dirty="0"/>
              <a:t> </a:t>
            </a:r>
            <a:r>
              <a:rPr lang="en-US" dirty="0" err="1"/>
              <a:t>Filtern</a:t>
            </a:r>
            <a:endParaRPr lang="en-CH" dirty="0"/>
          </a:p>
        </p:txBody>
      </p:sp>
      <p:sp>
        <p:nvSpPr>
          <p:cNvPr id="8" name="Rectangle 7">
            <a:extLst>
              <a:ext uri="{FF2B5EF4-FFF2-40B4-BE49-F238E27FC236}">
                <a16:creationId xmlns:a16="http://schemas.microsoft.com/office/drawing/2014/main" id="{F221B9B8-2540-4577-A1F2-2DF7E00A36A0}"/>
              </a:ext>
            </a:extLst>
          </p:cNvPr>
          <p:cNvSpPr/>
          <p:nvPr/>
        </p:nvSpPr>
        <p:spPr>
          <a:xfrm>
            <a:off x="8797636" y="2050473"/>
            <a:ext cx="1911927" cy="526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Kommentar</a:t>
            </a:r>
            <a:r>
              <a:rPr lang="en-US" dirty="0"/>
              <a:t> und Status </a:t>
            </a:r>
            <a:r>
              <a:rPr lang="en-US" dirty="0" err="1"/>
              <a:t>ändern</a:t>
            </a:r>
            <a:endParaRPr lang="en-CH" dirty="0"/>
          </a:p>
        </p:txBody>
      </p:sp>
      <p:cxnSp>
        <p:nvCxnSpPr>
          <p:cNvPr id="5" name="Straight Arrow Connector 4">
            <a:extLst>
              <a:ext uri="{FF2B5EF4-FFF2-40B4-BE49-F238E27FC236}">
                <a16:creationId xmlns:a16="http://schemas.microsoft.com/office/drawing/2014/main" id="{C4052238-A5CF-4DDC-B5B0-74E6AB29C1CB}"/>
              </a:ext>
            </a:extLst>
          </p:cNvPr>
          <p:cNvCxnSpPr>
            <a:cxnSpLocks/>
            <a:stCxn id="2" idx="3"/>
            <a:endCxn id="7" idx="1"/>
          </p:cNvCxnSpPr>
          <p:nvPr/>
        </p:nvCxnSpPr>
        <p:spPr>
          <a:xfrm>
            <a:off x="3009207" y="2313709"/>
            <a:ext cx="17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BF3F189-ACC6-43BE-A172-AEEB362DAD79}"/>
              </a:ext>
            </a:extLst>
          </p:cNvPr>
          <p:cNvCxnSpPr>
            <a:cxnSpLocks/>
            <a:endCxn id="8" idx="1"/>
          </p:cNvCxnSpPr>
          <p:nvPr/>
        </p:nvCxnSpPr>
        <p:spPr>
          <a:xfrm>
            <a:off x="6650181" y="2313709"/>
            <a:ext cx="2147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5B9FA7-518F-4887-8C31-22F408B5E61C}"/>
              </a:ext>
            </a:extLst>
          </p:cNvPr>
          <p:cNvPicPr>
            <a:picLocks noChangeAspect="1"/>
          </p:cNvPicPr>
          <p:nvPr/>
        </p:nvPicPr>
        <p:blipFill>
          <a:blip r:embed="rId4"/>
          <a:stretch>
            <a:fillRect/>
          </a:stretch>
        </p:blipFill>
        <p:spPr>
          <a:xfrm>
            <a:off x="4775766" y="2666597"/>
            <a:ext cx="1836901" cy="1524806"/>
          </a:xfrm>
          <a:prstGeom prst="rect">
            <a:avLst/>
          </a:prstGeom>
        </p:spPr>
      </p:pic>
      <p:pic>
        <p:nvPicPr>
          <p:cNvPr id="17" name="Picture 16">
            <a:extLst>
              <a:ext uri="{FF2B5EF4-FFF2-40B4-BE49-F238E27FC236}">
                <a16:creationId xmlns:a16="http://schemas.microsoft.com/office/drawing/2014/main" id="{B0422402-C4C6-42A2-9CE6-BF4A32F30D25}"/>
              </a:ext>
            </a:extLst>
          </p:cNvPr>
          <p:cNvPicPr>
            <a:picLocks noChangeAspect="1"/>
          </p:cNvPicPr>
          <p:nvPr/>
        </p:nvPicPr>
        <p:blipFill>
          <a:blip r:embed="rId5"/>
          <a:stretch>
            <a:fillRect/>
          </a:stretch>
        </p:blipFill>
        <p:spPr>
          <a:xfrm>
            <a:off x="6996544" y="2954751"/>
            <a:ext cx="5195455" cy="404189"/>
          </a:xfrm>
          <a:prstGeom prst="rect">
            <a:avLst/>
          </a:prstGeom>
        </p:spPr>
      </p:pic>
      <p:pic>
        <p:nvPicPr>
          <p:cNvPr id="19" name="Picture 18">
            <a:extLst>
              <a:ext uri="{FF2B5EF4-FFF2-40B4-BE49-F238E27FC236}">
                <a16:creationId xmlns:a16="http://schemas.microsoft.com/office/drawing/2014/main" id="{3665D707-45FB-4F45-B64E-710F0A7E9EAD}"/>
              </a:ext>
            </a:extLst>
          </p:cNvPr>
          <p:cNvPicPr>
            <a:picLocks noChangeAspect="1"/>
          </p:cNvPicPr>
          <p:nvPr/>
        </p:nvPicPr>
        <p:blipFill>
          <a:blip r:embed="rId6"/>
          <a:stretch>
            <a:fillRect/>
          </a:stretch>
        </p:blipFill>
        <p:spPr>
          <a:xfrm>
            <a:off x="1097280" y="2687674"/>
            <a:ext cx="1431175" cy="1805543"/>
          </a:xfrm>
          <a:prstGeom prst="rect">
            <a:avLst/>
          </a:prstGeom>
        </p:spPr>
      </p:pic>
    </p:spTree>
    <p:extLst>
      <p:ext uri="{BB962C8B-B14F-4D97-AF65-F5344CB8AC3E}">
        <p14:creationId xmlns:p14="http://schemas.microsoft.com/office/powerpoint/2010/main" val="389530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124D2B-2DFB-42B7-AD14-104FB817F262}"/>
              </a:ext>
            </a:extLst>
          </p:cNvPr>
          <p:cNvSpPr>
            <a:spLocks noGrp="1"/>
          </p:cNvSpPr>
          <p:nvPr>
            <p:ph type="title"/>
          </p:nvPr>
        </p:nvSpPr>
        <p:spPr/>
        <p:txBody>
          <a:bodyPr/>
          <a:lstStyle/>
          <a:p>
            <a:r>
              <a:rPr lang="de-CH" dirty="0"/>
              <a:t>Fragen?</a:t>
            </a:r>
          </a:p>
        </p:txBody>
      </p:sp>
      <p:pic>
        <p:nvPicPr>
          <p:cNvPr id="4" name="Picture 2" descr="Mobile Lautsprecher">
            <a:extLst>
              <a:ext uri="{FF2B5EF4-FFF2-40B4-BE49-F238E27FC236}">
                <a16:creationId xmlns:a16="http://schemas.microsoft.com/office/drawing/2014/main" id="{AF6A8864-12F0-4030-8E46-46DDA1F29F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17017" y="1904315"/>
            <a:ext cx="3554715" cy="40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88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1027FD-27DB-4EE7-8A2B-38EFBE1A6F07}"/>
              </a:ext>
            </a:extLst>
          </p:cNvPr>
          <p:cNvSpPr>
            <a:spLocks noGrp="1"/>
          </p:cNvSpPr>
          <p:nvPr>
            <p:ph type="title"/>
          </p:nvPr>
        </p:nvSpPr>
        <p:spPr/>
        <p:txBody>
          <a:bodyPr/>
          <a:lstStyle/>
          <a:p>
            <a:r>
              <a:rPr lang="de-CH" dirty="0"/>
              <a:t>Ablauf und Inhalt</a:t>
            </a:r>
          </a:p>
        </p:txBody>
      </p:sp>
      <p:sp>
        <p:nvSpPr>
          <p:cNvPr id="3" name="Inhaltsplatzhalter 2">
            <a:extLst>
              <a:ext uri="{FF2B5EF4-FFF2-40B4-BE49-F238E27FC236}">
                <a16:creationId xmlns:a16="http://schemas.microsoft.com/office/drawing/2014/main" id="{152FD226-D48D-43AF-8EE9-58B76D0BE0B2}"/>
              </a:ext>
            </a:extLst>
          </p:cNvPr>
          <p:cNvSpPr>
            <a:spLocks noGrp="1"/>
          </p:cNvSpPr>
          <p:nvPr>
            <p:ph idx="1"/>
          </p:nvPr>
        </p:nvSpPr>
        <p:spPr/>
        <p:txBody>
          <a:bodyPr>
            <a:normAutofit/>
          </a:bodyPr>
          <a:lstStyle/>
          <a:p>
            <a:pPr lvl="1"/>
            <a:r>
              <a:rPr lang="de-CH" sz="4000" dirty="0" err="1"/>
              <a:t>Testing</a:t>
            </a:r>
            <a:r>
              <a:rPr lang="de-CH" sz="4000" dirty="0"/>
              <a:t>-Pyramide</a:t>
            </a:r>
          </a:p>
          <a:p>
            <a:pPr lvl="1"/>
            <a:r>
              <a:rPr lang="de-CH" sz="4000" dirty="0"/>
              <a:t>Vertiefung </a:t>
            </a:r>
            <a:r>
              <a:rPr lang="de-CH" sz="4000" dirty="0" err="1"/>
              <a:t>RSpec</a:t>
            </a:r>
            <a:endParaRPr lang="de-CH" sz="4000" dirty="0"/>
          </a:p>
          <a:p>
            <a:pPr lvl="1"/>
            <a:r>
              <a:rPr lang="de-CH" sz="4000" dirty="0"/>
              <a:t>Usability-Test</a:t>
            </a:r>
          </a:p>
          <a:p>
            <a:pPr lvl="1"/>
            <a:endParaRPr lang="de-CH" sz="2600" dirty="0"/>
          </a:p>
        </p:txBody>
      </p:sp>
      <p:pic>
        <p:nvPicPr>
          <p:cNvPr id="4" name="Picture 4" descr="OnlineGrouper">
            <a:extLst>
              <a:ext uri="{FF2B5EF4-FFF2-40B4-BE49-F238E27FC236}">
                <a16:creationId xmlns:a16="http://schemas.microsoft.com/office/drawing/2014/main" id="{D270B594-618C-4C4F-A7F1-12CF88162E80}"/>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82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9488A-255B-4C19-B5E5-4996AA3612A7}"/>
              </a:ext>
            </a:extLst>
          </p:cNvPr>
          <p:cNvSpPr>
            <a:spLocks noGrp="1"/>
          </p:cNvSpPr>
          <p:nvPr>
            <p:ph type="title"/>
          </p:nvPr>
        </p:nvSpPr>
        <p:spPr/>
        <p:txBody>
          <a:bodyPr/>
          <a:lstStyle/>
          <a:p>
            <a:r>
              <a:rPr lang="de-CH" dirty="0"/>
              <a:t>Erinnerung an Aufgabe</a:t>
            </a:r>
          </a:p>
        </p:txBody>
      </p:sp>
      <p:sp>
        <p:nvSpPr>
          <p:cNvPr id="3" name="Inhaltsplatzhalter 2">
            <a:extLst>
              <a:ext uri="{FF2B5EF4-FFF2-40B4-BE49-F238E27FC236}">
                <a16:creationId xmlns:a16="http://schemas.microsoft.com/office/drawing/2014/main" id="{6BC76437-0BE7-41BB-87C0-FF76AF9AF490}"/>
              </a:ext>
            </a:extLst>
          </p:cNvPr>
          <p:cNvSpPr>
            <a:spLocks noGrp="1"/>
          </p:cNvSpPr>
          <p:nvPr>
            <p:ph idx="1"/>
          </p:nvPr>
        </p:nvSpPr>
        <p:spPr/>
        <p:txBody>
          <a:bodyPr>
            <a:normAutofit/>
          </a:bodyPr>
          <a:lstStyle/>
          <a:p>
            <a:pPr marL="201168" lvl="1" indent="0">
              <a:buNone/>
            </a:pPr>
            <a:r>
              <a:rPr lang="de-CH" sz="4000" dirty="0"/>
              <a:t>«Webüberleitungstool für CHOP-Kataloge»</a:t>
            </a:r>
          </a:p>
          <a:p>
            <a:pPr marL="201168" lvl="1" indent="0">
              <a:buNone/>
            </a:pPr>
            <a:endParaRPr lang="de-CH" sz="2400" dirty="0"/>
          </a:p>
        </p:txBody>
      </p:sp>
      <p:pic>
        <p:nvPicPr>
          <p:cNvPr id="2050" name="Picture 2" descr="BAG OFSP UFSP">
            <a:extLst>
              <a:ext uri="{FF2B5EF4-FFF2-40B4-BE49-F238E27FC236}">
                <a16:creationId xmlns:a16="http://schemas.microsoft.com/office/drawing/2014/main" id="{96904D8D-A374-4277-8C2E-9260257DE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453" y="2703759"/>
            <a:ext cx="1058014" cy="105801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Gerade Verbindung mit Pfeil 4">
            <a:extLst>
              <a:ext uri="{FF2B5EF4-FFF2-40B4-BE49-F238E27FC236}">
                <a16:creationId xmlns:a16="http://schemas.microsoft.com/office/drawing/2014/main" id="{DDA4182A-F5A2-410F-B117-E8B0BF93841F}"/>
              </a:ext>
            </a:extLst>
          </p:cNvPr>
          <p:cNvCxnSpPr>
            <a:cxnSpLocks/>
            <a:stCxn id="2050" idx="3"/>
            <a:endCxn id="2054" idx="1"/>
          </p:cNvCxnSpPr>
          <p:nvPr/>
        </p:nvCxnSpPr>
        <p:spPr>
          <a:xfrm flipV="1">
            <a:off x="2259467" y="3199757"/>
            <a:ext cx="3806505" cy="33009"/>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6416A48D-92EE-44E5-B7DB-0E7487F1CA5B}"/>
              </a:ext>
            </a:extLst>
          </p:cNvPr>
          <p:cNvSpPr txBox="1"/>
          <p:nvPr/>
        </p:nvSpPr>
        <p:spPr>
          <a:xfrm>
            <a:off x="2363640" y="3256969"/>
            <a:ext cx="3956138" cy="461665"/>
          </a:xfrm>
          <a:prstGeom prst="rect">
            <a:avLst/>
          </a:prstGeom>
          <a:noFill/>
        </p:spPr>
        <p:txBody>
          <a:bodyPr wrap="square" rtlCol="0">
            <a:spAutoFit/>
          </a:bodyPr>
          <a:lstStyle/>
          <a:p>
            <a:r>
              <a:rPr lang="de-CH" sz="2400" dirty="0"/>
              <a:t>Veröffentlicht CHOP-Katalog</a:t>
            </a:r>
          </a:p>
        </p:txBody>
      </p:sp>
      <p:pic>
        <p:nvPicPr>
          <p:cNvPr id="2054" name="Picture 6" descr="SwissDRG - Vergütung von Spitalleistungen nach leistungsorientierten  Pauschalen">
            <a:extLst>
              <a:ext uri="{FF2B5EF4-FFF2-40B4-BE49-F238E27FC236}">
                <a16:creationId xmlns:a16="http://schemas.microsoft.com/office/drawing/2014/main" id="{C7478325-0501-4355-A3FA-3489FD58E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972" y="2671411"/>
            <a:ext cx="1207647" cy="10566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5">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Gerade Verbindung mit Pfeil 12">
            <a:extLst>
              <a:ext uri="{FF2B5EF4-FFF2-40B4-BE49-F238E27FC236}">
                <a16:creationId xmlns:a16="http://schemas.microsoft.com/office/drawing/2014/main" id="{0FB0D241-42CA-46EE-956F-10A42E1E9D64}"/>
              </a:ext>
            </a:extLst>
          </p:cNvPr>
          <p:cNvCxnSpPr>
            <a:cxnSpLocks/>
            <a:stCxn id="2054" idx="2"/>
          </p:cNvCxnSpPr>
          <p:nvPr/>
        </p:nvCxnSpPr>
        <p:spPr>
          <a:xfrm rot="5400000">
            <a:off x="5526473" y="3677311"/>
            <a:ext cx="1092532" cy="1194114"/>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DB774943-332A-470D-AD22-E14400A12D45}"/>
              </a:ext>
            </a:extLst>
          </p:cNvPr>
          <p:cNvSpPr txBox="1"/>
          <p:nvPr/>
        </p:nvSpPr>
        <p:spPr>
          <a:xfrm>
            <a:off x="6669795" y="3999105"/>
            <a:ext cx="3956138" cy="830997"/>
          </a:xfrm>
          <a:prstGeom prst="rect">
            <a:avLst/>
          </a:prstGeom>
          <a:noFill/>
        </p:spPr>
        <p:txBody>
          <a:bodyPr wrap="square" rtlCol="0">
            <a:spAutoFit/>
          </a:bodyPr>
          <a:lstStyle/>
          <a:p>
            <a:r>
              <a:rPr lang="de-CH" sz="2400" dirty="0"/>
              <a:t>Muss Unterschiede zu vorherigen Jahren finden</a:t>
            </a:r>
          </a:p>
        </p:txBody>
      </p:sp>
      <p:pic>
        <p:nvPicPr>
          <p:cNvPr id="12" name="Picture 10">
            <a:extLst>
              <a:ext uri="{FF2B5EF4-FFF2-40B4-BE49-F238E27FC236}">
                <a16:creationId xmlns:a16="http://schemas.microsoft.com/office/drawing/2014/main" id="{B6A8CE26-A7EB-4BD9-9D65-B64A51E5B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946" y="4427761"/>
            <a:ext cx="979989" cy="91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5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9CD93D0-8518-4F7B-AD6E-2F7D4FEE790F}"/>
              </a:ext>
            </a:extLst>
          </p:cNvPr>
          <p:cNvPicPr>
            <a:picLocks noChangeAspect="1"/>
          </p:cNvPicPr>
          <p:nvPr/>
        </p:nvPicPr>
        <p:blipFill rotWithShape="1">
          <a:blip r:embed="rId4"/>
          <a:srcRect b="7933"/>
          <a:stretch/>
        </p:blipFill>
        <p:spPr>
          <a:xfrm>
            <a:off x="0" y="119358"/>
            <a:ext cx="12192000" cy="6619283"/>
          </a:xfrm>
          <a:prstGeom prst="rect">
            <a:avLst/>
          </a:prstGeom>
        </p:spPr>
      </p:pic>
    </p:spTree>
    <p:extLst>
      <p:ext uri="{BB962C8B-B14F-4D97-AF65-F5344CB8AC3E}">
        <p14:creationId xmlns:p14="http://schemas.microsoft.com/office/powerpoint/2010/main" val="94091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1027FD-27DB-4EE7-8A2B-38EFBE1A6F07}"/>
              </a:ext>
            </a:extLst>
          </p:cNvPr>
          <p:cNvSpPr>
            <a:spLocks noGrp="1"/>
          </p:cNvSpPr>
          <p:nvPr>
            <p:ph type="title"/>
          </p:nvPr>
        </p:nvSpPr>
        <p:spPr/>
        <p:txBody>
          <a:bodyPr/>
          <a:lstStyle/>
          <a:p>
            <a:r>
              <a:rPr lang="de-CH" dirty="0" err="1"/>
              <a:t>Testing</a:t>
            </a:r>
            <a:r>
              <a:rPr lang="de-CH" dirty="0"/>
              <a:t>-Pyramide</a:t>
            </a:r>
          </a:p>
        </p:txBody>
      </p:sp>
      <p:pic>
        <p:nvPicPr>
          <p:cNvPr id="4" name="Picture 4" descr="OnlineGrouper">
            <a:extLst>
              <a:ext uri="{FF2B5EF4-FFF2-40B4-BE49-F238E27FC236}">
                <a16:creationId xmlns:a16="http://schemas.microsoft.com/office/drawing/2014/main" id="{D270B594-618C-4C4F-A7F1-12CF88162E80}"/>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B9FC3E11-59CC-477B-8226-FE209CE8C93B}"/>
              </a:ext>
            </a:extLst>
          </p:cNvPr>
          <p:cNvGraphicFramePr>
            <a:graphicFrameLocks noGrp="1"/>
          </p:cNvGraphicFramePr>
          <p:nvPr>
            <p:ph idx="1"/>
            <p:extLst>
              <p:ext uri="{D42A27DB-BD31-4B8C-83A1-F6EECF244321}">
                <p14:modId xmlns:p14="http://schemas.microsoft.com/office/powerpoint/2010/main" val="2960429048"/>
              </p:ext>
            </p:extLst>
          </p:nvPr>
        </p:nvGraphicFramePr>
        <p:xfrm>
          <a:off x="1096963" y="1846263"/>
          <a:ext cx="4679723" cy="4022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rrow: Up-Down 5">
            <a:extLst>
              <a:ext uri="{FF2B5EF4-FFF2-40B4-BE49-F238E27FC236}">
                <a16:creationId xmlns:a16="http://schemas.microsoft.com/office/drawing/2014/main" id="{7679503E-DD81-4104-9C0A-117BF64E988A}"/>
              </a:ext>
            </a:extLst>
          </p:cNvPr>
          <p:cNvSpPr/>
          <p:nvPr/>
        </p:nvSpPr>
        <p:spPr>
          <a:xfrm>
            <a:off x="6283036" y="1846263"/>
            <a:ext cx="630382" cy="395879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99CFF4B8-23B2-4FE2-B013-771DBA7F0B03}"/>
              </a:ext>
            </a:extLst>
          </p:cNvPr>
          <p:cNvSpPr txBox="1"/>
          <p:nvPr/>
        </p:nvSpPr>
        <p:spPr>
          <a:xfrm>
            <a:off x="6913418" y="2105890"/>
            <a:ext cx="364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Mehr</a:t>
            </a:r>
            <a:r>
              <a:rPr lang="en-US" dirty="0"/>
              <a:t> Integration</a:t>
            </a:r>
          </a:p>
          <a:p>
            <a:pPr marL="285750" indent="-285750">
              <a:buFont typeface="Arial" panose="020B0604020202020204" pitchFamily="34" charset="0"/>
              <a:buChar char="•"/>
            </a:pPr>
            <a:r>
              <a:rPr lang="en-US" dirty="0" err="1"/>
              <a:t>Aufwändiger</a:t>
            </a:r>
            <a:endParaRPr lang="en-CH" dirty="0"/>
          </a:p>
        </p:txBody>
      </p:sp>
      <p:sp>
        <p:nvSpPr>
          <p:cNvPr id="8" name="TextBox 7">
            <a:extLst>
              <a:ext uri="{FF2B5EF4-FFF2-40B4-BE49-F238E27FC236}">
                <a16:creationId xmlns:a16="http://schemas.microsoft.com/office/drawing/2014/main" id="{D6891944-BBC9-4521-BC1C-229DE6C9C062}"/>
              </a:ext>
            </a:extLst>
          </p:cNvPr>
          <p:cNvSpPr txBox="1"/>
          <p:nvPr/>
        </p:nvSpPr>
        <p:spPr>
          <a:xfrm>
            <a:off x="7006451" y="5153891"/>
            <a:ext cx="3114294"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Mehr</a:t>
            </a:r>
            <a:r>
              <a:rPr lang="en-US" dirty="0"/>
              <a:t> Isolation</a:t>
            </a:r>
          </a:p>
          <a:p>
            <a:pPr marL="285750" indent="-285750">
              <a:buFont typeface="Arial" panose="020B0604020202020204" pitchFamily="34" charset="0"/>
              <a:buChar char="•"/>
            </a:pPr>
            <a:r>
              <a:rPr lang="en-US" dirty="0" err="1"/>
              <a:t>Präzisere</a:t>
            </a:r>
            <a:r>
              <a:rPr lang="en-US" dirty="0"/>
              <a:t> </a:t>
            </a:r>
            <a:r>
              <a:rPr lang="en-US" dirty="0" err="1"/>
              <a:t>Fehlermeldungen</a:t>
            </a:r>
            <a:endParaRPr lang="en-CH" dirty="0"/>
          </a:p>
        </p:txBody>
      </p:sp>
    </p:spTree>
    <p:extLst>
      <p:ext uri="{BB962C8B-B14F-4D97-AF65-F5344CB8AC3E}">
        <p14:creationId xmlns:p14="http://schemas.microsoft.com/office/powerpoint/2010/main" val="428958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9488A-255B-4C19-B5E5-4996AA3612A7}"/>
              </a:ext>
            </a:extLst>
          </p:cNvPr>
          <p:cNvSpPr>
            <a:spLocks noGrp="1"/>
          </p:cNvSpPr>
          <p:nvPr>
            <p:ph type="title"/>
          </p:nvPr>
        </p:nvSpPr>
        <p:spPr/>
        <p:txBody>
          <a:bodyPr/>
          <a:lstStyle/>
          <a:p>
            <a:r>
              <a:rPr lang="de-CH" dirty="0"/>
              <a:t>Tech-Stack</a:t>
            </a:r>
          </a:p>
        </p:txBody>
      </p:sp>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uby on Rails - Wikipedia">
            <a:extLst>
              <a:ext uri="{FF2B5EF4-FFF2-40B4-BE49-F238E27FC236}">
                <a16:creationId xmlns:a16="http://schemas.microsoft.com/office/drawing/2014/main" id="{D594B050-E1AF-4F4C-8378-317CA6B7644A}"/>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7486202" y="2297026"/>
            <a:ext cx="2101143" cy="79318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32F238B1-FA7F-4EEC-9654-413B1871932D}"/>
              </a:ext>
            </a:extLst>
          </p:cNvPr>
          <p:cNvSpPr txBox="1"/>
          <p:nvPr/>
        </p:nvSpPr>
        <p:spPr>
          <a:xfrm>
            <a:off x="4482039" y="2210765"/>
            <a:ext cx="272005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CH" sz="4000" dirty="0"/>
              <a:t>Model</a:t>
            </a:r>
          </a:p>
        </p:txBody>
      </p:sp>
      <p:sp>
        <p:nvSpPr>
          <p:cNvPr id="11" name="Textfeld 10">
            <a:extLst>
              <a:ext uri="{FF2B5EF4-FFF2-40B4-BE49-F238E27FC236}">
                <a16:creationId xmlns:a16="http://schemas.microsoft.com/office/drawing/2014/main" id="{002FA38E-7686-4AD2-BE2C-DDC38A56129F}"/>
              </a:ext>
            </a:extLst>
          </p:cNvPr>
          <p:cNvSpPr txBox="1"/>
          <p:nvPr/>
        </p:nvSpPr>
        <p:spPr>
          <a:xfrm>
            <a:off x="4482038" y="3503471"/>
            <a:ext cx="2720051"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CH" sz="4000" dirty="0"/>
              <a:t>Controller</a:t>
            </a:r>
          </a:p>
        </p:txBody>
      </p:sp>
      <p:sp>
        <p:nvSpPr>
          <p:cNvPr id="12" name="Textfeld 11">
            <a:extLst>
              <a:ext uri="{FF2B5EF4-FFF2-40B4-BE49-F238E27FC236}">
                <a16:creationId xmlns:a16="http://schemas.microsoft.com/office/drawing/2014/main" id="{9BE8BA50-4D2A-4F92-B650-EF6DE44C434A}"/>
              </a:ext>
            </a:extLst>
          </p:cNvPr>
          <p:cNvSpPr txBox="1"/>
          <p:nvPr/>
        </p:nvSpPr>
        <p:spPr>
          <a:xfrm>
            <a:off x="4482038" y="4722661"/>
            <a:ext cx="2720051"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CH" sz="4000" dirty="0"/>
              <a:t>View</a:t>
            </a:r>
          </a:p>
        </p:txBody>
      </p:sp>
      <p:pic>
        <p:nvPicPr>
          <p:cNvPr id="10" name="Grafik 9" descr="Datenbank Silhouette">
            <a:extLst>
              <a:ext uri="{FF2B5EF4-FFF2-40B4-BE49-F238E27FC236}">
                <a16:creationId xmlns:a16="http://schemas.microsoft.com/office/drawing/2014/main" id="{B6EDA88B-6224-4CAE-BEAB-C21248723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414" y="1944572"/>
            <a:ext cx="1450757" cy="1450757"/>
          </a:xfrm>
          <a:prstGeom prst="rect">
            <a:avLst/>
          </a:prstGeom>
        </p:spPr>
      </p:pic>
      <p:cxnSp>
        <p:nvCxnSpPr>
          <p:cNvPr id="14" name="Gerade Verbindung mit Pfeil 13">
            <a:extLst>
              <a:ext uri="{FF2B5EF4-FFF2-40B4-BE49-F238E27FC236}">
                <a16:creationId xmlns:a16="http://schemas.microsoft.com/office/drawing/2014/main" id="{1793BF9A-9FF1-4A47-B6F8-23E1F17BAFEB}"/>
              </a:ext>
            </a:extLst>
          </p:cNvPr>
          <p:cNvCxnSpPr>
            <a:cxnSpLocks/>
            <a:stCxn id="11" idx="0"/>
            <a:endCxn id="8" idx="2"/>
          </p:cNvCxnSpPr>
          <p:nvPr/>
        </p:nvCxnSpPr>
        <p:spPr>
          <a:xfrm flipV="1">
            <a:off x="5842064" y="2918651"/>
            <a:ext cx="1" cy="58482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EA8796E5-7307-47AF-991F-36C04B16E6D1}"/>
              </a:ext>
            </a:extLst>
          </p:cNvPr>
          <p:cNvCxnSpPr>
            <a:stCxn id="11" idx="2"/>
            <a:endCxn id="12" idx="0"/>
          </p:cNvCxnSpPr>
          <p:nvPr/>
        </p:nvCxnSpPr>
        <p:spPr>
          <a:xfrm>
            <a:off x="5842064" y="4211357"/>
            <a:ext cx="0" cy="51130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23E12EDA-7A44-43B2-A3CE-386A60260DF8}"/>
              </a:ext>
            </a:extLst>
          </p:cNvPr>
          <p:cNvCxnSpPr>
            <a:cxnSpLocks/>
          </p:cNvCxnSpPr>
          <p:nvPr/>
        </p:nvCxnSpPr>
        <p:spPr>
          <a:xfrm flipV="1">
            <a:off x="2252069" y="2564708"/>
            <a:ext cx="2229969" cy="8723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 name="Gruppieren 21">
            <a:extLst>
              <a:ext uri="{FF2B5EF4-FFF2-40B4-BE49-F238E27FC236}">
                <a16:creationId xmlns:a16="http://schemas.microsoft.com/office/drawing/2014/main" id="{DDA0E54F-D3CB-4823-BE8E-BA4374312073}"/>
              </a:ext>
            </a:extLst>
          </p:cNvPr>
          <p:cNvGrpSpPr/>
          <p:nvPr/>
        </p:nvGrpSpPr>
        <p:grpSpPr>
          <a:xfrm>
            <a:off x="733649" y="3781054"/>
            <a:ext cx="2214815" cy="2214815"/>
            <a:chOff x="1472109" y="2252194"/>
            <a:chExt cx="2214815" cy="2214815"/>
          </a:xfrm>
        </p:grpSpPr>
        <p:pic>
          <p:nvPicPr>
            <p:cNvPr id="21" name="Grafik 20" descr="Fernsehen mit einfarbiger Füllung">
              <a:extLst>
                <a:ext uri="{FF2B5EF4-FFF2-40B4-BE49-F238E27FC236}">
                  <a16:creationId xmlns:a16="http://schemas.microsoft.com/office/drawing/2014/main" id="{9328F3C7-0BC1-441A-B770-C9B9D3F885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2109" y="2252194"/>
              <a:ext cx="2214815" cy="2214815"/>
            </a:xfrm>
            <a:prstGeom prst="rect">
              <a:avLst/>
            </a:prstGeom>
          </p:spPr>
        </p:pic>
        <p:pic>
          <p:nvPicPr>
            <p:cNvPr id="24" name="Picture 2" descr="Piktogramm Web Webseite - Kostenlose Vektorgrafik auf Pixabay">
              <a:extLst>
                <a:ext uri="{FF2B5EF4-FFF2-40B4-BE49-F238E27FC236}">
                  <a16:creationId xmlns:a16="http://schemas.microsoft.com/office/drawing/2014/main" id="{90E425F4-CE4A-40E2-99EA-DD50AA874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019" y="2932036"/>
              <a:ext cx="657501" cy="6519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 name="Gerade Verbindung mit Pfeil 31">
            <a:extLst>
              <a:ext uri="{FF2B5EF4-FFF2-40B4-BE49-F238E27FC236}">
                <a16:creationId xmlns:a16="http://schemas.microsoft.com/office/drawing/2014/main" id="{4E646D83-80E3-4F16-8F42-698E0B2977CA}"/>
              </a:ext>
            </a:extLst>
          </p:cNvPr>
          <p:cNvCxnSpPr>
            <a:stCxn id="21" idx="3"/>
            <a:endCxn id="11" idx="1"/>
          </p:cNvCxnSpPr>
          <p:nvPr/>
        </p:nvCxnSpPr>
        <p:spPr>
          <a:xfrm flipV="1">
            <a:off x="2948464" y="3857414"/>
            <a:ext cx="1533574" cy="1031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CF12EB8A-BE02-4C04-B46A-EC4418B7BF05}"/>
              </a:ext>
            </a:extLst>
          </p:cNvPr>
          <p:cNvCxnSpPr>
            <a:cxnSpLocks/>
            <a:stCxn id="12" idx="1"/>
          </p:cNvCxnSpPr>
          <p:nvPr/>
        </p:nvCxnSpPr>
        <p:spPr>
          <a:xfrm flipH="1">
            <a:off x="2948464" y="5076604"/>
            <a:ext cx="1533574" cy="36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1" name="Picture 10" descr="Mit React und React Native noch performanter und schneller">
            <a:extLst>
              <a:ext uri="{FF2B5EF4-FFF2-40B4-BE49-F238E27FC236}">
                <a16:creationId xmlns:a16="http://schemas.microsoft.com/office/drawing/2014/main" id="{B41613F3-6E1E-45AE-A7DB-838D929BF31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0737" r="3905" b="12159"/>
          <a:stretch/>
        </p:blipFill>
        <p:spPr bwMode="auto">
          <a:xfrm>
            <a:off x="7486200" y="4580303"/>
            <a:ext cx="1934891" cy="81347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PostgreSQL-Datenbankverschlüsselung | Thales">
            <a:extLst>
              <a:ext uri="{FF2B5EF4-FFF2-40B4-BE49-F238E27FC236}">
                <a16:creationId xmlns:a16="http://schemas.microsoft.com/office/drawing/2014/main" id="{46904AE7-8EE6-4557-8407-48DC5C77291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314" b="22738"/>
          <a:stretch/>
        </p:blipFill>
        <p:spPr bwMode="auto">
          <a:xfrm>
            <a:off x="1111374" y="2237108"/>
            <a:ext cx="1140695" cy="8296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600105E-CEF5-466B-BF07-FD2D95D798E3}"/>
              </a:ext>
            </a:extLst>
          </p:cNvPr>
          <p:cNvSpPr/>
          <p:nvPr/>
        </p:nvSpPr>
        <p:spPr>
          <a:xfrm>
            <a:off x="4197927" y="1979520"/>
            <a:ext cx="6151418" cy="2389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8" name="Rectangle 27">
            <a:extLst>
              <a:ext uri="{FF2B5EF4-FFF2-40B4-BE49-F238E27FC236}">
                <a16:creationId xmlns:a16="http://schemas.microsoft.com/office/drawing/2014/main" id="{AC7634E5-5A43-40E6-BE30-662CC7598C1C}"/>
              </a:ext>
            </a:extLst>
          </p:cNvPr>
          <p:cNvSpPr/>
          <p:nvPr/>
        </p:nvSpPr>
        <p:spPr>
          <a:xfrm>
            <a:off x="4197927" y="4540710"/>
            <a:ext cx="6151418" cy="16453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30" name="Picture 29" descr="A picture containing text, clipart&#10;&#10;Description automatically generated">
            <a:extLst>
              <a:ext uri="{FF2B5EF4-FFF2-40B4-BE49-F238E27FC236}">
                <a16:creationId xmlns:a16="http://schemas.microsoft.com/office/drawing/2014/main" id="{CCA30A31-34EE-4AC1-B197-2163841113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84536" y="3301794"/>
            <a:ext cx="983610" cy="983610"/>
          </a:xfrm>
          <a:prstGeom prst="rect">
            <a:avLst/>
          </a:prstGeom>
        </p:spPr>
      </p:pic>
      <p:sp>
        <p:nvSpPr>
          <p:cNvPr id="20" name="TextBox 19">
            <a:extLst>
              <a:ext uri="{FF2B5EF4-FFF2-40B4-BE49-F238E27FC236}">
                <a16:creationId xmlns:a16="http://schemas.microsoft.com/office/drawing/2014/main" id="{A10F435D-2BBB-41F6-88A0-3C9073E12C62}"/>
              </a:ext>
            </a:extLst>
          </p:cNvPr>
          <p:cNvSpPr txBox="1"/>
          <p:nvPr/>
        </p:nvSpPr>
        <p:spPr>
          <a:xfrm>
            <a:off x="8458199" y="3503470"/>
            <a:ext cx="1073727" cy="523220"/>
          </a:xfrm>
          <a:prstGeom prst="rect">
            <a:avLst/>
          </a:prstGeom>
          <a:noFill/>
        </p:spPr>
        <p:txBody>
          <a:bodyPr wrap="square" rtlCol="0">
            <a:spAutoFit/>
          </a:bodyPr>
          <a:lstStyle/>
          <a:p>
            <a:r>
              <a:rPr lang="en-US" sz="2800" dirty="0" err="1"/>
              <a:t>RSpec</a:t>
            </a:r>
            <a:endParaRPr lang="en-CH" sz="2800" dirty="0"/>
          </a:p>
        </p:txBody>
      </p:sp>
      <p:pic>
        <p:nvPicPr>
          <p:cNvPr id="33" name="Picture 20" descr="Jest | Brands JA - JZ">
            <a:extLst>
              <a:ext uri="{FF2B5EF4-FFF2-40B4-BE49-F238E27FC236}">
                <a16:creationId xmlns:a16="http://schemas.microsoft.com/office/drawing/2014/main" id="{B83BA533-B28C-4FE1-BCF4-11E7C98184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0753" y="5291150"/>
            <a:ext cx="1934891" cy="93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35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BC76437-0BE7-41BB-87C0-FF76AF9AF490}"/>
              </a:ext>
            </a:extLst>
          </p:cNvPr>
          <p:cNvSpPr>
            <a:spLocks noGrp="1"/>
          </p:cNvSpPr>
          <p:nvPr>
            <p:ph idx="1"/>
          </p:nvPr>
        </p:nvSpPr>
        <p:spPr/>
        <p:txBody>
          <a:bodyPr>
            <a:normAutofit/>
          </a:bodyPr>
          <a:lstStyle/>
          <a:p>
            <a:pPr lvl="1"/>
            <a:r>
              <a:rPr lang="de-CH" sz="4000" dirty="0"/>
              <a:t> </a:t>
            </a:r>
            <a:r>
              <a:rPr lang="de-CH" sz="4000" dirty="0" err="1"/>
              <a:t>Testing</a:t>
            </a:r>
            <a:r>
              <a:rPr lang="de-CH" sz="4000" dirty="0"/>
              <a:t> Tool für Ruby</a:t>
            </a:r>
          </a:p>
          <a:p>
            <a:pPr lvl="1"/>
            <a:r>
              <a:rPr lang="de-CH" sz="4000" dirty="0"/>
              <a:t> Quelloffen</a:t>
            </a:r>
          </a:p>
          <a:p>
            <a:pPr lvl="1"/>
            <a:r>
              <a:rPr lang="de-CH" sz="4000" dirty="0"/>
              <a:t> Geprägt von Prinzipien</a:t>
            </a:r>
          </a:p>
          <a:p>
            <a:pPr marL="566928" lvl="3" indent="0">
              <a:buNone/>
            </a:pPr>
            <a:r>
              <a:rPr lang="de-CH" sz="2800" dirty="0"/>
              <a:t>«</a:t>
            </a:r>
            <a:r>
              <a:rPr lang="de-CH" sz="2800" dirty="0" err="1"/>
              <a:t>Behvior-driven</a:t>
            </a:r>
            <a:r>
              <a:rPr lang="de-CH" sz="2800" dirty="0"/>
              <a:t> </a:t>
            </a:r>
            <a:r>
              <a:rPr lang="de-CH" sz="2800" dirty="0" err="1"/>
              <a:t>development</a:t>
            </a:r>
            <a:r>
              <a:rPr lang="de-CH" sz="2800" dirty="0"/>
              <a:t>»</a:t>
            </a:r>
          </a:p>
          <a:p>
            <a:pPr marL="566928" lvl="3" indent="0">
              <a:buNone/>
            </a:pPr>
            <a:r>
              <a:rPr lang="de-CH" sz="2800" dirty="0"/>
              <a:t>«Test-</a:t>
            </a:r>
            <a:r>
              <a:rPr lang="de-CH" sz="2800" dirty="0" err="1"/>
              <a:t>driven</a:t>
            </a:r>
            <a:r>
              <a:rPr lang="de-CH" sz="2800" dirty="0"/>
              <a:t> </a:t>
            </a:r>
            <a:r>
              <a:rPr lang="de-CH" sz="2800" dirty="0" err="1"/>
              <a:t>development</a:t>
            </a:r>
            <a:r>
              <a:rPr lang="de-CH" sz="2800" dirty="0"/>
              <a:t>»</a:t>
            </a:r>
            <a:endParaRPr lang="de-CH" sz="4000" dirty="0"/>
          </a:p>
        </p:txBody>
      </p:sp>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sp>
        <p:nvSpPr>
          <p:cNvPr id="9" name="Titel 8">
            <a:extLst>
              <a:ext uri="{FF2B5EF4-FFF2-40B4-BE49-F238E27FC236}">
                <a16:creationId xmlns:a16="http://schemas.microsoft.com/office/drawing/2014/main" id="{59A5F6D8-5D2B-459A-BCB7-B6F7509EFCAE}"/>
              </a:ext>
            </a:extLst>
          </p:cNvPr>
          <p:cNvSpPr>
            <a:spLocks noGrp="1"/>
          </p:cNvSpPr>
          <p:nvPr>
            <p:ph type="title"/>
          </p:nvPr>
        </p:nvSpPr>
        <p:spPr/>
        <p:txBody>
          <a:bodyPr/>
          <a:lstStyle/>
          <a:p>
            <a:r>
              <a:rPr lang="de-CH" dirty="0" err="1"/>
              <a:t>RSpec</a:t>
            </a:r>
            <a:endParaRPr lang="de-CH" dirty="0"/>
          </a:p>
        </p:txBody>
      </p:sp>
      <p:pic>
        <p:nvPicPr>
          <p:cNvPr id="6" name="Picture 5" descr="A picture containing text, clipart&#10;&#10;Description automatically generated">
            <a:extLst>
              <a:ext uri="{FF2B5EF4-FFF2-40B4-BE49-F238E27FC236}">
                <a16:creationId xmlns:a16="http://schemas.microsoft.com/office/drawing/2014/main" id="{73F60A20-CC5C-4178-A4EE-E359A68D1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284" y="1845734"/>
            <a:ext cx="3041436" cy="3041436"/>
          </a:xfrm>
          <a:prstGeom prst="rect">
            <a:avLst/>
          </a:prstGeom>
        </p:spPr>
      </p:pic>
    </p:spTree>
    <p:extLst>
      <p:ext uri="{BB962C8B-B14F-4D97-AF65-F5344CB8AC3E}">
        <p14:creationId xmlns:p14="http://schemas.microsoft.com/office/powerpoint/2010/main" val="278268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9488A-255B-4C19-B5E5-4996AA3612A7}"/>
              </a:ext>
            </a:extLst>
          </p:cNvPr>
          <p:cNvSpPr>
            <a:spLocks noGrp="1"/>
          </p:cNvSpPr>
          <p:nvPr>
            <p:ph type="title"/>
          </p:nvPr>
        </p:nvSpPr>
        <p:spPr/>
        <p:txBody>
          <a:bodyPr/>
          <a:lstStyle/>
          <a:p>
            <a:r>
              <a:rPr lang="de-CH" dirty="0" err="1"/>
              <a:t>Behavior</a:t>
            </a:r>
            <a:r>
              <a:rPr lang="de-CH" dirty="0"/>
              <a:t>/Test-Driven Development</a:t>
            </a:r>
          </a:p>
        </p:txBody>
      </p:sp>
      <p:sp>
        <p:nvSpPr>
          <p:cNvPr id="3" name="Inhaltsplatzhalter 2">
            <a:extLst>
              <a:ext uri="{FF2B5EF4-FFF2-40B4-BE49-F238E27FC236}">
                <a16:creationId xmlns:a16="http://schemas.microsoft.com/office/drawing/2014/main" id="{6BC76437-0BE7-41BB-87C0-FF76AF9AF490}"/>
              </a:ext>
            </a:extLst>
          </p:cNvPr>
          <p:cNvSpPr>
            <a:spLocks noGrp="1"/>
          </p:cNvSpPr>
          <p:nvPr>
            <p:ph idx="1"/>
          </p:nvPr>
        </p:nvSpPr>
        <p:spPr/>
        <p:txBody>
          <a:bodyPr>
            <a:normAutofit/>
          </a:bodyPr>
          <a:lstStyle/>
          <a:p>
            <a:pPr lvl="1"/>
            <a:r>
              <a:rPr lang="de-CH" sz="4000" dirty="0"/>
              <a:t> In TDD wird zuerst ein Test geschrieben, dann wird Codegeschrieben</a:t>
            </a:r>
          </a:p>
          <a:p>
            <a:pPr lvl="1"/>
            <a:endParaRPr lang="de-CH" sz="4000" dirty="0"/>
          </a:p>
          <a:p>
            <a:pPr lvl="1"/>
            <a:r>
              <a:rPr lang="de-CH" sz="4000" dirty="0"/>
              <a:t> In BDD wird zuerst ein Verhalten definiert, dann wird Code geschrieben</a:t>
            </a:r>
            <a:endParaRPr lang="de-CH" sz="2400" dirty="0"/>
          </a:p>
        </p:txBody>
      </p:sp>
      <p:pic>
        <p:nvPicPr>
          <p:cNvPr id="15" name="Picture 4" descr="OnlineGrouper">
            <a:extLst>
              <a:ext uri="{FF2B5EF4-FFF2-40B4-BE49-F238E27FC236}">
                <a16:creationId xmlns:a16="http://schemas.microsoft.com/office/drawing/2014/main" id="{459E9356-39DE-41F0-9FCA-3F303927367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1054955" y="5339183"/>
            <a:ext cx="1137045" cy="974806"/>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17">
            <a:extLst>
              <a:ext uri="{FF2B5EF4-FFF2-40B4-BE49-F238E27FC236}">
                <a16:creationId xmlns:a16="http://schemas.microsoft.com/office/drawing/2014/main" id="{DE26F4C8-357C-4D33-ABF2-228B53F76D80}"/>
              </a:ext>
            </a:extLst>
          </p:cNvPr>
          <p:cNvSpPr txBox="1"/>
          <p:nvPr/>
        </p:nvSpPr>
        <p:spPr>
          <a:xfrm>
            <a:off x="1783271" y="3091855"/>
            <a:ext cx="4839201" cy="461665"/>
          </a:xfrm>
          <a:prstGeom prst="rect">
            <a:avLst/>
          </a:prstGeom>
          <a:noFill/>
        </p:spPr>
        <p:txBody>
          <a:bodyPr wrap="square" rtlCol="0">
            <a:spAutoFit/>
          </a:bodyPr>
          <a:lstStyle/>
          <a:p>
            <a:r>
              <a:rPr lang="de-CH" sz="2400" dirty="0" err="1">
                <a:latin typeface="Courier New" panose="02070309020205020404" pitchFamily="49" charset="0"/>
                <a:cs typeface="Courier New" panose="02070309020205020404" pitchFamily="49" charset="0"/>
              </a:rPr>
              <a:t>expect</a:t>
            </a:r>
            <a:r>
              <a:rPr lang="de-CH" sz="2400" dirty="0">
                <a:latin typeface="Courier New" panose="02070309020205020404" pitchFamily="49" charset="0"/>
                <a:cs typeface="Courier New" panose="02070309020205020404" pitchFamily="49" charset="0"/>
              </a:rPr>
              <a:t>(</a:t>
            </a:r>
            <a:r>
              <a:rPr lang="de-CH" sz="2400" dirty="0" err="1">
                <a:latin typeface="Courier New" panose="02070309020205020404" pitchFamily="49" charset="0"/>
                <a:cs typeface="Courier New" panose="02070309020205020404" pitchFamily="49" charset="0"/>
              </a:rPr>
              <a:t>sum</a:t>
            </a:r>
            <a:r>
              <a:rPr lang="de-CH" sz="2400" dirty="0">
                <a:latin typeface="Courier New" panose="02070309020205020404" pitchFamily="49" charset="0"/>
                <a:cs typeface="Courier New" panose="02070309020205020404" pitchFamily="49" charset="0"/>
              </a:rPr>
              <a:t>(2,3)).</a:t>
            </a:r>
            <a:r>
              <a:rPr lang="de-CH" sz="2400" dirty="0" err="1">
                <a:latin typeface="Courier New" panose="02070309020205020404" pitchFamily="49" charset="0"/>
                <a:cs typeface="Courier New" panose="02070309020205020404" pitchFamily="49" charset="0"/>
              </a:rPr>
              <a:t>toBe</a:t>
            </a:r>
            <a:r>
              <a:rPr lang="de-CH" sz="2400" dirty="0">
                <a:latin typeface="Courier New" panose="02070309020205020404" pitchFamily="49" charset="0"/>
                <a:cs typeface="Courier New" panose="02070309020205020404" pitchFamily="49" charset="0"/>
              </a:rPr>
              <a:t>(5)</a:t>
            </a:r>
          </a:p>
        </p:txBody>
      </p:sp>
      <p:sp>
        <p:nvSpPr>
          <p:cNvPr id="7" name="Textfeld 17">
            <a:extLst>
              <a:ext uri="{FF2B5EF4-FFF2-40B4-BE49-F238E27FC236}">
                <a16:creationId xmlns:a16="http://schemas.microsoft.com/office/drawing/2014/main" id="{D5AFA37B-5360-4569-BF7A-53E081C231FE}"/>
              </a:ext>
            </a:extLst>
          </p:cNvPr>
          <p:cNvSpPr txBox="1"/>
          <p:nvPr/>
        </p:nvSpPr>
        <p:spPr>
          <a:xfrm>
            <a:off x="1763390" y="4989929"/>
            <a:ext cx="9936774" cy="461665"/>
          </a:xfrm>
          <a:prstGeom prst="rect">
            <a:avLst/>
          </a:prstGeom>
          <a:noFill/>
        </p:spPr>
        <p:txBody>
          <a:bodyPr wrap="square" rtlCol="0">
            <a:spAutoFit/>
          </a:bodyPr>
          <a:lstStyle/>
          <a:p>
            <a:r>
              <a:rPr lang="de-CH" sz="2400" dirty="0" err="1">
                <a:latin typeface="Courier New" panose="02070309020205020404" pitchFamily="49" charset="0"/>
                <a:cs typeface="Courier New" panose="02070309020205020404" pitchFamily="49" charset="0"/>
              </a:rPr>
              <a:t>It</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should</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ask</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for</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permission</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when</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catalog</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is</a:t>
            </a:r>
            <a:r>
              <a:rPr lang="de-CH" sz="2400" dirty="0">
                <a:latin typeface="Courier New" panose="02070309020205020404" pitchFamily="49" charset="0"/>
                <a:cs typeface="Courier New" panose="02070309020205020404" pitchFamily="49" charset="0"/>
              </a:rPr>
              <a:t> </a:t>
            </a:r>
            <a:r>
              <a:rPr lang="de-CH" sz="2400" dirty="0" err="1">
                <a:latin typeface="Courier New" panose="02070309020205020404" pitchFamily="49" charset="0"/>
                <a:cs typeface="Courier New" panose="02070309020205020404" pitchFamily="49" charset="0"/>
              </a:rPr>
              <a:t>deleted</a:t>
            </a:r>
            <a:endParaRPr lang="de-CH"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657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1FF2-F374-44BC-B867-131E601DC17C}"/>
              </a:ext>
            </a:extLst>
          </p:cNvPr>
          <p:cNvSpPr>
            <a:spLocks noGrp="1"/>
          </p:cNvSpPr>
          <p:nvPr>
            <p:ph type="title"/>
          </p:nvPr>
        </p:nvSpPr>
        <p:spPr/>
        <p:txBody>
          <a:bodyPr/>
          <a:lstStyle/>
          <a:p>
            <a:r>
              <a:rPr lang="en-US" dirty="0" err="1"/>
              <a:t>RSpec</a:t>
            </a:r>
            <a:r>
              <a:rPr lang="en-US" dirty="0"/>
              <a:t> </a:t>
            </a:r>
            <a:r>
              <a:rPr lang="en-US" dirty="0" err="1"/>
              <a:t>Beispiel</a:t>
            </a:r>
            <a:endParaRPr lang="en-CH" dirty="0"/>
          </a:p>
        </p:txBody>
      </p:sp>
      <p:sp>
        <p:nvSpPr>
          <p:cNvPr id="5" name="TextBox 4">
            <a:extLst>
              <a:ext uri="{FF2B5EF4-FFF2-40B4-BE49-F238E27FC236}">
                <a16:creationId xmlns:a16="http://schemas.microsoft.com/office/drawing/2014/main" id="{202DD5E8-D524-440A-8820-99384866FA6B}"/>
              </a:ext>
            </a:extLst>
          </p:cNvPr>
          <p:cNvSpPr txBox="1"/>
          <p:nvPr/>
        </p:nvSpPr>
        <p:spPr>
          <a:xfrm>
            <a:off x="1097280" y="1845734"/>
            <a:ext cx="5516880" cy="1754326"/>
          </a:xfrm>
          <a:prstGeom prst="rect">
            <a:avLst/>
          </a:prstGeom>
          <a:solidFill>
            <a:schemeClr val="tx1"/>
          </a:solidFill>
        </p:spPr>
        <p:txBody>
          <a:bodyPr wrap="square" rtlCol="0">
            <a:spAutoFit/>
          </a:bodyPr>
          <a:lstStyle/>
          <a:p>
            <a:r>
              <a:rPr lang="en-US" b="0" dirty="0" err="1">
                <a:solidFill>
                  <a:srgbClr val="4EC9B0"/>
                </a:solidFill>
                <a:effectLst/>
                <a:latin typeface="Consolas" panose="020B0609020204030204" pitchFamily="49" charset="0"/>
              </a:rPr>
              <a:t>RSpec</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Catalog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:type</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:model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"is not valid without a year"</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catalog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Catalog</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nil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catalog</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to_not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be_valid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end</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end</a:t>
            </a:r>
            <a:endParaRPr lang="en-US" b="0" dirty="0">
              <a:solidFill>
                <a:srgbClr val="D4D4D4"/>
              </a:solidFill>
              <a:effectLst/>
              <a:latin typeface="Consolas" panose="020B0609020204030204" pitchFamily="49" charset="0"/>
            </a:endParaRPr>
          </a:p>
        </p:txBody>
      </p:sp>
      <p:sp>
        <p:nvSpPr>
          <p:cNvPr id="6" name="Content Placeholder 5">
            <a:extLst>
              <a:ext uri="{FF2B5EF4-FFF2-40B4-BE49-F238E27FC236}">
                <a16:creationId xmlns:a16="http://schemas.microsoft.com/office/drawing/2014/main" id="{F74E1575-8C29-417B-A30C-D9D358885896}"/>
              </a:ext>
            </a:extLst>
          </p:cNvPr>
          <p:cNvSpPr txBox="1">
            <a:spLocks noGrp="1"/>
          </p:cNvSpPr>
          <p:nvPr>
            <p:ph idx="1"/>
          </p:nvPr>
        </p:nvSpPr>
        <p:spPr>
          <a:xfrm>
            <a:off x="1097280" y="4091896"/>
            <a:ext cx="10335490" cy="1738938"/>
          </a:xfrm>
          <a:prstGeom prst="rect">
            <a:avLst/>
          </a:prstGeom>
          <a:solidFill>
            <a:schemeClr val="tx1"/>
          </a:solidFill>
        </p:spPr>
        <p:txBody>
          <a:bodyPr wrap="square" rtlCol="0">
            <a:spAutoFit/>
          </a:bodyPr>
          <a:lstStyle/>
          <a:p>
            <a:r>
              <a:rPr lang="en-US" b="0" dirty="0">
                <a:solidFill>
                  <a:srgbClr val="4EC9B0"/>
                </a:solidFill>
                <a:effectLst/>
                <a:latin typeface="Consolas" panose="020B0609020204030204" pitchFamily="49" charset="0"/>
              </a:rPr>
              <a:t> </a:t>
            </a:r>
            <a:r>
              <a:rPr lang="en-US" b="0" dirty="0">
                <a:solidFill>
                  <a:schemeClr val="bg1"/>
                </a:solidFill>
                <a:effectLst/>
                <a:latin typeface="Consolas" panose="020B0609020204030204" pitchFamily="49" charset="0"/>
              </a:rPr>
              <a:t>1) Catalog is not valid without a year</a:t>
            </a:r>
          </a:p>
          <a:p>
            <a:r>
              <a:rPr lang="en-US" b="0" dirty="0">
                <a:solidFill>
                  <a:srgbClr val="4EC9B0"/>
                </a:solidFill>
                <a:effectLst/>
                <a:latin typeface="Consolas" panose="020B0609020204030204" pitchFamily="49" charset="0"/>
              </a:rPr>
              <a:t>     </a:t>
            </a:r>
            <a:r>
              <a:rPr lang="en-US" b="0" dirty="0">
                <a:solidFill>
                  <a:srgbClr val="FF0000"/>
                </a:solidFill>
                <a:effectLst/>
                <a:latin typeface="Consolas" panose="020B0609020204030204" pitchFamily="49" charset="0"/>
              </a:rPr>
              <a:t>Failure/Error: expect(catalog).</a:t>
            </a:r>
            <a:r>
              <a:rPr lang="en-US" b="0" dirty="0" err="1">
                <a:solidFill>
                  <a:srgbClr val="FF0000"/>
                </a:solidFill>
                <a:effectLst/>
                <a:latin typeface="Consolas" panose="020B0609020204030204" pitchFamily="49" charset="0"/>
              </a:rPr>
              <a:t>to_not</a:t>
            </a:r>
            <a:r>
              <a:rPr lang="en-US" b="0" dirty="0">
                <a:solidFill>
                  <a:srgbClr val="FF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be_valid</a:t>
            </a:r>
            <a:endParaRPr lang="en-US" b="0" dirty="0">
              <a:solidFill>
                <a:srgbClr val="FF0000"/>
              </a:solidFill>
              <a:effectLst/>
              <a:latin typeface="Consolas" panose="020B0609020204030204" pitchFamily="49" charset="0"/>
            </a:endParaRPr>
          </a:p>
          <a:p>
            <a:r>
              <a:rPr lang="en-US" b="0" dirty="0">
                <a:solidFill>
                  <a:srgbClr val="FF0000"/>
                </a:solidFill>
                <a:effectLst/>
                <a:latin typeface="Consolas" panose="020B0609020204030204" pitchFamily="49" charset="0"/>
              </a:rPr>
              <a:t>       expected #&lt;Catalog id: nil, year: nil&gt; not to be valid</a:t>
            </a:r>
          </a:p>
          <a:p>
            <a:r>
              <a:rPr lang="en-US" b="0" dirty="0">
                <a:solidFill>
                  <a:srgbClr val="4EC9B0"/>
                </a:solidFill>
                <a:effectLst/>
                <a:latin typeface="Consolas" panose="020B0609020204030204" pitchFamily="49" charset="0"/>
              </a:rPr>
              <a:t>     # ./spec/models/catalog_spec.rb:8:in `block (2 levels) in &lt;main&gt;'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389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theme/theme1.xml><?xml version="1.0" encoding="utf-8"?>
<a:theme xmlns:a="http://schemas.openxmlformats.org/drawingml/2006/main" name="Rückblick">
  <a:themeElements>
    <a:clrScheme name="Rückblick">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1281</TotalTime>
  <Words>1098</Words>
  <Application>Microsoft Office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Courier New</vt:lpstr>
      <vt:lpstr>Rückblick</vt:lpstr>
      <vt:lpstr>Qualitätssicherung, Testing und Usability</vt:lpstr>
      <vt:lpstr>Ablauf und Inhalt</vt:lpstr>
      <vt:lpstr>Erinnerung an Aufgabe</vt:lpstr>
      <vt:lpstr>PowerPoint Presentation</vt:lpstr>
      <vt:lpstr>Testing-Pyramide</vt:lpstr>
      <vt:lpstr>Tech-Stack</vt:lpstr>
      <vt:lpstr>RSpec</vt:lpstr>
      <vt:lpstr>Behavior/Test-Driven Development</vt:lpstr>
      <vt:lpstr>RSpec Beispiel</vt:lpstr>
      <vt:lpstr>RSpec Beispiel</vt:lpstr>
      <vt:lpstr>Testdatenbank</vt:lpstr>
      <vt:lpstr>Testing-Pyramide</vt:lpstr>
      <vt:lpstr>Usability Test</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Iteration 1</dc:title>
  <dc:creator>Marula Bobst</dc:creator>
  <cp:lastModifiedBy>Widmer, Martin Andreas (ILUB)</cp:lastModifiedBy>
  <cp:revision>74</cp:revision>
  <dcterms:created xsi:type="dcterms:W3CDTF">2022-03-20T15:54:15Z</dcterms:created>
  <dcterms:modified xsi:type="dcterms:W3CDTF">2022-05-11T11:06:31Z</dcterms:modified>
</cp:coreProperties>
</file>