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9" r:id="rId1"/>
  </p:sldMasterIdLst>
  <p:notesMasterIdLst>
    <p:notesMasterId r:id="rId16"/>
  </p:notesMasterIdLst>
  <p:sldIdLst>
    <p:sldId id="258" r:id="rId2"/>
    <p:sldId id="260" r:id="rId3"/>
    <p:sldId id="263" r:id="rId4"/>
    <p:sldId id="264" r:id="rId5"/>
    <p:sldId id="265" r:id="rId6"/>
    <p:sldId id="267" r:id="rId7"/>
    <p:sldId id="269" r:id="rId8"/>
    <p:sldId id="268" r:id="rId9"/>
    <p:sldId id="270" r:id="rId10"/>
    <p:sldId id="272" r:id="rId11"/>
    <p:sldId id="273" r:id="rId12"/>
    <p:sldId id="276" r:id="rId13"/>
    <p:sldId id="275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65" autoAdjust="0"/>
    <p:restoredTop sz="63698" autoAdjust="0"/>
  </p:normalViewPr>
  <p:slideViewPr>
    <p:cSldViewPr snapToGrid="0">
      <p:cViewPr varScale="1">
        <p:scale>
          <a:sx n="42" d="100"/>
          <a:sy n="42" d="100"/>
        </p:scale>
        <p:origin x="184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4FCE1-4EF8-41B8-AFE3-2FB1CDF723DD}" type="datetimeFigureOut">
              <a:rPr lang="de-CH" smtClean="0"/>
              <a:t>26.04.2022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4217A-543F-4CA1-BD6C-EDC8EE9FD3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22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268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Font typeface="+mj-lt"/>
              <a:buNone/>
            </a:pPr>
            <a:endParaRPr lang="de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035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1129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endParaRPr lang="de-C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4470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8154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32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846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83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20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993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405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270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325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736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1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07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8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43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4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26.04.2022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759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26.04.2022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45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26.04.2022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14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26.04.2022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532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28947A-F055-4405-926F-B192ACD903BD}" type="datetimeFigureOut">
              <a:rPr lang="de-CH" smtClean="0"/>
              <a:t>26.04.2022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3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26.04.2022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736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28947A-F055-4405-926F-B192ACD903BD}" type="datetimeFigureOut">
              <a:rPr lang="de-CH" smtClean="0"/>
              <a:t>26.04.2022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6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B6A9F-7F81-4C13-AD2D-67481177C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6600" dirty="0"/>
              <a:t>Technologie und Architektur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D2E2CF-BA91-4B33-AE1B-A33EFBEBA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Präsentation von Florin Achermann</a:t>
            </a:r>
            <a:br>
              <a:rPr lang="de-CH" dirty="0"/>
            </a:br>
            <a:endParaRPr lang="de-CH" dirty="0"/>
          </a:p>
          <a:p>
            <a:r>
              <a:rPr lang="de-CH" sz="2000" dirty="0"/>
              <a:t>Im Team mit Lena, </a:t>
            </a:r>
            <a:r>
              <a:rPr lang="de-CH" sz="2000" dirty="0" err="1"/>
              <a:t>Marula</a:t>
            </a:r>
            <a:r>
              <a:rPr lang="de-CH" sz="2000" dirty="0"/>
              <a:t>, Martin und Merlin</a:t>
            </a:r>
          </a:p>
        </p:txBody>
      </p:sp>
      <p:pic>
        <p:nvPicPr>
          <p:cNvPr id="1028" name="Picture 4" descr="OnlineGrouper">
            <a:extLst>
              <a:ext uri="{FF2B5EF4-FFF2-40B4-BE49-F238E27FC236}">
                <a16:creationId xmlns:a16="http://schemas.microsoft.com/office/drawing/2014/main" id="{D364D10F-977D-4675-A0B5-51BF68C8F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758952"/>
            <a:ext cx="2325355" cy="199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7390F83-7826-4C3B-B289-1F328C75207D}"/>
              </a:ext>
            </a:extLst>
          </p:cNvPr>
          <p:cNvSpPr txBox="1"/>
          <p:nvPr/>
        </p:nvSpPr>
        <p:spPr>
          <a:xfrm>
            <a:off x="3422635" y="1494123"/>
            <a:ext cx="6129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>
                <a:latin typeface="+mj-lt"/>
              </a:rPr>
              <a:t>Web-Überleitungstool für CHOP-Kataloge</a:t>
            </a:r>
          </a:p>
        </p:txBody>
      </p:sp>
    </p:spTree>
    <p:extLst>
      <p:ext uri="{BB962C8B-B14F-4D97-AF65-F5344CB8AC3E}">
        <p14:creationId xmlns:p14="http://schemas.microsoft.com/office/powerpoint/2010/main" val="424750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488A-255B-4C19-B5E5-4996AA36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«Konvention vor Konfiguration» &amp;</a:t>
            </a:r>
            <a:br>
              <a:rPr lang="de-CH" dirty="0"/>
            </a:br>
            <a:r>
              <a:rPr lang="de-CH" dirty="0"/>
              <a:t>«</a:t>
            </a:r>
            <a:r>
              <a:rPr lang="de-CH" dirty="0" err="1"/>
              <a:t>Don’t</a:t>
            </a:r>
            <a:r>
              <a:rPr lang="de-CH" dirty="0"/>
              <a:t> </a:t>
            </a:r>
            <a:r>
              <a:rPr lang="de-CH" dirty="0" err="1"/>
              <a:t>repeat</a:t>
            </a:r>
            <a:r>
              <a:rPr lang="de-CH" dirty="0"/>
              <a:t> </a:t>
            </a:r>
            <a:r>
              <a:rPr lang="de-CH" dirty="0" err="1"/>
              <a:t>yourself</a:t>
            </a:r>
            <a:r>
              <a:rPr lang="de-CH" dirty="0"/>
              <a:t> (DRY)»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03783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 bin/rails generate model Catalog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year:integer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de-CH" sz="2800" dirty="0">
                <a:cs typeface="Courier New" panose="02070309020205020404" pitchFamily="49" charset="0"/>
              </a:rPr>
              <a:t>Was im Hintergrund durch Konvention und DRY passiert ist:</a:t>
            </a:r>
          </a:p>
          <a:p>
            <a:pPr lvl="1"/>
            <a:r>
              <a:rPr lang="de-CH" sz="2800" dirty="0">
                <a:cs typeface="Courier New" panose="02070309020205020404" pitchFamily="49" charset="0"/>
              </a:rPr>
              <a:t> generiert eine Tabelle </a:t>
            </a:r>
            <a:r>
              <a:rPr lang="de-CH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catalogs</a:t>
            </a:r>
            <a:r>
              <a:rPr lang="de-CH" sz="2800" dirty="0">
                <a:cs typeface="Courier New" panose="02070309020205020404" pitchFamily="49" charset="0"/>
              </a:rPr>
              <a:t> in DB</a:t>
            </a:r>
            <a:endParaRPr lang="de-CH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 sz="2800" dirty="0">
                <a:cs typeface="Courier New" panose="02070309020205020404" pitchFamily="49" charset="0"/>
              </a:rPr>
              <a:t> erstellt Spalten für </a:t>
            </a:r>
            <a:r>
              <a:rPr lang="de-CH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CH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endParaRPr lang="de-CH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 sz="2800" dirty="0">
                <a:cs typeface="Courier New" panose="02070309020205020404" pitchFamily="49" charset="0"/>
              </a:rPr>
              <a:t> erstellt Klassen und Methoden für </a:t>
            </a:r>
            <a:r>
              <a:rPr lang="de-CH" sz="2800" dirty="0" err="1">
                <a:cs typeface="Courier New" panose="02070309020205020404" pitchFamily="49" charset="0"/>
              </a:rPr>
              <a:t>ActiveRecord</a:t>
            </a:r>
            <a:endParaRPr lang="de-CH" sz="2800" dirty="0">
              <a:cs typeface="Courier New" panose="02070309020205020404" pitchFamily="49" charset="0"/>
            </a:endParaRPr>
          </a:p>
          <a:p>
            <a:pPr marL="384048" lvl="2" indent="0">
              <a:buNone/>
            </a:pP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Catalog.new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2022)</a:t>
            </a:r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uby on Rails - Wikipedia">
            <a:extLst>
              <a:ext uri="{FF2B5EF4-FFF2-40B4-BE49-F238E27FC236}">
                <a16:creationId xmlns:a16="http://schemas.microsoft.com/office/drawing/2014/main" id="{D594B050-E1AF-4F4C-8378-317CA6B7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0547"/>
            <a:ext cx="2323425" cy="87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8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78">
            <a:extLst>
              <a:ext uri="{FF2B5EF4-FFF2-40B4-BE49-F238E27FC236}">
                <a16:creationId xmlns:a16="http://schemas.microsoft.com/office/drawing/2014/main" id="{6E14809C-AB06-455C-9E09-733EC00DD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76" name="Rectangle 80">
            <a:extLst>
              <a:ext uri="{FF2B5EF4-FFF2-40B4-BE49-F238E27FC236}">
                <a16:creationId xmlns:a16="http://schemas.microsoft.com/office/drawing/2014/main" id="{F9612D73-1056-4289-A977-92C9190C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77" name="Rectangle 82">
            <a:extLst>
              <a:ext uri="{FF2B5EF4-FFF2-40B4-BE49-F238E27FC236}">
                <a16:creationId xmlns:a16="http://schemas.microsoft.com/office/drawing/2014/main" id="{B0EF5484-1F18-43F6-B596-CFD1939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8" name="Rectangle 84">
            <a:extLst>
              <a:ext uri="{FF2B5EF4-FFF2-40B4-BE49-F238E27FC236}">
                <a16:creationId xmlns:a16="http://schemas.microsoft.com/office/drawing/2014/main" id="{10F3B4B1-0E5F-4E0B-ADF8-202569066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5327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9" name="Rectangle 86">
            <a:extLst>
              <a:ext uri="{FF2B5EF4-FFF2-40B4-BE49-F238E27FC236}">
                <a16:creationId xmlns:a16="http://schemas.microsoft.com/office/drawing/2014/main" id="{103907F0-0940-4D45-AAD0-448D191C8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072" y="480060"/>
            <a:ext cx="5455327" cy="5897880"/>
          </a:xfrm>
          <a:prstGeom prst="rect">
            <a:avLst/>
          </a:prstGeom>
          <a:solidFill>
            <a:srgbClr val="FFFF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539C8B1-BE43-4907-8B9C-C685C34DC1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7" t="8591" r="6075" b="10426"/>
          <a:stretch/>
        </p:blipFill>
        <p:spPr>
          <a:xfrm>
            <a:off x="6281965" y="753673"/>
            <a:ext cx="5427434" cy="5115421"/>
          </a:xfrm>
          <a:prstGeom prst="rect">
            <a:avLst/>
          </a:prstGeom>
        </p:spPr>
      </p:pic>
      <p:pic>
        <p:nvPicPr>
          <p:cNvPr id="11" name="Picture 1" descr="Catalog &#10;year: int &#10;1 &#10;Transition &#10;Chop &#10;code: string &#10;description: string &#10;compelment: boolean &#10;1 &#10;Difference &#10;checked: enum &#10;comment: string &#10;mapping_type: enum ">
            <a:extLst>
              <a:ext uri="{FF2B5EF4-FFF2-40B4-BE49-F238E27FC236}">
                <a16:creationId xmlns:a16="http://schemas.microsoft.com/office/drawing/2014/main" id="{D7F10D90-C821-48BC-8A90-180C74BD9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t="5872" r="8881" b="7496"/>
          <a:stretch/>
        </p:blipFill>
        <p:spPr bwMode="auto">
          <a:xfrm>
            <a:off x="496687" y="556280"/>
            <a:ext cx="5431200" cy="292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BD74CEE-021E-4E3F-8E2F-506030E1D303}"/>
              </a:ext>
            </a:extLst>
          </p:cNvPr>
          <p:cNvSpPr txBox="1">
            <a:spLocks/>
          </p:cNvSpPr>
          <p:nvPr/>
        </p:nvSpPr>
        <p:spPr>
          <a:xfrm>
            <a:off x="496686" y="3525604"/>
            <a:ext cx="5443265" cy="282092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Font typeface="Calibri" pitchFamily="34" charset="0"/>
              <a:buNone/>
            </a:pPr>
            <a:r>
              <a:rPr lang="de-CH" sz="3800" u="sng" dirty="0"/>
              <a:t>Datenbank ist in 3NF</a:t>
            </a:r>
            <a:br>
              <a:rPr lang="de-CH" sz="3200" u="sng" dirty="0"/>
            </a:br>
            <a:endParaRPr lang="de-CH" sz="3200" u="sng" dirty="0"/>
          </a:p>
          <a:p>
            <a:pPr marL="201168" lvl="1" indent="0">
              <a:buFont typeface="Calibri" pitchFamily="34" charset="0"/>
              <a:buNone/>
            </a:pPr>
            <a:r>
              <a:rPr lang="de-CH" sz="3100" dirty="0">
                <a:sym typeface="Wingdings" panose="05000000000000000000" pitchFamily="2" charset="2"/>
              </a:rPr>
              <a:t>Einfacher Grund: Fast keine funktionalen Abhängigkeiten</a:t>
            </a:r>
          </a:p>
          <a:p>
            <a:pPr marL="201168" lvl="1" indent="0">
              <a:buFont typeface="Calibri" pitchFamily="34" charset="0"/>
              <a:buNone/>
            </a:pPr>
            <a:endParaRPr lang="de-CH" sz="31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de-CH" sz="3100" dirty="0">
                <a:sym typeface="Wingdings" panose="05000000000000000000" pitchFamily="2" charset="2"/>
              </a:rPr>
              <a:t>Keine Redundanzen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CH" sz="3100" dirty="0">
                <a:sym typeface="Wingdings" panose="05000000000000000000" pitchFamily="2" charset="2"/>
              </a:rPr>
              <a:t>Keine Einfüge-/Änderungs-/Löschanomalien</a:t>
            </a:r>
          </a:p>
          <a:p>
            <a:pPr marL="201168" lvl="1" indent="0">
              <a:buFont typeface="Calibri" pitchFamily="34" charset="0"/>
              <a:buNone/>
            </a:pPr>
            <a:endParaRPr lang="de-CH" sz="2800" dirty="0">
              <a:sym typeface="Wingdings" panose="05000000000000000000" pitchFamily="2" charset="2"/>
            </a:endParaRPr>
          </a:p>
          <a:p>
            <a:pPr marL="201168" lvl="1" indent="0">
              <a:buFont typeface="Calibri" pitchFamily="34" charset="0"/>
              <a:buNone/>
            </a:pPr>
            <a:endParaRPr lang="de-CH" sz="2800" dirty="0"/>
          </a:p>
          <a:p>
            <a:pPr marL="201168" lvl="1" indent="0">
              <a:buFont typeface="Calibri" pitchFamily="34" charset="0"/>
              <a:buNone/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00045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488A-255B-4C19-B5E5-4996AA36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Dataflow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CH" sz="3600" dirty="0"/>
          </a:p>
          <a:p>
            <a:pPr marL="201168" lvl="1" indent="0">
              <a:buNone/>
            </a:pPr>
            <a:endParaRPr lang="de-CH" sz="2400" dirty="0"/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BEAAD3C-2C46-421E-9AEC-7061313CC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01" y="1990915"/>
            <a:ext cx="3324249" cy="226223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7F02FFC-15EC-4429-851B-F468009F69FC}"/>
              </a:ext>
            </a:extLst>
          </p:cNvPr>
          <p:cNvSpPr txBox="1"/>
          <p:nvPr/>
        </p:nvSpPr>
        <p:spPr>
          <a:xfrm>
            <a:off x="4758738" y="2008159"/>
            <a:ext cx="217314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800" dirty="0"/>
              <a:t>API-</a:t>
            </a:r>
            <a:r>
              <a:rPr lang="de-CH" sz="2800" dirty="0" err="1"/>
              <a:t>Endpoint</a:t>
            </a:r>
            <a:endParaRPr lang="de-CH" sz="28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CFD1A1-6CA8-49CC-9F40-FA5EE3B08044}"/>
              </a:ext>
            </a:extLst>
          </p:cNvPr>
          <p:cNvSpPr txBox="1"/>
          <p:nvPr/>
        </p:nvSpPr>
        <p:spPr>
          <a:xfrm>
            <a:off x="9113051" y="2008159"/>
            <a:ext cx="170103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800" dirty="0"/>
              <a:t>Controller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3CF1ABD-0293-4830-BDD8-954690BF297D}"/>
              </a:ext>
            </a:extLst>
          </p:cNvPr>
          <p:cNvGrpSpPr/>
          <p:nvPr/>
        </p:nvGrpSpPr>
        <p:grpSpPr>
          <a:xfrm>
            <a:off x="9238187" y="4580762"/>
            <a:ext cx="1450757" cy="1450757"/>
            <a:chOff x="7053534" y="2621237"/>
            <a:chExt cx="1450757" cy="1450757"/>
          </a:xfrm>
        </p:grpSpPr>
        <p:pic>
          <p:nvPicPr>
            <p:cNvPr id="34" name="Grafik 33" descr="Datenbank Silhouette">
              <a:extLst>
                <a:ext uri="{FF2B5EF4-FFF2-40B4-BE49-F238E27FC236}">
                  <a16:creationId xmlns:a16="http://schemas.microsoft.com/office/drawing/2014/main" id="{36247305-D31D-4F92-BABA-2E829E42F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53534" y="2621237"/>
              <a:ext cx="1450757" cy="1450757"/>
            </a:xfrm>
            <a:prstGeom prst="rect">
              <a:avLst/>
            </a:prstGeom>
          </p:spPr>
        </p:pic>
        <p:pic>
          <p:nvPicPr>
            <p:cNvPr id="36" name="Picture 14" descr="PostgreSQL-Datenbankverschlüsselung | Thales">
              <a:extLst>
                <a:ext uri="{FF2B5EF4-FFF2-40B4-BE49-F238E27FC236}">
                  <a16:creationId xmlns:a16="http://schemas.microsoft.com/office/drawing/2014/main" id="{47561D80-20D7-42D4-8D33-344478E48D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14" b="22738"/>
            <a:stretch/>
          </p:blipFill>
          <p:spPr bwMode="auto">
            <a:xfrm>
              <a:off x="7225202" y="3110677"/>
              <a:ext cx="1140695" cy="82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4310FDA-B20D-4F8B-82CC-49B6F55FB19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83850" y="2263106"/>
            <a:ext cx="1174888" cy="6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0BB4834-1F2C-46E6-A126-9339F80D28FF}"/>
              </a:ext>
            </a:extLst>
          </p:cNvPr>
          <p:cNvSpPr txBox="1"/>
          <p:nvPr/>
        </p:nvSpPr>
        <p:spPr>
          <a:xfrm>
            <a:off x="3681299" y="2289786"/>
            <a:ext cx="97998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800" dirty="0"/>
              <a:t>POST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C2D65D2-4299-40F8-A26C-DA3969C785DA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9963566" y="2531379"/>
            <a:ext cx="1" cy="204938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D3E49DBD-E794-4F01-8BF8-962C8BDC105C}"/>
              </a:ext>
            </a:extLst>
          </p:cNvPr>
          <p:cNvSpPr txBox="1"/>
          <p:nvPr/>
        </p:nvSpPr>
        <p:spPr>
          <a:xfrm>
            <a:off x="5048924" y="3064113"/>
            <a:ext cx="4801521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2800" dirty="0"/>
              <a:t>Controller berechnet in ständiger Abgleichung mit DB die </a:t>
            </a:r>
            <a:r>
              <a:rPr lang="de-CH" sz="2800" dirty="0" err="1"/>
              <a:t>Differences</a:t>
            </a:r>
            <a:endParaRPr lang="de-CH" sz="2800" dirty="0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EB8023B-C92E-4809-8765-2B85BD77E325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6931880" y="2269769"/>
            <a:ext cx="21811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06248A6-8138-476A-AF36-2534FD032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577" y="1956066"/>
            <a:ext cx="618595" cy="5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20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488A-255B-4C19-B5E5-4996AA36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Dataflow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CH" sz="3600" dirty="0"/>
          </a:p>
          <a:p>
            <a:pPr marL="201168" lvl="1" indent="0">
              <a:buNone/>
            </a:pPr>
            <a:endParaRPr lang="de-CH" sz="2400" dirty="0"/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7F02FFC-15EC-4429-851B-F468009F69FC}"/>
              </a:ext>
            </a:extLst>
          </p:cNvPr>
          <p:cNvSpPr txBox="1"/>
          <p:nvPr/>
        </p:nvSpPr>
        <p:spPr>
          <a:xfrm>
            <a:off x="1391966" y="3689694"/>
            <a:ext cx="217314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800" dirty="0"/>
              <a:t>API-</a:t>
            </a:r>
            <a:r>
              <a:rPr lang="de-CH" sz="2800" dirty="0" err="1"/>
              <a:t>Endpoint</a:t>
            </a:r>
            <a:endParaRPr lang="de-CH" sz="28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5CFD1A1-6CA8-49CC-9F40-FA5EE3B08044}"/>
              </a:ext>
            </a:extLst>
          </p:cNvPr>
          <p:cNvSpPr txBox="1"/>
          <p:nvPr/>
        </p:nvSpPr>
        <p:spPr>
          <a:xfrm>
            <a:off x="4861988" y="3689694"/>
            <a:ext cx="170103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800" dirty="0"/>
              <a:t>Controller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C3CF1ABD-0293-4830-BDD8-954690BF297D}"/>
              </a:ext>
            </a:extLst>
          </p:cNvPr>
          <p:cNvGrpSpPr/>
          <p:nvPr/>
        </p:nvGrpSpPr>
        <p:grpSpPr>
          <a:xfrm>
            <a:off x="4987124" y="4955477"/>
            <a:ext cx="1450757" cy="1450757"/>
            <a:chOff x="7053534" y="2621237"/>
            <a:chExt cx="1450757" cy="1450757"/>
          </a:xfrm>
        </p:grpSpPr>
        <p:pic>
          <p:nvPicPr>
            <p:cNvPr id="34" name="Grafik 33" descr="Datenbank Silhouette">
              <a:extLst>
                <a:ext uri="{FF2B5EF4-FFF2-40B4-BE49-F238E27FC236}">
                  <a16:creationId xmlns:a16="http://schemas.microsoft.com/office/drawing/2014/main" id="{36247305-D31D-4F92-BABA-2E829E42F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53534" y="2621237"/>
              <a:ext cx="1450757" cy="1450757"/>
            </a:xfrm>
            <a:prstGeom prst="rect">
              <a:avLst/>
            </a:prstGeom>
          </p:spPr>
        </p:pic>
        <p:pic>
          <p:nvPicPr>
            <p:cNvPr id="36" name="Picture 14" descr="PostgreSQL-Datenbankverschlüsselung | Thales">
              <a:extLst>
                <a:ext uri="{FF2B5EF4-FFF2-40B4-BE49-F238E27FC236}">
                  <a16:creationId xmlns:a16="http://schemas.microsoft.com/office/drawing/2014/main" id="{47561D80-20D7-42D4-8D33-344478E48D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14" b="22738"/>
            <a:stretch/>
          </p:blipFill>
          <p:spPr bwMode="auto">
            <a:xfrm>
              <a:off x="7225202" y="3110677"/>
              <a:ext cx="1140695" cy="82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4310FDA-B20D-4F8B-82CC-49B6F55FB19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478537" y="2081433"/>
            <a:ext cx="0" cy="1608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0BB4834-1F2C-46E6-A126-9339F80D28FF}"/>
              </a:ext>
            </a:extLst>
          </p:cNvPr>
          <p:cNvSpPr txBox="1"/>
          <p:nvPr/>
        </p:nvSpPr>
        <p:spPr>
          <a:xfrm>
            <a:off x="1709642" y="2623953"/>
            <a:ext cx="97998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800" dirty="0"/>
              <a:t>GET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EEB8023B-C92E-4809-8765-2B85BD77E325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>
            <a:off x="3565108" y="3951304"/>
            <a:ext cx="12968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C2D65D2-4299-40F8-A26C-DA3969C785DA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5712503" y="4212914"/>
            <a:ext cx="1" cy="7425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fik 88">
            <a:extLst>
              <a:ext uri="{FF2B5EF4-FFF2-40B4-BE49-F238E27FC236}">
                <a16:creationId xmlns:a16="http://schemas.microsoft.com/office/drawing/2014/main" id="{B7ACF047-B3F6-4BE2-B58E-16BE9FB7CE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343" b="4909"/>
          <a:stretch/>
        </p:blipFill>
        <p:spPr>
          <a:xfrm>
            <a:off x="1168932" y="169519"/>
            <a:ext cx="10130180" cy="1911914"/>
          </a:xfrm>
          <a:prstGeom prst="rect">
            <a:avLst/>
          </a:prstGeom>
        </p:spPr>
      </p:pic>
      <p:pic>
        <p:nvPicPr>
          <p:cNvPr id="98" name="Grafik 97">
            <a:extLst>
              <a:ext uri="{FF2B5EF4-FFF2-40B4-BE49-F238E27FC236}">
                <a16:creationId xmlns:a16="http://schemas.microsoft.com/office/drawing/2014/main" id="{DE4971F0-C752-400F-8D78-7CAF4BDB4B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7183" t="-495553" r="-97183" b="496907"/>
          <a:stretch/>
        </p:blipFill>
        <p:spPr>
          <a:xfrm>
            <a:off x="8234067" y="178229"/>
            <a:ext cx="3065045" cy="634490"/>
          </a:xfrm>
          <a:prstGeom prst="rect">
            <a:avLst/>
          </a:prstGeom>
        </p:spPr>
      </p:pic>
      <p:pic>
        <p:nvPicPr>
          <p:cNvPr id="115" name="Picture 6" descr="Ruby (Programmiersprache) – Wikipedia">
            <a:extLst>
              <a:ext uri="{FF2B5EF4-FFF2-40B4-BE49-F238E27FC236}">
                <a16:creationId xmlns:a16="http://schemas.microsoft.com/office/drawing/2014/main" id="{491214A1-AE64-4F3B-B905-E0A451ABD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2" y="3494725"/>
            <a:ext cx="725378" cy="72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B7926F84-7DD3-4342-95F3-5EA67147B4E3}"/>
              </a:ext>
            </a:extLst>
          </p:cNvPr>
          <p:cNvCxnSpPr>
            <a:cxnSpLocks/>
            <a:stCxn id="30" idx="3"/>
            <a:endCxn id="141" idx="1"/>
          </p:cNvCxnSpPr>
          <p:nvPr/>
        </p:nvCxnSpPr>
        <p:spPr>
          <a:xfrm flipV="1">
            <a:off x="6563019" y="3944523"/>
            <a:ext cx="1296880" cy="6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D7EB88F2-68C0-4598-A9B6-C10A84F525EE}"/>
              </a:ext>
            </a:extLst>
          </p:cNvPr>
          <p:cNvSpPr txBox="1"/>
          <p:nvPr/>
        </p:nvSpPr>
        <p:spPr>
          <a:xfrm>
            <a:off x="5782698" y="4425482"/>
            <a:ext cx="333016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Difference.find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(: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1C858D1E-9D2C-4BC9-83A1-A8571FCA24E8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9323751" y="2074652"/>
            <a:ext cx="1124231" cy="1869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0" descr="Mit React und React Native noch performanter und schneller">
            <a:extLst>
              <a:ext uri="{FF2B5EF4-FFF2-40B4-BE49-F238E27FC236}">
                <a16:creationId xmlns:a16="http://schemas.microsoft.com/office/drawing/2014/main" id="{9CBEF2F7-4956-4B74-B7BA-8074CB3ED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7" r="3905" b="12159"/>
          <a:stretch/>
        </p:blipFill>
        <p:spPr bwMode="auto">
          <a:xfrm>
            <a:off x="7859899" y="3636804"/>
            <a:ext cx="1463852" cy="61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feld 149">
            <a:extLst>
              <a:ext uri="{FF2B5EF4-FFF2-40B4-BE49-F238E27FC236}">
                <a16:creationId xmlns:a16="http://schemas.microsoft.com/office/drawing/2014/main" id="{5C12E7C6-8625-4C3D-87C9-4EE31E377988}"/>
              </a:ext>
            </a:extLst>
          </p:cNvPr>
          <p:cNvSpPr txBox="1"/>
          <p:nvPr/>
        </p:nvSpPr>
        <p:spPr>
          <a:xfrm>
            <a:off x="6731492" y="3480073"/>
            <a:ext cx="97998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28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00498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24D2B-2DFB-42B7-AD14-104FB817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pic>
        <p:nvPicPr>
          <p:cNvPr id="4" name="Picture 2" descr="Mobile Lautsprecher">
            <a:extLst>
              <a:ext uri="{FF2B5EF4-FFF2-40B4-BE49-F238E27FC236}">
                <a16:creationId xmlns:a16="http://schemas.microsoft.com/office/drawing/2014/main" id="{AF6A8864-12F0-4030-8E46-46DDA1F29F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17" y="1904315"/>
            <a:ext cx="3554715" cy="406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88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27FD-27DB-4EE7-8A2B-38EFBE1A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 und 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FD226-D48D-43AF-8EE9-58B76D0B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600" dirty="0"/>
              <a:t>Tech-Stack</a:t>
            </a:r>
          </a:p>
          <a:p>
            <a:pPr lvl="1"/>
            <a:r>
              <a:rPr lang="de-CH" sz="2600" dirty="0"/>
              <a:t>Vertiefung Ruby on Rails</a:t>
            </a:r>
          </a:p>
          <a:p>
            <a:pPr lvl="1"/>
            <a:r>
              <a:rPr lang="de-CH" sz="2600" dirty="0" err="1"/>
              <a:t>Dataflow</a:t>
            </a:r>
            <a:r>
              <a:rPr lang="de-CH" sz="2600" dirty="0"/>
              <a:t> </a:t>
            </a:r>
          </a:p>
          <a:p>
            <a:pPr lvl="1"/>
            <a:endParaRPr lang="de-CH" sz="2600" dirty="0"/>
          </a:p>
        </p:txBody>
      </p:sp>
      <p:pic>
        <p:nvPicPr>
          <p:cNvPr id="4" name="Picture 4" descr="OnlineGrouper">
            <a:extLst>
              <a:ext uri="{FF2B5EF4-FFF2-40B4-BE49-F238E27FC236}">
                <a16:creationId xmlns:a16="http://schemas.microsoft.com/office/drawing/2014/main" id="{D270B594-618C-4C4F-A7F1-12CF8816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3993E1F-8F5A-4CFF-973F-19821CC80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580" y="3755205"/>
            <a:ext cx="7449799" cy="222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2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488A-255B-4C19-B5E5-4996AA36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Erinnerung an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de-CH" sz="4000" dirty="0"/>
              <a:t>«Webüberleitungstool für CHOP-Kataloge»</a:t>
            </a:r>
          </a:p>
          <a:p>
            <a:pPr marL="201168" lvl="1" indent="0">
              <a:buNone/>
            </a:pPr>
            <a:endParaRPr lang="de-CH" sz="2400" dirty="0"/>
          </a:p>
        </p:txBody>
      </p:sp>
      <p:pic>
        <p:nvPicPr>
          <p:cNvPr id="2050" name="Picture 2" descr="BAG OFSP UFSP">
            <a:extLst>
              <a:ext uri="{FF2B5EF4-FFF2-40B4-BE49-F238E27FC236}">
                <a16:creationId xmlns:a16="http://schemas.microsoft.com/office/drawing/2014/main" id="{96904D8D-A374-4277-8C2E-9260257DE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53" y="2703759"/>
            <a:ext cx="1058014" cy="105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DA4182A-F5A2-410F-B117-E8B0BF93841F}"/>
              </a:ext>
            </a:extLst>
          </p:cNvPr>
          <p:cNvCxnSpPr>
            <a:cxnSpLocks/>
            <a:stCxn id="2050" idx="3"/>
            <a:endCxn id="2054" idx="1"/>
          </p:cNvCxnSpPr>
          <p:nvPr/>
        </p:nvCxnSpPr>
        <p:spPr>
          <a:xfrm flipV="1">
            <a:off x="2259467" y="3199757"/>
            <a:ext cx="3806505" cy="3300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416A48D-92EE-44E5-B7DB-0E7487F1CA5B}"/>
              </a:ext>
            </a:extLst>
          </p:cNvPr>
          <p:cNvSpPr txBox="1"/>
          <p:nvPr/>
        </p:nvSpPr>
        <p:spPr>
          <a:xfrm>
            <a:off x="2363640" y="3256969"/>
            <a:ext cx="39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Veröffentlicht CHOP-Katalog</a:t>
            </a:r>
          </a:p>
        </p:txBody>
      </p:sp>
      <p:pic>
        <p:nvPicPr>
          <p:cNvPr id="2054" name="Picture 6" descr="SwissDRG - Vergütung von Spitalleistungen nach leistungsorientierten  Pauschalen">
            <a:extLst>
              <a:ext uri="{FF2B5EF4-FFF2-40B4-BE49-F238E27FC236}">
                <a16:creationId xmlns:a16="http://schemas.microsoft.com/office/drawing/2014/main" id="{C7478325-0501-4355-A3FA-3489FD58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72" y="2671411"/>
            <a:ext cx="1207647" cy="105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FB0D241-42CA-46EE-956F-10A42E1E9D64}"/>
              </a:ext>
            </a:extLst>
          </p:cNvPr>
          <p:cNvCxnSpPr>
            <a:cxnSpLocks/>
            <a:stCxn id="2054" idx="2"/>
          </p:cNvCxnSpPr>
          <p:nvPr/>
        </p:nvCxnSpPr>
        <p:spPr>
          <a:xfrm rot="5400000">
            <a:off x="5526473" y="3677311"/>
            <a:ext cx="1092532" cy="1194114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DB774943-332A-470D-AD22-E14400A12D45}"/>
              </a:ext>
            </a:extLst>
          </p:cNvPr>
          <p:cNvSpPr txBox="1"/>
          <p:nvPr/>
        </p:nvSpPr>
        <p:spPr>
          <a:xfrm>
            <a:off x="6669795" y="3999105"/>
            <a:ext cx="3956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Muss Unterschiede zu vorherigen Jahren finden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B6A8CE26-A7EB-4BD9-9D65-B64A51E5B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946" y="4427761"/>
            <a:ext cx="979989" cy="91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5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F6B0164-163E-4120-B512-3E0594786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4011"/>
            <a:ext cx="12192000" cy="58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27FD-27DB-4EE7-8A2B-38EFBE1A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Tech-Stack</a:t>
            </a:r>
          </a:p>
        </p:txBody>
      </p:sp>
      <p:pic>
        <p:nvPicPr>
          <p:cNvPr id="4" name="Picture 4" descr="OnlineGrouper">
            <a:extLst>
              <a:ext uri="{FF2B5EF4-FFF2-40B4-BE49-F238E27FC236}">
                <a16:creationId xmlns:a16="http://schemas.microsoft.com/office/drawing/2014/main" id="{D270B594-618C-4C4F-A7F1-12CF8816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uby on Rails - Wikipedia">
            <a:extLst>
              <a:ext uri="{FF2B5EF4-FFF2-40B4-BE49-F238E27FC236}">
                <a16:creationId xmlns:a16="http://schemas.microsoft.com/office/drawing/2014/main" id="{B596D4DF-3828-40A9-BDC6-DB565CD42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41" y="2324846"/>
            <a:ext cx="2924911" cy="110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it React und React Native noch performanter und schneller">
            <a:extLst>
              <a:ext uri="{FF2B5EF4-FFF2-40B4-BE49-F238E27FC236}">
                <a16:creationId xmlns:a16="http://schemas.microsoft.com/office/drawing/2014/main" id="{C33D66AE-6BE8-4546-8ACE-966E90CEBD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7" r="3905" b="12159"/>
          <a:stretch/>
        </p:blipFill>
        <p:spPr bwMode="auto">
          <a:xfrm>
            <a:off x="1200273" y="2037144"/>
            <a:ext cx="3765267" cy="167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PostgreSQL-Datenbankverschlüsselung | Thales">
            <a:extLst>
              <a:ext uri="{FF2B5EF4-FFF2-40B4-BE49-F238E27FC236}">
                <a16:creationId xmlns:a16="http://schemas.microsoft.com/office/drawing/2014/main" id="{467ADB2C-960B-4D76-BEED-F4BAD587B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41" y="4029075"/>
            <a:ext cx="1973088" cy="180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Jest | Brands JA - JZ">
            <a:extLst>
              <a:ext uri="{FF2B5EF4-FFF2-40B4-BE49-F238E27FC236}">
                <a16:creationId xmlns:a16="http://schemas.microsoft.com/office/drawing/2014/main" id="{DC76F40E-09E6-4993-9617-4F2CE25E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73" y="4024450"/>
            <a:ext cx="3733969" cy="180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58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4000" dirty="0"/>
              <a:t> Erschienen 1995</a:t>
            </a:r>
          </a:p>
          <a:p>
            <a:pPr lvl="1"/>
            <a:r>
              <a:rPr lang="de-CH" sz="4000" dirty="0"/>
              <a:t> Quelloffen</a:t>
            </a:r>
          </a:p>
          <a:p>
            <a:pPr lvl="1"/>
            <a:r>
              <a:rPr lang="de-CH" sz="4000" dirty="0"/>
              <a:t> Objektorientiert</a:t>
            </a:r>
          </a:p>
          <a:p>
            <a:pPr lvl="1"/>
            <a:r>
              <a:rPr lang="de-CH" sz="4000" dirty="0"/>
              <a:t> extensives Paketverwaltungssystem «</a:t>
            </a:r>
            <a:r>
              <a:rPr lang="de-CH" sz="4000" dirty="0" err="1"/>
              <a:t>Gems</a:t>
            </a:r>
            <a:r>
              <a:rPr lang="de-CH" sz="4000" dirty="0"/>
              <a:t>»</a:t>
            </a:r>
          </a:p>
          <a:p>
            <a:pPr lvl="1"/>
            <a:endParaRPr lang="de-CH" sz="4000" dirty="0"/>
          </a:p>
          <a:p>
            <a:pPr marL="201168" lvl="1" indent="0" algn="ctr">
              <a:buNone/>
            </a:pPr>
            <a:r>
              <a:rPr lang="de-CH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</a:t>
            </a:r>
            <a:r>
              <a:rPr lang="de-CH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CH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</a:t>
            </a:r>
            <a:endParaRPr lang="de-C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9A5F6D8-5D2B-459A-BCB7-B6F7509E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Ruby</a:t>
            </a:r>
          </a:p>
        </p:txBody>
      </p:sp>
      <p:pic>
        <p:nvPicPr>
          <p:cNvPr id="7174" name="Picture 6" descr="Ruby (Programmiersprache) – Wikipedia">
            <a:extLst>
              <a:ext uri="{FF2B5EF4-FFF2-40B4-BE49-F238E27FC236}">
                <a16:creationId xmlns:a16="http://schemas.microsoft.com/office/drawing/2014/main" id="{32D45DF1-6119-4498-BDAE-122934146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669" y="1120355"/>
            <a:ext cx="1450757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68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488A-255B-4C19-B5E5-4996AA36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Ruby on Rails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4000" dirty="0"/>
              <a:t> Webframework</a:t>
            </a:r>
          </a:p>
          <a:p>
            <a:pPr lvl="1"/>
            <a:r>
              <a:rPr lang="de-CH" sz="4000" dirty="0"/>
              <a:t> Erstmals erschienen 2004</a:t>
            </a:r>
          </a:p>
          <a:p>
            <a:pPr lvl="1"/>
            <a:r>
              <a:rPr lang="de-CH" sz="4000" dirty="0"/>
              <a:t> Geprägt von Prinzipien wie</a:t>
            </a:r>
          </a:p>
          <a:p>
            <a:pPr marL="566928" lvl="3" indent="0">
              <a:buNone/>
            </a:pPr>
            <a:r>
              <a:rPr lang="de-CH" sz="2800" dirty="0"/>
              <a:t>«</a:t>
            </a:r>
            <a:r>
              <a:rPr lang="de-CH" sz="2800" dirty="0" err="1"/>
              <a:t>Don’t</a:t>
            </a:r>
            <a:r>
              <a:rPr lang="de-CH" sz="2800" dirty="0"/>
              <a:t> </a:t>
            </a:r>
            <a:r>
              <a:rPr lang="de-CH" sz="2800" dirty="0" err="1"/>
              <a:t>repeat</a:t>
            </a:r>
            <a:r>
              <a:rPr lang="de-CH" sz="2800" dirty="0"/>
              <a:t> </a:t>
            </a:r>
            <a:r>
              <a:rPr lang="de-CH" sz="2800" dirty="0" err="1"/>
              <a:t>yourself</a:t>
            </a:r>
            <a:r>
              <a:rPr lang="de-CH" sz="2800" dirty="0"/>
              <a:t>»</a:t>
            </a:r>
          </a:p>
          <a:p>
            <a:pPr marL="566928" lvl="3" indent="0">
              <a:buNone/>
            </a:pPr>
            <a:r>
              <a:rPr lang="de-CH" sz="2800" dirty="0"/>
              <a:t>«Konvention vor Konfiguration»</a:t>
            </a:r>
            <a:endParaRPr lang="de-CH" sz="3600" dirty="0"/>
          </a:p>
          <a:p>
            <a:pPr marL="201168" lvl="1" indent="0">
              <a:buNone/>
            </a:pPr>
            <a:endParaRPr lang="de-CH" sz="2400" dirty="0"/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647BAF4-CD90-4680-BBDA-43BD76BB7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577" y="544011"/>
            <a:ext cx="30099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7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488A-255B-4C19-B5E5-4996AA36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 View Controller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CH" sz="3600" dirty="0"/>
          </a:p>
          <a:p>
            <a:pPr marL="201168" lvl="1" indent="0">
              <a:buNone/>
            </a:pPr>
            <a:endParaRPr lang="de-CH" sz="2400" dirty="0"/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uby on Rails - Wikipedia">
            <a:extLst>
              <a:ext uri="{FF2B5EF4-FFF2-40B4-BE49-F238E27FC236}">
                <a16:creationId xmlns:a16="http://schemas.microsoft.com/office/drawing/2014/main" id="{D594B050-E1AF-4F4C-8378-317CA6B7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0547"/>
            <a:ext cx="2323425" cy="87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2F238B1-FA7F-4EEC-9654-413B1871932D}"/>
              </a:ext>
            </a:extLst>
          </p:cNvPr>
          <p:cNvSpPr txBox="1"/>
          <p:nvPr/>
        </p:nvSpPr>
        <p:spPr>
          <a:xfrm>
            <a:off x="6435524" y="2210765"/>
            <a:ext cx="272005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4000" dirty="0"/>
              <a:t>Model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02FA38E-7686-4AD2-BE2C-DDC38A56129F}"/>
              </a:ext>
            </a:extLst>
          </p:cNvPr>
          <p:cNvSpPr txBox="1"/>
          <p:nvPr/>
        </p:nvSpPr>
        <p:spPr>
          <a:xfrm>
            <a:off x="6435523" y="3503471"/>
            <a:ext cx="272005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4000" dirty="0"/>
              <a:t>Controller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E8BA50-4D2A-4F92-B650-EF6DE44C434A}"/>
              </a:ext>
            </a:extLst>
          </p:cNvPr>
          <p:cNvSpPr txBox="1"/>
          <p:nvPr/>
        </p:nvSpPr>
        <p:spPr>
          <a:xfrm>
            <a:off x="6435523" y="4722661"/>
            <a:ext cx="272005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4000" dirty="0"/>
              <a:t>View</a:t>
            </a:r>
          </a:p>
        </p:txBody>
      </p:sp>
      <p:pic>
        <p:nvPicPr>
          <p:cNvPr id="10" name="Grafik 9" descr="Datenbank Silhouette">
            <a:extLst>
              <a:ext uri="{FF2B5EF4-FFF2-40B4-BE49-F238E27FC236}">
                <a16:creationId xmlns:a16="http://schemas.microsoft.com/office/drawing/2014/main" id="{B6EDA88B-6224-4CAE-BEAB-C21248723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3625" y="1845734"/>
            <a:ext cx="1450757" cy="145075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793BF9A-9FF1-4A47-B6F8-23E1F17BAFEB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7795549" y="2918651"/>
            <a:ext cx="1" cy="5848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A8796E5-7307-47AF-991F-36C04B16E6D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795549" y="4211357"/>
            <a:ext cx="0" cy="5113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3E12EDA-7A44-43B2-A3CE-386A60260DF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155576" y="2564708"/>
            <a:ext cx="125006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DA0E54F-D3CB-4823-BE8E-BA4374312073}"/>
              </a:ext>
            </a:extLst>
          </p:cNvPr>
          <p:cNvGrpSpPr/>
          <p:nvPr/>
        </p:nvGrpSpPr>
        <p:grpSpPr>
          <a:xfrm>
            <a:off x="1551586" y="2750006"/>
            <a:ext cx="2214815" cy="2214815"/>
            <a:chOff x="1472109" y="2252194"/>
            <a:chExt cx="2214815" cy="2214815"/>
          </a:xfrm>
        </p:grpSpPr>
        <p:pic>
          <p:nvPicPr>
            <p:cNvPr id="21" name="Grafik 20" descr="Fernsehen mit einfarbiger Füllung">
              <a:extLst>
                <a:ext uri="{FF2B5EF4-FFF2-40B4-BE49-F238E27FC236}">
                  <a16:creationId xmlns:a16="http://schemas.microsoft.com/office/drawing/2014/main" id="{9328F3C7-0BC1-441A-B770-C9B9D3F8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72109" y="2252194"/>
              <a:ext cx="2214815" cy="2214815"/>
            </a:xfrm>
            <a:prstGeom prst="rect">
              <a:avLst/>
            </a:prstGeom>
          </p:spPr>
        </p:pic>
        <p:pic>
          <p:nvPicPr>
            <p:cNvPr id="24" name="Picture 2" descr="Piktogramm Web Webseite - Kostenlose Vektorgrafik auf Pixabay">
              <a:extLst>
                <a:ext uri="{FF2B5EF4-FFF2-40B4-BE49-F238E27FC236}">
                  <a16:creationId xmlns:a16="http://schemas.microsoft.com/office/drawing/2014/main" id="{90E425F4-CE4A-40E2-99EA-DD50AA8748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019" y="2932036"/>
              <a:ext cx="657501" cy="651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E646D83-80E3-4F16-8F42-698E0B2977CA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>
            <a:off x="3766401" y="3857414"/>
            <a:ext cx="26691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F12EB8A-BE02-4C04-B46A-EC4418B7BF0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766401" y="4253658"/>
            <a:ext cx="2669122" cy="822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A0E28BE8-7C4F-4D05-B32F-4B70B85B0061}"/>
              </a:ext>
            </a:extLst>
          </p:cNvPr>
          <p:cNvSpPr txBox="1"/>
          <p:nvPr/>
        </p:nvSpPr>
        <p:spPr>
          <a:xfrm>
            <a:off x="4572740" y="3296491"/>
            <a:ext cx="1055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POST</a:t>
            </a:r>
          </a:p>
        </p:txBody>
      </p:sp>
      <p:pic>
        <p:nvPicPr>
          <p:cNvPr id="41" name="Picture 10" descr="Mit React und React Native noch performanter und schneller">
            <a:extLst>
              <a:ext uri="{FF2B5EF4-FFF2-40B4-BE49-F238E27FC236}">
                <a16:creationId xmlns:a16="http://schemas.microsoft.com/office/drawing/2014/main" id="{B41613F3-6E1E-45AE-A7DB-838D929BF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7" r="3905" b="12159"/>
          <a:stretch/>
        </p:blipFill>
        <p:spPr bwMode="auto">
          <a:xfrm>
            <a:off x="6956331" y="4753640"/>
            <a:ext cx="1536372" cy="64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B49F2C01-702B-4395-B2BB-F25255E0AD8D}"/>
              </a:ext>
            </a:extLst>
          </p:cNvPr>
          <p:cNvSpPr txBox="1"/>
          <p:nvPr/>
        </p:nvSpPr>
        <p:spPr>
          <a:xfrm rot="912713">
            <a:off x="4675046" y="4696286"/>
            <a:ext cx="751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.</a:t>
            </a:r>
            <a:r>
              <a:rPr lang="de-CH" sz="3200" dirty="0" err="1"/>
              <a:t>tsx</a:t>
            </a:r>
            <a:endParaRPr lang="de-CH" sz="3200" dirty="0"/>
          </a:p>
        </p:txBody>
      </p:sp>
      <p:pic>
        <p:nvPicPr>
          <p:cNvPr id="44" name="Picture 14" descr="PostgreSQL-Datenbankverschlüsselung | Thales">
            <a:extLst>
              <a:ext uri="{FF2B5EF4-FFF2-40B4-BE49-F238E27FC236}">
                <a16:creationId xmlns:a16="http://schemas.microsoft.com/office/drawing/2014/main" id="{46904AE7-8EE6-4557-8407-48DC5C772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14" b="22738"/>
          <a:stretch/>
        </p:blipFill>
        <p:spPr bwMode="auto">
          <a:xfrm>
            <a:off x="10265293" y="2335174"/>
            <a:ext cx="1140695" cy="82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5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488A-255B-4C19-B5E5-4996AA36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35277" cy="1450757"/>
          </a:xfrm>
        </p:spPr>
        <p:txBody>
          <a:bodyPr/>
          <a:lstStyle/>
          <a:p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Record</a:t>
            </a:r>
            <a:r>
              <a:rPr lang="de-CH" dirty="0"/>
              <a:t> &amp; </a:t>
            </a:r>
            <a:r>
              <a:rPr lang="de-CH" dirty="0" err="1"/>
              <a:t>Object</a:t>
            </a:r>
            <a:r>
              <a:rPr lang="de-CH" dirty="0"/>
              <a:t> Relational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C76437-0BE7-41BB-87C0-FF76AF9AF4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de-CH" sz="3600" dirty="0"/>
                  <a:t> Brücke zwischen OOP </a:t>
                </a:r>
                <a14:m>
                  <m:oMath xmlns:m="http://schemas.openxmlformats.org/officeDocument/2006/math">
                    <m:r>
                      <a:rPr lang="de-CH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de-CH" sz="3600" dirty="0"/>
                  <a:t> relationalen Datenbanken </a:t>
                </a:r>
              </a:p>
              <a:p>
                <a:pPr marL="201168" lvl="1" indent="0">
                  <a:buNone/>
                </a:pPr>
                <a:endParaRPr lang="de-CH" sz="3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C76437-0BE7-41BB-87C0-FF76AF9AF4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8" t="-3939" r="-230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uby on Rails - Wikipedia">
            <a:extLst>
              <a:ext uri="{FF2B5EF4-FFF2-40B4-BE49-F238E27FC236}">
                <a16:creationId xmlns:a16="http://schemas.microsoft.com/office/drawing/2014/main" id="{D594B050-E1AF-4F4C-8378-317CA6B7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30547"/>
            <a:ext cx="2323425" cy="87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2F238B1-FA7F-4EEC-9654-413B1871932D}"/>
              </a:ext>
            </a:extLst>
          </p:cNvPr>
          <p:cNvSpPr txBox="1"/>
          <p:nvPr/>
        </p:nvSpPr>
        <p:spPr>
          <a:xfrm>
            <a:off x="1097280" y="2876068"/>
            <a:ext cx="272005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4000" dirty="0"/>
              <a:t>Model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3E12EDA-7A44-43B2-A3CE-386A60260DF8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3817332" y="3230011"/>
            <a:ext cx="125006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FF3A2D1-FF05-4F91-BC90-C6704AF774D9}"/>
              </a:ext>
            </a:extLst>
          </p:cNvPr>
          <p:cNvGrpSpPr/>
          <p:nvPr/>
        </p:nvGrpSpPr>
        <p:grpSpPr>
          <a:xfrm>
            <a:off x="9497705" y="2535807"/>
            <a:ext cx="1450757" cy="1450757"/>
            <a:chOff x="7053534" y="2621237"/>
            <a:chExt cx="1450757" cy="1450757"/>
          </a:xfrm>
        </p:grpSpPr>
        <p:pic>
          <p:nvPicPr>
            <p:cNvPr id="10" name="Grafik 9" descr="Datenbank Silhouette">
              <a:extLst>
                <a:ext uri="{FF2B5EF4-FFF2-40B4-BE49-F238E27FC236}">
                  <a16:creationId xmlns:a16="http://schemas.microsoft.com/office/drawing/2014/main" id="{B6EDA88B-6224-4CAE-BEAB-C21248723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53534" y="2621237"/>
              <a:ext cx="1450757" cy="1450757"/>
            </a:xfrm>
            <a:prstGeom prst="rect">
              <a:avLst/>
            </a:prstGeom>
          </p:spPr>
        </p:pic>
        <p:pic>
          <p:nvPicPr>
            <p:cNvPr id="44" name="Picture 14" descr="PostgreSQL-Datenbankverschlüsselung | Thales">
              <a:extLst>
                <a:ext uri="{FF2B5EF4-FFF2-40B4-BE49-F238E27FC236}">
                  <a16:creationId xmlns:a16="http://schemas.microsoft.com/office/drawing/2014/main" id="{46904AE7-8EE6-4557-8407-48DC5C7729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14" b="22738"/>
            <a:stretch/>
          </p:blipFill>
          <p:spPr bwMode="auto">
            <a:xfrm>
              <a:off x="7225202" y="3110677"/>
              <a:ext cx="1140695" cy="82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0FC36686-A180-44C3-B82E-765FC0A26839}"/>
              </a:ext>
            </a:extLst>
          </p:cNvPr>
          <p:cNvSpPr txBox="1"/>
          <p:nvPr/>
        </p:nvSpPr>
        <p:spPr>
          <a:xfrm>
            <a:off x="5067397" y="2876068"/>
            <a:ext cx="294228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4000" dirty="0" err="1"/>
              <a:t>ActiveRecord</a:t>
            </a:r>
            <a:endParaRPr lang="de-CH" sz="400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6709AD8-7E64-47E7-9F07-1011E5A28BC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009681" y="3230011"/>
            <a:ext cx="174777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DAD237E-95EF-46DF-8D34-399F8FD5165A}"/>
              </a:ext>
            </a:extLst>
          </p:cNvPr>
          <p:cNvSpPr txBox="1"/>
          <p:nvPr/>
        </p:nvSpPr>
        <p:spPr>
          <a:xfrm>
            <a:off x="754670" y="4276419"/>
            <a:ext cx="431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catalogs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Catalog.all</a:t>
            </a:r>
            <a:endParaRPr lang="de-C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AB7E8D1-BFC0-40B5-BFA1-DDDCDF0DA5AA}"/>
              </a:ext>
            </a:extLst>
          </p:cNvPr>
          <p:cNvSpPr txBox="1"/>
          <p:nvPr/>
        </p:nvSpPr>
        <p:spPr>
          <a:xfrm>
            <a:off x="8437945" y="4096831"/>
            <a:ext cx="2717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</a:t>
            </a:r>
          </a:p>
          <a:p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catalogs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6556AF5-E455-4711-A9CF-6474E8AC0F1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067398" y="4507252"/>
            <a:ext cx="337054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6759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249</Words>
  <Application>Microsoft Office PowerPoint</Application>
  <PresentationFormat>Breitbild</PresentationFormat>
  <Paragraphs>79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Courier New</vt:lpstr>
      <vt:lpstr>Wingdings</vt:lpstr>
      <vt:lpstr>Rückblick</vt:lpstr>
      <vt:lpstr>Technologie und Architektur</vt:lpstr>
      <vt:lpstr>Ablauf und Inhalt</vt:lpstr>
      <vt:lpstr>Erinnerung an Aufgabe</vt:lpstr>
      <vt:lpstr>PowerPoint-Präsentation</vt:lpstr>
      <vt:lpstr>Tech-Stack</vt:lpstr>
      <vt:lpstr>Ruby</vt:lpstr>
      <vt:lpstr>Ruby on Rails</vt:lpstr>
      <vt:lpstr>Model View Controller</vt:lpstr>
      <vt:lpstr>Active Record &amp; Object Relational Mapping</vt:lpstr>
      <vt:lpstr>«Konvention vor Konfiguration» &amp; «Don’t repeat yourself (DRY)»</vt:lpstr>
      <vt:lpstr>PowerPoint-Präsentation</vt:lpstr>
      <vt:lpstr>Dataflow</vt:lpstr>
      <vt:lpstr>Dataflow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Iteration 1</dc:title>
  <dc:creator>Marula Bobst</dc:creator>
  <cp:lastModifiedBy>Florin Achermann</cp:lastModifiedBy>
  <cp:revision>51</cp:revision>
  <dcterms:created xsi:type="dcterms:W3CDTF">2022-03-20T15:54:15Z</dcterms:created>
  <dcterms:modified xsi:type="dcterms:W3CDTF">2022-04-26T20:00:40Z</dcterms:modified>
</cp:coreProperties>
</file>