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Berthold Block" panose="020B0604020202020204" charset="0"/>
      <p:regular r:id="rId20"/>
    </p:embeddedFont>
    <p:embeddedFont>
      <p:font typeface="Lato" panose="020F0502020204030203" pitchFamily="34" charset="0"/>
      <p:regular r:id="rId21"/>
    </p:embeddedFont>
    <p:embeddedFont>
      <p:font typeface="Lato Italics" panose="020B0604020202020204" charset="0"/>
      <p:regular r:id="rId22"/>
    </p:embeddedFont>
    <p:embeddedFont>
      <p:font typeface="Open Sans" panose="020B0606030504020204" pitchFamily="34" charset="0"/>
      <p:regular r:id="rId23"/>
    </p:embeddedFont>
    <p:embeddedFont>
      <p:font typeface="Open Sans Bold" panose="020B0806030504020204" charset="0"/>
      <p:regular r:id="rId24"/>
    </p:embeddedFont>
    <p:embeddedFont>
      <p:font typeface="Poppins" panose="00000500000000000000" pitchFamily="2" charset="0"/>
      <p:regular r:id="rId25"/>
    </p:embeddedFont>
    <p:embeddedFont>
      <p:font typeface="Poppins Bold" panose="00000800000000000000" charset="0"/>
      <p:regular r:id="rId26"/>
    </p:embeddedFont>
    <p:embeddedFont>
      <p:font typeface="Poppins Heavy" panose="020B0604020202020204" charset="0"/>
      <p:regular r:id="rId27"/>
    </p:embeddedFont>
    <p:embeddedFont>
      <p:font typeface="Roboto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4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A4344-864E-4454-8C9E-03E4AA8F611E}" type="datetimeFigureOut">
              <a:rPr lang="en-US" smtClean="0"/>
              <a:t>2/16/2024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77700-1F61-4277-9E48-4870B4ABC996}" type="slidenum">
              <a:rPr lang="en-US" smtClean="0"/>
              <a:t>‹N°›</a:t>
            </a:fld>
            <a:endParaRPr lang="en-US"/>
          </a:p>
        </p:txBody>
      </p:sp>
    </p:spTree>
    <p:extLst>
      <p:ext uri="{BB962C8B-B14F-4D97-AF65-F5344CB8AC3E}">
        <p14:creationId xmlns:p14="http://schemas.microsoft.com/office/powerpoint/2010/main" val="172666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Entreprise</a:t>
            </a:r>
            <a:r>
              <a:rPr lang="en-US" dirty="0"/>
              <a:t> </a:t>
            </a:r>
            <a:r>
              <a:rPr lang="en-US" dirty="0" err="1"/>
              <a:t>certifié</a:t>
            </a:r>
            <a:r>
              <a:rPr lang="en-US" dirty="0"/>
              <a:t> par </a:t>
            </a:r>
            <a:r>
              <a:rPr lang="en-US" dirty="0" err="1"/>
              <a:t>l’ANSSI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000000"/>
                </a:solidFill>
                <a:effectLst/>
                <a:latin typeface="Calibri" panose="020F0502020204030204" pitchFamily="34" charset="0"/>
                <a:ea typeface="Times New Roman" panose="02020603050405020304" pitchFamily="18" charset="0"/>
              </a:rPr>
              <a:t>La vulnérabilité Log4Shell repose sur la manière dont Log4j traite les chaînes de caractères. Lorsqu'une application enregistre des messages dans ses journaux en utilisant Log4j, si le message contient un certain format de requête (JNDI - Java </a:t>
            </a:r>
            <a:r>
              <a:rPr lang="fr-FR" sz="1200" dirty="0" err="1">
                <a:solidFill>
                  <a:srgbClr val="000000"/>
                </a:solidFill>
                <a:effectLst/>
                <a:latin typeface="Calibri" panose="020F0502020204030204" pitchFamily="34" charset="0"/>
                <a:ea typeface="Times New Roman" panose="02020603050405020304" pitchFamily="18" charset="0"/>
              </a:rPr>
              <a:t>Naming</a:t>
            </a:r>
            <a:r>
              <a:rPr lang="fr-FR" sz="1200" dirty="0">
                <a:solidFill>
                  <a:srgbClr val="000000"/>
                </a:solidFill>
                <a:effectLst/>
                <a:latin typeface="Calibri" panose="020F0502020204030204" pitchFamily="34" charset="0"/>
                <a:ea typeface="Times New Roman" panose="02020603050405020304" pitchFamily="18" charset="0"/>
              </a:rPr>
              <a:t> and Directory Interface), Log4j tente d'interpréter cette requête. Si la requête est conçue pour pointer vers un serveur contrôlé par un attaquant, Log4j peut alors exécuter du code Java arbitraire fourni par cet attaquant.</a:t>
            </a:r>
            <a:endParaRPr lang="fr-FR" sz="1200" dirty="0">
              <a:effectLst/>
              <a:latin typeface="Times New Roman" panose="02020603050405020304" pitchFamily="18" charset="0"/>
              <a:ea typeface="Times New Roman" panose="02020603050405020304" pitchFamily="18" charset="0"/>
            </a:endParaRPr>
          </a:p>
          <a:p>
            <a:endParaRPr lang="en-US"/>
          </a:p>
          <a:p>
            <a:endParaRPr lang="en-US"/>
          </a:p>
        </p:txBody>
      </p:sp>
      <p:sp>
        <p:nvSpPr>
          <p:cNvPr id="4" name="Espace réservé du numéro de diapositive 3"/>
          <p:cNvSpPr>
            <a:spLocks noGrp="1"/>
          </p:cNvSpPr>
          <p:nvPr>
            <p:ph type="sldNum" sz="quarter" idx="5"/>
          </p:nvPr>
        </p:nvSpPr>
        <p:spPr/>
        <p:txBody>
          <a:bodyPr/>
          <a:lstStyle/>
          <a:p>
            <a:fld id="{39477700-1F61-4277-9E48-4870B4ABC996}" type="slidenum">
              <a:rPr lang="en-US" smtClean="0"/>
              <a:t>11</a:t>
            </a:fld>
            <a:endParaRPr lang="en-US"/>
          </a:p>
        </p:txBody>
      </p:sp>
    </p:spTree>
    <p:extLst>
      <p:ext uri="{BB962C8B-B14F-4D97-AF65-F5344CB8AC3E}">
        <p14:creationId xmlns:p14="http://schemas.microsoft.com/office/powerpoint/2010/main" val="239144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9154" y="7136935"/>
            <a:ext cx="3556447" cy="3249219"/>
            <a:chOff x="0" y="0"/>
            <a:chExt cx="1069957" cy="977527"/>
          </a:xfrm>
        </p:grpSpPr>
        <p:sp>
          <p:nvSpPr>
            <p:cNvPr id="3" name="Freeform 3"/>
            <p:cNvSpPr/>
            <p:nvPr/>
          </p:nvSpPr>
          <p:spPr>
            <a:xfrm>
              <a:off x="0" y="0"/>
              <a:ext cx="1069957" cy="977527"/>
            </a:xfrm>
            <a:custGeom>
              <a:avLst/>
              <a:gdLst/>
              <a:ahLst/>
              <a:cxnLst/>
              <a:rect l="l" t="t" r="r" b="b"/>
              <a:pathLst>
                <a:path w="1069957" h="977527">
                  <a:moveTo>
                    <a:pt x="0" y="0"/>
                  </a:moveTo>
                  <a:lnTo>
                    <a:pt x="1069957" y="0"/>
                  </a:lnTo>
                  <a:lnTo>
                    <a:pt x="1069957" y="977527"/>
                  </a:lnTo>
                  <a:lnTo>
                    <a:pt x="0" y="977527"/>
                  </a:lnTo>
                  <a:close/>
                </a:path>
              </a:pathLst>
            </a:custGeom>
            <a:solidFill>
              <a:srgbClr val="202020"/>
            </a:solidFill>
          </p:spPr>
          <p:txBody>
            <a:bodyPr/>
            <a:lstStyle/>
            <a:p>
              <a:endParaRPr lang="en-US"/>
            </a:p>
          </p:txBody>
        </p:sp>
        <p:sp>
          <p:nvSpPr>
            <p:cNvPr id="4" name="TextBox 4"/>
            <p:cNvSpPr txBox="1"/>
            <p:nvPr/>
          </p:nvSpPr>
          <p:spPr>
            <a:xfrm>
              <a:off x="0" y="-38100"/>
              <a:ext cx="1069957" cy="1015627"/>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2544189" y="2688154"/>
            <a:ext cx="10040128" cy="4350806"/>
          </a:xfrm>
          <a:custGeom>
            <a:avLst/>
            <a:gdLst/>
            <a:ahLst/>
            <a:cxnLst/>
            <a:rect l="l" t="t" r="r" b="b"/>
            <a:pathLst>
              <a:path w="10040128" h="4350806">
                <a:moveTo>
                  <a:pt x="0" y="0"/>
                </a:moveTo>
                <a:lnTo>
                  <a:pt x="10040128" y="0"/>
                </a:lnTo>
                <a:lnTo>
                  <a:pt x="10040128" y="4350806"/>
                </a:lnTo>
                <a:lnTo>
                  <a:pt x="0" y="4350806"/>
                </a:lnTo>
                <a:lnTo>
                  <a:pt x="0" y="0"/>
                </a:lnTo>
                <a:close/>
              </a:path>
            </a:pathLst>
          </a:custGeom>
          <a:blipFill>
            <a:blip r:embed="rId2"/>
            <a:stretch>
              <a:fillRect t="-34821" b="-949"/>
            </a:stretch>
          </a:blipFill>
        </p:spPr>
        <p:txBody>
          <a:bodyPr/>
          <a:lstStyle/>
          <a:p>
            <a:endParaRPr lang="en-US"/>
          </a:p>
        </p:txBody>
      </p:sp>
      <p:grpSp>
        <p:nvGrpSpPr>
          <p:cNvPr id="6" name="Group 6"/>
          <p:cNvGrpSpPr/>
          <p:nvPr/>
        </p:nvGrpSpPr>
        <p:grpSpPr>
          <a:xfrm>
            <a:off x="515245" y="0"/>
            <a:ext cx="6991788" cy="9759796"/>
            <a:chOff x="0" y="0"/>
            <a:chExt cx="1841458" cy="2570481"/>
          </a:xfrm>
        </p:grpSpPr>
        <p:sp>
          <p:nvSpPr>
            <p:cNvPr id="7" name="Freeform 7"/>
            <p:cNvSpPr/>
            <p:nvPr/>
          </p:nvSpPr>
          <p:spPr>
            <a:xfrm>
              <a:off x="0" y="0"/>
              <a:ext cx="1841459" cy="2570481"/>
            </a:xfrm>
            <a:custGeom>
              <a:avLst/>
              <a:gdLst/>
              <a:ahLst/>
              <a:cxnLst/>
              <a:rect l="l" t="t" r="r" b="b"/>
              <a:pathLst>
                <a:path w="1841459" h="2570481">
                  <a:moveTo>
                    <a:pt x="0" y="0"/>
                  </a:moveTo>
                  <a:lnTo>
                    <a:pt x="1841459" y="0"/>
                  </a:lnTo>
                  <a:lnTo>
                    <a:pt x="1841459" y="2570481"/>
                  </a:lnTo>
                  <a:lnTo>
                    <a:pt x="0" y="2570481"/>
                  </a:lnTo>
                  <a:close/>
                </a:path>
              </a:pathLst>
            </a:custGeom>
            <a:solidFill>
              <a:srgbClr val="EBE2D6"/>
            </a:solidFill>
          </p:spPr>
          <p:txBody>
            <a:bodyPr/>
            <a:lstStyle/>
            <a:p>
              <a:endParaRPr lang="en-US"/>
            </a:p>
          </p:txBody>
        </p:sp>
        <p:sp>
          <p:nvSpPr>
            <p:cNvPr id="8" name="TextBox 8"/>
            <p:cNvSpPr txBox="1"/>
            <p:nvPr/>
          </p:nvSpPr>
          <p:spPr>
            <a:xfrm>
              <a:off x="0" y="-38100"/>
              <a:ext cx="1841458" cy="2608581"/>
            </a:xfrm>
            <a:prstGeom prst="rect">
              <a:avLst/>
            </a:prstGeom>
          </p:spPr>
          <p:txBody>
            <a:bodyPr lIns="50800" tIns="50800" rIns="50800" bIns="50800" rtlCol="0" anchor="ctr"/>
            <a:lstStyle/>
            <a:p>
              <a:pPr algn="ctr">
                <a:lnSpc>
                  <a:spcPts val="2659"/>
                </a:lnSpc>
                <a:spcBef>
                  <a:spcPct val="0"/>
                </a:spcBef>
              </a:pPr>
              <a:endParaRPr/>
            </a:p>
          </p:txBody>
        </p:sp>
      </p:grpSp>
      <p:sp>
        <p:nvSpPr>
          <p:cNvPr id="9" name="AutoShape 9"/>
          <p:cNvSpPr/>
          <p:nvPr/>
        </p:nvSpPr>
        <p:spPr>
          <a:xfrm>
            <a:off x="1028700" y="5719688"/>
            <a:ext cx="5517638" cy="0"/>
          </a:xfrm>
          <a:prstGeom prst="line">
            <a:avLst/>
          </a:prstGeom>
          <a:ln w="19050" cap="flat">
            <a:solidFill>
              <a:srgbClr val="000000"/>
            </a:solidFill>
            <a:prstDash val="solid"/>
            <a:headEnd type="none" w="sm" len="sm"/>
            <a:tailEnd type="none" w="sm" len="sm"/>
          </a:ln>
        </p:spPr>
        <p:txBody>
          <a:bodyPr/>
          <a:lstStyle/>
          <a:p>
            <a:endParaRPr lang="en-US"/>
          </a:p>
        </p:txBody>
      </p:sp>
      <p:sp>
        <p:nvSpPr>
          <p:cNvPr id="10" name="TextBox 10"/>
          <p:cNvSpPr txBox="1"/>
          <p:nvPr/>
        </p:nvSpPr>
        <p:spPr>
          <a:xfrm>
            <a:off x="831154" y="6005438"/>
            <a:ext cx="6359969" cy="567093"/>
          </a:xfrm>
          <a:prstGeom prst="rect">
            <a:avLst/>
          </a:prstGeom>
        </p:spPr>
        <p:txBody>
          <a:bodyPr lIns="0" tIns="0" rIns="0" bIns="0" rtlCol="0" anchor="t">
            <a:spAutoFit/>
          </a:bodyPr>
          <a:lstStyle/>
          <a:p>
            <a:pPr algn="ctr">
              <a:lnSpc>
                <a:spcPts val="4442"/>
              </a:lnSpc>
            </a:pPr>
            <a:r>
              <a:rPr lang="en-US" sz="3173" spc="520">
                <a:solidFill>
                  <a:srgbClr val="000000"/>
                </a:solidFill>
                <a:latin typeface="Poppins"/>
              </a:rPr>
              <a:t>R6.Cyber-04</a:t>
            </a:r>
          </a:p>
        </p:txBody>
      </p:sp>
      <p:sp>
        <p:nvSpPr>
          <p:cNvPr id="11" name="TextBox 11"/>
          <p:cNvSpPr txBox="1"/>
          <p:nvPr/>
        </p:nvSpPr>
        <p:spPr>
          <a:xfrm>
            <a:off x="950577" y="4405831"/>
            <a:ext cx="6121124" cy="944027"/>
          </a:xfrm>
          <a:prstGeom prst="rect">
            <a:avLst/>
          </a:prstGeom>
        </p:spPr>
        <p:txBody>
          <a:bodyPr lIns="0" tIns="0" rIns="0" bIns="0" rtlCol="0" anchor="t">
            <a:spAutoFit/>
          </a:bodyPr>
          <a:lstStyle/>
          <a:p>
            <a:pPr>
              <a:lnSpc>
                <a:spcPts val="7282"/>
              </a:lnSpc>
            </a:pPr>
            <a:r>
              <a:rPr lang="en-US" sz="6388">
                <a:solidFill>
                  <a:srgbClr val="000000"/>
                </a:solidFill>
                <a:latin typeface="Roboto Bold"/>
              </a:rPr>
              <a:t>Gestion de crise</a:t>
            </a:r>
          </a:p>
        </p:txBody>
      </p:sp>
      <p:sp>
        <p:nvSpPr>
          <p:cNvPr id="12" name="TextBox 12"/>
          <p:cNvSpPr txBox="1"/>
          <p:nvPr/>
        </p:nvSpPr>
        <p:spPr>
          <a:xfrm>
            <a:off x="7507033" y="9526714"/>
            <a:ext cx="3826560" cy="356907"/>
          </a:xfrm>
          <a:prstGeom prst="rect">
            <a:avLst/>
          </a:prstGeom>
        </p:spPr>
        <p:txBody>
          <a:bodyPr lIns="0" tIns="0" rIns="0" bIns="0" rtlCol="0" anchor="t">
            <a:spAutoFit/>
          </a:bodyPr>
          <a:lstStyle/>
          <a:p>
            <a:pPr algn="just">
              <a:lnSpc>
                <a:spcPts val="2902"/>
              </a:lnSpc>
            </a:pPr>
            <a:r>
              <a:rPr lang="en-US" sz="2073">
                <a:solidFill>
                  <a:srgbClr val="000000"/>
                </a:solidFill>
                <a:latin typeface="Lato"/>
              </a:rPr>
              <a:t> Rapport   I   Février 2024</a:t>
            </a:r>
          </a:p>
        </p:txBody>
      </p:sp>
      <p:sp>
        <p:nvSpPr>
          <p:cNvPr id="13" name="TextBox 13"/>
          <p:cNvSpPr txBox="1"/>
          <p:nvPr/>
        </p:nvSpPr>
        <p:spPr>
          <a:xfrm>
            <a:off x="8849910" y="7784914"/>
            <a:ext cx="7701517" cy="976630"/>
          </a:xfrm>
          <a:prstGeom prst="rect">
            <a:avLst/>
          </a:prstGeom>
        </p:spPr>
        <p:txBody>
          <a:bodyPr lIns="0" tIns="0" rIns="0" bIns="0" rtlCol="0" anchor="t">
            <a:spAutoFit/>
          </a:bodyPr>
          <a:lstStyle/>
          <a:p>
            <a:pPr algn="ctr">
              <a:lnSpc>
                <a:spcPts val="3919"/>
              </a:lnSpc>
            </a:pPr>
            <a:r>
              <a:rPr lang="en-US" sz="2799">
                <a:solidFill>
                  <a:srgbClr val="000000"/>
                </a:solidFill>
                <a:latin typeface="Open Sans"/>
              </a:rPr>
              <a:t>Emilie Guilhot  Emeline Cristel Thomas Bilger Louis Steffan Sarah Grenot</a:t>
            </a:r>
          </a:p>
        </p:txBody>
      </p:sp>
      <p:sp>
        <p:nvSpPr>
          <p:cNvPr id="14" name="TextBox 14"/>
          <p:cNvSpPr txBox="1"/>
          <p:nvPr/>
        </p:nvSpPr>
        <p:spPr>
          <a:xfrm>
            <a:off x="9513654" y="2234048"/>
            <a:ext cx="6374030" cy="1566544"/>
          </a:xfrm>
          <a:prstGeom prst="rect">
            <a:avLst/>
          </a:prstGeom>
        </p:spPr>
        <p:txBody>
          <a:bodyPr lIns="0" tIns="0" rIns="0" bIns="0" rtlCol="0" anchor="t">
            <a:spAutoFit/>
          </a:bodyPr>
          <a:lstStyle/>
          <a:p>
            <a:pPr algn="ctr">
              <a:lnSpc>
                <a:spcPts val="12880"/>
              </a:lnSpc>
            </a:pPr>
            <a:r>
              <a:rPr lang="en-US" sz="9200">
                <a:solidFill>
                  <a:srgbClr val="000000"/>
                </a:solidFill>
                <a:latin typeface="Berthold Block"/>
              </a:rPr>
              <a:t>COCO BONGO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ED2"/>
        </a:solidFill>
        <a:effectLst/>
      </p:bgPr>
    </p:bg>
    <p:spTree>
      <p:nvGrpSpPr>
        <p:cNvPr id="1" name=""/>
        <p:cNvGrpSpPr/>
        <p:nvPr/>
      </p:nvGrpSpPr>
      <p:grpSpPr>
        <a:xfrm>
          <a:off x="0" y="0"/>
          <a:ext cx="0" cy="0"/>
          <a:chOff x="0" y="0"/>
          <a:chExt cx="0" cy="0"/>
        </a:xfrm>
      </p:grpSpPr>
      <p:grpSp>
        <p:nvGrpSpPr>
          <p:cNvPr id="2" name="Group 2"/>
          <p:cNvGrpSpPr/>
          <p:nvPr/>
        </p:nvGrpSpPr>
        <p:grpSpPr>
          <a:xfrm>
            <a:off x="10454536" y="4461526"/>
            <a:ext cx="3876941" cy="3967322"/>
            <a:chOff x="0" y="0"/>
            <a:chExt cx="1021087" cy="1044891"/>
          </a:xfrm>
        </p:grpSpPr>
        <p:sp>
          <p:nvSpPr>
            <p:cNvPr id="3" name="Freeform 3"/>
            <p:cNvSpPr/>
            <p:nvPr/>
          </p:nvSpPr>
          <p:spPr>
            <a:xfrm>
              <a:off x="0" y="0"/>
              <a:ext cx="1021087" cy="1044891"/>
            </a:xfrm>
            <a:custGeom>
              <a:avLst/>
              <a:gdLst/>
              <a:ahLst/>
              <a:cxnLst/>
              <a:rect l="l" t="t" r="r" b="b"/>
              <a:pathLst>
                <a:path w="1021087" h="1044891">
                  <a:moveTo>
                    <a:pt x="0" y="0"/>
                  </a:moveTo>
                  <a:lnTo>
                    <a:pt x="1021087" y="0"/>
                  </a:lnTo>
                  <a:lnTo>
                    <a:pt x="1021087" y="1044891"/>
                  </a:lnTo>
                  <a:lnTo>
                    <a:pt x="0" y="1044891"/>
                  </a:lnTo>
                  <a:close/>
                </a:path>
              </a:pathLst>
            </a:custGeom>
            <a:solidFill>
              <a:srgbClr val="000000"/>
            </a:solidFill>
          </p:spPr>
          <p:txBody>
            <a:bodyPr/>
            <a:lstStyle/>
            <a:p>
              <a:endParaRPr lang="en-US"/>
            </a:p>
          </p:txBody>
        </p:sp>
        <p:sp>
          <p:nvSpPr>
            <p:cNvPr id="4" name="TextBox 4"/>
            <p:cNvSpPr txBox="1"/>
            <p:nvPr/>
          </p:nvSpPr>
          <p:spPr>
            <a:xfrm>
              <a:off x="0" y="-57150"/>
              <a:ext cx="1021087" cy="110204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801334" y="1607605"/>
            <a:ext cx="9765529" cy="5337958"/>
            <a:chOff x="0" y="0"/>
            <a:chExt cx="2571991" cy="1405882"/>
          </a:xfrm>
        </p:grpSpPr>
        <p:sp>
          <p:nvSpPr>
            <p:cNvPr id="6" name="Freeform 6"/>
            <p:cNvSpPr/>
            <p:nvPr/>
          </p:nvSpPr>
          <p:spPr>
            <a:xfrm>
              <a:off x="0" y="0"/>
              <a:ext cx="2571991" cy="1405882"/>
            </a:xfrm>
            <a:custGeom>
              <a:avLst/>
              <a:gdLst/>
              <a:ahLst/>
              <a:cxnLst/>
              <a:rect l="l" t="t" r="r" b="b"/>
              <a:pathLst>
                <a:path w="2571991" h="1405882">
                  <a:moveTo>
                    <a:pt x="3964" y="0"/>
                  </a:moveTo>
                  <a:lnTo>
                    <a:pt x="2568027" y="0"/>
                  </a:lnTo>
                  <a:cubicBezTo>
                    <a:pt x="2569079" y="0"/>
                    <a:pt x="2570087" y="418"/>
                    <a:pt x="2570830" y="1161"/>
                  </a:cubicBezTo>
                  <a:cubicBezTo>
                    <a:pt x="2571574" y="1904"/>
                    <a:pt x="2571991" y="2913"/>
                    <a:pt x="2571991" y="3964"/>
                  </a:cubicBezTo>
                  <a:lnTo>
                    <a:pt x="2571991" y="1401918"/>
                  </a:lnTo>
                  <a:cubicBezTo>
                    <a:pt x="2571991" y="1402969"/>
                    <a:pt x="2571574" y="1403978"/>
                    <a:pt x="2570830" y="1404721"/>
                  </a:cubicBezTo>
                  <a:cubicBezTo>
                    <a:pt x="2570087" y="1405464"/>
                    <a:pt x="2569079" y="1405882"/>
                    <a:pt x="2568027" y="1405882"/>
                  </a:cubicBezTo>
                  <a:lnTo>
                    <a:pt x="3964" y="1405882"/>
                  </a:lnTo>
                  <a:cubicBezTo>
                    <a:pt x="2913" y="1405882"/>
                    <a:pt x="1904" y="1405464"/>
                    <a:pt x="1161" y="1404721"/>
                  </a:cubicBezTo>
                  <a:cubicBezTo>
                    <a:pt x="418" y="1403978"/>
                    <a:pt x="0" y="1402969"/>
                    <a:pt x="0" y="1401918"/>
                  </a:cubicBezTo>
                  <a:lnTo>
                    <a:pt x="0" y="3964"/>
                  </a:lnTo>
                  <a:cubicBezTo>
                    <a:pt x="0" y="2913"/>
                    <a:pt x="418" y="1904"/>
                    <a:pt x="1161" y="1161"/>
                  </a:cubicBezTo>
                  <a:cubicBezTo>
                    <a:pt x="1904" y="418"/>
                    <a:pt x="2913" y="0"/>
                    <a:pt x="3964" y="0"/>
                  </a:cubicBezTo>
                  <a:close/>
                </a:path>
              </a:pathLst>
            </a:custGeom>
            <a:solidFill>
              <a:srgbClr val="FFFFFF"/>
            </a:solidFill>
          </p:spPr>
          <p:txBody>
            <a:bodyPr/>
            <a:lstStyle/>
            <a:p>
              <a:endParaRPr lang="en-US"/>
            </a:p>
          </p:txBody>
        </p:sp>
        <p:sp>
          <p:nvSpPr>
            <p:cNvPr id="7" name="TextBox 7"/>
            <p:cNvSpPr txBox="1"/>
            <p:nvPr/>
          </p:nvSpPr>
          <p:spPr>
            <a:xfrm>
              <a:off x="0" y="-57150"/>
              <a:ext cx="2571991" cy="1463032"/>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349683" y="9345065"/>
            <a:ext cx="423967" cy="449967"/>
            <a:chOff x="0" y="0"/>
            <a:chExt cx="205716" cy="218332"/>
          </a:xfrm>
        </p:grpSpPr>
        <p:sp>
          <p:nvSpPr>
            <p:cNvPr id="9" name="Freeform 9"/>
            <p:cNvSpPr/>
            <p:nvPr/>
          </p:nvSpPr>
          <p:spPr>
            <a:xfrm>
              <a:off x="0" y="0"/>
              <a:ext cx="205716" cy="218332"/>
            </a:xfrm>
            <a:custGeom>
              <a:avLst/>
              <a:gdLst/>
              <a:ahLst/>
              <a:cxnLst/>
              <a:rect l="l" t="t" r="r" b="b"/>
              <a:pathLst>
                <a:path w="205716" h="218332">
                  <a:moveTo>
                    <a:pt x="0" y="0"/>
                  </a:moveTo>
                  <a:lnTo>
                    <a:pt x="205716" y="0"/>
                  </a:lnTo>
                  <a:lnTo>
                    <a:pt x="205716" y="218332"/>
                  </a:lnTo>
                  <a:lnTo>
                    <a:pt x="0" y="218332"/>
                  </a:lnTo>
                  <a:close/>
                </a:path>
              </a:pathLst>
            </a:custGeom>
            <a:solidFill>
              <a:srgbClr val="000000">
                <a:alpha val="0"/>
              </a:srgbClr>
            </a:solidFill>
          </p:spPr>
          <p:txBody>
            <a:bodyPr/>
            <a:lstStyle/>
            <a:p>
              <a:endParaRPr lang="en-US"/>
            </a:p>
          </p:txBody>
        </p:sp>
        <p:sp>
          <p:nvSpPr>
            <p:cNvPr id="10" name="TextBox 10"/>
            <p:cNvSpPr txBox="1"/>
            <p:nvPr/>
          </p:nvSpPr>
          <p:spPr>
            <a:xfrm>
              <a:off x="0" y="-47625"/>
              <a:ext cx="205716" cy="265957"/>
            </a:xfrm>
            <a:prstGeom prst="rect">
              <a:avLst/>
            </a:prstGeom>
          </p:spPr>
          <p:txBody>
            <a:bodyPr lIns="50800" tIns="50800" rIns="50800" bIns="50800" rtlCol="0" anchor="ctr"/>
            <a:lstStyle/>
            <a:p>
              <a:pPr algn="ctr">
                <a:lnSpc>
                  <a:spcPts val="2100"/>
                </a:lnSpc>
              </a:pPr>
              <a:r>
                <a:rPr lang="en-US" sz="1500">
                  <a:solidFill>
                    <a:srgbClr val="000000"/>
                  </a:solidFill>
                  <a:latin typeface="Poppins"/>
                </a:rPr>
                <a:t>10</a:t>
              </a:r>
            </a:p>
          </p:txBody>
        </p:sp>
      </p:grpSp>
      <p:sp>
        <p:nvSpPr>
          <p:cNvPr id="11" name="TextBox 11"/>
          <p:cNvSpPr txBox="1"/>
          <p:nvPr/>
        </p:nvSpPr>
        <p:spPr>
          <a:xfrm>
            <a:off x="3935336" y="3238822"/>
            <a:ext cx="8457670" cy="1865974"/>
          </a:xfrm>
          <a:prstGeom prst="rect">
            <a:avLst/>
          </a:prstGeom>
        </p:spPr>
        <p:txBody>
          <a:bodyPr lIns="0" tIns="0" rIns="0" bIns="0" rtlCol="0" anchor="t">
            <a:spAutoFit/>
          </a:bodyPr>
          <a:lstStyle/>
          <a:p>
            <a:pPr>
              <a:lnSpc>
                <a:spcPts val="15276"/>
              </a:lnSpc>
            </a:pPr>
            <a:r>
              <a:rPr lang="en-US" sz="10911" spc="-360">
                <a:solidFill>
                  <a:srgbClr val="000000"/>
                </a:solidFill>
                <a:latin typeface="Roboto Bold"/>
              </a:rPr>
              <a:t>Le technique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9298" y="5564853"/>
            <a:ext cx="4765685" cy="4722147"/>
            <a:chOff x="0" y="0"/>
            <a:chExt cx="1433756" cy="1420657"/>
          </a:xfrm>
        </p:grpSpPr>
        <p:sp>
          <p:nvSpPr>
            <p:cNvPr id="3" name="Freeform 3"/>
            <p:cNvSpPr/>
            <p:nvPr/>
          </p:nvSpPr>
          <p:spPr>
            <a:xfrm>
              <a:off x="0" y="0"/>
              <a:ext cx="1433756" cy="1420657"/>
            </a:xfrm>
            <a:custGeom>
              <a:avLst/>
              <a:gdLst/>
              <a:ahLst/>
              <a:cxnLst/>
              <a:rect l="l" t="t" r="r" b="b"/>
              <a:pathLst>
                <a:path w="1433756" h="1420657">
                  <a:moveTo>
                    <a:pt x="0" y="0"/>
                  </a:moveTo>
                  <a:lnTo>
                    <a:pt x="1433756" y="0"/>
                  </a:lnTo>
                  <a:lnTo>
                    <a:pt x="1433756" y="1420657"/>
                  </a:lnTo>
                  <a:lnTo>
                    <a:pt x="0" y="1420657"/>
                  </a:lnTo>
                  <a:close/>
                </a:path>
              </a:pathLst>
            </a:custGeom>
            <a:solidFill>
              <a:srgbClr val="202020"/>
            </a:solidFill>
          </p:spPr>
          <p:txBody>
            <a:bodyPr/>
            <a:lstStyle/>
            <a:p>
              <a:endParaRPr lang="en-US"/>
            </a:p>
          </p:txBody>
        </p:sp>
        <p:sp>
          <p:nvSpPr>
            <p:cNvPr id="4" name="TextBox 4"/>
            <p:cNvSpPr txBox="1"/>
            <p:nvPr/>
          </p:nvSpPr>
          <p:spPr>
            <a:xfrm>
              <a:off x="0" y="-38100"/>
              <a:ext cx="1433756" cy="145875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9144000" y="313411"/>
            <a:ext cx="8551207" cy="9245446"/>
            <a:chOff x="0" y="0"/>
            <a:chExt cx="1294558" cy="1399658"/>
          </a:xfrm>
        </p:grpSpPr>
        <p:sp>
          <p:nvSpPr>
            <p:cNvPr id="6" name="Freeform 6"/>
            <p:cNvSpPr/>
            <p:nvPr/>
          </p:nvSpPr>
          <p:spPr>
            <a:xfrm>
              <a:off x="0" y="0"/>
              <a:ext cx="1294558" cy="1399658"/>
            </a:xfrm>
            <a:custGeom>
              <a:avLst/>
              <a:gdLst/>
              <a:ahLst/>
              <a:cxnLst/>
              <a:rect l="l" t="t" r="r" b="b"/>
              <a:pathLst>
                <a:path w="1294558" h="1399658">
                  <a:moveTo>
                    <a:pt x="0" y="0"/>
                  </a:moveTo>
                  <a:lnTo>
                    <a:pt x="1294558" y="0"/>
                  </a:lnTo>
                  <a:lnTo>
                    <a:pt x="1294558" y="1399658"/>
                  </a:lnTo>
                  <a:lnTo>
                    <a:pt x="0" y="1399658"/>
                  </a:lnTo>
                  <a:close/>
                </a:path>
              </a:pathLst>
            </a:custGeom>
            <a:blipFill>
              <a:blip r:embed="rId3"/>
              <a:stretch>
                <a:fillRect t="-323" b="-323"/>
              </a:stretch>
            </a:blipFill>
          </p:spPr>
          <p:txBody>
            <a:bodyPr/>
            <a:lstStyle/>
            <a:p>
              <a:endParaRPr lang="en-US"/>
            </a:p>
          </p:txBody>
        </p:sp>
      </p:grpSp>
      <p:grpSp>
        <p:nvGrpSpPr>
          <p:cNvPr id="7" name="Group 7"/>
          <p:cNvGrpSpPr/>
          <p:nvPr/>
        </p:nvGrpSpPr>
        <p:grpSpPr>
          <a:xfrm>
            <a:off x="17349683" y="9345065"/>
            <a:ext cx="423967" cy="427585"/>
            <a:chOff x="0" y="0"/>
            <a:chExt cx="205716" cy="207472"/>
          </a:xfrm>
        </p:grpSpPr>
        <p:sp>
          <p:nvSpPr>
            <p:cNvPr id="8" name="Freeform 8"/>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9" name="TextBox 9"/>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000000"/>
                  </a:solidFill>
                  <a:latin typeface="Lato"/>
                </a:rPr>
                <a:t>11</a:t>
              </a:r>
            </a:p>
          </p:txBody>
        </p:sp>
      </p:grpSp>
      <p:grpSp>
        <p:nvGrpSpPr>
          <p:cNvPr id="10" name="Group 10"/>
          <p:cNvGrpSpPr/>
          <p:nvPr/>
        </p:nvGrpSpPr>
        <p:grpSpPr>
          <a:xfrm>
            <a:off x="4011933" y="4021803"/>
            <a:ext cx="3086100" cy="30861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6DED2"/>
            </a:solidFill>
          </p:spPr>
          <p:txBody>
            <a:bodyPr/>
            <a:lstStyle/>
            <a:p>
              <a:endParaRPr lang="en-US"/>
            </a:p>
          </p:txBody>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361527" y="1064404"/>
            <a:ext cx="6011069" cy="1811020"/>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Gestion de la crise</a:t>
            </a:r>
          </a:p>
          <a:p>
            <a:pPr marL="0" lvl="0" indent="0" algn="ctr">
              <a:lnSpc>
                <a:spcPts val="7279"/>
              </a:lnSpc>
              <a:spcBef>
                <a:spcPct val="0"/>
              </a:spcBef>
            </a:pPr>
            <a:endParaRPr lang="en-US" sz="5199">
              <a:solidFill>
                <a:srgbClr val="000000"/>
              </a:solidFill>
              <a:latin typeface="Open Sans Bold"/>
            </a:endParaRPr>
          </a:p>
        </p:txBody>
      </p:sp>
      <p:sp>
        <p:nvSpPr>
          <p:cNvPr id="14" name="TextBox 14"/>
          <p:cNvSpPr txBox="1"/>
          <p:nvPr/>
        </p:nvSpPr>
        <p:spPr>
          <a:xfrm>
            <a:off x="789298" y="2796194"/>
            <a:ext cx="5001902" cy="370999"/>
          </a:xfrm>
          <a:prstGeom prst="rect">
            <a:avLst/>
          </a:prstGeom>
        </p:spPr>
        <p:txBody>
          <a:bodyPr wrap="square" lIns="0" tIns="0" rIns="0" bIns="0" rtlCol="0" anchor="t">
            <a:spAutoFit/>
          </a:bodyPr>
          <a:lstStyle/>
          <a:p>
            <a:pPr marL="0" lvl="0" indent="0" algn="ctr">
              <a:lnSpc>
                <a:spcPts val="3080"/>
              </a:lnSpc>
              <a:spcBef>
                <a:spcPct val="0"/>
              </a:spcBef>
            </a:pPr>
            <a:r>
              <a:rPr lang="en-US" sz="2200" dirty="0" err="1">
                <a:solidFill>
                  <a:srgbClr val="000000"/>
                </a:solidFill>
                <a:latin typeface="Open Sans"/>
              </a:rPr>
              <a:t>quelques</a:t>
            </a:r>
            <a:r>
              <a:rPr lang="en-US" sz="2200" dirty="0">
                <a:solidFill>
                  <a:srgbClr val="000000"/>
                </a:solidFill>
                <a:latin typeface="Open Sans"/>
              </a:rPr>
              <a:t> moments </a:t>
            </a:r>
            <a:r>
              <a:rPr lang="en-US" sz="2200" dirty="0" err="1">
                <a:solidFill>
                  <a:srgbClr val="000000"/>
                </a:solidFill>
                <a:latin typeface="Open Sans"/>
              </a:rPr>
              <a:t>clés</a:t>
            </a:r>
            <a:r>
              <a:rPr lang="en-US" sz="2200" dirty="0">
                <a:solidFill>
                  <a:srgbClr val="000000"/>
                </a:solidFill>
                <a:latin typeface="Open Sans"/>
              </a:rPr>
              <a:t> par </a:t>
            </a:r>
            <a:r>
              <a:rPr lang="en-US" sz="2200" dirty="0" err="1">
                <a:solidFill>
                  <a:srgbClr val="000000"/>
                </a:solidFill>
                <a:latin typeface="Open Sans"/>
              </a:rPr>
              <a:t>semaine</a:t>
            </a:r>
            <a:endParaRPr lang="en-US" sz="2200" dirty="0">
              <a:solidFill>
                <a:srgbClr val="000000"/>
              </a:solidFill>
              <a:latin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4350" y="514350"/>
            <a:ext cx="17259300" cy="9258300"/>
            <a:chOff x="0" y="0"/>
            <a:chExt cx="5905866" cy="3168047"/>
          </a:xfrm>
        </p:grpSpPr>
        <p:sp>
          <p:nvSpPr>
            <p:cNvPr id="3" name="Freeform 3"/>
            <p:cNvSpPr/>
            <p:nvPr/>
          </p:nvSpPr>
          <p:spPr>
            <a:xfrm>
              <a:off x="0" y="0"/>
              <a:ext cx="5905866" cy="3168047"/>
            </a:xfrm>
            <a:custGeom>
              <a:avLst/>
              <a:gdLst/>
              <a:ahLst/>
              <a:cxnLst/>
              <a:rect l="l" t="t" r="r" b="b"/>
              <a:pathLst>
                <a:path w="5905866" h="3168047">
                  <a:moveTo>
                    <a:pt x="0" y="0"/>
                  </a:moveTo>
                  <a:lnTo>
                    <a:pt x="5905866" y="0"/>
                  </a:lnTo>
                  <a:lnTo>
                    <a:pt x="5905866" y="3168047"/>
                  </a:lnTo>
                  <a:lnTo>
                    <a:pt x="0" y="3168047"/>
                  </a:lnTo>
                  <a:close/>
                </a:path>
              </a:pathLst>
            </a:custGeom>
            <a:solidFill>
              <a:srgbClr val="EBE2D6"/>
            </a:solidFill>
          </p:spPr>
          <p:txBody>
            <a:bodyPr/>
            <a:lstStyle/>
            <a:p>
              <a:endParaRPr lang="en-US"/>
            </a:p>
          </p:txBody>
        </p:sp>
        <p:sp>
          <p:nvSpPr>
            <p:cNvPr id="4" name="TextBox 4"/>
            <p:cNvSpPr txBox="1"/>
            <p:nvPr/>
          </p:nvSpPr>
          <p:spPr>
            <a:xfrm>
              <a:off x="0" y="-38100"/>
              <a:ext cx="5905866" cy="3206147"/>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21941" y="2054719"/>
            <a:ext cx="15844117" cy="7705077"/>
          </a:xfrm>
          <a:custGeom>
            <a:avLst/>
            <a:gdLst/>
            <a:ahLst/>
            <a:cxnLst/>
            <a:rect l="l" t="t" r="r" b="b"/>
            <a:pathLst>
              <a:path w="15844117" h="7705077">
                <a:moveTo>
                  <a:pt x="0" y="0"/>
                </a:moveTo>
                <a:lnTo>
                  <a:pt x="15844118" y="0"/>
                </a:lnTo>
                <a:lnTo>
                  <a:pt x="15844118" y="7705077"/>
                </a:lnTo>
                <a:lnTo>
                  <a:pt x="0" y="7705077"/>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4972302" y="933450"/>
            <a:ext cx="9645015" cy="887095"/>
          </a:xfrm>
          <a:prstGeom prst="rect">
            <a:avLst/>
          </a:prstGeom>
        </p:spPr>
        <p:txBody>
          <a:bodyPr lIns="0" tIns="0" rIns="0" bIns="0" rtlCol="0" anchor="t">
            <a:spAutoFit/>
          </a:bodyPr>
          <a:lstStyle/>
          <a:p>
            <a:pPr marL="0" lvl="0" indent="0" algn="ctr">
              <a:lnSpc>
                <a:spcPts val="7279"/>
              </a:lnSpc>
              <a:spcBef>
                <a:spcPct val="0"/>
              </a:spcBef>
            </a:pPr>
            <a:r>
              <a:rPr lang="en-US" sz="5199">
                <a:solidFill>
                  <a:srgbClr val="000000"/>
                </a:solidFill>
                <a:latin typeface="Open Sans Bold"/>
              </a:rPr>
              <a:t>Gantt des étapes en parallèle</a:t>
            </a:r>
          </a:p>
        </p:txBody>
      </p:sp>
      <p:grpSp>
        <p:nvGrpSpPr>
          <p:cNvPr id="7" name="Group 7"/>
          <p:cNvGrpSpPr/>
          <p:nvPr/>
        </p:nvGrpSpPr>
        <p:grpSpPr>
          <a:xfrm>
            <a:off x="17349683" y="9345065"/>
            <a:ext cx="423967" cy="427585"/>
            <a:chOff x="0" y="0"/>
            <a:chExt cx="205716" cy="207472"/>
          </a:xfrm>
        </p:grpSpPr>
        <p:sp>
          <p:nvSpPr>
            <p:cNvPr id="8" name="Freeform 8"/>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9" name="TextBox 9"/>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000000"/>
                  </a:solidFill>
                  <a:latin typeface="Lato"/>
                </a:rPr>
                <a:t>12</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ED2"/>
        </a:solidFill>
        <a:effectLst/>
      </p:bgPr>
    </p:bg>
    <p:spTree>
      <p:nvGrpSpPr>
        <p:cNvPr id="1" name=""/>
        <p:cNvGrpSpPr/>
        <p:nvPr/>
      </p:nvGrpSpPr>
      <p:grpSpPr>
        <a:xfrm>
          <a:off x="0" y="0"/>
          <a:ext cx="0" cy="0"/>
          <a:chOff x="0" y="0"/>
          <a:chExt cx="0" cy="0"/>
        </a:xfrm>
      </p:grpSpPr>
      <p:grpSp>
        <p:nvGrpSpPr>
          <p:cNvPr id="2" name="Group 2"/>
          <p:cNvGrpSpPr/>
          <p:nvPr/>
        </p:nvGrpSpPr>
        <p:grpSpPr>
          <a:xfrm>
            <a:off x="13522315" y="0"/>
            <a:ext cx="4765685" cy="4722147"/>
            <a:chOff x="0" y="0"/>
            <a:chExt cx="1433756" cy="1420657"/>
          </a:xfrm>
        </p:grpSpPr>
        <p:sp>
          <p:nvSpPr>
            <p:cNvPr id="3" name="Freeform 3"/>
            <p:cNvSpPr/>
            <p:nvPr/>
          </p:nvSpPr>
          <p:spPr>
            <a:xfrm>
              <a:off x="0" y="0"/>
              <a:ext cx="1433756" cy="1420657"/>
            </a:xfrm>
            <a:custGeom>
              <a:avLst/>
              <a:gdLst/>
              <a:ahLst/>
              <a:cxnLst/>
              <a:rect l="l" t="t" r="r" b="b"/>
              <a:pathLst>
                <a:path w="1433756" h="1420657">
                  <a:moveTo>
                    <a:pt x="0" y="0"/>
                  </a:moveTo>
                  <a:lnTo>
                    <a:pt x="1433756" y="0"/>
                  </a:lnTo>
                  <a:lnTo>
                    <a:pt x="1433756" y="1420657"/>
                  </a:lnTo>
                  <a:lnTo>
                    <a:pt x="0" y="1420657"/>
                  </a:lnTo>
                  <a:close/>
                </a:path>
              </a:pathLst>
            </a:custGeom>
            <a:solidFill>
              <a:srgbClr val="000000"/>
            </a:solidFill>
          </p:spPr>
          <p:txBody>
            <a:bodyPr/>
            <a:lstStyle/>
            <a:p>
              <a:endParaRPr lang="en-US"/>
            </a:p>
          </p:txBody>
        </p:sp>
        <p:sp>
          <p:nvSpPr>
            <p:cNvPr id="4" name="TextBox 4"/>
            <p:cNvSpPr txBox="1"/>
            <p:nvPr/>
          </p:nvSpPr>
          <p:spPr>
            <a:xfrm>
              <a:off x="0" y="-57150"/>
              <a:ext cx="1433756" cy="147780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88453" y="1028700"/>
            <a:ext cx="12370847" cy="8743950"/>
            <a:chOff x="0" y="0"/>
            <a:chExt cx="4233113" cy="2992045"/>
          </a:xfrm>
        </p:grpSpPr>
        <p:sp>
          <p:nvSpPr>
            <p:cNvPr id="6" name="Freeform 6"/>
            <p:cNvSpPr/>
            <p:nvPr/>
          </p:nvSpPr>
          <p:spPr>
            <a:xfrm>
              <a:off x="0" y="0"/>
              <a:ext cx="4233113" cy="2992045"/>
            </a:xfrm>
            <a:custGeom>
              <a:avLst/>
              <a:gdLst/>
              <a:ahLst/>
              <a:cxnLst/>
              <a:rect l="l" t="t" r="r" b="b"/>
              <a:pathLst>
                <a:path w="4233113" h="2992045">
                  <a:moveTo>
                    <a:pt x="3129" y="0"/>
                  </a:moveTo>
                  <a:lnTo>
                    <a:pt x="4229984" y="0"/>
                  </a:lnTo>
                  <a:cubicBezTo>
                    <a:pt x="4231712" y="0"/>
                    <a:pt x="4233113" y="1401"/>
                    <a:pt x="4233113" y="3129"/>
                  </a:cubicBezTo>
                  <a:lnTo>
                    <a:pt x="4233113" y="2988916"/>
                  </a:lnTo>
                  <a:cubicBezTo>
                    <a:pt x="4233113" y="2989745"/>
                    <a:pt x="4232783" y="2990541"/>
                    <a:pt x="4232196" y="2991128"/>
                  </a:cubicBezTo>
                  <a:cubicBezTo>
                    <a:pt x="4231610" y="2991715"/>
                    <a:pt x="4230814" y="2992045"/>
                    <a:pt x="4229984" y="2992045"/>
                  </a:cubicBezTo>
                  <a:lnTo>
                    <a:pt x="3129" y="2992045"/>
                  </a:lnTo>
                  <a:cubicBezTo>
                    <a:pt x="2299" y="2992045"/>
                    <a:pt x="1503" y="2991715"/>
                    <a:pt x="916" y="2991128"/>
                  </a:cubicBezTo>
                  <a:cubicBezTo>
                    <a:pt x="330" y="2990541"/>
                    <a:pt x="0" y="2989745"/>
                    <a:pt x="0" y="2988916"/>
                  </a:cubicBezTo>
                  <a:lnTo>
                    <a:pt x="0" y="3129"/>
                  </a:lnTo>
                  <a:cubicBezTo>
                    <a:pt x="0" y="2299"/>
                    <a:pt x="330" y="1503"/>
                    <a:pt x="916" y="916"/>
                  </a:cubicBezTo>
                  <a:cubicBezTo>
                    <a:pt x="1503" y="330"/>
                    <a:pt x="2299" y="0"/>
                    <a:pt x="3129" y="0"/>
                  </a:cubicBezTo>
                  <a:close/>
                </a:path>
              </a:pathLst>
            </a:custGeom>
            <a:solidFill>
              <a:srgbClr val="FFFFFF"/>
            </a:solidFill>
          </p:spPr>
          <p:txBody>
            <a:bodyPr/>
            <a:lstStyle/>
            <a:p>
              <a:endParaRPr lang="en-US"/>
            </a:p>
          </p:txBody>
        </p:sp>
        <p:sp>
          <p:nvSpPr>
            <p:cNvPr id="7" name="TextBox 7"/>
            <p:cNvSpPr txBox="1"/>
            <p:nvPr/>
          </p:nvSpPr>
          <p:spPr>
            <a:xfrm>
              <a:off x="0" y="-57150"/>
              <a:ext cx="4233113" cy="304919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349683" y="9345065"/>
            <a:ext cx="423967" cy="449967"/>
            <a:chOff x="0" y="0"/>
            <a:chExt cx="205716" cy="218332"/>
          </a:xfrm>
        </p:grpSpPr>
        <p:sp>
          <p:nvSpPr>
            <p:cNvPr id="9" name="Freeform 9"/>
            <p:cNvSpPr/>
            <p:nvPr/>
          </p:nvSpPr>
          <p:spPr>
            <a:xfrm>
              <a:off x="0" y="0"/>
              <a:ext cx="205716" cy="218332"/>
            </a:xfrm>
            <a:custGeom>
              <a:avLst/>
              <a:gdLst/>
              <a:ahLst/>
              <a:cxnLst/>
              <a:rect l="l" t="t" r="r" b="b"/>
              <a:pathLst>
                <a:path w="205716" h="218332">
                  <a:moveTo>
                    <a:pt x="0" y="0"/>
                  </a:moveTo>
                  <a:lnTo>
                    <a:pt x="205716" y="0"/>
                  </a:lnTo>
                  <a:lnTo>
                    <a:pt x="205716" y="218332"/>
                  </a:lnTo>
                  <a:lnTo>
                    <a:pt x="0" y="218332"/>
                  </a:lnTo>
                  <a:close/>
                </a:path>
              </a:pathLst>
            </a:custGeom>
            <a:solidFill>
              <a:srgbClr val="000000">
                <a:alpha val="0"/>
              </a:srgbClr>
            </a:solidFill>
          </p:spPr>
          <p:txBody>
            <a:bodyPr/>
            <a:lstStyle/>
            <a:p>
              <a:endParaRPr lang="en-US"/>
            </a:p>
          </p:txBody>
        </p:sp>
        <p:sp>
          <p:nvSpPr>
            <p:cNvPr id="10" name="TextBox 10"/>
            <p:cNvSpPr txBox="1"/>
            <p:nvPr/>
          </p:nvSpPr>
          <p:spPr>
            <a:xfrm>
              <a:off x="0" y="-47625"/>
              <a:ext cx="205716" cy="265957"/>
            </a:xfrm>
            <a:prstGeom prst="rect">
              <a:avLst/>
            </a:prstGeom>
          </p:spPr>
          <p:txBody>
            <a:bodyPr lIns="50800" tIns="50800" rIns="50800" bIns="50800" rtlCol="0" anchor="ctr"/>
            <a:lstStyle/>
            <a:p>
              <a:pPr algn="ctr">
                <a:lnSpc>
                  <a:spcPts val="2100"/>
                </a:lnSpc>
              </a:pPr>
              <a:r>
                <a:rPr lang="en-US" sz="1500">
                  <a:solidFill>
                    <a:srgbClr val="000000"/>
                  </a:solidFill>
                  <a:latin typeface="Poppins"/>
                </a:rPr>
                <a:t>13</a:t>
              </a:r>
            </a:p>
          </p:txBody>
        </p:sp>
      </p:grpSp>
      <p:grpSp>
        <p:nvGrpSpPr>
          <p:cNvPr id="11" name="Group 11"/>
          <p:cNvGrpSpPr/>
          <p:nvPr/>
        </p:nvGrpSpPr>
        <p:grpSpPr>
          <a:xfrm>
            <a:off x="-149287" y="6055278"/>
            <a:ext cx="7424425" cy="4231722"/>
            <a:chOff x="0" y="0"/>
            <a:chExt cx="1955404" cy="1114528"/>
          </a:xfrm>
        </p:grpSpPr>
        <p:sp>
          <p:nvSpPr>
            <p:cNvPr id="12" name="Freeform 12"/>
            <p:cNvSpPr/>
            <p:nvPr/>
          </p:nvSpPr>
          <p:spPr>
            <a:xfrm>
              <a:off x="0" y="0"/>
              <a:ext cx="1955404" cy="1114528"/>
            </a:xfrm>
            <a:custGeom>
              <a:avLst/>
              <a:gdLst/>
              <a:ahLst/>
              <a:cxnLst/>
              <a:rect l="l" t="t" r="r" b="b"/>
              <a:pathLst>
                <a:path w="1955404" h="1114528">
                  <a:moveTo>
                    <a:pt x="0" y="0"/>
                  </a:moveTo>
                  <a:lnTo>
                    <a:pt x="1955404" y="0"/>
                  </a:lnTo>
                  <a:lnTo>
                    <a:pt x="1955404" y="1114528"/>
                  </a:lnTo>
                  <a:lnTo>
                    <a:pt x="0" y="1114528"/>
                  </a:lnTo>
                  <a:close/>
                </a:path>
              </a:pathLst>
            </a:custGeom>
            <a:solidFill>
              <a:srgbClr val="000000"/>
            </a:solidFill>
          </p:spPr>
          <p:txBody>
            <a:bodyPr/>
            <a:lstStyle/>
            <a:p>
              <a:endParaRPr lang="en-US"/>
            </a:p>
          </p:txBody>
        </p:sp>
        <p:sp>
          <p:nvSpPr>
            <p:cNvPr id="13" name="TextBox 13"/>
            <p:cNvSpPr txBox="1"/>
            <p:nvPr/>
          </p:nvSpPr>
          <p:spPr>
            <a:xfrm>
              <a:off x="0" y="-57150"/>
              <a:ext cx="1955404" cy="1171678"/>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913266" y="3843625"/>
            <a:ext cx="12321222" cy="1576069"/>
          </a:xfrm>
          <a:prstGeom prst="rect">
            <a:avLst/>
          </a:prstGeom>
        </p:spPr>
        <p:txBody>
          <a:bodyPr lIns="0" tIns="0" rIns="0" bIns="0" rtlCol="0" anchor="t">
            <a:spAutoFit/>
          </a:bodyPr>
          <a:lstStyle/>
          <a:p>
            <a:pPr algn="ctr">
              <a:lnSpc>
                <a:spcPts val="12880"/>
              </a:lnSpc>
            </a:pPr>
            <a:r>
              <a:rPr lang="en-US" sz="9200" spc="-303">
                <a:solidFill>
                  <a:srgbClr val="000000"/>
                </a:solidFill>
                <a:latin typeface="Roboto Bold"/>
              </a:rPr>
              <a:t>Gestion de l’entreprise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4712778" cy="10287000"/>
            <a:chOff x="0" y="0"/>
            <a:chExt cx="1417838" cy="3094842"/>
          </a:xfrm>
        </p:grpSpPr>
        <p:sp>
          <p:nvSpPr>
            <p:cNvPr id="3" name="Freeform 3"/>
            <p:cNvSpPr/>
            <p:nvPr/>
          </p:nvSpPr>
          <p:spPr>
            <a:xfrm>
              <a:off x="0" y="0"/>
              <a:ext cx="1417838" cy="3094842"/>
            </a:xfrm>
            <a:custGeom>
              <a:avLst/>
              <a:gdLst/>
              <a:ahLst/>
              <a:cxnLst/>
              <a:rect l="l" t="t" r="r" b="b"/>
              <a:pathLst>
                <a:path w="1417838" h="3094842">
                  <a:moveTo>
                    <a:pt x="0" y="0"/>
                  </a:moveTo>
                  <a:lnTo>
                    <a:pt x="1417838" y="0"/>
                  </a:lnTo>
                  <a:lnTo>
                    <a:pt x="1417838" y="3094842"/>
                  </a:lnTo>
                  <a:lnTo>
                    <a:pt x="0" y="3094842"/>
                  </a:lnTo>
                  <a:close/>
                </a:path>
              </a:pathLst>
            </a:custGeom>
            <a:solidFill>
              <a:srgbClr val="EBE2D6"/>
            </a:solidFill>
          </p:spPr>
          <p:txBody>
            <a:bodyPr/>
            <a:lstStyle/>
            <a:p>
              <a:endParaRPr lang="en-US"/>
            </a:p>
          </p:txBody>
        </p:sp>
        <p:sp>
          <p:nvSpPr>
            <p:cNvPr id="4" name="TextBox 4"/>
            <p:cNvSpPr txBox="1"/>
            <p:nvPr/>
          </p:nvSpPr>
          <p:spPr>
            <a:xfrm>
              <a:off x="0" y="-38100"/>
              <a:ext cx="1417838" cy="313294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592811" y="3760558"/>
            <a:ext cx="716915" cy="715372"/>
            <a:chOff x="0" y="0"/>
            <a:chExt cx="828385" cy="826601"/>
          </a:xfrm>
        </p:grpSpPr>
        <p:sp>
          <p:nvSpPr>
            <p:cNvPr id="6" name="Freeform 6"/>
            <p:cNvSpPr/>
            <p:nvPr/>
          </p:nvSpPr>
          <p:spPr>
            <a:xfrm>
              <a:off x="0" y="0"/>
              <a:ext cx="828385" cy="826601"/>
            </a:xfrm>
            <a:custGeom>
              <a:avLst/>
              <a:gdLst/>
              <a:ahLst/>
              <a:cxnLst/>
              <a:rect l="l" t="t" r="r" b="b"/>
              <a:pathLst>
                <a:path w="828385" h="826601">
                  <a:moveTo>
                    <a:pt x="0" y="0"/>
                  </a:moveTo>
                  <a:lnTo>
                    <a:pt x="828385" y="0"/>
                  </a:lnTo>
                  <a:lnTo>
                    <a:pt x="828385" y="826601"/>
                  </a:lnTo>
                  <a:lnTo>
                    <a:pt x="0" y="826601"/>
                  </a:lnTo>
                  <a:close/>
                </a:path>
              </a:pathLst>
            </a:custGeom>
            <a:solidFill>
              <a:srgbClr val="0C0015"/>
            </a:solidFill>
          </p:spPr>
          <p:txBody>
            <a:bodyPr/>
            <a:lstStyle/>
            <a:p>
              <a:endParaRPr lang="en-US"/>
            </a:p>
          </p:txBody>
        </p:sp>
        <p:sp>
          <p:nvSpPr>
            <p:cNvPr id="7" name="TextBox 7"/>
            <p:cNvSpPr txBox="1"/>
            <p:nvPr/>
          </p:nvSpPr>
          <p:spPr>
            <a:xfrm>
              <a:off x="0" y="-38100"/>
              <a:ext cx="828385" cy="864701"/>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6592811" y="7035280"/>
            <a:ext cx="716915" cy="715372"/>
            <a:chOff x="0" y="0"/>
            <a:chExt cx="828385" cy="826601"/>
          </a:xfrm>
        </p:grpSpPr>
        <p:sp>
          <p:nvSpPr>
            <p:cNvPr id="9" name="Freeform 9"/>
            <p:cNvSpPr/>
            <p:nvPr/>
          </p:nvSpPr>
          <p:spPr>
            <a:xfrm>
              <a:off x="0" y="0"/>
              <a:ext cx="828385" cy="826601"/>
            </a:xfrm>
            <a:custGeom>
              <a:avLst/>
              <a:gdLst/>
              <a:ahLst/>
              <a:cxnLst/>
              <a:rect l="l" t="t" r="r" b="b"/>
              <a:pathLst>
                <a:path w="828385" h="826601">
                  <a:moveTo>
                    <a:pt x="0" y="0"/>
                  </a:moveTo>
                  <a:lnTo>
                    <a:pt x="828385" y="0"/>
                  </a:lnTo>
                  <a:lnTo>
                    <a:pt x="828385" y="826601"/>
                  </a:lnTo>
                  <a:lnTo>
                    <a:pt x="0" y="826601"/>
                  </a:lnTo>
                  <a:close/>
                </a:path>
              </a:pathLst>
            </a:custGeom>
            <a:solidFill>
              <a:srgbClr val="0C0015"/>
            </a:solidFill>
          </p:spPr>
          <p:txBody>
            <a:bodyPr/>
            <a:lstStyle/>
            <a:p>
              <a:endParaRPr lang="en-US"/>
            </a:p>
          </p:txBody>
        </p:sp>
        <p:sp>
          <p:nvSpPr>
            <p:cNvPr id="10" name="TextBox 10"/>
            <p:cNvSpPr txBox="1"/>
            <p:nvPr/>
          </p:nvSpPr>
          <p:spPr>
            <a:xfrm>
              <a:off x="0" y="-38100"/>
              <a:ext cx="828385" cy="864701"/>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7349683" y="9345065"/>
            <a:ext cx="423967" cy="427585"/>
            <a:chOff x="0" y="0"/>
            <a:chExt cx="205716" cy="207472"/>
          </a:xfrm>
        </p:grpSpPr>
        <p:sp>
          <p:nvSpPr>
            <p:cNvPr id="12" name="Freeform 12"/>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13" name="TextBox 13"/>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000000"/>
                  </a:solidFill>
                  <a:latin typeface="Lato"/>
                </a:rPr>
                <a:t>14</a:t>
              </a:r>
            </a:p>
          </p:txBody>
        </p:sp>
      </p:grpSp>
      <p:sp>
        <p:nvSpPr>
          <p:cNvPr id="14" name="TextBox 14"/>
          <p:cNvSpPr txBox="1"/>
          <p:nvPr/>
        </p:nvSpPr>
        <p:spPr>
          <a:xfrm>
            <a:off x="7309727" y="4131919"/>
            <a:ext cx="7048109" cy="2223134"/>
          </a:xfrm>
          <a:prstGeom prst="rect">
            <a:avLst/>
          </a:prstGeom>
        </p:spPr>
        <p:txBody>
          <a:bodyPr lIns="0" tIns="0" rIns="0" bIns="0" rtlCol="0" anchor="t">
            <a:spAutoFit/>
          </a:bodyPr>
          <a:lstStyle/>
          <a:p>
            <a:pPr marL="453396" lvl="1" indent="-226698">
              <a:lnSpc>
                <a:spcPts val="2940"/>
              </a:lnSpc>
              <a:buFont typeface="Arial"/>
              <a:buChar char="•"/>
            </a:pPr>
            <a:r>
              <a:rPr lang="en-US" sz="2100">
                <a:solidFill>
                  <a:srgbClr val="000000"/>
                </a:solidFill>
                <a:latin typeface="Lato"/>
              </a:rPr>
              <a:t>L’assistante de direction : 3j CP puis travail à mi-temps</a:t>
            </a:r>
          </a:p>
          <a:p>
            <a:pPr marL="453396" lvl="1" indent="-226698">
              <a:lnSpc>
                <a:spcPts val="2940"/>
              </a:lnSpc>
              <a:buFont typeface="Arial"/>
              <a:buChar char="•"/>
            </a:pPr>
            <a:r>
              <a:rPr lang="en-US" sz="2100">
                <a:solidFill>
                  <a:srgbClr val="000000"/>
                </a:solidFill>
                <a:latin typeface="Lato"/>
              </a:rPr>
              <a:t>La secrétaire : 3j CP puis CT</a:t>
            </a:r>
          </a:p>
          <a:p>
            <a:pPr marL="453396" lvl="1" indent="-226698">
              <a:lnSpc>
                <a:spcPts val="2940"/>
              </a:lnSpc>
              <a:buFont typeface="Arial"/>
              <a:buChar char="•"/>
            </a:pPr>
            <a:r>
              <a:rPr lang="en-US" sz="2100">
                <a:solidFill>
                  <a:srgbClr val="000000"/>
                </a:solidFill>
                <a:latin typeface="Lato"/>
              </a:rPr>
              <a:t>2 commerciaux : 3j CP puis CT</a:t>
            </a:r>
          </a:p>
          <a:p>
            <a:pPr marL="453396" lvl="1" indent="-226698">
              <a:lnSpc>
                <a:spcPts val="2940"/>
              </a:lnSpc>
              <a:buFont typeface="Arial"/>
              <a:buChar char="•"/>
            </a:pPr>
            <a:r>
              <a:rPr lang="en-US" sz="2100">
                <a:solidFill>
                  <a:srgbClr val="000000"/>
                </a:solidFill>
                <a:latin typeface="Lato"/>
              </a:rPr>
              <a:t>1 commercial : 3j CP puis travail à mi-temps</a:t>
            </a:r>
          </a:p>
          <a:p>
            <a:pPr marL="453396" lvl="1" indent="-226698">
              <a:lnSpc>
                <a:spcPts val="2940"/>
              </a:lnSpc>
              <a:buFont typeface="Arial"/>
              <a:buChar char="•"/>
            </a:pPr>
            <a:r>
              <a:rPr lang="en-US" sz="2100">
                <a:solidFill>
                  <a:srgbClr val="000000"/>
                </a:solidFill>
                <a:latin typeface="Lato"/>
              </a:rPr>
              <a:t>2 agents import : travail à mi-temps</a:t>
            </a:r>
          </a:p>
          <a:p>
            <a:pPr>
              <a:lnSpc>
                <a:spcPts val="2940"/>
              </a:lnSpc>
            </a:pPr>
            <a:endParaRPr lang="en-US" sz="2100">
              <a:solidFill>
                <a:srgbClr val="000000"/>
              </a:solidFill>
              <a:latin typeface="Lato"/>
            </a:endParaRPr>
          </a:p>
        </p:txBody>
      </p:sp>
      <p:sp>
        <p:nvSpPr>
          <p:cNvPr id="15" name="TextBox 15"/>
          <p:cNvSpPr txBox="1"/>
          <p:nvPr/>
        </p:nvSpPr>
        <p:spPr>
          <a:xfrm>
            <a:off x="8696515" y="876300"/>
            <a:ext cx="8562785" cy="1295088"/>
          </a:xfrm>
          <a:prstGeom prst="rect">
            <a:avLst/>
          </a:prstGeom>
        </p:spPr>
        <p:txBody>
          <a:bodyPr lIns="0" tIns="0" rIns="0" bIns="0" rtlCol="0" anchor="t">
            <a:spAutoFit/>
          </a:bodyPr>
          <a:lstStyle/>
          <a:p>
            <a:pPr algn="just">
              <a:lnSpc>
                <a:spcPts val="10517"/>
              </a:lnSpc>
            </a:pPr>
            <a:r>
              <a:rPr lang="en-US" sz="7512" spc="-247">
                <a:solidFill>
                  <a:srgbClr val="000000"/>
                </a:solidFill>
                <a:latin typeface="Roboto Bold"/>
              </a:rPr>
              <a:t>Gestion du personnel </a:t>
            </a:r>
          </a:p>
        </p:txBody>
      </p:sp>
      <p:sp>
        <p:nvSpPr>
          <p:cNvPr id="16" name="TextBox 16"/>
          <p:cNvSpPr txBox="1"/>
          <p:nvPr/>
        </p:nvSpPr>
        <p:spPr>
          <a:xfrm>
            <a:off x="7415240" y="3693883"/>
            <a:ext cx="3601563" cy="375651"/>
          </a:xfrm>
          <a:prstGeom prst="rect">
            <a:avLst/>
          </a:prstGeom>
        </p:spPr>
        <p:txBody>
          <a:bodyPr lIns="0" tIns="0" rIns="0" bIns="0" rtlCol="0" anchor="t">
            <a:spAutoFit/>
          </a:bodyPr>
          <a:lstStyle/>
          <a:p>
            <a:pPr>
              <a:lnSpc>
                <a:spcPts val="2919"/>
              </a:lnSpc>
            </a:pPr>
            <a:r>
              <a:rPr lang="en-US" sz="2085">
                <a:solidFill>
                  <a:srgbClr val="000000"/>
                </a:solidFill>
                <a:latin typeface="Poppins Bold"/>
              </a:rPr>
              <a:t>ARRÊT DU TRAVAIL</a:t>
            </a:r>
          </a:p>
        </p:txBody>
      </p:sp>
      <p:sp>
        <p:nvSpPr>
          <p:cNvPr id="17" name="TextBox 17"/>
          <p:cNvSpPr txBox="1"/>
          <p:nvPr/>
        </p:nvSpPr>
        <p:spPr>
          <a:xfrm>
            <a:off x="6691462" y="3886457"/>
            <a:ext cx="519614" cy="463573"/>
          </a:xfrm>
          <a:prstGeom prst="rect">
            <a:avLst/>
          </a:prstGeom>
        </p:spPr>
        <p:txBody>
          <a:bodyPr lIns="0" tIns="0" rIns="0" bIns="0" rtlCol="0" anchor="t">
            <a:spAutoFit/>
          </a:bodyPr>
          <a:lstStyle/>
          <a:p>
            <a:pPr algn="ctr">
              <a:lnSpc>
                <a:spcPts val="3393"/>
              </a:lnSpc>
            </a:pPr>
            <a:r>
              <a:rPr lang="en-US" sz="3057">
                <a:solidFill>
                  <a:srgbClr val="FFFFFF"/>
                </a:solidFill>
                <a:latin typeface="Poppins Bold"/>
              </a:rPr>
              <a:t>1</a:t>
            </a:r>
          </a:p>
        </p:txBody>
      </p:sp>
      <p:sp>
        <p:nvSpPr>
          <p:cNvPr id="18" name="TextBox 18"/>
          <p:cNvSpPr txBox="1"/>
          <p:nvPr/>
        </p:nvSpPr>
        <p:spPr>
          <a:xfrm>
            <a:off x="7445961" y="7406641"/>
            <a:ext cx="7605670" cy="365759"/>
          </a:xfrm>
          <a:prstGeom prst="rect">
            <a:avLst/>
          </a:prstGeom>
        </p:spPr>
        <p:txBody>
          <a:bodyPr lIns="0" tIns="0" rIns="0" bIns="0" rtlCol="0" anchor="t">
            <a:spAutoFit/>
          </a:bodyPr>
          <a:lstStyle/>
          <a:p>
            <a:pPr>
              <a:lnSpc>
                <a:spcPts val="2940"/>
              </a:lnSpc>
            </a:pPr>
            <a:r>
              <a:rPr lang="en-US" sz="2100">
                <a:solidFill>
                  <a:srgbClr val="000000"/>
                </a:solidFill>
                <a:latin typeface="Lato"/>
              </a:rPr>
              <a:t>Mise en place d’une cellule d’écoute psychologique</a:t>
            </a:r>
          </a:p>
        </p:txBody>
      </p:sp>
      <p:sp>
        <p:nvSpPr>
          <p:cNvPr id="19" name="TextBox 19"/>
          <p:cNvSpPr txBox="1"/>
          <p:nvPr/>
        </p:nvSpPr>
        <p:spPr>
          <a:xfrm>
            <a:off x="7415240" y="6968605"/>
            <a:ext cx="3601563" cy="375651"/>
          </a:xfrm>
          <a:prstGeom prst="rect">
            <a:avLst/>
          </a:prstGeom>
        </p:spPr>
        <p:txBody>
          <a:bodyPr lIns="0" tIns="0" rIns="0" bIns="0" rtlCol="0" anchor="t">
            <a:spAutoFit/>
          </a:bodyPr>
          <a:lstStyle/>
          <a:p>
            <a:pPr>
              <a:lnSpc>
                <a:spcPts val="2919"/>
              </a:lnSpc>
            </a:pPr>
            <a:r>
              <a:rPr lang="en-US" sz="2085">
                <a:solidFill>
                  <a:srgbClr val="000000"/>
                </a:solidFill>
                <a:latin typeface="Poppins Bold"/>
              </a:rPr>
              <a:t>SOUTIEN AUX EMPLOYÉS</a:t>
            </a:r>
          </a:p>
        </p:txBody>
      </p:sp>
      <p:sp>
        <p:nvSpPr>
          <p:cNvPr id="20" name="TextBox 20"/>
          <p:cNvSpPr txBox="1"/>
          <p:nvPr/>
        </p:nvSpPr>
        <p:spPr>
          <a:xfrm>
            <a:off x="6691462" y="7161179"/>
            <a:ext cx="519614" cy="463573"/>
          </a:xfrm>
          <a:prstGeom prst="rect">
            <a:avLst/>
          </a:prstGeom>
        </p:spPr>
        <p:txBody>
          <a:bodyPr lIns="0" tIns="0" rIns="0" bIns="0" rtlCol="0" anchor="t">
            <a:spAutoFit/>
          </a:bodyPr>
          <a:lstStyle/>
          <a:p>
            <a:pPr algn="ctr">
              <a:lnSpc>
                <a:spcPts val="3393"/>
              </a:lnSpc>
            </a:pPr>
            <a:r>
              <a:rPr lang="en-US" sz="3057">
                <a:solidFill>
                  <a:srgbClr val="FFFFFF"/>
                </a:solidFill>
                <a:latin typeface="Poppins Bold"/>
              </a:rPr>
              <a:t>2</a:t>
            </a:r>
          </a:p>
        </p:txBody>
      </p:sp>
      <p:sp>
        <p:nvSpPr>
          <p:cNvPr id="21" name="TextBox 21"/>
          <p:cNvSpPr txBox="1"/>
          <p:nvPr/>
        </p:nvSpPr>
        <p:spPr>
          <a:xfrm>
            <a:off x="13837801" y="8839200"/>
            <a:ext cx="3935849" cy="280670"/>
          </a:xfrm>
          <a:prstGeom prst="rect">
            <a:avLst/>
          </a:prstGeom>
        </p:spPr>
        <p:txBody>
          <a:bodyPr lIns="0" tIns="0" rIns="0" bIns="0" rtlCol="0" anchor="t">
            <a:spAutoFit/>
          </a:bodyPr>
          <a:lstStyle/>
          <a:p>
            <a:pPr algn="ctr">
              <a:lnSpc>
                <a:spcPts val="2380"/>
              </a:lnSpc>
              <a:spcBef>
                <a:spcPct val="0"/>
              </a:spcBef>
            </a:pPr>
            <a:r>
              <a:rPr lang="en-US" sz="1700">
                <a:solidFill>
                  <a:srgbClr val="000000"/>
                </a:solidFill>
                <a:latin typeface="Open Sans"/>
              </a:rPr>
              <a:t>CP: congé payé CT: chômage technique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grpSp>
        <p:nvGrpSpPr>
          <p:cNvPr id="2" name="Group 2"/>
          <p:cNvGrpSpPr/>
          <p:nvPr/>
        </p:nvGrpSpPr>
        <p:grpSpPr>
          <a:xfrm>
            <a:off x="17349683" y="9345065"/>
            <a:ext cx="423967" cy="427585"/>
            <a:chOff x="0" y="0"/>
            <a:chExt cx="205716" cy="207472"/>
          </a:xfrm>
        </p:grpSpPr>
        <p:sp>
          <p:nvSpPr>
            <p:cNvPr id="3" name="Freeform 3"/>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4" name="TextBox 4"/>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000000"/>
                  </a:solidFill>
                  <a:latin typeface="Lato"/>
                </a:rPr>
                <a:t>15</a:t>
              </a:r>
            </a:p>
          </p:txBody>
        </p:sp>
      </p:grpSp>
      <p:sp>
        <p:nvSpPr>
          <p:cNvPr id="5" name="Freeform 5"/>
          <p:cNvSpPr/>
          <p:nvPr/>
        </p:nvSpPr>
        <p:spPr>
          <a:xfrm>
            <a:off x="515245" y="2808776"/>
            <a:ext cx="17258405" cy="2383420"/>
          </a:xfrm>
          <a:custGeom>
            <a:avLst/>
            <a:gdLst/>
            <a:ahLst/>
            <a:cxnLst/>
            <a:rect l="l" t="t" r="r" b="b"/>
            <a:pathLst>
              <a:path w="17258405" h="2383420">
                <a:moveTo>
                  <a:pt x="0" y="0"/>
                </a:moveTo>
                <a:lnTo>
                  <a:pt x="17258405" y="0"/>
                </a:lnTo>
                <a:lnTo>
                  <a:pt x="17258405" y="2383420"/>
                </a:lnTo>
                <a:lnTo>
                  <a:pt x="0" y="2383420"/>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5827713" y="933450"/>
            <a:ext cx="6632575" cy="887095"/>
          </a:xfrm>
          <a:prstGeom prst="rect">
            <a:avLst/>
          </a:prstGeom>
        </p:spPr>
        <p:txBody>
          <a:bodyPr lIns="0" tIns="0" rIns="0" bIns="0" rtlCol="0" anchor="t">
            <a:spAutoFit/>
          </a:bodyPr>
          <a:lstStyle/>
          <a:p>
            <a:pPr marL="0" lvl="0" indent="0" algn="ctr">
              <a:lnSpc>
                <a:spcPts val="7279"/>
              </a:lnSpc>
              <a:spcBef>
                <a:spcPct val="0"/>
              </a:spcBef>
            </a:pPr>
            <a:r>
              <a:rPr lang="en-US" sz="5199">
                <a:solidFill>
                  <a:srgbClr val="000000"/>
                </a:solidFill>
                <a:latin typeface="Open Sans Bold"/>
              </a:rPr>
              <a:t>GESTION DES COÛTS</a:t>
            </a:r>
          </a:p>
        </p:txBody>
      </p:sp>
      <p:sp>
        <p:nvSpPr>
          <p:cNvPr id="7" name="TextBox 7"/>
          <p:cNvSpPr txBox="1"/>
          <p:nvPr/>
        </p:nvSpPr>
        <p:spPr>
          <a:xfrm>
            <a:off x="515245" y="5617089"/>
            <a:ext cx="7292545" cy="3106420"/>
          </a:xfrm>
          <a:prstGeom prst="rect">
            <a:avLst/>
          </a:prstGeom>
        </p:spPr>
        <p:txBody>
          <a:bodyPr lIns="0" tIns="0" rIns="0" bIns="0" rtlCol="0" anchor="t">
            <a:spAutoFit/>
          </a:bodyPr>
          <a:lstStyle/>
          <a:p>
            <a:pPr algn="just">
              <a:lnSpc>
                <a:spcPts val="3079"/>
              </a:lnSpc>
            </a:pPr>
            <a:r>
              <a:rPr lang="en-US" sz="2199">
                <a:solidFill>
                  <a:srgbClr val="000000"/>
                </a:solidFill>
                <a:latin typeface="Open Sans"/>
              </a:rPr>
              <a:t>Gestion des coûts en semaines:</a:t>
            </a:r>
          </a:p>
          <a:p>
            <a:pPr algn="just">
              <a:lnSpc>
                <a:spcPts val="3079"/>
              </a:lnSpc>
            </a:pPr>
            <a:endParaRPr lang="en-US" sz="2199">
              <a:solidFill>
                <a:srgbClr val="000000"/>
              </a:solidFill>
              <a:latin typeface="Open Sans"/>
            </a:endParaRPr>
          </a:p>
          <a:p>
            <a:pPr marL="474979" lvl="1" indent="-237490" algn="just">
              <a:lnSpc>
                <a:spcPts val="3079"/>
              </a:lnSpc>
              <a:buFont typeface="Arial"/>
              <a:buChar char="•"/>
            </a:pPr>
            <a:r>
              <a:rPr lang="en-US" sz="2199">
                <a:solidFill>
                  <a:srgbClr val="000000"/>
                </a:solidFill>
                <a:latin typeface="Open Sans"/>
              </a:rPr>
              <a:t>2 premières semaines perte de 30.000 euro par jour</a:t>
            </a:r>
          </a:p>
          <a:p>
            <a:pPr marL="474979" lvl="1" indent="-237490" algn="just">
              <a:lnSpc>
                <a:spcPts val="3079"/>
              </a:lnSpc>
              <a:buFont typeface="Arial"/>
              <a:buChar char="•"/>
            </a:pPr>
            <a:r>
              <a:rPr lang="en-US" sz="2199">
                <a:solidFill>
                  <a:srgbClr val="000000"/>
                </a:solidFill>
                <a:latin typeface="Open Sans"/>
              </a:rPr>
              <a:t>3 ème semaine perte de 30.000 premier jour puis 10.000 euro par jour</a:t>
            </a:r>
          </a:p>
          <a:p>
            <a:pPr marL="474979" lvl="1" indent="-237490" algn="just">
              <a:lnSpc>
                <a:spcPts val="3079"/>
              </a:lnSpc>
              <a:buFont typeface="Arial"/>
              <a:buChar char="•"/>
            </a:pPr>
            <a:r>
              <a:rPr lang="en-US" sz="2199">
                <a:solidFill>
                  <a:srgbClr val="000000"/>
                </a:solidFill>
                <a:latin typeface="Open Sans"/>
              </a:rPr>
              <a:t>Frais mensuel pour le data center, le cabinet de comptabilité, et le site web</a:t>
            </a:r>
          </a:p>
          <a:p>
            <a:pPr marL="474979" lvl="1" indent="-237490" algn="just">
              <a:lnSpc>
                <a:spcPts val="3079"/>
              </a:lnSpc>
              <a:buFont typeface="Arial"/>
              <a:buChar char="•"/>
            </a:pPr>
            <a:r>
              <a:rPr lang="en-US" sz="2199">
                <a:solidFill>
                  <a:srgbClr val="000000"/>
                </a:solidFill>
                <a:latin typeface="Open Sans"/>
              </a:rPr>
              <a:t>Autre : PC et disque dur </a:t>
            </a:r>
          </a:p>
        </p:txBody>
      </p:sp>
      <p:sp>
        <p:nvSpPr>
          <p:cNvPr id="8" name="TextBox 8"/>
          <p:cNvSpPr txBox="1"/>
          <p:nvPr/>
        </p:nvSpPr>
        <p:spPr>
          <a:xfrm>
            <a:off x="10798812" y="6385334"/>
            <a:ext cx="6145054" cy="763269"/>
          </a:xfrm>
          <a:prstGeom prst="rect">
            <a:avLst/>
          </a:prstGeom>
        </p:spPr>
        <p:txBody>
          <a:bodyPr lIns="0" tIns="0" rIns="0" bIns="0" rtlCol="0" anchor="t">
            <a:spAutoFit/>
          </a:bodyPr>
          <a:lstStyle/>
          <a:p>
            <a:pPr algn="ctr">
              <a:lnSpc>
                <a:spcPts val="3080"/>
              </a:lnSpc>
            </a:pPr>
            <a:r>
              <a:rPr lang="en-US" sz="2200">
                <a:solidFill>
                  <a:srgbClr val="000000"/>
                </a:solidFill>
                <a:latin typeface="Open Sans"/>
              </a:rPr>
              <a:t>Emprunt à la banque pour supporter les pertes</a:t>
            </a:r>
          </a:p>
          <a:p>
            <a:pPr algn="ctr">
              <a:lnSpc>
                <a:spcPts val="3080"/>
              </a:lnSpc>
            </a:pPr>
            <a:r>
              <a:rPr lang="en-US" sz="2200">
                <a:solidFill>
                  <a:srgbClr val="000000"/>
                </a:solidFill>
                <a:latin typeface="Open Sans"/>
              </a:rPr>
              <a:t>Pertes total environ </a:t>
            </a:r>
            <a:r>
              <a:rPr lang="en-US" sz="2200">
                <a:solidFill>
                  <a:srgbClr val="000000"/>
                </a:solidFill>
                <a:latin typeface="Open Sans Bold"/>
              </a:rPr>
              <a:t>462.000 euro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extBox 2"/>
          <p:cNvSpPr txBox="1"/>
          <p:nvPr/>
        </p:nvSpPr>
        <p:spPr>
          <a:xfrm>
            <a:off x="7666831" y="933450"/>
            <a:ext cx="2954338" cy="887095"/>
          </a:xfrm>
          <a:prstGeom prst="rect">
            <a:avLst/>
          </a:prstGeom>
        </p:spPr>
        <p:txBody>
          <a:bodyPr lIns="0" tIns="0" rIns="0" bIns="0" rtlCol="0" anchor="t">
            <a:spAutoFit/>
          </a:bodyPr>
          <a:lstStyle/>
          <a:p>
            <a:pPr marL="0" lvl="0" indent="0" algn="ctr">
              <a:lnSpc>
                <a:spcPts val="7279"/>
              </a:lnSpc>
              <a:spcBef>
                <a:spcPct val="0"/>
              </a:spcBef>
            </a:pPr>
            <a:r>
              <a:rPr lang="en-US" sz="5199">
                <a:solidFill>
                  <a:srgbClr val="000000"/>
                </a:solidFill>
                <a:latin typeface="Open Sans Bold"/>
              </a:rPr>
              <a:t>LE APRÈS</a:t>
            </a:r>
          </a:p>
        </p:txBody>
      </p:sp>
      <p:sp>
        <p:nvSpPr>
          <p:cNvPr id="3" name="TextBox 3"/>
          <p:cNvSpPr txBox="1"/>
          <p:nvPr/>
        </p:nvSpPr>
        <p:spPr>
          <a:xfrm>
            <a:off x="983774" y="3749627"/>
            <a:ext cx="5717540" cy="372744"/>
          </a:xfrm>
          <a:prstGeom prst="rect">
            <a:avLst/>
          </a:prstGeom>
        </p:spPr>
        <p:txBody>
          <a:bodyPr lIns="0" tIns="0" rIns="0" bIns="0" rtlCol="0" anchor="t">
            <a:spAutoFit/>
          </a:bodyPr>
          <a:lstStyle/>
          <a:p>
            <a:pPr algn="ctr">
              <a:lnSpc>
                <a:spcPts val="3080"/>
              </a:lnSpc>
            </a:pPr>
            <a:r>
              <a:rPr lang="en-US" sz="2200">
                <a:solidFill>
                  <a:srgbClr val="000000"/>
                </a:solidFill>
                <a:latin typeface="Open Sans"/>
              </a:rPr>
              <a:t>-Mise en place d’un plan de gestion de crise </a:t>
            </a:r>
          </a:p>
        </p:txBody>
      </p:sp>
      <p:sp>
        <p:nvSpPr>
          <p:cNvPr id="4" name="TextBox 4"/>
          <p:cNvSpPr txBox="1"/>
          <p:nvPr/>
        </p:nvSpPr>
        <p:spPr>
          <a:xfrm>
            <a:off x="881222" y="4283958"/>
            <a:ext cx="7096973" cy="372744"/>
          </a:xfrm>
          <a:prstGeom prst="rect">
            <a:avLst/>
          </a:prstGeom>
        </p:spPr>
        <p:txBody>
          <a:bodyPr lIns="0" tIns="0" rIns="0" bIns="0" rtlCol="0" anchor="t">
            <a:spAutoFit/>
          </a:bodyPr>
          <a:lstStyle/>
          <a:p>
            <a:pPr marL="0" lvl="0" indent="0" algn="ctr">
              <a:lnSpc>
                <a:spcPts val="3080"/>
              </a:lnSpc>
              <a:spcBef>
                <a:spcPct val="0"/>
              </a:spcBef>
            </a:pPr>
            <a:r>
              <a:rPr lang="en-US" sz="2200">
                <a:solidFill>
                  <a:srgbClr val="000000"/>
                </a:solidFill>
                <a:latin typeface="Open Sans"/>
              </a:rPr>
              <a:t>-Recrutement d’un alternant pour aider le technicien </a:t>
            </a:r>
          </a:p>
        </p:txBody>
      </p:sp>
      <p:sp>
        <p:nvSpPr>
          <p:cNvPr id="5" name="TextBox 5"/>
          <p:cNvSpPr txBox="1"/>
          <p:nvPr/>
        </p:nvSpPr>
        <p:spPr>
          <a:xfrm>
            <a:off x="678203" y="2430455"/>
            <a:ext cx="15913688" cy="709263"/>
          </a:xfrm>
          <a:prstGeom prst="rect">
            <a:avLst/>
          </a:prstGeom>
        </p:spPr>
        <p:txBody>
          <a:bodyPr lIns="0" tIns="0" rIns="0" bIns="0" rtlCol="0" anchor="t">
            <a:spAutoFit/>
          </a:bodyPr>
          <a:lstStyle/>
          <a:p>
            <a:pPr marL="0" lvl="0" indent="0" algn="just">
              <a:lnSpc>
                <a:spcPts val="2906"/>
              </a:lnSpc>
              <a:spcBef>
                <a:spcPct val="0"/>
              </a:spcBef>
            </a:pPr>
            <a:r>
              <a:rPr lang="en-US" sz="2076">
                <a:solidFill>
                  <a:srgbClr val="000000"/>
                </a:solidFill>
                <a:latin typeface="Open Sans"/>
              </a:rPr>
              <a:t>L’entreprise à pu se remettre de la crise. Elle a repris le court de ses activités ,quelques mesures ont été prises pour qu’une telle situation ne se reproduise plus:</a:t>
            </a:r>
          </a:p>
        </p:txBody>
      </p:sp>
      <p:sp>
        <p:nvSpPr>
          <p:cNvPr id="6" name="TextBox 6"/>
          <p:cNvSpPr txBox="1"/>
          <p:nvPr/>
        </p:nvSpPr>
        <p:spPr>
          <a:xfrm>
            <a:off x="983774" y="4938078"/>
            <a:ext cx="8007826" cy="370999"/>
          </a:xfrm>
          <a:prstGeom prst="rect">
            <a:avLst/>
          </a:prstGeom>
        </p:spPr>
        <p:txBody>
          <a:bodyPr wrap="square" lIns="0" tIns="0" rIns="0" bIns="0" rtlCol="0" anchor="t">
            <a:spAutoFit/>
          </a:bodyPr>
          <a:lstStyle/>
          <a:p>
            <a:pPr marL="0" lvl="0" indent="0">
              <a:lnSpc>
                <a:spcPts val="3080"/>
              </a:lnSpc>
              <a:spcBef>
                <a:spcPct val="0"/>
              </a:spcBef>
            </a:pPr>
            <a:r>
              <a:rPr lang="en-US" sz="2200" dirty="0">
                <a:solidFill>
                  <a:srgbClr val="000000"/>
                </a:solidFill>
                <a:latin typeface="Open Sans"/>
              </a:rPr>
              <a:t>-Mise </a:t>
            </a:r>
            <a:r>
              <a:rPr lang="en-US" sz="2200" dirty="0" err="1">
                <a:solidFill>
                  <a:srgbClr val="000000"/>
                </a:solidFill>
                <a:latin typeface="Open Sans"/>
              </a:rPr>
              <a:t>en</a:t>
            </a:r>
            <a:r>
              <a:rPr lang="en-US" sz="2200" dirty="0">
                <a:solidFill>
                  <a:srgbClr val="000000"/>
                </a:solidFill>
                <a:latin typeface="Open Sans"/>
              </a:rPr>
              <a:t> place </a:t>
            </a:r>
            <a:r>
              <a:rPr lang="en-US" sz="2200" dirty="0" err="1">
                <a:solidFill>
                  <a:srgbClr val="000000"/>
                </a:solidFill>
                <a:latin typeface="Open Sans"/>
              </a:rPr>
              <a:t>d’une</a:t>
            </a:r>
            <a:r>
              <a:rPr lang="en-US" sz="2200" dirty="0">
                <a:solidFill>
                  <a:srgbClr val="000000"/>
                </a:solidFill>
                <a:latin typeface="Open Sans"/>
              </a:rPr>
              <a:t> aide </a:t>
            </a:r>
            <a:r>
              <a:rPr lang="en-US" sz="2200" dirty="0" err="1">
                <a:solidFill>
                  <a:srgbClr val="000000"/>
                </a:solidFill>
                <a:latin typeface="Open Sans"/>
              </a:rPr>
              <a:t>psychologique</a:t>
            </a:r>
            <a:r>
              <a:rPr lang="en-US" sz="2200" dirty="0">
                <a:solidFill>
                  <a:srgbClr val="000000"/>
                </a:solidFill>
                <a:latin typeface="Open Sans"/>
              </a:rPr>
              <a:t> pour les </a:t>
            </a:r>
            <a:r>
              <a:rPr lang="en-US" sz="2200" dirty="0" err="1">
                <a:solidFill>
                  <a:srgbClr val="000000"/>
                </a:solidFill>
                <a:latin typeface="Open Sans"/>
              </a:rPr>
              <a:t>employés</a:t>
            </a:r>
            <a:endParaRPr lang="en-US" sz="2200" dirty="0">
              <a:solidFill>
                <a:srgbClr val="000000"/>
              </a:solidFill>
              <a:latin typeface="Open Sans"/>
            </a:endParaRPr>
          </a:p>
        </p:txBody>
      </p:sp>
      <p:sp>
        <p:nvSpPr>
          <p:cNvPr id="7" name="TextBox 7"/>
          <p:cNvSpPr txBox="1"/>
          <p:nvPr/>
        </p:nvSpPr>
        <p:spPr>
          <a:xfrm>
            <a:off x="678203" y="6453822"/>
            <a:ext cx="13811351" cy="763269"/>
          </a:xfrm>
          <a:prstGeom prst="rect">
            <a:avLst/>
          </a:prstGeom>
        </p:spPr>
        <p:txBody>
          <a:bodyPr lIns="0" tIns="0" rIns="0" bIns="0" rtlCol="0" anchor="t">
            <a:spAutoFit/>
          </a:bodyPr>
          <a:lstStyle/>
          <a:p>
            <a:pPr marL="0" lvl="0" indent="0" algn="just">
              <a:lnSpc>
                <a:spcPts val="3080"/>
              </a:lnSpc>
              <a:spcBef>
                <a:spcPct val="0"/>
              </a:spcBef>
            </a:pPr>
            <a:r>
              <a:rPr lang="en-US" sz="2200">
                <a:solidFill>
                  <a:srgbClr val="000000"/>
                </a:solidFill>
                <a:latin typeface="Open Sans"/>
              </a:rPr>
              <a:t>Quelques mois après les événements l’entreprise se sera entièrement remise des événements et les équipes sont plus soudées que jamais.</a:t>
            </a:r>
          </a:p>
        </p:txBody>
      </p:sp>
      <p:grpSp>
        <p:nvGrpSpPr>
          <p:cNvPr id="8" name="Group 8"/>
          <p:cNvGrpSpPr/>
          <p:nvPr/>
        </p:nvGrpSpPr>
        <p:grpSpPr>
          <a:xfrm>
            <a:off x="17349683" y="9345065"/>
            <a:ext cx="423967" cy="427585"/>
            <a:chOff x="0" y="0"/>
            <a:chExt cx="205716" cy="207472"/>
          </a:xfrm>
        </p:grpSpPr>
        <p:sp>
          <p:nvSpPr>
            <p:cNvPr id="9" name="Freeform 9"/>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10" name="TextBox 10"/>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000000"/>
                  </a:solidFill>
                  <a:latin typeface="Lato"/>
                </a:rPr>
                <a:t>16</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extBox 2"/>
          <p:cNvSpPr txBox="1"/>
          <p:nvPr/>
        </p:nvSpPr>
        <p:spPr>
          <a:xfrm>
            <a:off x="4629467" y="4164330"/>
            <a:ext cx="9029065" cy="979170"/>
          </a:xfrm>
          <a:prstGeom prst="rect">
            <a:avLst/>
          </a:prstGeom>
        </p:spPr>
        <p:txBody>
          <a:bodyPr lIns="0" tIns="0" rIns="0" bIns="0" rtlCol="0" anchor="t">
            <a:spAutoFit/>
          </a:bodyPr>
          <a:lstStyle/>
          <a:p>
            <a:pPr marL="0" lvl="0" indent="0" algn="ctr">
              <a:lnSpc>
                <a:spcPts val="7979"/>
              </a:lnSpc>
              <a:spcBef>
                <a:spcPct val="0"/>
              </a:spcBef>
            </a:pPr>
            <a:r>
              <a:rPr lang="en-US" sz="5699">
                <a:solidFill>
                  <a:srgbClr val="000000"/>
                </a:solidFill>
                <a:latin typeface="Open Sans Bold"/>
              </a:rPr>
              <a:t>Merci de votre attention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20878" y="1543379"/>
            <a:ext cx="11467122" cy="8753391"/>
            <a:chOff x="0" y="0"/>
            <a:chExt cx="3020147" cy="2305420"/>
          </a:xfrm>
        </p:grpSpPr>
        <p:sp>
          <p:nvSpPr>
            <p:cNvPr id="3" name="Freeform 3"/>
            <p:cNvSpPr/>
            <p:nvPr/>
          </p:nvSpPr>
          <p:spPr>
            <a:xfrm>
              <a:off x="0" y="0"/>
              <a:ext cx="3020147" cy="2305420"/>
            </a:xfrm>
            <a:custGeom>
              <a:avLst/>
              <a:gdLst/>
              <a:ahLst/>
              <a:cxnLst/>
              <a:rect l="l" t="t" r="r" b="b"/>
              <a:pathLst>
                <a:path w="3020147" h="2305420">
                  <a:moveTo>
                    <a:pt x="0" y="0"/>
                  </a:moveTo>
                  <a:lnTo>
                    <a:pt x="3020147" y="0"/>
                  </a:lnTo>
                  <a:lnTo>
                    <a:pt x="3020147" y="2305420"/>
                  </a:lnTo>
                  <a:lnTo>
                    <a:pt x="0" y="2305420"/>
                  </a:lnTo>
                  <a:close/>
                </a:path>
              </a:pathLst>
            </a:custGeom>
            <a:solidFill>
              <a:srgbClr val="EBE2D6"/>
            </a:solidFill>
          </p:spPr>
          <p:txBody>
            <a:bodyPr/>
            <a:lstStyle/>
            <a:p>
              <a:endParaRPr lang="en-US"/>
            </a:p>
          </p:txBody>
        </p:sp>
        <p:sp>
          <p:nvSpPr>
            <p:cNvPr id="4" name="TextBox 4"/>
            <p:cNvSpPr txBox="1"/>
            <p:nvPr/>
          </p:nvSpPr>
          <p:spPr>
            <a:xfrm>
              <a:off x="0" y="-38100"/>
              <a:ext cx="3020147" cy="234352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5279167"/>
            <a:ext cx="8301688" cy="5007833"/>
            <a:chOff x="0" y="0"/>
            <a:chExt cx="2186453" cy="1318935"/>
          </a:xfrm>
        </p:grpSpPr>
        <p:sp>
          <p:nvSpPr>
            <p:cNvPr id="6" name="Freeform 6"/>
            <p:cNvSpPr/>
            <p:nvPr/>
          </p:nvSpPr>
          <p:spPr>
            <a:xfrm>
              <a:off x="0" y="0"/>
              <a:ext cx="2186453" cy="1318935"/>
            </a:xfrm>
            <a:custGeom>
              <a:avLst/>
              <a:gdLst/>
              <a:ahLst/>
              <a:cxnLst/>
              <a:rect l="l" t="t" r="r" b="b"/>
              <a:pathLst>
                <a:path w="2186453" h="1318935">
                  <a:moveTo>
                    <a:pt x="0" y="0"/>
                  </a:moveTo>
                  <a:lnTo>
                    <a:pt x="2186453" y="0"/>
                  </a:lnTo>
                  <a:lnTo>
                    <a:pt x="2186453" y="1318935"/>
                  </a:lnTo>
                  <a:lnTo>
                    <a:pt x="0" y="1318935"/>
                  </a:lnTo>
                  <a:close/>
                </a:path>
              </a:pathLst>
            </a:custGeom>
            <a:solidFill>
              <a:srgbClr val="202020"/>
            </a:solidFill>
          </p:spPr>
          <p:txBody>
            <a:bodyPr/>
            <a:lstStyle/>
            <a:p>
              <a:endParaRPr lang="en-US"/>
            </a:p>
          </p:txBody>
        </p:sp>
        <p:sp>
          <p:nvSpPr>
            <p:cNvPr id="7" name="TextBox 7"/>
            <p:cNvSpPr txBox="1"/>
            <p:nvPr/>
          </p:nvSpPr>
          <p:spPr>
            <a:xfrm>
              <a:off x="0" y="-38100"/>
              <a:ext cx="2186453" cy="135703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761997" y="5677308"/>
            <a:ext cx="6058881" cy="1178614"/>
          </a:xfrm>
          <a:prstGeom prst="rect">
            <a:avLst/>
          </a:prstGeom>
        </p:spPr>
        <p:txBody>
          <a:bodyPr lIns="0" tIns="0" rIns="0" bIns="0" rtlCol="0" anchor="t">
            <a:spAutoFit/>
          </a:bodyPr>
          <a:lstStyle/>
          <a:p>
            <a:pPr algn="ctr">
              <a:lnSpc>
                <a:spcPts val="9587"/>
              </a:lnSpc>
            </a:pPr>
            <a:r>
              <a:rPr lang="en-US" sz="6847">
                <a:solidFill>
                  <a:srgbClr val="FFFFFF"/>
                </a:solidFill>
                <a:latin typeface="Roboto Bold"/>
              </a:rPr>
              <a:t>Sommaire</a:t>
            </a:r>
          </a:p>
        </p:txBody>
      </p:sp>
      <p:sp>
        <p:nvSpPr>
          <p:cNvPr id="9" name="TextBox 9"/>
          <p:cNvSpPr txBox="1"/>
          <p:nvPr/>
        </p:nvSpPr>
        <p:spPr>
          <a:xfrm>
            <a:off x="9842616" y="2794538"/>
            <a:ext cx="5007886" cy="424815"/>
          </a:xfrm>
          <a:prstGeom prst="rect">
            <a:avLst/>
          </a:prstGeom>
        </p:spPr>
        <p:txBody>
          <a:bodyPr lIns="0" tIns="0" rIns="0" bIns="0" rtlCol="0" anchor="t">
            <a:spAutoFit/>
          </a:bodyPr>
          <a:lstStyle/>
          <a:p>
            <a:pPr>
              <a:lnSpc>
                <a:spcPts val="3359"/>
              </a:lnSpc>
            </a:pPr>
            <a:r>
              <a:rPr lang="en-US" sz="2400">
                <a:solidFill>
                  <a:srgbClr val="000000"/>
                </a:solidFill>
                <a:latin typeface="Poppins Bold"/>
              </a:rPr>
              <a:t>PRÉSENTATION DE L’ENTREPRISE</a:t>
            </a:r>
          </a:p>
        </p:txBody>
      </p:sp>
      <p:sp>
        <p:nvSpPr>
          <p:cNvPr id="10" name="TextBox 10"/>
          <p:cNvSpPr txBox="1"/>
          <p:nvPr/>
        </p:nvSpPr>
        <p:spPr>
          <a:xfrm>
            <a:off x="9842616" y="3486053"/>
            <a:ext cx="3485498" cy="424815"/>
          </a:xfrm>
          <a:prstGeom prst="rect">
            <a:avLst/>
          </a:prstGeom>
        </p:spPr>
        <p:txBody>
          <a:bodyPr lIns="0" tIns="0" rIns="0" bIns="0" rtlCol="0" anchor="t">
            <a:spAutoFit/>
          </a:bodyPr>
          <a:lstStyle/>
          <a:p>
            <a:pPr>
              <a:lnSpc>
                <a:spcPts val="3359"/>
              </a:lnSpc>
            </a:pPr>
            <a:r>
              <a:rPr lang="en-US" sz="2400">
                <a:solidFill>
                  <a:srgbClr val="000000"/>
                </a:solidFill>
                <a:latin typeface="Poppins Bold"/>
              </a:rPr>
              <a:t>SITUATION</a:t>
            </a:r>
          </a:p>
        </p:txBody>
      </p:sp>
      <p:sp>
        <p:nvSpPr>
          <p:cNvPr id="11" name="TextBox 11"/>
          <p:cNvSpPr txBox="1"/>
          <p:nvPr/>
        </p:nvSpPr>
        <p:spPr>
          <a:xfrm>
            <a:off x="9842616" y="4177568"/>
            <a:ext cx="3485498" cy="424815"/>
          </a:xfrm>
          <a:prstGeom prst="rect">
            <a:avLst/>
          </a:prstGeom>
        </p:spPr>
        <p:txBody>
          <a:bodyPr lIns="0" tIns="0" rIns="0" bIns="0" rtlCol="0" anchor="t">
            <a:spAutoFit/>
          </a:bodyPr>
          <a:lstStyle/>
          <a:p>
            <a:pPr>
              <a:lnSpc>
                <a:spcPts val="3359"/>
              </a:lnSpc>
            </a:pPr>
            <a:r>
              <a:rPr lang="en-US" sz="2400">
                <a:solidFill>
                  <a:srgbClr val="000000"/>
                </a:solidFill>
                <a:latin typeface="Poppins Bold"/>
              </a:rPr>
              <a:t>GESTION DE LA CRISE</a:t>
            </a:r>
          </a:p>
        </p:txBody>
      </p:sp>
      <p:sp>
        <p:nvSpPr>
          <p:cNvPr id="12" name="TextBox 12"/>
          <p:cNvSpPr txBox="1"/>
          <p:nvPr/>
        </p:nvSpPr>
        <p:spPr>
          <a:xfrm>
            <a:off x="9842616" y="6912388"/>
            <a:ext cx="3485498" cy="424815"/>
          </a:xfrm>
          <a:prstGeom prst="rect">
            <a:avLst/>
          </a:prstGeom>
        </p:spPr>
        <p:txBody>
          <a:bodyPr lIns="0" tIns="0" rIns="0" bIns="0" rtlCol="0" anchor="t">
            <a:spAutoFit/>
          </a:bodyPr>
          <a:lstStyle/>
          <a:p>
            <a:pPr>
              <a:lnSpc>
                <a:spcPts val="3359"/>
              </a:lnSpc>
            </a:pPr>
            <a:r>
              <a:rPr lang="en-US" sz="2400">
                <a:solidFill>
                  <a:srgbClr val="000000"/>
                </a:solidFill>
                <a:latin typeface="Poppins Bold"/>
              </a:rPr>
              <a:t>LE APRÈS</a:t>
            </a:r>
          </a:p>
        </p:txBody>
      </p:sp>
      <p:sp>
        <p:nvSpPr>
          <p:cNvPr id="13" name="TextBox 13"/>
          <p:cNvSpPr txBox="1"/>
          <p:nvPr/>
        </p:nvSpPr>
        <p:spPr>
          <a:xfrm>
            <a:off x="10709736" y="4880387"/>
            <a:ext cx="3485498" cy="398780"/>
          </a:xfrm>
          <a:prstGeom prst="rect">
            <a:avLst/>
          </a:prstGeom>
        </p:spPr>
        <p:txBody>
          <a:bodyPr lIns="0" tIns="0" rIns="0" bIns="0" rtlCol="0" anchor="t">
            <a:spAutoFit/>
          </a:bodyPr>
          <a:lstStyle/>
          <a:p>
            <a:pPr>
              <a:lnSpc>
                <a:spcPts val="3219"/>
              </a:lnSpc>
            </a:pPr>
            <a:r>
              <a:rPr lang="en-US" sz="2299">
                <a:solidFill>
                  <a:srgbClr val="000000"/>
                </a:solidFill>
                <a:latin typeface="Poppins Bold"/>
              </a:rPr>
              <a:t>LA COMMUNICATION</a:t>
            </a:r>
          </a:p>
        </p:txBody>
      </p:sp>
      <p:sp>
        <p:nvSpPr>
          <p:cNvPr id="14" name="TextBox 14"/>
          <p:cNvSpPr txBox="1"/>
          <p:nvPr/>
        </p:nvSpPr>
        <p:spPr>
          <a:xfrm>
            <a:off x="10709736" y="5555392"/>
            <a:ext cx="3485498" cy="398780"/>
          </a:xfrm>
          <a:prstGeom prst="rect">
            <a:avLst/>
          </a:prstGeom>
        </p:spPr>
        <p:txBody>
          <a:bodyPr lIns="0" tIns="0" rIns="0" bIns="0" rtlCol="0" anchor="t">
            <a:spAutoFit/>
          </a:bodyPr>
          <a:lstStyle/>
          <a:p>
            <a:pPr>
              <a:lnSpc>
                <a:spcPts val="3219"/>
              </a:lnSpc>
            </a:pPr>
            <a:r>
              <a:rPr lang="en-US" sz="2299">
                <a:solidFill>
                  <a:srgbClr val="000000"/>
                </a:solidFill>
                <a:latin typeface="Poppins Bold"/>
              </a:rPr>
              <a:t>LE TECHNIQUE</a:t>
            </a:r>
          </a:p>
        </p:txBody>
      </p:sp>
      <p:sp>
        <p:nvSpPr>
          <p:cNvPr id="15" name="TextBox 15"/>
          <p:cNvSpPr txBox="1"/>
          <p:nvPr/>
        </p:nvSpPr>
        <p:spPr>
          <a:xfrm>
            <a:off x="10709736" y="6220873"/>
            <a:ext cx="4140766" cy="424815"/>
          </a:xfrm>
          <a:prstGeom prst="rect">
            <a:avLst/>
          </a:prstGeom>
        </p:spPr>
        <p:txBody>
          <a:bodyPr lIns="0" tIns="0" rIns="0" bIns="0" rtlCol="0" anchor="t">
            <a:spAutoFit/>
          </a:bodyPr>
          <a:lstStyle/>
          <a:p>
            <a:pPr>
              <a:lnSpc>
                <a:spcPts val="3359"/>
              </a:lnSpc>
            </a:pPr>
            <a:r>
              <a:rPr lang="en-US" sz="2400">
                <a:solidFill>
                  <a:srgbClr val="000000"/>
                </a:solidFill>
                <a:latin typeface="Poppins Bold"/>
              </a:rPr>
              <a:t>GESTION DE L’ENTREPRISE</a:t>
            </a:r>
          </a:p>
        </p:txBody>
      </p:sp>
      <p:sp>
        <p:nvSpPr>
          <p:cNvPr id="16" name="TextBox 16"/>
          <p:cNvSpPr txBox="1"/>
          <p:nvPr/>
        </p:nvSpPr>
        <p:spPr>
          <a:xfrm>
            <a:off x="15087625" y="2422755"/>
            <a:ext cx="1048144" cy="711642"/>
          </a:xfrm>
          <a:prstGeom prst="rect">
            <a:avLst/>
          </a:prstGeom>
        </p:spPr>
        <p:txBody>
          <a:bodyPr lIns="0" tIns="0" rIns="0" bIns="0" rtlCol="0" anchor="t">
            <a:spAutoFit/>
          </a:bodyPr>
          <a:lstStyle/>
          <a:p>
            <a:pPr>
              <a:lnSpc>
                <a:spcPts val="2775"/>
              </a:lnSpc>
            </a:pPr>
            <a:endParaRPr/>
          </a:p>
          <a:p>
            <a:pPr>
              <a:lnSpc>
                <a:spcPts val="2775"/>
              </a:lnSpc>
            </a:pPr>
            <a:r>
              <a:rPr lang="en-US" sz="1982">
                <a:solidFill>
                  <a:srgbClr val="000000"/>
                </a:solidFill>
                <a:latin typeface="Poppins Heavy"/>
              </a:rPr>
              <a:t>04</a:t>
            </a:r>
          </a:p>
        </p:txBody>
      </p:sp>
      <p:sp>
        <p:nvSpPr>
          <p:cNvPr id="17" name="TextBox 17"/>
          <p:cNvSpPr txBox="1"/>
          <p:nvPr/>
        </p:nvSpPr>
        <p:spPr>
          <a:xfrm>
            <a:off x="15087625" y="3372581"/>
            <a:ext cx="1048144" cy="359217"/>
          </a:xfrm>
          <a:prstGeom prst="rect">
            <a:avLst/>
          </a:prstGeom>
        </p:spPr>
        <p:txBody>
          <a:bodyPr lIns="0" tIns="0" rIns="0" bIns="0" rtlCol="0" anchor="t">
            <a:spAutoFit/>
          </a:bodyPr>
          <a:lstStyle/>
          <a:p>
            <a:pPr>
              <a:lnSpc>
                <a:spcPts val="2775"/>
              </a:lnSpc>
            </a:pPr>
            <a:r>
              <a:rPr lang="en-US" sz="1982">
                <a:solidFill>
                  <a:srgbClr val="000000"/>
                </a:solidFill>
                <a:latin typeface="Poppins Heavy"/>
              </a:rPr>
              <a:t>06</a:t>
            </a:r>
          </a:p>
        </p:txBody>
      </p:sp>
      <p:sp>
        <p:nvSpPr>
          <p:cNvPr id="18" name="TextBox 18"/>
          <p:cNvSpPr txBox="1"/>
          <p:nvPr/>
        </p:nvSpPr>
        <p:spPr>
          <a:xfrm>
            <a:off x="15087625" y="4187093"/>
            <a:ext cx="1048144" cy="359217"/>
          </a:xfrm>
          <a:prstGeom prst="rect">
            <a:avLst/>
          </a:prstGeom>
        </p:spPr>
        <p:txBody>
          <a:bodyPr lIns="0" tIns="0" rIns="0" bIns="0" rtlCol="0" anchor="t">
            <a:spAutoFit/>
          </a:bodyPr>
          <a:lstStyle/>
          <a:p>
            <a:pPr>
              <a:lnSpc>
                <a:spcPts val="2775"/>
              </a:lnSpc>
            </a:pPr>
            <a:r>
              <a:rPr lang="en-US" sz="1982">
                <a:solidFill>
                  <a:srgbClr val="000000"/>
                </a:solidFill>
                <a:latin typeface="Poppins Heavy"/>
              </a:rPr>
              <a:t>07</a:t>
            </a:r>
          </a:p>
        </p:txBody>
      </p:sp>
      <p:sp>
        <p:nvSpPr>
          <p:cNvPr id="19" name="TextBox 19"/>
          <p:cNvSpPr txBox="1"/>
          <p:nvPr/>
        </p:nvSpPr>
        <p:spPr>
          <a:xfrm>
            <a:off x="15087625" y="4935316"/>
            <a:ext cx="1048144" cy="359217"/>
          </a:xfrm>
          <a:prstGeom prst="rect">
            <a:avLst/>
          </a:prstGeom>
        </p:spPr>
        <p:txBody>
          <a:bodyPr lIns="0" tIns="0" rIns="0" bIns="0" rtlCol="0" anchor="t">
            <a:spAutoFit/>
          </a:bodyPr>
          <a:lstStyle/>
          <a:p>
            <a:pPr>
              <a:lnSpc>
                <a:spcPts val="2775"/>
              </a:lnSpc>
            </a:pPr>
            <a:r>
              <a:rPr lang="en-US" sz="1982">
                <a:solidFill>
                  <a:srgbClr val="000000"/>
                </a:solidFill>
                <a:latin typeface="Poppins Heavy"/>
              </a:rPr>
              <a:t>08</a:t>
            </a:r>
          </a:p>
        </p:txBody>
      </p:sp>
      <p:sp>
        <p:nvSpPr>
          <p:cNvPr id="20" name="TextBox 20"/>
          <p:cNvSpPr txBox="1"/>
          <p:nvPr/>
        </p:nvSpPr>
        <p:spPr>
          <a:xfrm>
            <a:off x="15087625" y="5685059"/>
            <a:ext cx="1048144" cy="359217"/>
          </a:xfrm>
          <a:prstGeom prst="rect">
            <a:avLst/>
          </a:prstGeom>
        </p:spPr>
        <p:txBody>
          <a:bodyPr lIns="0" tIns="0" rIns="0" bIns="0" rtlCol="0" anchor="t">
            <a:spAutoFit/>
          </a:bodyPr>
          <a:lstStyle/>
          <a:p>
            <a:pPr>
              <a:lnSpc>
                <a:spcPts val="2775"/>
              </a:lnSpc>
            </a:pPr>
            <a:r>
              <a:rPr lang="en-US" sz="1982">
                <a:solidFill>
                  <a:srgbClr val="000000"/>
                </a:solidFill>
                <a:latin typeface="Poppins Heavy"/>
              </a:rPr>
              <a:t>10</a:t>
            </a:r>
          </a:p>
        </p:txBody>
      </p:sp>
      <p:grpSp>
        <p:nvGrpSpPr>
          <p:cNvPr id="21" name="Group 21"/>
          <p:cNvGrpSpPr/>
          <p:nvPr/>
        </p:nvGrpSpPr>
        <p:grpSpPr>
          <a:xfrm>
            <a:off x="16341673" y="-206791"/>
            <a:ext cx="4368253" cy="2686696"/>
            <a:chOff x="0" y="0"/>
            <a:chExt cx="1150486" cy="707607"/>
          </a:xfrm>
        </p:grpSpPr>
        <p:sp>
          <p:nvSpPr>
            <p:cNvPr id="22" name="Freeform 22"/>
            <p:cNvSpPr/>
            <p:nvPr/>
          </p:nvSpPr>
          <p:spPr>
            <a:xfrm>
              <a:off x="0" y="0"/>
              <a:ext cx="1150486" cy="707607"/>
            </a:xfrm>
            <a:custGeom>
              <a:avLst/>
              <a:gdLst/>
              <a:ahLst/>
              <a:cxnLst/>
              <a:rect l="l" t="t" r="r" b="b"/>
              <a:pathLst>
                <a:path w="1150486" h="707607">
                  <a:moveTo>
                    <a:pt x="0" y="0"/>
                  </a:moveTo>
                  <a:lnTo>
                    <a:pt x="1150486" y="0"/>
                  </a:lnTo>
                  <a:lnTo>
                    <a:pt x="1150486" y="707607"/>
                  </a:lnTo>
                  <a:lnTo>
                    <a:pt x="0" y="707607"/>
                  </a:lnTo>
                  <a:close/>
                </a:path>
              </a:pathLst>
            </a:custGeom>
            <a:solidFill>
              <a:srgbClr val="202020"/>
            </a:solidFill>
          </p:spPr>
          <p:txBody>
            <a:bodyPr/>
            <a:lstStyle/>
            <a:p>
              <a:endParaRPr lang="en-US"/>
            </a:p>
          </p:txBody>
        </p:sp>
        <p:sp>
          <p:nvSpPr>
            <p:cNvPr id="23" name="TextBox 23"/>
            <p:cNvSpPr txBox="1"/>
            <p:nvPr/>
          </p:nvSpPr>
          <p:spPr>
            <a:xfrm>
              <a:off x="0" y="-38100"/>
              <a:ext cx="1150486" cy="745707"/>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4"/>
          <p:cNvSpPr txBox="1"/>
          <p:nvPr/>
        </p:nvSpPr>
        <p:spPr>
          <a:xfrm>
            <a:off x="15087625" y="6286470"/>
            <a:ext cx="1048144" cy="359217"/>
          </a:xfrm>
          <a:prstGeom prst="rect">
            <a:avLst/>
          </a:prstGeom>
        </p:spPr>
        <p:txBody>
          <a:bodyPr lIns="0" tIns="0" rIns="0" bIns="0" rtlCol="0" anchor="t">
            <a:spAutoFit/>
          </a:bodyPr>
          <a:lstStyle/>
          <a:p>
            <a:pPr>
              <a:lnSpc>
                <a:spcPts val="2775"/>
              </a:lnSpc>
            </a:pPr>
            <a:r>
              <a:rPr lang="en-US" sz="1982">
                <a:solidFill>
                  <a:srgbClr val="000000"/>
                </a:solidFill>
                <a:latin typeface="Poppins Heavy"/>
              </a:rPr>
              <a:t>13</a:t>
            </a:r>
          </a:p>
        </p:txBody>
      </p:sp>
      <p:grpSp>
        <p:nvGrpSpPr>
          <p:cNvPr id="25" name="Group 25"/>
          <p:cNvGrpSpPr/>
          <p:nvPr/>
        </p:nvGrpSpPr>
        <p:grpSpPr>
          <a:xfrm>
            <a:off x="17349683" y="9345065"/>
            <a:ext cx="423967" cy="427585"/>
            <a:chOff x="0" y="0"/>
            <a:chExt cx="205716" cy="207472"/>
          </a:xfrm>
        </p:grpSpPr>
        <p:sp>
          <p:nvSpPr>
            <p:cNvPr id="26" name="Freeform 26"/>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27" name="TextBox 27"/>
            <p:cNvSpPr txBox="1"/>
            <p:nvPr/>
          </p:nvSpPr>
          <p:spPr>
            <a:xfrm>
              <a:off x="0" y="-38100"/>
              <a:ext cx="205716" cy="245572"/>
            </a:xfrm>
            <a:prstGeom prst="rect">
              <a:avLst/>
            </a:prstGeom>
          </p:spPr>
          <p:txBody>
            <a:bodyPr lIns="50800" tIns="50800" rIns="50800" bIns="50800" rtlCol="0" anchor="ctr"/>
            <a:lstStyle/>
            <a:p>
              <a:pPr algn="ctr">
                <a:lnSpc>
                  <a:spcPts val="2100"/>
                </a:lnSpc>
              </a:pPr>
              <a:endParaRPr/>
            </a:p>
          </p:txBody>
        </p:sp>
      </p:grpSp>
      <p:sp>
        <p:nvSpPr>
          <p:cNvPr id="28" name="TextBox 28"/>
          <p:cNvSpPr txBox="1"/>
          <p:nvPr/>
        </p:nvSpPr>
        <p:spPr>
          <a:xfrm>
            <a:off x="15087625" y="6977985"/>
            <a:ext cx="1048144" cy="359217"/>
          </a:xfrm>
          <a:prstGeom prst="rect">
            <a:avLst/>
          </a:prstGeom>
        </p:spPr>
        <p:txBody>
          <a:bodyPr lIns="0" tIns="0" rIns="0" bIns="0" rtlCol="0" anchor="t">
            <a:spAutoFit/>
          </a:bodyPr>
          <a:lstStyle/>
          <a:p>
            <a:pPr>
              <a:lnSpc>
                <a:spcPts val="2775"/>
              </a:lnSpc>
            </a:pPr>
            <a:r>
              <a:rPr lang="en-US" sz="1982">
                <a:solidFill>
                  <a:srgbClr val="000000"/>
                </a:solidFill>
                <a:latin typeface="Poppins Heavy"/>
              </a:rPr>
              <a:t>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522315" y="0"/>
            <a:ext cx="4765685" cy="4722147"/>
            <a:chOff x="0" y="0"/>
            <a:chExt cx="1433756" cy="1420657"/>
          </a:xfrm>
        </p:grpSpPr>
        <p:sp>
          <p:nvSpPr>
            <p:cNvPr id="3" name="Freeform 3"/>
            <p:cNvSpPr/>
            <p:nvPr/>
          </p:nvSpPr>
          <p:spPr>
            <a:xfrm>
              <a:off x="0" y="0"/>
              <a:ext cx="1433756" cy="1420657"/>
            </a:xfrm>
            <a:custGeom>
              <a:avLst/>
              <a:gdLst/>
              <a:ahLst/>
              <a:cxnLst/>
              <a:rect l="l" t="t" r="r" b="b"/>
              <a:pathLst>
                <a:path w="1433756" h="1420657">
                  <a:moveTo>
                    <a:pt x="0" y="0"/>
                  </a:moveTo>
                  <a:lnTo>
                    <a:pt x="1433756" y="0"/>
                  </a:lnTo>
                  <a:lnTo>
                    <a:pt x="1433756" y="1420657"/>
                  </a:lnTo>
                  <a:lnTo>
                    <a:pt x="0" y="1420657"/>
                  </a:lnTo>
                  <a:close/>
                </a:path>
              </a:pathLst>
            </a:custGeom>
            <a:solidFill>
              <a:srgbClr val="202020"/>
            </a:solidFill>
          </p:spPr>
          <p:txBody>
            <a:bodyPr/>
            <a:lstStyle/>
            <a:p>
              <a:endParaRPr lang="en-US"/>
            </a:p>
          </p:txBody>
        </p:sp>
        <p:sp>
          <p:nvSpPr>
            <p:cNvPr id="4" name="TextBox 4"/>
            <p:cNvSpPr txBox="1"/>
            <p:nvPr/>
          </p:nvSpPr>
          <p:spPr>
            <a:xfrm>
              <a:off x="0" y="-38100"/>
              <a:ext cx="1433756" cy="145875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88453" y="1028700"/>
            <a:ext cx="12370847" cy="8743950"/>
            <a:chOff x="0" y="0"/>
            <a:chExt cx="4233113" cy="2992045"/>
          </a:xfrm>
        </p:grpSpPr>
        <p:sp>
          <p:nvSpPr>
            <p:cNvPr id="6" name="Freeform 6"/>
            <p:cNvSpPr/>
            <p:nvPr/>
          </p:nvSpPr>
          <p:spPr>
            <a:xfrm>
              <a:off x="0" y="0"/>
              <a:ext cx="4233113" cy="2992045"/>
            </a:xfrm>
            <a:custGeom>
              <a:avLst/>
              <a:gdLst/>
              <a:ahLst/>
              <a:cxnLst/>
              <a:rect l="l" t="t" r="r" b="b"/>
              <a:pathLst>
                <a:path w="4233113" h="2992045">
                  <a:moveTo>
                    <a:pt x="3129" y="0"/>
                  </a:moveTo>
                  <a:lnTo>
                    <a:pt x="4229984" y="0"/>
                  </a:lnTo>
                  <a:cubicBezTo>
                    <a:pt x="4231712" y="0"/>
                    <a:pt x="4233113" y="1401"/>
                    <a:pt x="4233113" y="3129"/>
                  </a:cubicBezTo>
                  <a:lnTo>
                    <a:pt x="4233113" y="2988916"/>
                  </a:lnTo>
                  <a:cubicBezTo>
                    <a:pt x="4233113" y="2989745"/>
                    <a:pt x="4232783" y="2990541"/>
                    <a:pt x="4232196" y="2991128"/>
                  </a:cubicBezTo>
                  <a:cubicBezTo>
                    <a:pt x="4231610" y="2991715"/>
                    <a:pt x="4230814" y="2992045"/>
                    <a:pt x="4229984" y="2992045"/>
                  </a:cubicBezTo>
                  <a:lnTo>
                    <a:pt x="3129" y="2992045"/>
                  </a:lnTo>
                  <a:cubicBezTo>
                    <a:pt x="2299" y="2992045"/>
                    <a:pt x="1503" y="2991715"/>
                    <a:pt x="916" y="2991128"/>
                  </a:cubicBezTo>
                  <a:cubicBezTo>
                    <a:pt x="330" y="2990541"/>
                    <a:pt x="0" y="2989745"/>
                    <a:pt x="0" y="2988916"/>
                  </a:cubicBezTo>
                  <a:lnTo>
                    <a:pt x="0" y="3129"/>
                  </a:lnTo>
                  <a:cubicBezTo>
                    <a:pt x="0" y="2299"/>
                    <a:pt x="330" y="1503"/>
                    <a:pt x="916" y="916"/>
                  </a:cubicBezTo>
                  <a:cubicBezTo>
                    <a:pt x="1503" y="330"/>
                    <a:pt x="2299" y="0"/>
                    <a:pt x="3129" y="0"/>
                  </a:cubicBezTo>
                  <a:close/>
                </a:path>
              </a:pathLst>
            </a:custGeom>
            <a:solidFill>
              <a:srgbClr val="EBE2D6"/>
            </a:solidFill>
          </p:spPr>
          <p:txBody>
            <a:bodyPr/>
            <a:lstStyle/>
            <a:p>
              <a:endParaRPr lang="en-US"/>
            </a:p>
          </p:txBody>
        </p:sp>
        <p:sp>
          <p:nvSpPr>
            <p:cNvPr id="7" name="TextBox 7"/>
            <p:cNvSpPr txBox="1"/>
            <p:nvPr/>
          </p:nvSpPr>
          <p:spPr>
            <a:xfrm>
              <a:off x="0" y="-38100"/>
              <a:ext cx="4233113" cy="303014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3748285"/>
            <a:ext cx="7164958" cy="6538715"/>
            <a:chOff x="0" y="0"/>
            <a:chExt cx="1276610" cy="1165030"/>
          </a:xfrm>
        </p:grpSpPr>
        <p:sp>
          <p:nvSpPr>
            <p:cNvPr id="9" name="Freeform 9"/>
            <p:cNvSpPr/>
            <p:nvPr/>
          </p:nvSpPr>
          <p:spPr>
            <a:xfrm>
              <a:off x="0" y="0"/>
              <a:ext cx="1276610" cy="1165030"/>
            </a:xfrm>
            <a:custGeom>
              <a:avLst/>
              <a:gdLst/>
              <a:ahLst/>
              <a:cxnLst/>
              <a:rect l="l" t="t" r="r" b="b"/>
              <a:pathLst>
                <a:path w="1276610" h="1165030">
                  <a:moveTo>
                    <a:pt x="5403" y="0"/>
                  </a:moveTo>
                  <a:lnTo>
                    <a:pt x="1271207" y="0"/>
                  </a:lnTo>
                  <a:cubicBezTo>
                    <a:pt x="1272640" y="0"/>
                    <a:pt x="1274014" y="569"/>
                    <a:pt x="1275028" y="1582"/>
                  </a:cubicBezTo>
                  <a:cubicBezTo>
                    <a:pt x="1276041" y="2596"/>
                    <a:pt x="1276610" y="3970"/>
                    <a:pt x="1276610" y="5403"/>
                  </a:cubicBezTo>
                  <a:lnTo>
                    <a:pt x="1276610" y="1159627"/>
                  </a:lnTo>
                  <a:cubicBezTo>
                    <a:pt x="1276610" y="1161060"/>
                    <a:pt x="1276041" y="1162434"/>
                    <a:pt x="1275028" y="1163447"/>
                  </a:cubicBezTo>
                  <a:cubicBezTo>
                    <a:pt x="1274014" y="1164460"/>
                    <a:pt x="1272640" y="1165030"/>
                    <a:pt x="1271207" y="1165030"/>
                  </a:cubicBezTo>
                  <a:lnTo>
                    <a:pt x="5403" y="1165030"/>
                  </a:lnTo>
                  <a:cubicBezTo>
                    <a:pt x="3970" y="1165030"/>
                    <a:pt x="2596" y="1164460"/>
                    <a:pt x="1582" y="1163447"/>
                  </a:cubicBezTo>
                  <a:cubicBezTo>
                    <a:pt x="569" y="1162434"/>
                    <a:pt x="0" y="1161060"/>
                    <a:pt x="0" y="1159627"/>
                  </a:cubicBezTo>
                  <a:lnTo>
                    <a:pt x="0" y="5403"/>
                  </a:lnTo>
                  <a:cubicBezTo>
                    <a:pt x="0" y="3970"/>
                    <a:pt x="569" y="2596"/>
                    <a:pt x="1582" y="1582"/>
                  </a:cubicBezTo>
                  <a:cubicBezTo>
                    <a:pt x="2596" y="569"/>
                    <a:pt x="3970" y="0"/>
                    <a:pt x="5403" y="0"/>
                  </a:cubicBezTo>
                  <a:close/>
                </a:path>
              </a:pathLst>
            </a:custGeom>
            <a:blipFill>
              <a:blip r:embed="rId2"/>
              <a:stretch>
                <a:fillRect l="-18444" r="-18444"/>
              </a:stretch>
            </a:blipFill>
          </p:spPr>
          <p:txBody>
            <a:bodyPr/>
            <a:lstStyle/>
            <a:p>
              <a:endParaRPr lang="en-US"/>
            </a:p>
          </p:txBody>
        </p:sp>
      </p:grpSp>
      <p:grpSp>
        <p:nvGrpSpPr>
          <p:cNvPr id="10" name="Group 10"/>
          <p:cNvGrpSpPr/>
          <p:nvPr/>
        </p:nvGrpSpPr>
        <p:grpSpPr>
          <a:xfrm>
            <a:off x="17349683" y="9345065"/>
            <a:ext cx="423967" cy="427585"/>
            <a:chOff x="0" y="0"/>
            <a:chExt cx="205716" cy="207472"/>
          </a:xfrm>
        </p:grpSpPr>
        <p:sp>
          <p:nvSpPr>
            <p:cNvPr id="11" name="Freeform 11"/>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12" name="TextBox 12"/>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000000"/>
                  </a:solidFill>
                  <a:latin typeface="Lato"/>
                </a:rPr>
                <a:t>3</a:t>
              </a:r>
            </a:p>
          </p:txBody>
        </p:sp>
      </p:grpSp>
      <p:sp>
        <p:nvSpPr>
          <p:cNvPr id="13" name="TextBox 13"/>
          <p:cNvSpPr txBox="1"/>
          <p:nvPr/>
        </p:nvSpPr>
        <p:spPr>
          <a:xfrm>
            <a:off x="7986269" y="4383287"/>
            <a:ext cx="7553319" cy="1587100"/>
          </a:xfrm>
          <a:prstGeom prst="rect">
            <a:avLst/>
          </a:prstGeom>
        </p:spPr>
        <p:txBody>
          <a:bodyPr lIns="0" tIns="0" rIns="0" bIns="0" rtlCol="0" anchor="t">
            <a:spAutoFit/>
          </a:bodyPr>
          <a:lstStyle/>
          <a:p>
            <a:pPr algn="ctr">
              <a:lnSpc>
                <a:spcPts val="6102"/>
              </a:lnSpc>
            </a:pPr>
            <a:r>
              <a:rPr lang="en-US" sz="5812">
                <a:solidFill>
                  <a:srgbClr val="000000"/>
                </a:solidFill>
                <a:latin typeface="Roboto Bold"/>
              </a:rPr>
              <a:t>“L’excellence à  porter de main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641651" y="0"/>
            <a:ext cx="2764892" cy="10287000"/>
            <a:chOff x="0" y="0"/>
            <a:chExt cx="831817" cy="3094842"/>
          </a:xfrm>
        </p:grpSpPr>
        <p:sp>
          <p:nvSpPr>
            <p:cNvPr id="3" name="Freeform 3"/>
            <p:cNvSpPr/>
            <p:nvPr/>
          </p:nvSpPr>
          <p:spPr>
            <a:xfrm>
              <a:off x="0" y="0"/>
              <a:ext cx="831817" cy="3094842"/>
            </a:xfrm>
            <a:custGeom>
              <a:avLst/>
              <a:gdLst/>
              <a:ahLst/>
              <a:cxnLst/>
              <a:rect l="l" t="t" r="r" b="b"/>
              <a:pathLst>
                <a:path w="831817" h="3094842">
                  <a:moveTo>
                    <a:pt x="0" y="0"/>
                  </a:moveTo>
                  <a:lnTo>
                    <a:pt x="831817" y="0"/>
                  </a:lnTo>
                  <a:lnTo>
                    <a:pt x="831817" y="3094842"/>
                  </a:lnTo>
                  <a:lnTo>
                    <a:pt x="0" y="3094842"/>
                  </a:lnTo>
                  <a:close/>
                </a:path>
              </a:pathLst>
            </a:custGeom>
            <a:solidFill>
              <a:srgbClr val="202020"/>
            </a:solidFill>
          </p:spPr>
          <p:txBody>
            <a:bodyPr/>
            <a:lstStyle/>
            <a:p>
              <a:endParaRPr lang="en-US"/>
            </a:p>
          </p:txBody>
        </p:sp>
        <p:sp>
          <p:nvSpPr>
            <p:cNvPr id="4" name="TextBox 4"/>
            <p:cNvSpPr txBox="1"/>
            <p:nvPr/>
          </p:nvSpPr>
          <p:spPr>
            <a:xfrm>
              <a:off x="0" y="-38100"/>
              <a:ext cx="831817" cy="313294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1511427" y="1057214"/>
            <a:ext cx="4621649" cy="8201086"/>
            <a:chOff x="0" y="0"/>
            <a:chExt cx="1143741" cy="2029561"/>
          </a:xfrm>
        </p:grpSpPr>
        <p:sp>
          <p:nvSpPr>
            <p:cNvPr id="6" name="Freeform 6"/>
            <p:cNvSpPr/>
            <p:nvPr/>
          </p:nvSpPr>
          <p:spPr>
            <a:xfrm>
              <a:off x="0" y="0"/>
              <a:ext cx="1143741" cy="2029561"/>
            </a:xfrm>
            <a:custGeom>
              <a:avLst/>
              <a:gdLst/>
              <a:ahLst/>
              <a:cxnLst/>
              <a:rect l="l" t="t" r="r" b="b"/>
              <a:pathLst>
                <a:path w="1143741" h="2029561">
                  <a:moveTo>
                    <a:pt x="8376" y="0"/>
                  </a:moveTo>
                  <a:lnTo>
                    <a:pt x="1135365" y="0"/>
                  </a:lnTo>
                  <a:cubicBezTo>
                    <a:pt x="1137587" y="0"/>
                    <a:pt x="1139717" y="882"/>
                    <a:pt x="1141288" y="2453"/>
                  </a:cubicBezTo>
                  <a:cubicBezTo>
                    <a:pt x="1142859" y="4024"/>
                    <a:pt x="1143741" y="6154"/>
                    <a:pt x="1143741" y="8376"/>
                  </a:cubicBezTo>
                  <a:lnTo>
                    <a:pt x="1143741" y="2021186"/>
                  </a:lnTo>
                  <a:cubicBezTo>
                    <a:pt x="1143741" y="2023407"/>
                    <a:pt x="1142859" y="2025537"/>
                    <a:pt x="1141288" y="2027108"/>
                  </a:cubicBezTo>
                  <a:cubicBezTo>
                    <a:pt x="1139717" y="2028679"/>
                    <a:pt x="1137587" y="2029561"/>
                    <a:pt x="1135365" y="2029561"/>
                  </a:cubicBezTo>
                  <a:lnTo>
                    <a:pt x="8376" y="2029561"/>
                  </a:lnTo>
                  <a:cubicBezTo>
                    <a:pt x="6154" y="2029561"/>
                    <a:pt x="4024" y="2028679"/>
                    <a:pt x="2453" y="2027108"/>
                  </a:cubicBezTo>
                  <a:cubicBezTo>
                    <a:pt x="882" y="2025537"/>
                    <a:pt x="0" y="2023407"/>
                    <a:pt x="0" y="2021186"/>
                  </a:cubicBezTo>
                  <a:lnTo>
                    <a:pt x="0" y="8376"/>
                  </a:lnTo>
                  <a:cubicBezTo>
                    <a:pt x="0" y="6154"/>
                    <a:pt x="882" y="4024"/>
                    <a:pt x="2453" y="2453"/>
                  </a:cubicBezTo>
                  <a:cubicBezTo>
                    <a:pt x="4024" y="882"/>
                    <a:pt x="6154" y="0"/>
                    <a:pt x="8376" y="0"/>
                  </a:cubicBezTo>
                  <a:close/>
                </a:path>
              </a:pathLst>
            </a:custGeom>
            <a:solidFill>
              <a:srgbClr val="EBE2D6"/>
            </a:solidFill>
          </p:spPr>
          <p:txBody>
            <a:bodyPr/>
            <a:lstStyle/>
            <a:p>
              <a:endParaRPr lang="en-US"/>
            </a:p>
          </p:txBody>
        </p:sp>
        <p:sp>
          <p:nvSpPr>
            <p:cNvPr id="7" name="TextBox 7"/>
            <p:cNvSpPr txBox="1"/>
            <p:nvPr/>
          </p:nvSpPr>
          <p:spPr>
            <a:xfrm>
              <a:off x="0" y="-38100"/>
              <a:ext cx="1143741" cy="2067661"/>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417035" y="3346670"/>
            <a:ext cx="392568" cy="368300"/>
          </a:xfrm>
          <a:custGeom>
            <a:avLst/>
            <a:gdLst/>
            <a:ahLst/>
            <a:cxnLst/>
            <a:rect l="l" t="t" r="r" b="b"/>
            <a:pathLst>
              <a:path w="392568" h="368300">
                <a:moveTo>
                  <a:pt x="0" y="0"/>
                </a:moveTo>
                <a:lnTo>
                  <a:pt x="392568" y="0"/>
                </a:lnTo>
                <a:lnTo>
                  <a:pt x="392568" y="368300"/>
                </a:lnTo>
                <a:lnTo>
                  <a:pt x="0" y="36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2417035" y="4244118"/>
            <a:ext cx="392568" cy="368300"/>
          </a:xfrm>
          <a:custGeom>
            <a:avLst/>
            <a:gdLst/>
            <a:ahLst/>
            <a:cxnLst/>
            <a:rect l="l" t="t" r="r" b="b"/>
            <a:pathLst>
              <a:path w="392568" h="368300">
                <a:moveTo>
                  <a:pt x="0" y="0"/>
                </a:moveTo>
                <a:lnTo>
                  <a:pt x="392568" y="0"/>
                </a:lnTo>
                <a:lnTo>
                  <a:pt x="392568" y="368301"/>
                </a:lnTo>
                <a:lnTo>
                  <a:pt x="0" y="3683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2417035" y="5157757"/>
            <a:ext cx="392568" cy="368300"/>
          </a:xfrm>
          <a:custGeom>
            <a:avLst/>
            <a:gdLst/>
            <a:ahLst/>
            <a:cxnLst/>
            <a:rect l="l" t="t" r="r" b="b"/>
            <a:pathLst>
              <a:path w="392568" h="368300">
                <a:moveTo>
                  <a:pt x="0" y="0"/>
                </a:moveTo>
                <a:lnTo>
                  <a:pt x="392568" y="0"/>
                </a:lnTo>
                <a:lnTo>
                  <a:pt x="392568" y="368300"/>
                </a:lnTo>
                <a:lnTo>
                  <a:pt x="0" y="36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12976277" y="3313333"/>
            <a:ext cx="2222128" cy="368299"/>
          </a:xfrm>
          <a:prstGeom prst="rect">
            <a:avLst/>
          </a:prstGeom>
        </p:spPr>
        <p:txBody>
          <a:bodyPr lIns="0" tIns="0" rIns="0" bIns="0" rtlCol="0" anchor="t">
            <a:spAutoFit/>
          </a:bodyPr>
          <a:lstStyle/>
          <a:p>
            <a:pPr>
              <a:lnSpc>
                <a:spcPts val="2800"/>
              </a:lnSpc>
            </a:pPr>
            <a:r>
              <a:rPr lang="en-US" sz="2000">
                <a:solidFill>
                  <a:srgbClr val="000000"/>
                </a:solidFill>
                <a:latin typeface="Poppins Bold"/>
              </a:rPr>
              <a:t>Import</a:t>
            </a:r>
          </a:p>
        </p:txBody>
      </p:sp>
      <p:sp>
        <p:nvSpPr>
          <p:cNvPr id="12" name="TextBox 12"/>
          <p:cNvSpPr txBox="1"/>
          <p:nvPr/>
        </p:nvSpPr>
        <p:spPr>
          <a:xfrm>
            <a:off x="12976277" y="4244120"/>
            <a:ext cx="2222128" cy="368299"/>
          </a:xfrm>
          <a:prstGeom prst="rect">
            <a:avLst/>
          </a:prstGeom>
        </p:spPr>
        <p:txBody>
          <a:bodyPr lIns="0" tIns="0" rIns="0" bIns="0" rtlCol="0" anchor="t">
            <a:spAutoFit/>
          </a:bodyPr>
          <a:lstStyle/>
          <a:p>
            <a:pPr>
              <a:lnSpc>
                <a:spcPts val="2800"/>
              </a:lnSpc>
            </a:pPr>
            <a:r>
              <a:rPr lang="en-US" sz="2000">
                <a:solidFill>
                  <a:srgbClr val="000000"/>
                </a:solidFill>
                <a:latin typeface="Poppins Bold"/>
              </a:rPr>
              <a:t>Spiritueux</a:t>
            </a:r>
          </a:p>
        </p:txBody>
      </p:sp>
      <p:sp>
        <p:nvSpPr>
          <p:cNvPr id="13" name="TextBox 13"/>
          <p:cNvSpPr txBox="1"/>
          <p:nvPr/>
        </p:nvSpPr>
        <p:spPr>
          <a:xfrm>
            <a:off x="12976277" y="5124420"/>
            <a:ext cx="2222128" cy="368299"/>
          </a:xfrm>
          <a:prstGeom prst="rect">
            <a:avLst/>
          </a:prstGeom>
        </p:spPr>
        <p:txBody>
          <a:bodyPr lIns="0" tIns="0" rIns="0" bIns="0" rtlCol="0" anchor="t">
            <a:spAutoFit/>
          </a:bodyPr>
          <a:lstStyle/>
          <a:p>
            <a:pPr>
              <a:lnSpc>
                <a:spcPts val="2800"/>
              </a:lnSpc>
            </a:pPr>
            <a:r>
              <a:rPr lang="en-US" sz="2000">
                <a:solidFill>
                  <a:srgbClr val="000000"/>
                </a:solidFill>
                <a:latin typeface="Poppins Bold"/>
              </a:rPr>
              <a:t>Voiture de luxe</a:t>
            </a:r>
          </a:p>
        </p:txBody>
      </p:sp>
      <p:sp>
        <p:nvSpPr>
          <p:cNvPr id="14" name="TextBox 14"/>
          <p:cNvSpPr txBox="1"/>
          <p:nvPr/>
        </p:nvSpPr>
        <p:spPr>
          <a:xfrm>
            <a:off x="3115475" y="2622926"/>
            <a:ext cx="6028525" cy="1295088"/>
          </a:xfrm>
          <a:prstGeom prst="rect">
            <a:avLst/>
          </a:prstGeom>
        </p:spPr>
        <p:txBody>
          <a:bodyPr lIns="0" tIns="0" rIns="0" bIns="0" rtlCol="0" anchor="t">
            <a:spAutoFit/>
          </a:bodyPr>
          <a:lstStyle/>
          <a:p>
            <a:pPr>
              <a:lnSpc>
                <a:spcPts val="10517"/>
              </a:lnSpc>
            </a:pPr>
            <a:r>
              <a:rPr lang="en-US" sz="7512" spc="-247">
                <a:solidFill>
                  <a:srgbClr val="000000"/>
                </a:solidFill>
                <a:latin typeface="Roboto Bold"/>
              </a:rPr>
              <a:t>COCO BONGO</a:t>
            </a:r>
          </a:p>
        </p:txBody>
      </p:sp>
      <p:sp>
        <p:nvSpPr>
          <p:cNvPr id="15" name="TextBox 15"/>
          <p:cNvSpPr txBox="1"/>
          <p:nvPr/>
        </p:nvSpPr>
        <p:spPr>
          <a:xfrm>
            <a:off x="2060220" y="4539585"/>
            <a:ext cx="8115300" cy="1397000"/>
          </a:xfrm>
          <a:prstGeom prst="rect">
            <a:avLst/>
          </a:prstGeom>
        </p:spPr>
        <p:txBody>
          <a:bodyPr lIns="0" tIns="0" rIns="0" bIns="0" rtlCol="0" anchor="t">
            <a:spAutoFit/>
          </a:bodyPr>
          <a:lstStyle/>
          <a:p>
            <a:pPr algn="ctr">
              <a:lnSpc>
                <a:spcPts val="2799"/>
              </a:lnSpc>
              <a:spcBef>
                <a:spcPct val="0"/>
              </a:spcBef>
            </a:pPr>
            <a:r>
              <a:rPr lang="en-US" sz="1999">
                <a:solidFill>
                  <a:srgbClr val="000000"/>
                </a:solidFill>
                <a:latin typeface="Open Sans"/>
              </a:rPr>
              <a:t>Coco Bongo est une entreprise martiniquaise renommée, spécialisée dans l'importation de spiritueux et de voitures de luxe. Fondée par Sarah Grenot, l'entreprise a su conquérir le marché local grâce à son engagement envers l'excellence et la qualité.</a:t>
            </a:r>
          </a:p>
        </p:txBody>
      </p:sp>
      <p:grpSp>
        <p:nvGrpSpPr>
          <p:cNvPr id="16" name="Group 16"/>
          <p:cNvGrpSpPr/>
          <p:nvPr/>
        </p:nvGrpSpPr>
        <p:grpSpPr>
          <a:xfrm>
            <a:off x="17349683" y="9345065"/>
            <a:ext cx="423967" cy="427585"/>
            <a:chOff x="0" y="0"/>
            <a:chExt cx="205716" cy="207472"/>
          </a:xfrm>
        </p:grpSpPr>
        <p:sp>
          <p:nvSpPr>
            <p:cNvPr id="17" name="Freeform 17"/>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18" name="TextBox 18"/>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FFFFFF"/>
                  </a:solidFill>
                  <a:latin typeface="Lato"/>
                </a:rPr>
                <a:t>4</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75644" y="-2239999"/>
            <a:ext cx="14536711" cy="10902534"/>
          </a:xfrm>
          <a:custGeom>
            <a:avLst/>
            <a:gdLst/>
            <a:ahLst/>
            <a:cxnLst/>
            <a:rect l="l" t="t" r="r" b="b"/>
            <a:pathLst>
              <a:path w="14536711" h="10902534">
                <a:moveTo>
                  <a:pt x="0" y="0"/>
                </a:moveTo>
                <a:lnTo>
                  <a:pt x="14536712" y="0"/>
                </a:lnTo>
                <a:lnTo>
                  <a:pt x="14536712" y="10902534"/>
                </a:lnTo>
                <a:lnTo>
                  <a:pt x="0" y="10902534"/>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0" y="5734163"/>
            <a:ext cx="18288000" cy="4552837"/>
            <a:chOff x="0" y="0"/>
            <a:chExt cx="5501942" cy="1369720"/>
          </a:xfrm>
        </p:grpSpPr>
        <p:sp>
          <p:nvSpPr>
            <p:cNvPr id="4" name="Freeform 4"/>
            <p:cNvSpPr/>
            <p:nvPr/>
          </p:nvSpPr>
          <p:spPr>
            <a:xfrm>
              <a:off x="0" y="0"/>
              <a:ext cx="5501942" cy="1369720"/>
            </a:xfrm>
            <a:custGeom>
              <a:avLst/>
              <a:gdLst/>
              <a:ahLst/>
              <a:cxnLst/>
              <a:rect l="l" t="t" r="r" b="b"/>
              <a:pathLst>
                <a:path w="5501942" h="1369720">
                  <a:moveTo>
                    <a:pt x="0" y="0"/>
                  </a:moveTo>
                  <a:lnTo>
                    <a:pt x="5501942" y="0"/>
                  </a:lnTo>
                  <a:lnTo>
                    <a:pt x="5501942" y="1369720"/>
                  </a:lnTo>
                  <a:lnTo>
                    <a:pt x="0" y="1369720"/>
                  </a:lnTo>
                  <a:close/>
                </a:path>
              </a:pathLst>
            </a:custGeom>
            <a:solidFill>
              <a:srgbClr val="EBE2D6"/>
            </a:solidFill>
          </p:spPr>
          <p:txBody>
            <a:bodyPr/>
            <a:lstStyle/>
            <a:p>
              <a:endParaRPr lang="en-US"/>
            </a:p>
          </p:txBody>
        </p:sp>
        <p:sp>
          <p:nvSpPr>
            <p:cNvPr id="5" name="TextBox 5"/>
            <p:cNvSpPr txBox="1"/>
            <p:nvPr/>
          </p:nvSpPr>
          <p:spPr>
            <a:xfrm>
              <a:off x="0" y="-38100"/>
              <a:ext cx="5501942" cy="140782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349683" y="9345065"/>
            <a:ext cx="423967" cy="427585"/>
            <a:chOff x="0" y="0"/>
            <a:chExt cx="205716" cy="207472"/>
          </a:xfrm>
        </p:grpSpPr>
        <p:sp>
          <p:nvSpPr>
            <p:cNvPr id="7" name="Freeform 7"/>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8" name="TextBox 8"/>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000000"/>
                  </a:solidFill>
                  <a:latin typeface="Lato"/>
                </a:rPr>
                <a:t>5</a:t>
              </a:r>
            </a:p>
          </p:txBody>
        </p:sp>
      </p:grpSp>
      <p:sp>
        <p:nvSpPr>
          <p:cNvPr id="9" name="TextBox 9"/>
          <p:cNvSpPr txBox="1"/>
          <p:nvPr/>
        </p:nvSpPr>
        <p:spPr>
          <a:xfrm>
            <a:off x="6246481" y="7367447"/>
            <a:ext cx="5795039" cy="1295088"/>
          </a:xfrm>
          <a:prstGeom prst="rect">
            <a:avLst/>
          </a:prstGeom>
        </p:spPr>
        <p:txBody>
          <a:bodyPr lIns="0" tIns="0" rIns="0" bIns="0" rtlCol="0" anchor="t">
            <a:spAutoFit/>
          </a:bodyPr>
          <a:lstStyle/>
          <a:p>
            <a:pPr>
              <a:lnSpc>
                <a:spcPts val="10517"/>
              </a:lnSpc>
            </a:pPr>
            <a:r>
              <a:rPr lang="en-US" sz="7512" spc="-247">
                <a:solidFill>
                  <a:srgbClr val="000000"/>
                </a:solidFill>
                <a:latin typeface="Roboto Bold"/>
              </a:rPr>
              <a:t>COCO BONGO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4577398" cy="10287000"/>
            <a:chOff x="0" y="0"/>
            <a:chExt cx="1205570" cy="2709333"/>
          </a:xfrm>
        </p:grpSpPr>
        <p:sp>
          <p:nvSpPr>
            <p:cNvPr id="3" name="Freeform 3"/>
            <p:cNvSpPr/>
            <p:nvPr/>
          </p:nvSpPr>
          <p:spPr>
            <a:xfrm>
              <a:off x="0" y="0"/>
              <a:ext cx="1205570" cy="2709333"/>
            </a:xfrm>
            <a:custGeom>
              <a:avLst/>
              <a:gdLst/>
              <a:ahLst/>
              <a:cxnLst/>
              <a:rect l="l" t="t" r="r" b="b"/>
              <a:pathLst>
                <a:path w="1205570" h="2709333">
                  <a:moveTo>
                    <a:pt x="0" y="0"/>
                  </a:moveTo>
                  <a:lnTo>
                    <a:pt x="1205570" y="0"/>
                  </a:lnTo>
                  <a:lnTo>
                    <a:pt x="1205570" y="2709333"/>
                  </a:lnTo>
                  <a:lnTo>
                    <a:pt x="0" y="2709333"/>
                  </a:lnTo>
                  <a:close/>
                </a:path>
              </a:pathLst>
            </a:custGeom>
            <a:solidFill>
              <a:srgbClr val="EBE2D6"/>
            </a:solidFill>
          </p:spPr>
          <p:txBody>
            <a:bodyPr/>
            <a:lstStyle/>
            <a:p>
              <a:endParaRPr lang="en-US"/>
            </a:p>
          </p:txBody>
        </p:sp>
        <p:sp>
          <p:nvSpPr>
            <p:cNvPr id="4" name="TextBox 4"/>
            <p:cNvSpPr txBox="1"/>
            <p:nvPr/>
          </p:nvSpPr>
          <p:spPr>
            <a:xfrm>
              <a:off x="0" y="-47625"/>
              <a:ext cx="1205570" cy="2756958"/>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3320047" y="2483534"/>
            <a:ext cx="10530584" cy="6188399"/>
            <a:chOff x="0" y="0"/>
            <a:chExt cx="2773487" cy="1629866"/>
          </a:xfrm>
        </p:grpSpPr>
        <p:sp>
          <p:nvSpPr>
            <p:cNvPr id="6" name="Freeform 6"/>
            <p:cNvSpPr/>
            <p:nvPr/>
          </p:nvSpPr>
          <p:spPr>
            <a:xfrm>
              <a:off x="0" y="0"/>
              <a:ext cx="2773487" cy="1629866"/>
            </a:xfrm>
            <a:custGeom>
              <a:avLst/>
              <a:gdLst/>
              <a:ahLst/>
              <a:cxnLst/>
              <a:rect l="l" t="t" r="r" b="b"/>
              <a:pathLst>
                <a:path w="2773487" h="1629866">
                  <a:moveTo>
                    <a:pt x="0" y="0"/>
                  </a:moveTo>
                  <a:lnTo>
                    <a:pt x="2773487" y="0"/>
                  </a:lnTo>
                  <a:lnTo>
                    <a:pt x="2773487" y="1629866"/>
                  </a:lnTo>
                  <a:lnTo>
                    <a:pt x="0" y="1629866"/>
                  </a:lnTo>
                  <a:close/>
                </a:path>
              </a:pathLst>
            </a:custGeom>
            <a:solidFill>
              <a:srgbClr val="FFFFFF"/>
            </a:solidFill>
          </p:spPr>
          <p:txBody>
            <a:bodyPr/>
            <a:lstStyle/>
            <a:p>
              <a:endParaRPr lang="en-US"/>
            </a:p>
          </p:txBody>
        </p:sp>
        <p:sp>
          <p:nvSpPr>
            <p:cNvPr id="7" name="TextBox 7"/>
            <p:cNvSpPr txBox="1"/>
            <p:nvPr/>
          </p:nvSpPr>
          <p:spPr>
            <a:xfrm>
              <a:off x="0" y="-47625"/>
              <a:ext cx="2773487" cy="1677491"/>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11623240" y="2332530"/>
            <a:ext cx="1211491" cy="5621940"/>
            <a:chOff x="0" y="0"/>
            <a:chExt cx="319076" cy="1480676"/>
          </a:xfrm>
        </p:grpSpPr>
        <p:sp>
          <p:nvSpPr>
            <p:cNvPr id="9" name="Freeform 9"/>
            <p:cNvSpPr/>
            <p:nvPr/>
          </p:nvSpPr>
          <p:spPr>
            <a:xfrm>
              <a:off x="0" y="0"/>
              <a:ext cx="319076" cy="1480676"/>
            </a:xfrm>
            <a:custGeom>
              <a:avLst/>
              <a:gdLst/>
              <a:ahLst/>
              <a:cxnLst/>
              <a:rect l="l" t="t" r="r" b="b"/>
              <a:pathLst>
                <a:path w="319076" h="1480676">
                  <a:moveTo>
                    <a:pt x="0" y="0"/>
                  </a:moveTo>
                  <a:lnTo>
                    <a:pt x="319076" y="0"/>
                  </a:lnTo>
                  <a:lnTo>
                    <a:pt x="319076" y="1480676"/>
                  </a:lnTo>
                  <a:lnTo>
                    <a:pt x="0" y="1480676"/>
                  </a:lnTo>
                  <a:close/>
                </a:path>
              </a:pathLst>
            </a:custGeom>
            <a:solidFill>
              <a:srgbClr val="FFFFFF"/>
            </a:solidFill>
          </p:spPr>
          <p:txBody>
            <a:bodyPr/>
            <a:lstStyle/>
            <a:p>
              <a:endParaRPr lang="en-US"/>
            </a:p>
          </p:txBody>
        </p:sp>
        <p:sp>
          <p:nvSpPr>
            <p:cNvPr id="10" name="TextBox 10"/>
            <p:cNvSpPr txBox="1"/>
            <p:nvPr/>
          </p:nvSpPr>
          <p:spPr>
            <a:xfrm>
              <a:off x="0" y="-47625"/>
              <a:ext cx="319076" cy="1528301"/>
            </a:xfrm>
            <a:prstGeom prst="rect">
              <a:avLst/>
            </a:prstGeom>
          </p:spPr>
          <p:txBody>
            <a:bodyPr lIns="50800" tIns="50800" rIns="50800" bIns="50800" rtlCol="0" anchor="ctr"/>
            <a:lstStyle/>
            <a:p>
              <a:pPr algn="ctr">
                <a:lnSpc>
                  <a:spcPts val="3360"/>
                </a:lnSpc>
              </a:pPr>
              <a:endParaRPr/>
            </a:p>
          </p:txBody>
        </p:sp>
      </p:grpSp>
      <p:sp>
        <p:nvSpPr>
          <p:cNvPr id="11" name="AutoShape 11"/>
          <p:cNvSpPr/>
          <p:nvPr/>
        </p:nvSpPr>
        <p:spPr>
          <a:xfrm>
            <a:off x="3877288" y="3177381"/>
            <a:ext cx="0" cy="1006474"/>
          </a:xfrm>
          <a:prstGeom prst="line">
            <a:avLst/>
          </a:prstGeom>
          <a:ln w="66675" cap="flat">
            <a:solidFill>
              <a:srgbClr val="000000"/>
            </a:solidFill>
            <a:prstDash val="solid"/>
            <a:headEnd type="none" w="sm" len="sm"/>
            <a:tailEnd type="none" w="sm" len="sm"/>
          </a:ln>
        </p:spPr>
        <p:txBody>
          <a:bodyPr/>
          <a:lstStyle/>
          <a:p>
            <a:endParaRPr lang="en-US"/>
          </a:p>
        </p:txBody>
      </p:sp>
      <p:sp>
        <p:nvSpPr>
          <p:cNvPr id="12" name="AutoShape 12"/>
          <p:cNvSpPr/>
          <p:nvPr/>
        </p:nvSpPr>
        <p:spPr>
          <a:xfrm>
            <a:off x="3910626" y="4791267"/>
            <a:ext cx="0" cy="1006474"/>
          </a:xfrm>
          <a:prstGeom prst="line">
            <a:avLst/>
          </a:prstGeom>
          <a:ln w="66675" cap="flat">
            <a:solidFill>
              <a:srgbClr val="000000"/>
            </a:solidFill>
            <a:prstDash val="solid"/>
            <a:headEnd type="none" w="sm" len="sm"/>
            <a:tailEnd type="none" w="sm" len="sm"/>
          </a:ln>
        </p:spPr>
        <p:txBody>
          <a:bodyPr/>
          <a:lstStyle/>
          <a:p>
            <a:endParaRPr lang="en-US"/>
          </a:p>
        </p:txBody>
      </p:sp>
      <p:grpSp>
        <p:nvGrpSpPr>
          <p:cNvPr id="13" name="Group 13"/>
          <p:cNvGrpSpPr/>
          <p:nvPr/>
        </p:nvGrpSpPr>
        <p:grpSpPr>
          <a:xfrm>
            <a:off x="17349683" y="9345065"/>
            <a:ext cx="423967" cy="427585"/>
            <a:chOff x="0" y="0"/>
            <a:chExt cx="205716" cy="207472"/>
          </a:xfrm>
        </p:grpSpPr>
        <p:sp>
          <p:nvSpPr>
            <p:cNvPr id="14" name="Freeform 14"/>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15" name="TextBox 15"/>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000000"/>
                  </a:solidFill>
                  <a:latin typeface="Lato"/>
                </a:rPr>
                <a:t>6</a:t>
              </a:r>
            </a:p>
          </p:txBody>
        </p:sp>
      </p:grpSp>
      <p:sp>
        <p:nvSpPr>
          <p:cNvPr id="16" name="TextBox 16"/>
          <p:cNvSpPr txBox="1"/>
          <p:nvPr/>
        </p:nvSpPr>
        <p:spPr>
          <a:xfrm>
            <a:off x="5567079" y="1095375"/>
            <a:ext cx="7153843" cy="1128526"/>
          </a:xfrm>
          <a:prstGeom prst="rect">
            <a:avLst/>
          </a:prstGeom>
        </p:spPr>
        <p:txBody>
          <a:bodyPr lIns="0" tIns="0" rIns="0" bIns="0" rtlCol="0" anchor="t">
            <a:spAutoFit/>
          </a:bodyPr>
          <a:lstStyle/>
          <a:p>
            <a:pPr>
              <a:lnSpc>
                <a:spcPts val="8769"/>
              </a:lnSpc>
            </a:pPr>
            <a:r>
              <a:rPr lang="en-US" sz="7900" spc="-197">
                <a:solidFill>
                  <a:srgbClr val="000000"/>
                </a:solidFill>
                <a:latin typeface="Roboto Bold"/>
              </a:rPr>
              <a:t>Situation</a:t>
            </a:r>
          </a:p>
        </p:txBody>
      </p:sp>
      <p:sp>
        <p:nvSpPr>
          <p:cNvPr id="17" name="TextBox 17"/>
          <p:cNvSpPr txBox="1"/>
          <p:nvPr/>
        </p:nvSpPr>
        <p:spPr>
          <a:xfrm>
            <a:off x="4577398" y="4753166"/>
            <a:ext cx="9094807" cy="1044575"/>
          </a:xfrm>
          <a:prstGeom prst="rect">
            <a:avLst/>
          </a:prstGeom>
        </p:spPr>
        <p:txBody>
          <a:bodyPr lIns="0" tIns="0" rIns="0" bIns="0" rtlCol="0" anchor="t">
            <a:spAutoFit/>
          </a:bodyPr>
          <a:lstStyle/>
          <a:p>
            <a:pPr>
              <a:lnSpc>
                <a:spcPts val="2799"/>
              </a:lnSpc>
              <a:spcBef>
                <a:spcPct val="0"/>
              </a:spcBef>
            </a:pPr>
            <a:r>
              <a:rPr lang="en-US" sz="1999">
                <a:solidFill>
                  <a:srgbClr val="000000"/>
                </a:solidFill>
                <a:latin typeface="Open Sans"/>
              </a:rPr>
              <a:t>À la suite de quelques investigations, nous avons découvert que notre entreprise avait été piratée et que les pirates demandaient une rançon de 300 000 euros pour la restitution de nos données, qui avaient été chiffrées.</a:t>
            </a:r>
          </a:p>
        </p:txBody>
      </p:sp>
      <p:sp>
        <p:nvSpPr>
          <p:cNvPr id="18" name="TextBox 18"/>
          <p:cNvSpPr txBox="1"/>
          <p:nvPr/>
        </p:nvSpPr>
        <p:spPr>
          <a:xfrm>
            <a:off x="4577398" y="3129756"/>
            <a:ext cx="9094807" cy="1054099"/>
          </a:xfrm>
          <a:prstGeom prst="rect">
            <a:avLst/>
          </a:prstGeom>
        </p:spPr>
        <p:txBody>
          <a:bodyPr lIns="0" tIns="0" rIns="0" bIns="0" rtlCol="0" anchor="t">
            <a:spAutoFit/>
          </a:bodyPr>
          <a:lstStyle/>
          <a:p>
            <a:pPr>
              <a:lnSpc>
                <a:spcPts val="2800"/>
              </a:lnSpc>
            </a:pPr>
            <a:r>
              <a:rPr lang="en-US" sz="2000">
                <a:solidFill>
                  <a:srgbClr val="000000"/>
                </a:solidFill>
                <a:latin typeface="Open Sans"/>
              </a:rPr>
              <a:t>Le directeur de l'entreprise a contacté le technicien informatique un samedi après-midi, car il rencontrait des difficultés à se connecter au réseau de l'entreprise via VPN.</a:t>
            </a:r>
          </a:p>
        </p:txBody>
      </p:sp>
      <p:sp>
        <p:nvSpPr>
          <p:cNvPr id="19" name="AutoShape 19"/>
          <p:cNvSpPr/>
          <p:nvPr/>
        </p:nvSpPr>
        <p:spPr>
          <a:xfrm flipH="1">
            <a:off x="3910626" y="6255612"/>
            <a:ext cx="16669" cy="2006251"/>
          </a:xfrm>
          <a:prstGeom prst="line">
            <a:avLst/>
          </a:prstGeom>
          <a:ln w="66675" cap="flat">
            <a:solidFill>
              <a:srgbClr val="000000"/>
            </a:solidFill>
            <a:prstDash val="solid"/>
            <a:headEnd type="none" w="sm" len="sm"/>
            <a:tailEnd type="none" w="sm" len="sm"/>
          </a:ln>
        </p:spPr>
        <p:txBody>
          <a:bodyPr/>
          <a:lstStyle/>
          <a:p>
            <a:endParaRPr lang="en-US"/>
          </a:p>
        </p:txBody>
      </p:sp>
      <p:sp>
        <p:nvSpPr>
          <p:cNvPr id="20" name="TextBox 20"/>
          <p:cNvSpPr txBox="1"/>
          <p:nvPr/>
        </p:nvSpPr>
        <p:spPr>
          <a:xfrm>
            <a:off x="4577398" y="6208134"/>
            <a:ext cx="12955102" cy="2463799"/>
          </a:xfrm>
          <a:prstGeom prst="rect">
            <a:avLst/>
          </a:prstGeom>
        </p:spPr>
        <p:txBody>
          <a:bodyPr lIns="0" tIns="0" rIns="0" bIns="0" rtlCol="0" anchor="t">
            <a:spAutoFit/>
          </a:bodyPr>
          <a:lstStyle/>
          <a:p>
            <a:pPr algn="just">
              <a:lnSpc>
                <a:spcPts val="2800"/>
              </a:lnSpc>
            </a:pPr>
            <a:r>
              <a:rPr lang="en-US" sz="2000">
                <a:solidFill>
                  <a:srgbClr val="000000"/>
                </a:solidFill>
                <a:latin typeface="Open Sans"/>
              </a:rPr>
              <a:t>Le lendemain le dimanche la crise est déclenché, l’entreprise ouvre une cellule de crise composé de:</a:t>
            </a:r>
          </a:p>
          <a:p>
            <a:pPr algn="just">
              <a:lnSpc>
                <a:spcPts val="2800"/>
              </a:lnSpc>
            </a:pPr>
            <a:r>
              <a:rPr lang="en-US" sz="2000">
                <a:solidFill>
                  <a:srgbClr val="000000"/>
                </a:solidFill>
                <a:latin typeface="Open Sans"/>
              </a:rPr>
              <a:t>-La directrice</a:t>
            </a:r>
          </a:p>
          <a:p>
            <a:pPr algn="just">
              <a:lnSpc>
                <a:spcPts val="2800"/>
              </a:lnSpc>
            </a:pPr>
            <a:r>
              <a:rPr lang="en-US" sz="2000">
                <a:solidFill>
                  <a:srgbClr val="000000"/>
                </a:solidFill>
                <a:latin typeface="Open Sans"/>
              </a:rPr>
              <a:t>-Le technicien informatique</a:t>
            </a:r>
          </a:p>
          <a:p>
            <a:pPr algn="just">
              <a:lnSpc>
                <a:spcPts val="2800"/>
              </a:lnSpc>
            </a:pPr>
            <a:r>
              <a:rPr lang="en-US" sz="2000">
                <a:solidFill>
                  <a:srgbClr val="000000"/>
                </a:solidFill>
                <a:latin typeface="Open Sans"/>
              </a:rPr>
              <a:t>-La RH</a:t>
            </a:r>
          </a:p>
          <a:p>
            <a:pPr algn="just">
              <a:lnSpc>
                <a:spcPts val="2800"/>
              </a:lnSpc>
            </a:pPr>
            <a:r>
              <a:rPr lang="en-US" sz="2000">
                <a:solidFill>
                  <a:srgbClr val="000000"/>
                </a:solidFill>
                <a:latin typeface="Open Sans"/>
              </a:rPr>
              <a:t>-Le responsable communicant</a:t>
            </a:r>
          </a:p>
          <a:p>
            <a:pPr algn="just">
              <a:lnSpc>
                <a:spcPts val="2800"/>
              </a:lnSpc>
            </a:pPr>
            <a:r>
              <a:rPr lang="en-US" sz="2000">
                <a:solidFill>
                  <a:srgbClr val="000000"/>
                </a:solidFill>
                <a:latin typeface="Open Sans"/>
              </a:rPr>
              <a:t>-Le co communicant</a:t>
            </a:r>
          </a:p>
          <a:p>
            <a:pPr algn="just">
              <a:lnSpc>
                <a:spcPts val="2800"/>
              </a:lnSpc>
            </a:pPr>
            <a:endParaRPr lang="en-US" sz="2000">
              <a:solidFill>
                <a:srgbClr val="000000"/>
              </a:solidFill>
              <a:latin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2D6"/>
        </a:solidFill>
        <a:effectLst/>
      </p:bgPr>
    </p:bg>
    <p:spTree>
      <p:nvGrpSpPr>
        <p:cNvPr id="1" name=""/>
        <p:cNvGrpSpPr/>
        <p:nvPr/>
      </p:nvGrpSpPr>
      <p:grpSpPr>
        <a:xfrm>
          <a:off x="0" y="0"/>
          <a:ext cx="0" cy="0"/>
          <a:chOff x="0" y="0"/>
          <a:chExt cx="0" cy="0"/>
        </a:xfrm>
      </p:grpSpPr>
      <p:grpSp>
        <p:nvGrpSpPr>
          <p:cNvPr id="2" name="Group 2"/>
          <p:cNvGrpSpPr/>
          <p:nvPr/>
        </p:nvGrpSpPr>
        <p:grpSpPr>
          <a:xfrm>
            <a:off x="6242974" y="263602"/>
            <a:ext cx="11530676" cy="9759796"/>
            <a:chOff x="0" y="0"/>
            <a:chExt cx="3036886" cy="2570481"/>
          </a:xfrm>
        </p:grpSpPr>
        <p:sp>
          <p:nvSpPr>
            <p:cNvPr id="3" name="Freeform 3"/>
            <p:cNvSpPr/>
            <p:nvPr/>
          </p:nvSpPr>
          <p:spPr>
            <a:xfrm>
              <a:off x="0" y="0"/>
              <a:ext cx="3036886" cy="2570481"/>
            </a:xfrm>
            <a:custGeom>
              <a:avLst/>
              <a:gdLst/>
              <a:ahLst/>
              <a:cxnLst/>
              <a:rect l="l" t="t" r="r" b="b"/>
              <a:pathLst>
                <a:path w="3036886" h="2570481">
                  <a:moveTo>
                    <a:pt x="3357" y="0"/>
                  </a:moveTo>
                  <a:lnTo>
                    <a:pt x="3033529" y="0"/>
                  </a:lnTo>
                  <a:cubicBezTo>
                    <a:pt x="3034419" y="0"/>
                    <a:pt x="3035273" y="354"/>
                    <a:pt x="3035903" y="983"/>
                  </a:cubicBezTo>
                  <a:cubicBezTo>
                    <a:pt x="3036532" y="1613"/>
                    <a:pt x="3036886" y="2467"/>
                    <a:pt x="3036886" y="3357"/>
                  </a:cubicBezTo>
                  <a:lnTo>
                    <a:pt x="3036886" y="2567124"/>
                  </a:lnTo>
                  <a:cubicBezTo>
                    <a:pt x="3036886" y="2568015"/>
                    <a:pt x="3036532" y="2568868"/>
                    <a:pt x="3035903" y="2569498"/>
                  </a:cubicBezTo>
                  <a:cubicBezTo>
                    <a:pt x="3035273" y="2570128"/>
                    <a:pt x="3034419" y="2570481"/>
                    <a:pt x="3033529" y="2570481"/>
                  </a:cubicBezTo>
                  <a:lnTo>
                    <a:pt x="3357" y="2570481"/>
                  </a:lnTo>
                  <a:cubicBezTo>
                    <a:pt x="2467" y="2570481"/>
                    <a:pt x="1613" y="2570128"/>
                    <a:pt x="983" y="2569498"/>
                  </a:cubicBezTo>
                  <a:cubicBezTo>
                    <a:pt x="354" y="2568868"/>
                    <a:pt x="0" y="2568015"/>
                    <a:pt x="0" y="2567124"/>
                  </a:cubicBezTo>
                  <a:lnTo>
                    <a:pt x="0" y="3357"/>
                  </a:lnTo>
                  <a:cubicBezTo>
                    <a:pt x="0" y="2467"/>
                    <a:pt x="354" y="1613"/>
                    <a:pt x="983" y="983"/>
                  </a:cubicBezTo>
                  <a:cubicBezTo>
                    <a:pt x="1613" y="354"/>
                    <a:pt x="2467" y="0"/>
                    <a:pt x="3357" y="0"/>
                  </a:cubicBezTo>
                  <a:close/>
                </a:path>
              </a:pathLst>
            </a:custGeom>
            <a:solidFill>
              <a:srgbClr val="000000"/>
            </a:solidFill>
          </p:spPr>
          <p:txBody>
            <a:bodyPr/>
            <a:lstStyle/>
            <a:p>
              <a:endParaRPr lang="en-US"/>
            </a:p>
          </p:txBody>
        </p:sp>
        <p:sp>
          <p:nvSpPr>
            <p:cNvPr id="4" name="TextBox 4"/>
            <p:cNvSpPr txBox="1"/>
            <p:nvPr/>
          </p:nvSpPr>
          <p:spPr>
            <a:xfrm>
              <a:off x="0" y="-57150"/>
              <a:ext cx="3036886" cy="262763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9265184" y="513648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FEBE5"/>
            </a:solidFill>
          </p:spPr>
          <p:txBody>
            <a:bodyPr/>
            <a:lstStyle/>
            <a:p>
              <a:endParaRPr lang="en-US"/>
            </a:p>
          </p:txBody>
        </p:sp>
        <p:sp>
          <p:nvSpPr>
            <p:cNvPr id="7" name="TextBox 7"/>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1792547"/>
            <a:ext cx="9765529" cy="5337958"/>
            <a:chOff x="0" y="0"/>
            <a:chExt cx="2571991" cy="1405882"/>
          </a:xfrm>
        </p:grpSpPr>
        <p:sp>
          <p:nvSpPr>
            <p:cNvPr id="9" name="Freeform 9"/>
            <p:cNvSpPr/>
            <p:nvPr/>
          </p:nvSpPr>
          <p:spPr>
            <a:xfrm>
              <a:off x="0" y="0"/>
              <a:ext cx="2571991" cy="1405882"/>
            </a:xfrm>
            <a:custGeom>
              <a:avLst/>
              <a:gdLst/>
              <a:ahLst/>
              <a:cxnLst/>
              <a:rect l="l" t="t" r="r" b="b"/>
              <a:pathLst>
                <a:path w="2571991" h="1405882">
                  <a:moveTo>
                    <a:pt x="3964" y="0"/>
                  </a:moveTo>
                  <a:lnTo>
                    <a:pt x="2568027" y="0"/>
                  </a:lnTo>
                  <a:cubicBezTo>
                    <a:pt x="2569079" y="0"/>
                    <a:pt x="2570087" y="418"/>
                    <a:pt x="2570830" y="1161"/>
                  </a:cubicBezTo>
                  <a:cubicBezTo>
                    <a:pt x="2571574" y="1904"/>
                    <a:pt x="2571991" y="2913"/>
                    <a:pt x="2571991" y="3964"/>
                  </a:cubicBezTo>
                  <a:lnTo>
                    <a:pt x="2571991" y="1401918"/>
                  </a:lnTo>
                  <a:cubicBezTo>
                    <a:pt x="2571991" y="1402969"/>
                    <a:pt x="2571574" y="1403978"/>
                    <a:pt x="2570830" y="1404721"/>
                  </a:cubicBezTo>
                  <a:cubicBezTo>
                    <a:pt x="2570087" y="1405464"/>
                    <a:pt x="2569079" y="1405882"/>
                    <a:pt x="2568027" y="1405882"/>
                  </a:cubicBezTo>
                  <a:lnTo>
                    <a:pt x="3964" y="1405882"/>
                  </a:lnTo>
                  <a:cubicBezTo>
                    <a:pt x="2913" y="1405882"/>
                    <a:pt x="1904" y="1405464"/>
                    <a:pt x="1161" y="1404721"/>
                  </a:cubicBezTo>
                  <a:cubicBezTo>
                    <a:pt x="418" y="1403978"/>
                    <a:pt x="0" y="1402969"/>
                    <a:pt x="0" y="1401918"/>
                  </a:cubicBezTo>
                  <a:lnTo>
                    <a:pt x="0" y="3964"/>
                  </a:lnTo>
                  <a:cubicBezTo>
                    <a:pt x="0" y="2913"/>
                    <a:pt x="418" y="1904"/>
                    <a:pt x="1161" y="1161"/>
                  </a:cubicBezTo>
                  <a:cubicBezTo>
                    <a:pt x="1904" y="418"/>
                    <a:pt x="2913" y="0"/>
                    <a:pt x="3964" y="0"/>
                  </a:cubicBezTo>
                  <a:close/>
                </a:path>
              </a:pathLst>
            </a:custGeom>
            <a:solidFill>
              <a:srgbClr val="FFFFFF"/>
            </a:solidFill>
          </p:spPr>
          <p:txBody>
            <a:bodyPr/>
            <a:lstStyle/>
            <a:p>
              <a:endParaRPr lang="en-US"/>
            </a:p>
          </p:txBody>
        </p:sp>
        <p:sp>
          <p:nvSpPr>
            <p:cNvPr id="10" name="TextBox 10"/>
            <p:cNvSpPr txBox="1"/>
            <p:nvPr/>
          </p:nvSpPr>
          <p:spPr>
            <a:xfrm>
              <a:off x="0" y="-57150"/>
              <a:ext cx="2571991" cy="1463032"/>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7349683" y="9345065"/>
            <a:ext cx="423967" cy="449967"/>
            <a:chOff x="0" y="0"/>
            <a:chExt cx="205716" cy="218332"/>
          </a:xfrm>
        </p:grpSpPr>
        <p:sp>
          <p:nvSpPr>
            <p:cNvPr id="12" name="Freeform 12"/>
            <p:cNvSpPr/>
            <p:nvPr/>
          </p:nvSpPr>
          <p:spPr>
            <a:xfrm>
              <a:off x="0" y="0"/>
              <a:ext cx="205716" cy="218332"/>
            </a:xfrm>
            <a:custGeom>
              <a:avLst/>
              <a:gdLst/>
              <a:ahLst/>
              <a:cxnLst/>
              <a:rect l="l" t="t" r="r" b="b"/>
              <a:pathLst>
                <a:path w="205716" h="218332">
                  <a:moveTo>
                    <a:pt x="0" y="0"/>
                  </a:moveTo>
                  <a:lnTo>
                    <a:pt x="205716" y="0"/>
                  </a:lnTo>
                  <a:lnTo>
                    <a:pt x="205716" y="218332"/>
                  </a:lnTo>
                  <a:lnTo>
                    <a:pt x="0" y="218332"/>
                  </a:lnTo>
                  <a:close/>
                </a:path>
              </a:pathLst>
            </a:custGeom>
            <a:solidFill>
              <a:srgbClr val="000000">
                <a:alpha val="0"/>
              </a:srgbClr>
            </a:solidFill>
          </p:spPr>
          <p:txBody>
            <a:bodyPr/>
            <a:lstStyle/>
            <a:p>
              <a:endParaRPr lang="en-US"/>
            </a:p>
          </p:txBody>
        </p:sp>
        <p:sp>
          <p:nvSpPr>
            <p:cNvPr id="13" name="TextBox 13"/>
            <p:cNvSpPr txBox="1"/>
            <p:nvPr/>
          </p:nvSpPr>
          <p:spPr>
            <a:xfrm>
              <a:off x="0" y="-47625"/>
              <a:ext cx="205716" cy="265957"/>
            </a:xfrm>
            <a:prstGeom prst="rect">
              <a:avLst/>
            </a:prstGeom>
          </p:spPr>
          <p:txBody>
            <a:bodyPr lIns="50800" tIns="50800" rIns="50800" bIns="50800" rtlCol="0" anchor="ctr"/>
            <a:lstStyle/>
            <a:p>
              <a:pPr algn="ctr">
                <a:lnSpc>
                  <a:spcPts val="2100"/>
                </a:lnSpc>
              </a:pPr>
              <a:r>
                <a:rPr lang="en-US" sz="1500">
                  <a:solidFill>
                    <a:srgbClr val="E6DED2"/>
                  </a:solidFill>
                  <a:latin typeface="Poppins"/>
                </a:rPr>
                <a:t>7</a:t>
              </a:r>
            </a:p>
          </p:txBody>
        </p:sp>
      </p:grpSp>
      <p:sp>
        <p:nvSpPr>
          <p:cNvPr id="14" name="TextBox 14"/>
          <p:cNvSpPr txBox="1"/>
          <p:nvPr/>
        </p:nvSpPr>
        <p:spPr>
          <a:xfrm>
            <a:off x="1682629" y="2456976"/>
            <a:ext cx="8457670" cy="3799549"/>
          </a:xfrm>
          <a:prstGeom prst="rect">
            <a:avLst/>
          </a:prstGeom>
        </p:spPr>
        <p:txBody>
          <a:bodyPr lIns="0" tIns="0" rIns="0" bIns="0" rtlCol="0" anchor="t">
            <a:spAutoFit/>
          </a:bodyPr>
          <a:lstStyle/>
          <a:p>
            <a:pPr algn="ctr">
              <a:lnSpc>
                <a:spcPts val="15276"/>
              </a:lnSpc>
            </a:pPr>
            <a:r>
              <a:rPr lang="en-US" sz="10911" spc="-360">
                <a:solidFill>
                  <a:srgbClr val="000000"/>
                </a:solidFill>
                <a:latin typeface="Roboto Bold"/>
              </a:rPr>
              <a:t>Gestion de crise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2D6"/>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3089714"/>
            <a:chOff x="0" y="0"/>
            <a:chExt cx="5501942" cy="929540"/>
          </a:xfrm>
        </p:grpSpPr>
        <p:sp>
          <p:nvSpPr>
            <p:cNvPr id="3" name="Freeform 3"/>
            <p:cNvSpPr/>
            <p:nvPr/>
          </p:nvSpPr>
          <p:spPr>
            <a:xfrm>
              <a:off x="0" y="0"/>
              <a:ext cx="5501942" cy="929540"/>
            </a:xfrm>
            <a:custGeom>
              <a:avLst/>
              <a:gdLst/>
              <a:ahLst/>
              <a:cxnLst/>
              <a:rect l="l" t="t" r="r" b="b"/>
              <a:pathLst>
                <a:path w="5501942" h="929540">
                  <a:moveTo>
                    <a:pt x="0" y="0"/>
                  </a:moveTo>
                  <a:lnTo>
                    <a:pt x="5501942" y="0"/>
                  </a:lnTo>
                  <a:lnTo>
                    <a:pt x="5501942" y="929540"/>
                  </a:lnTo>
                  <a:lnTo>
                    <a:pt x="0" y="929540"/>
                  </a:lnTo>
                  <a:close/>
                </a:path>
              </a:pathLst>
            </a:custGeom>
            <a:solidFill>
              <a:srgbClr val="000000"/>
            </a:solidFill>
          </p:spPr>
          <p:txBody>
            <a:bodyPr/>
            <a:lstStyle/>
            <a:p>
              <a:endParaRPr lang="en-US"/>
            </a:p>
          </p:txBody>
        </p:sp>
        <p:sp>
          <p:nvSpPr>
            <p:cNvPr id="4" name="TextBox 4"/>
            <p:cNvSpPr txBox="1"/>
            <p:nvPr/>
          </p:nvSpPr>
          <p:spPr>
            <a:xfrm>
              <a:off x="0" y="-57150"/>
              <a:ext cx="5501942" cy="98669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349683" y="9345065"/>
            <a:ext cx="423967" cy="449967"/>
            <a:chOff x="0" y="0"/>
            <a:chExt cx="205716" cy="218332"/>
          </a:xfrm>
        </p:grpSpPr>
        <p:sp>
          <p:nvSpPr>
            <p:cNvPr id="6" name="Freeform 6"/>
            <p:cNvSpPr/>
            <p:nvPr/>
          </p:nvSpPr>
          <p:spPr>
            <a:xfrm>
              <a:off x="0" y="0"/>
              <a:ext cx="205716" cy="218332"/>
            </a:xfrm>
            <a:custGeom>
              <a:avLst/>
              <a:gdLst/>
              <a:ahLst/>
              <a:cxnLst/>
              <a:rect l="l" t="t" r="r" b="b"/>
              <a:pathLst>
                <a:path w="205716" h="218332">
                  <a:moveTo>
                    <a:pt x="0" y="0"/>
                  </a:moveTo>
                  <a:lnTo>
                    <a:pt x="205716" y="0"/>
                  </a:lnTo>
                  <a:lnTo>
                    <a:pt x="205716" y="218332"/>
                  </a:lnTo>
                  <a:lnTo>
                    <a:pt x="0" y="218332"/>
                  </a:lnTo>
                  <a:close/>
                </a:path>
              </a:pathLst>
            </a:custGeom>
            <a:solidFill>
              <a:srgbClr val="000000">
                <a:alpha val="0"/>
              </a:srgbClr>
            </a:solidFill>
          </p:spPr>
          <p:txBody>
            <a:bodyPr/>
            <a:lstStyle/>
            <a:p>
              <a:endParaRPr lang="en-US"/>
            </a:p>
          </p:txBody>
        </p:sp>
        <p:sp>
          <p:nvSpPr>
            <p:cNvPr id="7" name="TextBox 7"/>
            <p:cNvSpPr txBox="1"/>
            <p:nvPr/>
          </p:nvSpPr>
          <p:spPr>
            <a:xfrm>
              <a:off x="0" y="-47625"/>
              <a:ext cx="205716" cy="265957"/>
            </a:xfrm>
            <a:prstGeom prst="rect">
              <a:avLst/>
            </a:prstGeom>
          </p:spPr>
          <p:txBody>
            <a:bodyPr lIns="50800" tIns="50800" rIns="50800" bIns="50800" rtlCol="0" anchor="ctr"/>
            <a:lstStyle/>
            <a:p>
              <a:pPr algn="ctr">
                <a:lnSpc>
                  <a:spcPts val="2100"/>
                </a:lnSpc>
              </a:pPr>
              <a:r>
                <a:rPr lang="en-US" sz="1500">
                  <a:solidFill>
                    <a:srgbClr val="000000"/>
                  </a:solidFill>
                  <a:latin typeface="Poppins"/>
                </a:rPr>
                <a:t>8</a:t>
              </a:r>
            </a:p>
          </p:txBody>
        </p:sp>
      </p:grpSp>
      <p:sp>
        <p:nvSpPr>
          <p:cNvPr id="8" name="TextBox 8"/>
          <p:cNvSpPr txBox="1"/>
          <p:nvPr/>
        </p:nvSpPr>
        <p:spPr>
          <a:xfrm>
            <a:off x="5435263" y="4604702"/>
            <a:ext cx="7417475" cy="1276351"/>
          </a:xfrm>
          <a:prstGeom prst="rect">
            <a:avLst/>
          </a:prstGeom>
        </p:spPr>
        <p:txBody>
          <a:bodyPr lIns="0" tIns="0" rIns="0" bIns="0" rtlCol="0" anchor="t">
            <a:spAutoFit/>
          </a:bodyPr>
          <a:lstStyle/>
          <a:p>
            <a:pPr algn="ctr">
              <a:lnSpc>
                <a:spcPts val="10499"/>
              </a:lnSpc>
            </a:pPr>
            <a:r>
              <a:rPr lang="en-US" sz="7499" spc="-247">
                <a:solidFill>
                  <a:srgbClr val="000000"/>
                </a:solidFill>
                <a:latin typeface="Roboto Bold"/>
              </a:rPr>
              <a:t>La communication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532961" y="-3487089"/>
            <a:ext cx="9258300" cy="17261177"/>
            <a:chOff x="0" y="0"/>
            <a:chExt cx="2438400" cy="4546154"/>
          </a:xfrm>
        </p:grpSpPr>
        <p:sp>
          <p:nvSpPr>
            <p:cNvPr id="3" name="Freeform 3"/>
            <p:cNvSpPr/>
            <p:nvPr/>
          </p:nvSpPr>
          <p:spPr>
            <a:xfrm>
              <a:off x="0" y="0"/>
              <a:ext cx="2438400" cy="4546154"/>
            </a:xfrm>
            <a:custGeom>
              <a:avLst/>
              <a:gdLst/>
              <a:ahLst/>
              <a:cxnLst/>
              <a:rect l="l" t="t" r="r" b="b"/>
              <a:pathLst>
                <a:path w="2438400" h="4546154">
                  <a:moveTo>
                    <a:pt x="0" y="0"/>
                  </a:moveTo>
                  <a:lnTo>
                    <a:pt x="2438400" y="0"/>
                  </a:lnTo>
                  <a:lnTo>
                    <a:pt x="2438400" y="4546154"/>
                  </a:lnTo>
                  <a:lnTo>
                    <a:pt x="0" y="4546154"/>
                  </a:lnTo>
                  <a:close/>
                </a:path>
              </a:pathLst>
            </a:custGeom>
            <a:solidFill>
              <a:srgbClr val="EBE2D6"/>
            </a:solidFill>
          </p:spPr>
          <p:txBody>
            <a:bodyPr/>
            <a:lstStyle/>
            <a:p>
              <a:endParaRPr lang="en-US"/>
            </a:p>
          </p:txBody>
        </p:sp>
        <p:sp>
          <p:nvSpPr>
            <p:cNvPr id="4" name="TextBox 4"/>
            <p:cNvSpPr txBox="1"/>
            <p:nvPr/>
          </p:nvSpPr>
          <p:spPr>
            <a:xfrm>
              <a:off x="0" y="-38100"/>
              <a:ext cx="2438400" cy="4584254"/>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349683" y="9345065"/>
            <a:ext cx="423967" cy="427585"/>
            <a:chOff x="0" y="0"/>
            <a:chExt cx="205716" cy="207472"/>
          </a:xfrm>
        </p:grpSpPr>
        <p:sp>
          <p:nvSpPr>
            <p:cNvPr id="6" name="Freeform 6"/>
            <p:cNvSpPr/>
            <p:nvPr/>
          </p:nvSpPr>
          <p:spPr>
            <a:xfrm>
              <a:off x="0" y="0"/>
              <a:ext cx="205716" cy="207472"/>
            </a:xfrm>
            <a:custGeom>
              <a:avLst/>
              <a:gdLst/>
              <a:ahLst/>
              <a:cxnLst/>
              <a:rect l="l" t="t" r="r" b="b"/>
              <a:pathLst>
                <a:path w="205716" h="207472">
                  <a:moveTo>
                    <a:pt x="0" y="0"/>
                  </a:moveTo>
                  <a:lnTo>
                    <a:pt x="205716" y="0"/>
                  </a:lnTo>
                  <a:lnTo>
                    <a:pt x="205716" y="207472"/>
                  </a:lnTo>
                  <a:lnTo>
                    <a:pt x="0" y="207472"/>
                  </a:lnTo>
                  <a:close/>
                </a:path>
              </a:pathLst>
            </a:custGeom>
            <a:solidFill>
              <a:srgbClr val="000000">
                <a:alpha val="0"/>
              </a:srgbClr>
            </a:solidFill>
          </p:spPr>
          <p:txBody>
            <a:bodyPr/>
            <a:lstStyle/>
            <a:p>
              <a:endParaRPr lang="en-US"/>
            </a:p>
          </p:txBody>
        </p:sp>
        <p:sp>
          <p:nvSpPr>
            <p:cNvPr id="7" name="TextBox 7"/>
            <p:cNvSpPr txBox="1"/>
            <p:nvPr/>
          </p:nvSpPr>
          <p:spPr>
            <a:xfrm>
              <a:off x="0" y="-38100"/>
              <a:ext cx="205716" cy="245572"/>
            </a:xfrm>
            <a:prstGeom prst="rect">
              <a:avLst/>
            </a:prstGeom>
          </p:spPr>
          <p:txBody>
            <a:bodyPr lIns="50800" tIns="50800" rIns="50800" bIns="50800" rtlCol="0" anchor="ctr"/>
            <a:lstStyle/>
            <a:p>
              <a:pPr algn="ctr">
                <a:lnSpc>
                  <a:spcPts val="2100"/>
                </a:lnSpc>
              </a:pPr>
              <a:r>
                <a:rPr lang="en-US" sz="1500">
                  <a:solidFill>
                    <a:srgbClr val="000000"/>
                  </a:solidFill>
                  <a:latin typeface="Lato"/>
                </a:rPr>
                <a:t>9</a:t>
              </a:r>
            </a:p>
          </p:txBody>
        </p:sp>
      </p:grpSp>
      <p:sp>
        <p:nvSpPr>
          <p:cNvPr id="8" name="TextBox 8"/>
          <p:cNvSpPr txBox="1"/>
          <p:nvPr/>
        </p:nvSpPr>
        <p:spPr>
          <a:xfrm>
            <a:off x="10859776" y="5892186"/>
            <a:ext cx="3546677" cy="1553844"/>
          </a:xfrm>
          <a:prstGeom prst="rect">
            <a:avLst/>
          </a:prstGeom>
        </p:spPr>
        <p:txBody>
          <a:bodyPr lIns="0" tIns="0" rIns="0" bIns="0" rtlCol="0" anchor="t">
            <a:spAutoFit/>
          </a:bodyPr>
          <a:lstStyle/>
          <a:p>
            <a:pPr marL="474986" lvl="1" indent="-237493">
              <a:lnSpc>
                <a:spcPts val="3080"/>
              </a:lnSpc>
              <a:buFont typeface="Arial"/>
              <a:buChar char="•"/>
            </a:pPr>
            <a:r>
              <a:rPr lang="en-US" sz="2200">
                <a:solidFill>
                  <a:srgbClr val="000000"/>
                </a:solidFill>
                <a:latin typeface="Lato"/>
              </a:rPr>
              <a:t>Informer les clients d’une reprise d’activité partielle</a:t>
            </a:r>
          </a:p>
          <a:p>
            <a:pPr marL="474986" lvl="1" indent="-237493">
              <a:lnSpc>
                <a:spcPts val="3080"/>
              </a:lnSpc>
              <a:buFont typeface="Arial"/>
              <a:buChar char="•"/>
            </a:pPr>
            <a:r>
              <a:rPr lang="en-US" sz="2200">
                <a:solidFill>
                  <a:srgbClr val="000000"/>
                </a:solidFill>
                <a:latin typeface="Lato"/>
              </a:rPr>
              <a:t>Sortir de la crise</a:t>
            </a:r>
          </a:p>
        </p:txBody>
      </p:sp>
      <p:sp>
        <p:nvSpPr>
          <p:cNvPr id="9" name="TextBox 9"/>
          <p:cNvSpPr txBox="1"/>
          <p:nvPr/>
        </p:nvSpPr>
        <p:spPr>
          <a:xfrm>
            <a:off x="648566" y="6044038"/>
            <a:ext cx="2348037" cy="615696"/>
          </a:xfrm>
          <a:prstGeom prst="rect">
            <a:avLst/>
          </a:prstGeom>
        </p:spPr>
        <p:txBody>
          <a:bodyPr lIns="0" tIns="0" rIns="0" bIns="0" rtlCol="0" anchor="t">
            <a:spAutoFit/>
          </a:bodyPr>
          <a:lstStyle/>
          <a:p>
            <a:pPr algn="ctr">
              <a:lnSpc>
                <a:spcPts val="2441"/>
              </a:lnSpc>
            </a:pPr>
            <a:r>
              <a:rPr lang="en-US" sz="2199">
                <a:solidFill>
                  <a:srgbClr val="000000"/>
                </a:solidFill>
                <a:latin typeface="Open Sans"/>
              </a:rPr>
              <a:t>DÉCOUVERTE DE L’ATTAQUE</a:t>
            </a:r>
          </a:p>
        </p:txBody>
      </p:sp>
      <p:sp>
        <p:nvSpPr>
          <p:cNvPr id="10" name="AutoShape 10"/>
          <p:cNvSpPr/>
          <p:nvPr/>
        </p:nvSpPr>
        <p:spPr>
          <a:xfrm>
            <a:off x="1909555" y="5662703"/>
            <a:ext cx="14468890"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11" name="Group 11"/>
          <p:cNvGrpSpPr/>
          <p:nvPr/>
        </p:nvGrpSpPr>
        <p:grpSpPr>
          <a:xfrm>
            <a:off x="3518222" y="6103536"/>
            <a:ext cx="1223009" cy="122300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40"/>
                </a:lnSpc>
              </a:pPr>
              <a:endParaRPr/>
            </a:p>
          </p:txBody>
        </p:sp>
      </p:grpSp>
      <p:grpSp>
        <p:nvGrpSpPr>
          <p:cNvPr id="14" name="Group 14"/>
          <p:cNvGrpSpPr/>
          <p:nvPr/>
        </p:nvGrpSpPr>
        <p:grpSpPr>
          <a:xfrm>
            <a:off x="1645946" y="5488771"/>
            <a:ext cx="345718" cy="34571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240"/>
                </a:lnSpc>
              </a:pPr>
              <a:endParaRPr/>
            </a:p>
          </p:txBody>
        </p:sp>
      </p:grpSp>
      <p:grpSp>
        <p:nvGrpSpPr>
          <p:cNvPr id="17" name="Group 17"/>
          <p:cNvGrpSpPr/>
          <p:nvPr/>
        </p:nvGrpSpPr>
        <p:grpSpPr>
          <a:xfrm>
            <a:off x="16370549" y="5488771"/>
            <a:ext cx="345718" cy="34571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240"/>
                </a:lnSpc>
              </a:pPr>
              <a:endParaRPr/>
            </a:p>
          </p:txBody>
        </p:sp>
      </p:grpSp>
      <p:grpSp>
        <p:nvGrpSpPr>
          <p:cNvPr id="20" name="Group 20"/>
          <p:cNvGrpSpPr/>
          <p:nvPr/>
        </p:nvGrpSpPr>
        <p:grpSpPr>
          <a:xfrm>
            <a:off x="5800053" y="4078102"/>
            <a:ext cx="1223009" cy="122300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5F1"/>
            </a:solidFill>
          </p:spPr>
          <p:txBody>
            <a:bodyPr/>
            <a:lstStyle/>
            <a:p>
              <a:endParaRPr lang="en-US"/>
            </a:p>
          </p:txBody>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240"/>
                </a:lnSpc>
              </a:pPr>
              <a:endParaRPr/>
            </a:p>
          </p:txBody>
        </p:sp>
      </p:grpSp>
      <p:grpSp>
        <p:nvGrpSpPr>
          <p:cNvPr id="23" name="Group 23"/>
          <p:cNvGrpSpPr/>
          <p:nvPr/>
        </p:nvGrpSpPr>
        <p:grpSpPr>
          <a:xfrm>
            <a:off x="9328426" y="6103536"/>
            <a:ext cx="1223009" cy="1223009"/>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240"/>
                </a:lnSpc>
              </a:pPr>
              <a:endParaRPr/>
            </a:p>
          </p:txBody>
        </p:sp>
      </p:grpSp>
      <p:grpSp>
        <p:nvGrpSpPr>
          <p:cNvPr id="26" name="Group 26"/>
          <p:cNvGrpSpPr/>
          <p:nvPr/>
        </p:nvGrpSpPr>
        <p:grpSpPr>
          <a:xfrm>
            <a:off x="12012728" y="4077744"/>
            <a:ext cx="1223009" cy="1223009"/>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5F1"/>
            </a:solidFill>
          </p:spPr>
          <p:txBody>
            <a:bodyPr/>
            <a:lstStyle/>
            <a:p>
              <a:endParaRPr lang="en-US"/>
            </a:p>
          </p:txBody>
        </p:sp>
        <p:sp>
          <p:nvSpPr>
            <p:cNvPr id="28" name="TextBox 28"/>
            <p:cNvSpPr txBox="1"/>
            <p:nvPr/>
          </p:nvSpPr>
          <p:spPr>
            <a:xfrm>
              <a:off x="76200" y="28575"/>
              <a:ext cx="660400" cy="708025"/>
            </a:xfrm>
            <a:prstGeom prst="rect">
              <a:avLst/>
            </a:prstGeom>
          </p:spPr>
          <p:txBody>
            <a:bodyPr lIns="50800" tIns="50800" rIns="50800" bIns="50800" rtlCol="0" anchor="ctr"/>
            <a:lstStyle/>
            <a:p>
              <a:pPr algn="ctr">
                <a:lnSpc>
                  <a:spcPts val="2240"/>
                </a:lnSpc>
              </a:pPr>
              <a:endParaRPr/>
            </a:p>
          </p:txBody>
        </p:sp>
      </p:grpSp>
      <p:sp>
        <p:nvSpPr>
          <p:cNvPr id="29" name="AutoShape 29"/>
          <p:cNvSpPr/>
          <p:nvPr/>
        </p:nvSpPr>
        <p:spPr>
          <a:xfrm flipH="1">
            <a:off x="4124037" y="5701240"/>
            <a:ext cx="5690" cy="402296"/>
          </a:xfrm>
          <a:prstGeom prst="line">
            <a:avLst/>
          </a:prstGeom>
          <a:ln w="38100" cap="flat">
            <a:solidFill>
              <a:srgbClr val="000000"/>
            </a:solidFill>
            <a:prstDash val="solid"/>
            <a:headEnd type="none" w="sm" len="sm"/>
            <a:tailEnd type="none" w="sm" len="sm"/>
          </a:ln>
        </p:spPr>
        <p:txBody>
          <a:bodyPr/>
          <a:lstStyle/>
          <a:p>
            <a:endParaRPr lang="en-US"/>
          </a:p>
        </p:txBody>
      </p:sp>
      <p:sp>
        <p:nvSpPr>
          <p:cNvPr id="30" name="AutoShape 30"/>
          <p:cNvSpPr/>
          <p:nvPr/>
        </p:nvSpPr>
        <p:spPr>
          <a:xfrm flipH="1">
            <a:off x="6430604" y="5301111"/>
            <a:ext cx="7561" cy="402342"/>
          </a:xfrm>
          <a:prstGeom prst="line">
            <a:avLst/>
          </a:prstGeom>
          <a:ln w="38100" cap="flat">
            <a:solidFill>
              <a:srgbClr val="000000"/>
            </a:solidFill>
            <a:prstDash val="solid"/>
            <a:headEnd type="none" w="sm" len="sm"/>
            <a:tailEnd type="none" w="sm" len="sm"/>
          </a:ln>
        </p:spPr>
        <p:txBody>
          <a:bodyPr/>
          <a:lstStyle/>
          <a:p>
            <a:endParaRPr lang="en-US"/>
          </a:p>
        </p:txBody>
      </p:sp>
      <p:sp>
        <p:nvSpPr>
          <p:cNvPr id="31" name="AutoShape 31"/>
          <p:cNvSpPr/>
          <p:nvPr/>
        </p:nvSpPr>
        <p:spPr>
          <a:xfrm flipH="1">
            <a:off x="9913323" y="5661988"/>
            <a:ext cx="7561" cy="402342"/>
          </a:xfrm>
          <a:prstGeom prst="line">
            <a:avLst/>
          </a:prstGeom>
          <a:ln w="38100" cap="flat">
            <a:solidFill>
              <a:srgbClr val="000000"/>
            </a:solidFill>
            <a:prstDash val="solid"/>
            <a:headEnd type="none" w="sm" len="sm"/>
            <a:tailEnd type="none" w="sm" len="sm"/>
          </a:ln>
        </p:spPr>
        <p:txBody>
          <a:bodyPr/>
          <a:lstStyle/>
          <a:p>
            <a:endParaRPr lang="en-US"/>
          </a:p>
        </p:txBody>
      </p:sp>
      <p:sp>
        <p:nvSpPr>
          <p:cNvPr id="32" name="AutoShape 32"/>
          <p:cNvSpPr/>
          <p:nvPr/>
        </p:nvSpPr>
        <p:spPr>
          <a:xfrm flipH="1">
            <a:off x="12597625" y="5298987"/>
            <a:ext cx="7561" cy="402342"/>
          </a:xfrm>
          <a:prstGeom prst="line">
            <a:avLst/>
          </a:prstGeom>
          <a:ln w="38100" cap="flat">
            <a:solidFill>
              <a:srgbClr val="000000"/>
            </a:solidFill>
            <a:prstDash val="solid"/>
            <a:headEnd type="none" w="sm" len="sm"/>
            <a:tailEnd type="none" w="sm" len="sm"/>
          </a:ln>
        </p:spPr>
        <p:txBody>
          <a:bodyPr/>
          <a:lstStyle/>
          <a:p>
            <a:endParaRPr lang="en-US"/>
          </a:p>
        </p:txBody>
      </p:sp>
      <p:sp>
        <p:nvSpPr>
          <p:cNvPr id="33" name="TextBox 33"/>
          <p:cNvSpPr txBox="1"/>
          <p:nvPr/>
        </p:nvSpPr>
        <p:spPr>
          <a:xfrm>
            <a:off x="3614911" y="6511829"/>
            <a:ext cx="1029632" cy="434998"/>
          </a:xfrm>
          <a:prstGeom prst="rect">
            <a:avLst/>
          </a:prstGeom>
        </p:spPr>
        <p:txBody>
          <a:bodyPr lIns="0" tIns="0" rIns="0" bIns="0" rtlCol="0" anchor="t">
            <a:spAutoFit/>
          </a:bodyPr>
          <a:lstStyle/>
          <a:p>
            <a:pPr algn="ctr">
              <a:lnSpc>
                <a:spcPts val="3393"/>
              </a:lnSpc>
            </a:pPr>
            <a:r>
              <a:rPr lang="en-US" sz="3057">
                <a:solidFill>
                  <a:srgbClr val="FFFFFF"/>
                </a:solidFill>
                <a:latin typeface="Lato Italics"/>
              </a:rPr>
              <a:t>J+1</a:t>
            </a:r>
          </a:p>
        </p:txBody>
      </p:sp>
      <p:sp>
        <p:nvSpPr>
          <p:cNvPr id="34" name="TextBox 34"/>
          <p:cNvSpPr txBox="1"/>
          <p:nvPr/>
        </p:nvSpPr>
        <p:spPr>
          <a:xfrm>
            <a:off x="5896741" y="4523218"/>
            <a:ext cx="1029632" cy="434998"/>
          </a:xfrm>
          <a:prstGeom prst="rect">
            <a:avLst/>
          </a:prstGeom>
        </p:spPr>
        <p:txBody>
          <a:bodyPr lIns="0" tIns="0" rIns="0" bIns="0" rtlCol="0" anchor="t">
            <a:spAutoFit/>
          </a:bodyPr>
          <a:lstStyle/>
          <a:p>
            <a:pPr algn="ctr">
              <a:lnSpc>
                <a:spcPts val="3393"/>
              </a:lnSpc>
            </a:pPr>
            <a:r>
              <a:rPr lang="en-US" sz="3057">
                <a:solidFill>
                  <a:srgbClr val="000000"/>
                </a:solidFill>
                <a:latin typeface="Lato Italics"/>
              </a:rPr>
              <a:t>J+2</a:t>
            </a:r>
          </a:p>
        </p:txBody>
      </p:sp>
      <p:sp>
        <p:nvSpPr>
          <p:cNvPr id="35" name="TextBox 35"/>
          <p:cNvSpPr txBox="1"/>
          <p:nvPr/>
        </p:nvSpPr>
        <p:spPr>
          <a:xfrm>
            <a:off x="9425115" y="6456523"/>
            <a:ext cx="1029632" cy="434998"/>
          </a:xfrm>
          <a:prstGeom prst="rect">
            <a:avLst/>
          </a:prstGeom>
        </p:spPr>
        <p:txBody>
          <a:bodyPr lIns="0" tIns="0" rIns="0" bIns="0" rtlCol="0" anchor="t">
            <a:spAutoFit/>
          </a:bodyPr>
          <a:lstStyle/>
          <a:p>
            <a:pPr algn="ctr">
              <a:lnSpc>
                <a:spcPts val="3393"/>
              </a:lnSpc>
            </a:pPr>
            <a:r>
              <a:rPr lang="en-US" sz="3057">
                <a:solidFill>
                  <a:srgbClr val="FFFFFF"/>
                </a:solidFill>
                <a:latin typeface="Lato Italics"/>
              </a:rPr>
              <a:t>J+3</a:t>
            </a:r>
          </a:p>
        </p:txBody>
      </p:sp>
      <p:sp>
        <p:nvSpPr>
          <p:cNvPr id="36" name="TextBox 36"/>
          <p:cNvSpPr txBox="1"/>
          <p:nvPr/>
        </p:nvSpPr>
        <p:spPr>
          <a:xfrm>
            <a:off x="12109417" y="4464801"/>
            <a:ext cx="1029632" cy="434998"/>
          </a:xfrm>
          <a:prstGeom prst="rect">
            <a:avLst/>
          </a:prstGeom>
        </p:spPr>
        <p:txBody>
          <a:bodyPr lIns="0" tIns="0" rIns="0" bIns="0" rtlCol="0" anchor="t">
            <a:spAutoFit/>
          </a:bodyPr>
          <a:lstStyle/>
          <a:p>
            <a:pPr algn="ctr">
              <a:lnSpc>
                <a:spcPts val="3393"/>
              </a:lnSpc>
            </a:pPr>
            <a:r>
              <a:rPr lang="en-US" sz="3057">
                <a:solidFill>
                  <a:srgbClr val="000000"/>
                </a:solidFill>
                <a:latin typeface="Lato Italics"/>
              </a:rPr>
              <a:t>J+16</a:t>
            </a:r>
          </a:p>
        </p:txBody>
      </p:sp>
      <p:grpSp>
        <p:nvGrpSpPr>
          <p:cNvPr id="37" name="Group 37"/>
          <p:cNvGrpSpPr/>
          <p:nvPr/>
        </p:nvGrpSpPr>
        <p:grpSpPr>
          <a:xfrm>
            <a:off x="5751505" y="1028700"/>
            <a:ext cx="7153843" cy="1565913"/>
            <a:chOff x="0" y="0"/>
            <a:chExt cx="9538457" cy="2087884"/>
          </a:xfrm>
        </p:grpSpPr>
        <p:sp>
          <p:nvSpPr>
            <p:cNvPr id="38" name="TextBox 38"/>
            <p:cNvSpPr txBox="1"/>
            <p:nvPr/>
          </p:nvSpPr>
          <p:spPr>
            <a:xfrm>
              <a:off x="62532" y="-152400"/>
              <a:ext cx="9413394" cy="1675983"/>
            </a:xfrm>
            <a:prstGeom prst="rect">
              <a:avLst/>
            </a:prstGeom>
          </p:spPr>
          <p:txBody>
            <a:bodyPr lIns="0" tIns="0" rIns="0" bIns="0" rtlCol="0" anchor="t">
              <a:spAutoFit/>
            </a:bodyPr>
            <a:lstStyle/>
            <a:p>
              <a:pPr algn="just">
                <a:lnSpc>
                  <a:spcPts val="10517"/>
                </a:lnSpc>
              </a:pPr>
              <a:r>
                <a:rPr lang="en-US" sz="7512" spc="-247">
                  <a:solidFill>
                    <a:srgbClr val="000000"/>
                  </a:solidFill>
                  <a:latin typeface="Roboto Bold"/>
                </a:rPr>
                <a:t>Communication</a:t>
              </a:r>
            </a:p>
          </p:txBody>
        </p:sp>
        <p:sp>
          <p:nvSpPr>
            <p:cNvPr id="39" name="TextBox 39"/>
            <p:cNvSpPr txBox="1"/>
            <p:nvPr/>
          </p:nvSpPr>
          <p:spPr>
            <a:xfrm>
              <a:off x="0" y="1543691"/>
              <a:ext cx="9538457" cy="544193"/>
            </a:xfrm>
            <a:prstGeom prst="rect">
              <a:avLst/>
            </a:prstGeom>
          </p:spPr>
          <p:txBody>
            <a:bodyPr lIns="0" tIns="0" rIns="0" bIns="0" rtlCol="0" anchor="t">
              <a:spAutoFit/>
            </a:bodyPr>
            <a:lstStyle/>
            <a:p>
              <a:pPr algn="ctr">
                <a:lnSpc>
                  <a:spcPts val="3360"/>
                </a:lnSpc>
              </a:pPr>
              <a:r>
                <a:rPr lang="en-US" sz="2400">
                  <a:solidFill>
                    <a:srgbClr val="000000"/>
                  </a:solidFill>
                  <a:latin typeface="Poppins"/>
                </a:rPr>
                <a:t>QUELQUES DATES ...</a:t>
              </a:r>
            </a:p>
          </p:txBody>
        </p:sp>
      </p:grpSp>
      <p:grpSp>
        <p:nvGrpSpPr>
          <p:cNvPr id="40" name="Group 40"/>
          <p:cNvGrpSpPr/>
          <p:nvPr/>
        </p:nvGrpSpPr>
        <p:grpSpPr>
          <a:xfrm>
            <a:off x="1207300" y="4075262"/>
            <a:ext cx="1223009" cy="1223009"/>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5F1"/>
            </a:solidFill>
          </p:spPr>
          <p:txBody>
            <a:bodyPr/>
            <a:lstStyle/>
            <a:p>
              <a:endParaRPr lang="en-US"/>
            </a:p>
          </p:txBody>
        </p:sp>
        <p:sp>
          <p:nvSpPr>
            <p:cNvPr id="42" name="TextBox 42"/>
            <p:cNvSpPr txBox="1"/>
            <p:nvPr/>
          </p:nvSpPr>
          <p:spPr>
            <a:xfrm>
              <a:off x="76200" y="28575"/>
              <a:ext cx="660400" cy="708025"/>
            </a:xfrm>
            <a:prstGeom prst="rect">
              <a:avLst/>
            </a:prstGeom>
          </p:spPr>
          <p:txBody>
            <a:bodyPr lIns="50800" tIns="50800" rIns="50800" bIns="50800" rtlCol="0" anchor="ctr"/>
            <a:lstStyle/>
            <a:p>
              <a:pPr algn="ctr">
                <a:lnSpc>
                  <a:spcPts val="2240"/>
                </a:lnSpc>
              </a:pPr>
              <a:endParaRPr/>
            </a:p>
          </p:txBody>
        </p:sp>
      </p:grpSp>
      <p:sp>
        <p:nvSpPr>
          <p:cNvPr id="43" name="AutoShape 43"/>
          <p:cNvSpPr/>
          <p:nvPr/>
        </p:nvSpPr>
        <p:spPr>
          <a:xfrm flipH="1">
            <a:off x="1815024" y="5298629"/>
            <a:ext cx="7561" cy="402342"/>
          </a:xfrm>
          <a:prstGeom prst="line">
            <a:avLst/>
          </a:prstGeom>
          <a:ln w="38100" cap="flat">
            <a:solidFill>
              <a:srgbClr val="000000"/>
            </a:solidFill>
            <a:prstDash val="solid"/>
            <a:headEnd type="none" w="sm" len="sm"/>
            <a:tailEnd type="none" w="sm" len="sm"/>
          </a:ln>
        </p:spPr>
        <p:txBody>
          <a:bodyPr/>
          <a:lstStyle/>
          <a:p>
            <a:endParaRPr lang="en-US"/>
          </a:p>
        </p:txBody>
      </p:sp>
      <p:sp>
        <p:nvSpPr>
          <p:cNvPr id="44" name="TextBox 44"/>
          <p:cNvSpPr txBox="1"/>
          <p:nvPr/>
        </p:nvSpPr>
        <p:spPr>
          <a:xfrm>
            <a:off x="1300208" y="4483555"/>
            <a:ext cx="1029632" cy="434998"/>
          </a:xfrm>
          <a:prstGeom prst="rect">
            <a:avLst/>
          </a:prstGeom>
        </p:spPr>
        <p:txBody>
          <a:bodyPr lIns="0" tIns="0" rIns="0" bIns="0" rtlCol="0" anchor="t">
            <a:spAutoFit/>
          </a:bodyPr>
          <a:lstStyle/>
          <a:p>
            <a:pPr algn="ctr">
              <a:lnSpc>
                <a:spcPts val="3393"/>
              </a:lnSpc>
            </a:pPr>
            <a:r>
              <a:rPr lang="en-US" sz="3057">
                <a:solidFill>
                  <a:srgbClr val="000000"/>
                </a:solidFill>
                <a:latin typeface="Lato Italics"/>
              </a:rPr>
              <a:t>J-0</a:t>
            </a:r>
          </a:p>
        </p:txBody>
      </p:sp>
      <p:sp>
        <p:nvSpPr>
          <p:cNvPr id="45" name="TextBox 45"/>
          <p:cNvSpPr txBox="1"/>
          <p:nvPr/>
        </p:nvSpPr>
        <p:spPr>
          <a:xfrm>
            <a:off x="2622248" y="4835029"/>
            <a:ext cx="3694060" cy="763270"/>
          </a:xfrm>
          <a:prstGeom prst="rect">
            <a:avLst/>
          </a:prstGeom>
        </p:spPr>
        <p:txBody>
          <a:bodyPr lIns="0" tIns="0" rIns="0" bIns="0" rtlCol="0" anchor="t">
            <a:spAutoFit/>
          </a:bodyPr>
          <a:lstStyle/>
          <a:p>
            <a:pPr marL="474978" lvl="1" indent="-237489">
              <a:lnSpc>
                <a:spcPts val="3079"/>
              </a:lnSpc>
              <a:buFont typeface="Arial"/>
              <a:buChar char="•"/>
            </a:pPr>
            <a:r>
              <a:rPr lang="en-US" sz="2199">
                <a:solidFill>
                  <a:srgbClr val="000000"/>
                </a:solidFill>
                <a:latin typeface="Open Sans"/>
              </a:rPr>
              <a:t>Porter plainte à la gendarmerie</a:t>
            </a:r>
          </a:p>
        </p:txBody>
      </p:sp>
      <p:sp>
        <p:nvSpPr>
          <p:cNvPr id="46" name="TextBox 46"/>
          <p:cNvSpPr txBox="1"/>
          <p:nvPr/>
        </p:nvSpPr>
        <p:spPr>
          <a:xfrm>
            <a:off x="4600449" y="5665353"/>
            <a:ext cx="4512443" cy="2325369"/>
          </a:xfrm>
          <a:prstGeom prst="rect">
            <a:avLst/>
          </a:prstGeom>
        </p:spPr>
        <p:txBody>
          <a:bodyPr lIns="0" tIns="0" rIns="0" bIns="0" rtlCol="0" anchor="t">
            <a:spAutoFit/>
          </a:bodyPr>
          <a:lstStyle/>
          <a:p>
            <a:pPr marL="474986" lvl="1" indent="-237493" algn="just">
              <a:lnSpc>
                <a:spcPts val="3080"/>
              </a:lnSpc>
              <a:buFont typeface="Arial"/>
              <a:buChar char="•"/>
            </a:pPr>
            <a:r>
              <a:rPr lang="en-US" sz="2200">
                <a:solidFill>
                  <a:srgbClr val="000000"/>
                </a:solidFill>
                <a:latin typeface="Open Sans"/>
              </a:rPr>
              <a:t>Réunion pour informer les collaborateurs</a:t>
            </a:r>
          </a:p>
          <a:p>
            <a:pPr marL="474986" lvl="1" indent="-237493" algn="just">
              <a:lnSpc>
                <a:spcPts val="3080"/>
              </a:lnSpc>
              <a:buFont typeface="Arial"/>
              <a:buChar char="•"/>
            </a:pPr>
            <a:r>
              <a:rPr lang="en-US" sz="2200">
                <a:solidFill>
                  <a:srgbClr val="000000"/>
                </a:solidFill>
                <a:latin typeface="Open Sans"/>
              </a:rPr>
              <a:t>Prévenir les clients dont nous avons le contact</a:t>
            </a:r>
          </a:p>
          <a:p>
            <a:pPr marL="474986" lvl="1" indent="-237493" algn="just">
              <a:lnSpc>
                <a:spcPts val="3080"/>
              </a:lnSpc>
              <a:buFont typeface="Arial"/>
              <a:buChar char="•"/>
            </a:pPr>
            <a:r>
              <a:rPr lang="en-US" sz="2200">
                <a:solidFill>
                  <a:srgbClr val="000000"/>
                </a:solidFill>
                <a:latin typeface="Open Sans"/>
              </a:rPr>
              <a:t>Porter plainte à la CNIL</a:t>
            </a:r>
          </a:p>
          <a:p>
            <a:pPr marL="474986" lvl="1" indent="-237493" algn="just">
              <a:lnSpc>
                <a:spcPts val="3080"/>
              </a:lnSpc>
              <a:buFont typeface="Arial"/>
              <a:buChar char="•"/>
            </a:pPr>
            <a:r>
              <a:rPr lang="en-US" sz="2200">
                <a:solidFill>
                  <a:srgbClr val="000000"/>
                </a:solidFill>
                <a:latin typeface="Open Sans"/>
              </a:rPr>
              <a:t>Interview avec un journal local</a:t>
            </a:r>
          </a:p>
        </p:txBody>
      </p:sp>
      <p:sp>
        <p:nvSpPr>
          <p:cNvPr id="47" name="TextBox 47"/>
          <p:cNvSpPr txBox="1"/>
          <p:nvPr/>
        </p:nvSpPr>
        <p:spPr>
          <a:xfrm>
            <a:off x="7956119" y="4444505"/>
            <a:ext cx="3689403" cy="1153794"/>
          </a:xfrm>
          <a:prstGeom prst="rect">
            <a:avLst/>
          </a:prstGeom>
        </p:spPr>
        <p:txBody>
          <a:bodyPr lIns="0" tIns="0" rIns="0" bIns="0" rtlCol="0" anchor="t">
            <a:spAutoFit/>
          </a:bodyPr>
          <a:lstStyle/>
          <a:p>
            <a:pPr marL="474986" lvl="1" indent="-237493" algn="just">
              <a:lnSpc>
                <a:spcPts val="3080"/>
              </a:lnSpc>
              <a:buFont typeface="Arial"/>
              <a:buChar char="•"/>
            </a:pPr>
            <a:r>
              <a:rPr lang="en-US" sz="2200">
                <a:solidFill>
                  <a:srgbClr val="000000"/>
                </a:solidFill>
                <a:latin typeface="Open Sans"/>
              </a:rPr>
              <a:t>Informer les différentes personnes public et morales </a:t>
            </a:r>
          </a:p>
        </p:txBody>
      </p:sp>
      <p:grpSp>
        <p:nvGrpSpPr>
          <p:cNvPr id="48" name="Group 48"/>
          <p:cNvGrpSpPr/>
          <p:nvPr/>
        </p:nvGrpSpPr>
        <p:grpSpPr>
          <a:xfrm>
            <a:off x="14714319" y="6024988"/>
            <a:ext cx="1223009" cy="1223009"/>
            <a:chOff x="0" y="0"/>
            <a:chExt cx="812800" cy="812800"/>
          </a:xfrm>
        </p:grpSpPr>
        <p:sp>
          <p:nvSpPr>
            <p:cNvPr id="49" name="Freeform 4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50" name="TextBox 50"/>
            <p:cNvSpPr txBox="1"/>
            <p:nvPr/>
          </p:nvSpPr>
          <p:spPr>
            <a:xfrm>
              <a:off x="76200" y="28575"/>
              <a:ext cx="660400" cy="708025"/>
            </a:xfrm>
            <a:prstGeom prst="rect">
              <a:avLst/>
            </a:prstGeom>
          </p:spPr>
          <p:txBody>
            <a:bodyPr lIns="50800" tIns="50800" rIns="50800" bIns="50800" rtlCol="0" anchor="ctr"/>
            <a:lstStyle/>
            <a:p>
              <a:pPr algn="ctr">
                <a:lnSpc>
                  <a:spcPts val="2240"/>
                </a:lnSpc>
              </a:pPr>
              <a:endParaRPr/>
            </a:p>
          </p:txBody>
        </p:sp>
      </p:grpSp>
      <p:sp>
        <p:nvSpPr>
          <p:cNvPr id="51" name="TextBox 51"/>
          <p:cNvSpPr txBox="1"/>
          <p:nvPr/>
        </p:nvSpPr>
        <p:spPr>
          <a:xfrm>
            <a:off x="14811007" y="6456523"/>
            <a:ext cx="1029632" cy="434998"/>
          </a:xfrm>
          <a:prstGeom prst="rect">
            <a:avLst/>
          </a:prstGeom>
        </p:spPr>
        <p:txBody>
          <a:bodyPr lIns="0" tIns="0" rIns="0" bIns="0" rtlCol="0" anchor="t">
            <a:spAutoFit/>
          </a:bodyPr>
          <a:lstStyle/>
          <a:p>
            <a:pPr algn="ctr">
              <a:lnSpc>
                <a:spcPts val="3393"/>
              </a:lnSpc>
            </a:pPr>
            <a:r>
              <a:rPr lang="en-US" sz="3057">
                <a:solidFill>
                  <a:srgbClr val="FFFFFF"/>
                </a:solidFill>
                <a:latin typeface="Lato Italics"/>
              </a:rPr>
              <a:t>J+24</a:t>
            </a:r>
          </a:p>
        </p:txBody>
      </p:sp>
      <p:sp>
        <p:nvSpPr>
          <p:cNvPr id="52" name="AutoShape 52"/>
          <p:cNvSpPr/>
          <p:nvPr/>
        </p:nvSpPr>
        <p:spPr>
          <a:xfrm flipH="1">
            <a:off x="15325823" y="5633318"/>
            <a:ext cx="7561" cy="402342"/>
          </a:xfrm>
          <a:prstGeom prst="line">
            <a:avLst/>
          </a:prstGeom>
          <a:ln w="38100" cap="flat">
            <a:solidFill>
              <a:srgbClr val="000000"/>
            </a:solidFill>
            <a:prstDash val="solid"/>
            <a:headEnd type="none" w="sm" len="sm"/>
            <a:tailEnd type="none" w="sm" len="sm"/>
          </a:ln>
        </p:spPr>
        <p:txBody>
          <a:bodyPr/>
          <a:lstStyle/>
          <a:p>
            <a:endParaRPr lang="en-US"/>
          </a:p>
        </p:txBody>
      </p:sp>
      <p:sp>
        <p:nvSpPr>
          <p:cNvPr id="53" name="TextBox 53"/>
          <p:cNvSpPr txBox="1"/>
          <p:nvPr/>
        </p:nvSpPr>
        <p:spPr>
          <a:xfrm>
            <a:off x="13330987" y="4362269"/>
            <a:ext cx="3814978" cy="1153795"/>
          </a:xfrm>
          <a:prstGeom prst="rect">
            <a:avLst/>
          </a:prstGeom>
        </p:spPr>
        <p:txBody>
          <a:bodyPr lIns="0" tIns="0" rIns="0" bIns="0" rtlCol="0" anchor="t">
            <a:spAutoFit/>
          </a:bodyPr>
          <a:lstStyle/>
          <a:p>
            <a:pPr marL="474979" lvl="1" indent="-237490" algn="just">
              <a:lnSpc>
                <a:spcPts val="3079"/>
              </a:lnSpc>
              <a:buFont typeface="Arial"/>
              <a:buChar char="•"/>
            </a:pPr>
            <a:r>
              <a:rPr lang="en-US" sz="2199">
                <a:solidFill>
                  <a:srgbClr val="000000"/>
                </a:solidFill>
                <a:latin typeface="Open Sans"/>
              </a:rPr>
              <a:t>Communication reprise </a:t>
            </a:r>
            <a:r>
              <a:rPr lang="en-US" sz="2199">
                <a:solidFill>
                  <a:srgbClr val="000000"/>
                </a:solidFill>
                <a:latin typeface="Open Sans Bold"/>
              </a:rPr>
              <a:t>d’activité nominal</a:t>
            </a:r>
          </a:p>
          <a:p>
            <a:pPr marL="474979" lvl="1" indent="-237490" algn="just">
              <a:lnSpc>
                <a:spcPts val="3079"/>
              </a:lnSpc>
              <a:buFont typeface="Arial"/>
              <a:buChar char="•"/>
            </a:pPr>
            <a:r>
              <a:rPr lang="en-US" sz="2199">
                <a:solidFill>
                  <a:srgbClr val="000000"/>
                </a:solidFill>
                <a:latin typeface="Open Sans"/>
              </a:rPr>
              <a:t>Interview dans le journal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Personnalisé</PresentationFormat>
  <Paragraphs>108</Paragraphs>
  <Slides>17</Slides>
  <Notes>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17</vt:i4>
      </vt:variant>
    </vt:vector>
  </HeadingPairs>
  <TitlesOfParts>
    <vt:vector size="30" baseType="lpstr">
      <vt:lpstr>Calibri</vt:lpstr>
      <vt:lpstr>Poppins Bold</vt:lpstr>
      <vt:lpstr>Arial</vt:lpstr>
      <vt:lpstr>Times New Roman</vt:lpstr>
      <vt:lpstr>Lato Italics</vt:lpstr>
      <vt:lpstr>Lato</vt:lpstr>
      <vt:lpstr>Open Sans</vt:lpstr>
      <vt:lpstr>Roboto Bold</vt:lpstr>
      <vt:lpstr>Berthold Block</vt:lpstr>
      <vt:lpstr>Poppins</vt:lpstr>
      <vt:lpstr>Poppins Heavy</vt:lpstr>
      <vt:lpstr>Open Sans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COCO BONGO</dc:title>
  <cp:lastModifiedBy>Sarah Grenot</cp:lastModifiedBy>
  <cp:revision>2</cp:revision>
  <dcterms:created xsi:type="dcterms:W3CDTF">2006-08-16T00:00:00Z</dcterms:created>
  <dcterms:modified xsi:type="dcterms:W3CDTF">2024-02-16T21:23:15Z</dcterms:modified>
  <dc:identifier>DAF8qeaLMMg</dc:identifier>
</cp:coreProperties>
</file>