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D719F-3FA5-4F02-8CAC-4CA424C9528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B5EB5A8-1401-4D15-8BAA-2A44AACC3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294C06D-5560-4B37-9D94-F49073E7977A}"/>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65F3C367-5FBE-45B8-BE3E-86AF7957F2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4772CC-9840-4830-B45A-CFD8C397AFA2}"/>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24113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5223E1-BFB1-44BF-910C-BDC97C33C05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B11D4DA-1590-4C6E-A786-7A6DAB7E53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080F71-836D-4B57-86ED-F871D3990A98}"/>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6C7819CE-2478-4372-A8D7-38BF49C0E5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D39B6B-4F94-4F40-A225-7C7ADC106E5E}"/>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128704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EA0574-6540-4852-B072-483FF380166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DF5EBF5-E3F6-4CC4-B3F6-0571CA18D1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EA6C18-BA2E-47BA-938C-484C44DD0B24}"/>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EBF3CFE5-8027-4091-AB8F-099C50B795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AB2D3B-86D8-4FB2-8D10-B569C3A46BD6}"/>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69768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D97A9A-683C-45EE-938C-097C2D32880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3C38D4-4FB6-44D7-9423-2B67CDD46A0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AB8BB3-E83A-412E-90A6-DF8A938AA067}"/>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8631070D-2285-43C8-884B-2899884B81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52001-291A-4B9E-BD96-1D626A8BED50}"/>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28212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64DA7-C555-4408-9CC8-1A29BF76054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825996A-5534-41E9-B742-C359A90FF4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9741B03-AAA8-4DBA-A5DF-54A853C8A994}"/>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DADB9FAC-26C9-40AA-9DF1-60592AB252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0F096D2-10A6-4040-8360-421856EDF8F9}"/>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175680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3F3CD-3B40-47CE-8B46-7FB4EA91E7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47AFCC7-8DF0-4169-93CF-893E797C6B0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B6DFA86-EF74-458C-89CC-CC9F890AA6B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155FF25-9302-4848-84E0-538D958A49E8}"/>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6" name="Espace réservé du pied de page 5">
            <a:extLst>
              <a:ext uri="{FF2B5EF4-FFF2-40B4-BE49-F238E27FC236}">
                <a16:creationId xmlns:a16="http://schemas.microsoft.com/office/drawing/2014/main" id="{74652252-E238-4E4E-9BE0-AAC519064C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14932E-2084-47AE-83A5-37ED702F8A2F}"/>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232364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6B47A-1D7D-47EC-B78D-E96F0B22C1C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7B9F96E-27B2-4952-9DE5-7DA2C945E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FE9C70-0807-4DA4-BD0D-F8EDFE0AECB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A65A01C-85D5-4814-9B70-F0FBA52BD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B23570-85FD-447B-B833-D101FC1594D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3DEA226-92CB-4414-A4C2-541F5C4231E6}"/>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8" name="Espace réservé du pied de page 7">
            <a:extLst>
              <a:ext uri="{FF2B5EF4-FFF2-40B4-BE49-F238E27FC236}">
                <a16:creationId xmlns:a16="http://schemas.microsoft.com/office/drawing/2014/main" id="{234EAF30-A16D-47CA-86F2-D79AAAD6EA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5076B60-496C-461F-92CC-AB990ABAA836}"/>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2499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945EE-7A3D-4FC2-BE87-3B22F8BE5C1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823E769-2543-4F92-AFD9-AD68AF2752E3}"/>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4" name="Espace réservé du pied de page 3">
            <a:extLst>
              <a:ext uri="{FF2B5EF4-FFF2-40B4-BE49-F238E27FC236}">
                <a16:creationId xmlns:a16="http://schemas.microsoft.com/office/drawing/2014/main" id="{B03F563C-C0D1-4FE4-99BA-9559534E6D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3A7694E-449B-47CE-8B53-A018C59F7430}"/>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21116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8B66EB5-E9EC-4254-9AB4-21292C8B3BF5}"/>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3" name="Espace réservé du pied de page 2">
            <a:extLst>
              <a:ext uri="{FF2B5EF4-FFF2-40B4-BE49-F238E27FC236}">
                <a16:creationId xmlns:a16="http://schemas.microsoft.com/office/drawing/2014/main" id="{342071E4-4252-47EE-84B9-6B023B5637E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5B9F4D-3FAA-4A69-915F-44025E50FB6F}"/>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181657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A2C76-9D0F-4F68-AD89-79E83434D2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5DD1CB-FC51-4CA0-B3FF-49C082A95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25128B-1921-4D10-911E-C4C1C0276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9EF25E-2D47-4A82-8CAA-DBC695EC613B}"/>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6" name="Espace réservé du pied de page 5">
            <a:extLst>
              <a:ext uri="{FF2B5EF4-FFF2-40B4-BE49-F238E27FC236}">
                <a16:creationId xmlns:a16="http://schemas.microsoft.com/office/drawing/2014/main" id="{AE98BE33-2A8B-4832-B631-06EDC3CC5F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FA250C-7B9D-43AE-B439-5084CAC7E25E}"/>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148812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BA5C0-549A-47E7-AB3E-C020AE9FCB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6E9377-B24A-4C0C-B7FE-224738895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2CA910E-142D-4ADE-9785-E55592E32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EAD21-830F-4C59-B63A-C768A662638A}"/>
              </a:ext>
            </a:extLst>
          </p:cNvPr>
          <p:cNvSpPr>
            <a:spLocks noGrp="1"/>
          </p:cNvSpPr>
          <p:nvPr>
            <p:ph type="dt" sz="half" idx="10"/>
          </p:nvPr>
        </p:nvSpPr>
        <p:spPr/>
        <p:txBody>
          <a:bodyPr/>
          <a:lstStyle/>
          <a:p>
            <a:fld id="{B148B7E6-4185-4339-A524-E88EF33C61DC}" type="datetimeFigureOut">
              <a:rPr lang="fr-FR" smtClean="0"/>
              <a:t>28/07/2019</a:t>
            </a:fld>
            <a:endParaRPr lang="fr-FR"/>
          </a:p>
        </p:txBody>
      </p:sp>
      <p:sp>
        <p:nvSpPr>
          <p:cNvPr id="6" name="Espace réservé du pied de page 5">
            <a:extLst>
              <a:ext uri="{FF2B5EF4-FFF2-40B4-BE49-F238E27FC236}">
                <a16:creationId xmlns:a16="http://schemas.microsoft.com/office/drawing/2014/main" id="{E855098D-FDC3-4818-B62F-2D9EAEBBC64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8C3F38-A4D9-45BC-90B5-A7CBCB306C7B}"/>
              </a:ext>
            </a:extLst>
          </p:cNvPr>
          <p:cNvSpPr>
            <a:spLocks noGrp="1"/>
          </p:cNvSpPr>
          <p:nvPr>
            <p:ph type="sldNum" sz="quarter" idx="12"/>
          </p:nvPr>
        </p:nvSpPr>
        <p:spPr/>
        <p:txBody>
          <a:bodyPr/>
          <a:lstStyle/>
          <a:p>
            <a:fld id="{F878D3A7-7AF8-49F7-844D-D01444A50322}" type="slidenum">
              <a:rPr lang="fr-FR" smtClean="0"/>
              <a:t>‹N°›</a:t>
            </a:fld>
            <a:endParaRPr lang="fr-FR"/>
          </a:p>
        </p:txBody>
      </p:sp>
    </p:spTree>
    <p:extLst>
      <p:ext uri="{BB962C8B-B14F-4D97-AF65-F5344CB8AC3E}">
        <p14:creationId xmlns:p14="http://schemas.microsoft.com/office/powerpoint/2010/main" val="87111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FB5BB83-ADEB-43C9-8CD1-7D51EA4A3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EB83E55-C5E9-4855-B48D-1EBD80ACF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76B894-3BCD-4083-82A7-BFA315633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B7E6-4185-4339-A524-E88EF33C61DC}" type="datetimeFigureOut">
              <a:rPr lang="fr-FR" smtClean="0"/>
              <a:t>28/07/2019</a:t>
            </a:fld>
            <a:endParaRPr lang="fr-FR"/>
          </a:p>
        </p:txBody>
      </p:sp>
      <p:sp>
        <p:nvSpPr>
          <p:cNvPr id="5" name="Espace réservé du pied de page 4">
            <a:extLst>
              <a:ext uri="{FF2B5EF4-FFF2-40B4-BE49-F238E27FC236}">
                <a16:creationId xmlns:a16="http://schemas.microsoft.com/office/drawing/2014/main" id="{7CC60F72-5201-479C-AA6B-7A696B22B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74747FA-234F-4E89-836C-F7828FF94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8D3A7-7AF8-49F7-844D-D01444A50322}" type="slidenum">
              <a:rPr lang="fr-FR" smtClean="0"/>
              <a:t>‹N°›</a:t>
            </a:fld>
            <a:endParaRPr lang="fr-FR"/>
          </a:p>
        </p:txBody>
      </p:sp>
    </p:spTree>
    <p:extLst>
      <p:ext uri="{BB962C8B-B14F-4D97-AF65-F5344CB8AC3E}">
        <p14:creationId xmlns:p14="http://schemas.microsoft.com/office/powerpoint/2010/main" val="425521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photo, différent, montrant, mur&#10;&#10;Description générée automatiquement">
            <a:extLst>
              <a:ext uri="{FF2B5EF4-FFF2-40B4-BE49-F238E27FC236}">
                <a16:creationId xmlns:a16="http://schemas.microsoft.com/office/drawing/2014/main" id="{578DCA3A-1571-4F33-B49F-0B8DBEBD11C7}"/>
              </a:ext>
            </a:extLst>
          </p:cNvPr>
          <p:cNvPicPr>
            <a:picLocks noChangeAspect="1"/>
          </p:cNvPicPr>
          <p:nvPr/>
        </p:nvPicPr>
        <p:blipFill rotWithShape="1">
          <a:blip r:embed="rId2">
            <a:extLst>
              <a:ext uri="{28A0092B-C50C-407E-A947-70E740481C1C}">
                <a14:useLocalDpi xmlns:a14="http://schemas.microsoft.com/office/drawing/2010/main" val="0"/>
              </a:ext>
            </a:extLst>
          </a:blip>
          <a:srcRect t="33849" r="1" b="34511"/>
          <a:stretch/>
        </p:blipFill>
        <p:spPr>
          <a:xfrm>
            <a:off x="20" y="1"/>
            <a:ext cx="12191980" cy="6857999"/>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C50C46-A058-4BB6-BC73-C44AD9F10CC8}"/>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Les Personnages Jouables</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62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Espace réservé du contenu 4">
            <a:extLst>
              <a:ext uri="{FF2B5EF4-FFF2-40B4-BE49-F238E27FC236}">
                <a16:creationId xmlns:a16="http://schemas.microsoft.com/office/drawing/2014/main" id="{7D862A9D-715C-434B-B688-BE4FF057CE97}"/>
              </a:ext>
            </a:extLst>
          </p:cNvPr>
          <p:cNvPicPr>
            <a:picLocks noChangeAspect="1"/>
          </p:cNvPicPr>
          <p:nvPr/>
        </p:nvPicPr>
        <p:blipFill rotWithShape="1">
          <a:blip r:embed="rId2">
            <a:extLst>
              <a:ext uri="{28A0092B-C50C-407E-A947-70E740481C1C}">
                <a14:useLocalDpi xmlns:a14="http://schemas.microsoft.com/office/drawing/2010/main" val="0"/>
              </a:ext>
            </a:extLst>
          </a:blip>
          <a:srcRect r="1131"/>
          <a:stretch/>
        </p:blipFill>
        <p:spPr>
          <a:xfrm>
            <a:off x="3306519" y="1587"/>
            <a:ext cx="4846882" cy="6856413"/>
          </a:xfrm>
          <a:custGeom>
            <a:avLst/>
            <a:gdLst>
              <a:gd name="connsiteX0" fmla="*/ 121782 w 5110407"/>
              <a:gd name="connsiteY0" fmla="*/ 0 h 6856413"/>
              <a:gd name="connsiteX1" fmla="*/ 4731440 w 5110407"/>
              <a:gd name="connsiteY1" fmla="*/ 0 h 6856413"/>
              <a:gd name="connsiteX2" fmla="*/ 4775629 w 5110407"/>
              <a:gd name="connsiteY2" fmla="*/ 179775 h 6856413"/>
              <a:gd name="connsiteX3" fmla="*/ 5084710 w 5110407"/>
              <a:gd name="connsiteY3" fmla="*/ 4108260 h 6856413"/>
              <a:gd name="connsiteX4" fmla="*/ 4768709 w 5110407"/>
              <a:gd name="connsiteY4" fmla="*/ 6381464 h 6856413"/>
              <a:gd name="connsiteX5" fmla="*/ 4653290 w 5110407"/>
              <a:gd name="connsiteY5" fmla="*/ 6856413 h 6856413"/>
              <a:gd name="connsiteX6" fmla="*/ 0 w 5110407"/>
              <a:gd name="connsiteY6" fmla="*/ 6856413 h 6856413"/>
              <a:gd name="connsiteX7" fmla="*/ 21062 w 5110407"/>
              <a:gd name="connsiteY7" fmla="*/ 6803488 h 6856413"/>
              <a:gd name="connsiteX8" fmla="*/ 636462 w 5110407"/>
              <a:gd name="connsiteY8" fmla="*/ 3844830 h 6856413"/>
              <a:gd name="connsiteX9" fmla="*/ 203879 w 5110407"/>
              <a:gd name="connsiteY9" fmla="*/ 236924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0407" h="6856413">
                <a:moveTo>
                  <a:pt x="121782" y="0"/>
                </a:moveTo>
                <a:lnTo>
                  <a:pt x="4731440" y="0"/>
                </a:lnTo>
                <a:lnTo>
                  <a:pt x="4775629" y="179775"/>
                </a:lnTo>
                <a:cubicBezTo>
                  <a:pt x="5052916" y="1415453"/>
                  <a:pt x="5165791" y="2739148"/>
                  <a:pt x="5084710" y="4108260"/>
                </a:cubicBezTo>
                <a:cubicBezTo>
                  <a:pt x="5038379" y="4890611"/>
                  <a:pt x="4930907" y="5650759"/>
                  <a:pt x="4768709" y="6381464"/>
                </a:cubicBezTo>
                <a:lnTo>
                  <a:pt x="4653290" y="6856413"/>
                </a:lnTo>
                <a:lnTo>
                  <a:pt x="0" y="6856413"/>
                </a:lnTo>
                <a:lnTo>
                  <a:pt x="21062" y="6803488"/>
                </a:lnTo>
                <a:cubicBezTo>
                  <a:pt x="355644" y="5917239"/>
                  <a:pt x="573134" y="4914171"/>
                  <a:pt x="636462" y="3844830"/>
                </a:cubicBezTo>
                <a:cubicBezTo>
                  <a:pt x="713862" y="2537857"/>
                  <a:pt x="550895" y="1302013"/>
                  <a:pt x="203879" y="236924"/>
                </a:cubicBezTo>
                <a:close/>
              </a:path>
            </a:pathLst>
          </a:custGeom>
        </p:spPr>
      </p:pic>
      <p:sp>
        <p:nvSpPr>
          <p:cNvPr id="2" name="Titre 1">
            <a:extLst>
              <a:ext uri="{FF2B5EF4-FFF2-40B4-BE49-F238E27FC236}">
                <a16:creationId xmlns:a16="http://schemas.microsoft.com/office/drawing/2014/main" id="{06048468-ED4B-42C1-88B5-BC1EF3C7A349}"/>
              </a:ext>
            </a:extLst>
          </p:cNvPr>
          <p:cNvSpPr>
            <a:spLocks noGrp="1"/>
          </p:cNvSpPr>
          <p:nvPr>
            <p:ph type="title"/>
          </p:nvPr>
        </p:nvSpPr>
        <p:spPr>
          <a:xfrm>
            <a:off x="481012" y="485775"/>
            <a:ext cx="2825506" cy="5719762"/>
          </a:xfrm>
        </p:spPr>
        <p:txBody>
          <a:bodyPr>
            <a:normAutofit/>
          </a:bodyPr>
          <a:lstStyle/>
          <a:p>
            <a:r>
              <a:rPr lang="fr-FR" sz="3600" dirty="0"/>
              <a:t>Amélia Sutton</a:t>
            </a:r>
          </a:p>
        </p:txBody>
      </p:sp>
      <p:sp>
        <p:nvSpPr>
          <p:cNvPr id="6" name="Espace réservé du contenu 5">
            <a:extLst>
              <a:ext uri="{FF2B5EF4-FFF2-40B4-BE49-F238E27FC236}">
                <a16:creationId xmlns:a16="http://schemas.microsoft.com/office/drawing/2014/main" id="{E6DF2D06-C701-40DA-9CE0-35DE391509C4}"/>
              </a:ext>
            </a:extLst>
          </p:cNvPr>
          <p:cNvSpPr>
            <a:spLocks noGrp="1"/>
          </p:cNvSpPr>
          <p:nvPr>
            <p:ph idx="1"/>
          </p:nvPr>
        </p:nvSpPr>
        <p:spPr>
          <a:xfrm>
            <a:off x="8416925" y="485774"/>
            <a:ext cx="3292475" cy="5719763"/>
          </a:xfrm>
        </p:spPr>
        <p:txBody>
          <a:bodyPr anchor="ctr">
            <a:normAutofit/>
          </a:bodyPr>
          <a:lstStyle/>
          <a:p>
            <a:pPr marL="0" indent="0" algn="just">
              <a:buNone/>
            </a:pPr>
            <a:r>
              <a:rPr lang="fr-FR" sz="2000" dirty="0">
                <a:latin typeface="Harlow Solid Italic" panose="04030604020F02020D02" pitchFamily="82" charset="0"/>
              </a:rPr>
              <a:t>Amélia Sutton est issue d’une famille de paysans. Elle a grandit dans la région de Brume-Crête, dans un village proche de Kalmher. A ses 16 ans, la jeune fille a décidé de quitter sa famille pour découvrir le monde. Elle embarqua uniquement un couteau et le luth offert par sa mère. Au fil des années, Amélia apprit la magie sonore, une magie utilisée par les bardes souhaitant vivre des aventures. De plus, elle a gagné de l’expérience dans le commerce.</a:t>
            </a:r>
          </a:p>
        </p:txBody>
      </p:sp>
      <p:sp>
        <p:nvSpPr>
          <p:cNvPr id="7" name="ZoneTexte 6">
            <a:extLst>
              <a:ext uri="{FF2B5EF4-FFF2-40B4-BE49-F238E27FC236}">
                <a16:creationId xmlns:a16="http://schemas.microsoft.com/office/drawing/2014/main" id="{3FC68DE0-1EAA-48A6-AE8A-56BEDBC61CF2}"/>
              </a:ext>
            </a:extLst>
          </p:cNvPr>
          <p:cNvSpPr txBox="1"/>
          <p:nvPr/>
        </p:nvSpPr>
        <p:spPr>
          <a:xfrm>
            <a:off x="481012" y="3874416"/>
            <a:ext cx="306346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Barde</a:t>
            </a:r>
          </a:p>
          <a:p>
            <a:pPr marL="285750" indent="-285750">
              <a:buFont typeface="Arial" panose="020B0604020202020204" pitchFamily="34" charset="0"/>
              <a:buChar char="•"/>
            </a:pPr>
            <a:r>
              <a:rPr lang="fr-FR" dirty="0"/>
              <a:t>Humaine</a:t>
            </a:r>
          </a:p>
          <a:p>
            <a:pPr marL="285750" indent="-285750">
              <a:buFont typeface="Arial" panose="020B0604020202020204" pitchFamily="34" charset="0"/>
              <a:buChar char="•"/>
            </a:pPr>
            <a:r>
              <a:rPr lang="fr-FR" dirty="0"/>
              <a:t>24 ans</a:t>
            </a:r>
          </a:p>
          <a:p>
            <a:pPr marL="285750" indent="-285750">
              <a:buFont typeface="Arial" panose="020B0604020202020204" pitchFamily="34" charset="0"/>
              <a:buChar char="•"/>
            </a:pPr>
            <a:r>
              <a:rPr lang="fr-FR" dirty="0"/>
              <a:t>1 mètre 73</a:t>
            </a:r>
          </a:p>
        </p:txBody>
      </p:sp>
      <p:sp>
        <p:nvSpPr>
          <p:cNvPr id="9" name="ZoneTexte 8">
            <a:extLst>
              <a:ext uri="{FF2B5EF4-FFF2-40B4-BE49-F238E27FC236}">
                <a16:creationId xmlns:a16="http://schemas.microsoft.com/office/drawing/2014/main" id="{609C948B-1457-42E4-A84F-56A67154D666}"/>
              </a:ext>
            </a:extLst>
          </p:cNvPr>
          <p:cNvSpPr txBox="1"/>
          <p:nvPr/>
        </p:nvSpPr>
        <p:spPr>
          <a:xfrm>
            <a:off x="3959258" y="4996206"/>
            <a:ext cx="3780148" cy="369332"/>
          </a:xfrm>
          <a:prstGeom prst="rect">
            <a:avLst/>
          </a:prstGeom>
          <a:noFill/>
        </p:spPr>
        <p:txBody>
          <a:bodyPr wrap="square" rtlCol="0">
            <a:spAutoFit/>
          </a:bodyPr>
          <a:lstStyle/>
          <a:p>
            <a:pPr algn="ctr"/>
            <a:r>
              <a:rPr lang="fr-FR" dirty="0">
                <a:solidFill>
                  <a:schemeClr val="bg1"/>
                </a:solidFill>
              </a:rPr>
              <a:t>Niveau :</a:t>
            </a:r>
          </a:p>
        </p:txBody>
      </p:sp>
      <p:sp>
        <p:nvSpPr>
          <p:cNvPr id="10" name="Rectangle 9">
            <a:extLst>
              <a:ext uri="{FF2B5EF4-FFF2-40B4-BE49-F238E27FC236}">
                <a16:creationId xmlns:a16="http://schemas.microsoft.com/office/drawing/2014/main" id="{270655D3-6BAA-4E3B-BA54-5CD9D4E3E15F}"/>
              </a:ext>
            </a:extLst>
          </p:cNvPr>
          <p:cNvSpPr/>
          <p:nvPr/>
        </p:nvSpPr>
        <p:spPr>
          <a:xfrm>
            <a:off x="6249971" y="4996207"/>
            <a:ext cx="37707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C0C0C0"/>
              </a:highlight>
            </a:endParaRPr>
          </a:p>
        </p:txBody>
      </p:sp>
    </p:spTree>
    <p:extLst>
      <p:ext uri="{BB962C8B-B14F-4D97-AF65-F5344CB8AC3E}">
        <p14:creationId xmlns:p14="http://schemas.microsoft.com/office/powerpoint/2010/main" val="35508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Espace réservé du contenu 4">
            <a:extLst>
              <a:ext uri="{FF2B5EF4-FFF2-40B4-BE49-F238E27FC236}">
                <a16:creationId xmlns:a16="http://schemas.microsoft.com/office/drawing/2014/main" id="{7D862A9D-715C-434B-B688-BE4FF057CE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06519" y="0"/>
            <a:ext cx="4846882" cy="6858000"/>
          </a:xfrm>
          <a:custGeom>
            <a:avLst/>
            <a:gdLst>
              <a:gd name="connsiteX0" fmla="*/ 121782 w 5110407"/>
              <a:gd name="connsiteY0" fmla="*/ 0 h 6856413"/>
              <a:gd name="connsiteX1" fmla="*/ 4731440 w 5110407"/>
              <a:gd name="connsiteY1" fmla="*/ 0 h 6856413"/>
              <a:gd name="connsiteX2" fmla="*/ 4775629 w 5110407"/>
              <a:gd name="connsiteY2" fmla="*/ 179775 h 6856413"/>
              <a:gd name="connsiteX3" fmla="*/ 5084710 w 5110407"/>
              <a:gd name="connsiteY3" fmla="*/ 4108260 h 6856413"/>
              <a:gd name="connsiteX4" fmla="*/ 4768709 w 5110407"/>
              <a:gd name="connsiteY4" fmla="*/ 6381464 h 6856413"/>
              <a:gd name="connsiteX5" fmla="*/ 4653290 w 5110407"/>
              <a:gd name="connsiteY5" fmla="*/ 6856413 h 6856413"/>
              <a:gd name="connsiteX6" fmla="*/ 0 w 5110407"/>
              <a:gd name="connsiteY6" fmla="*/ 6856413 h 6856413"/>
              <a:gd name="connsiteX7" fmla="*/ 21062 w 5110407"/>
              <a:gd name="connsiteY7" fmla="*/ 6803488 h 6856413"/>
              <a:gd name="connsiteX8" fmla="*/ 636462 w 5110407"/>
              <a:gd name="connsiteY8" fmla="*/ 3844830 h 6856413"/>
              <a:gd name="connsiteX9" fmla="*/ 203879 w 5110407"/>
              <a:gd name="connsiteY9" fmla="*/ 236924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0407" h="6856413">
                <a:moveTo>
                  <a:pt x="121782" y="0"/>
                </a:moveTo>
                <a:lnTo>
                  <a:pt x="4731440" y="0"/>
                </a:lnTo>
                <a:lnTo>
                  <a:pt x="4775629" y="179775"/>
                </a:lnTo>
                <a:cubicBezTo>
                  <a:pt x="5052916" y="1415453"/>
                  <a:pt x="5165791" y="2739148"/>
                  <a:pt x="5084710" y="4108260"/>
                </a:cubicBezTo>
                <a:cubicBezTo>
                  <a:pt x="5038379" y="4890611"/>
                  <a:pt x="4930907" y="5650759"/>
                  <a:pt x="4768709" y="6381464"/>
                </a:cubicBezTo>
                <a:lnTo>
                  <a:pt x="4653290" y="6856413"/>
                </a:lnTo>
                <a:lnTo>
                  <a:pt x="0" y="6856413"/>
                </a:lnTo>
                <a:lnTo>
                  <a:pt x="21062" y="6803488"/>
                </a:lnTo>
                <a:cubicBezTo>
                  <a:pt x="355644" y="5917239"/>
                  <a:pt x="573134" y="4914171"/>
                  <a:pt x="636462" y="3844830"/>
                </a:cubicBezTo>
                <a:cubicBezTo>
                  <a:pt x="713862" y="2537857"/>
                  <a:pt x="550895" y="1302013"/>
                  <a:pt x="203879" y="236924"/>
                </a:cubicBezTo>
                <a:close/>
              </a:path>
            </a:pathLst>
          </a:custGeom>
        </p:spPr>
      </p:pic>
      <p:sp>
        <p:nvSpPr>
          <p:cNvPr id="2" name="Titre 1">
            <a:extLst>
              <a:ext uri="{FF2B5EF4-FFF2-40B4-BE49-F238E27FC236}">
                <a16:creationId xmlns:a16="http://schemas.microsoft.com/office/drawing/2014/main" id="{06048468-ED4B-42C1-88B5-BC1EF3C7A349}"/>
              </a:ext>
            </a:extLst>
          </p:cNvPr>
          <p:cNvSpPr>
            <a:spLocks noGrp="1"/>
          </p:cNvSpPr>
          <p:nvPr>
            <p:ph type="title"/>
          </p:nvPr>
        </p:nvSpPr>
        <p:spPr>
          <a:xfrm>
            <a:off x="367645" y="485775"/>
            <a:ext cx="3176831" cy="5719762"/>
          </a:xfrm>
        </p:spPr>
        <p:txBody>
          <a:bodyPr>
            <a:normAutofit/>
          </a:bodyPr>
          <a:lstStyle/>
          <a:p>
            <a:r>
              <a:rPr lang="fr-FR" sz="3600" dirty="0"/>
              <a:t>Calendin Erevyn</a:t>
            </a:r>
          </a:p>
        </p:txBody>
      </p:sp>
      <p:sp>
        <p:nvSpPr>
          <p:cNvPr id="6" name="Espace réservé du contenu 5">
            <a:extLst>
              <a:ext uri="{FF2B5EF4-FFF2-40B4-BE49-F238E27FC236}">
                <a16:creationId xmlns:a16="http://schemas.microsoft.com/office/drawing/2014/main" id="{E6DF2D06-C701-40DA-9CE0-35DE391509C4}"/>
              </a:ext>
            </a:extLst>
          </p:cNvPr>
          <p:cNvSpPr>
            <a:spLocks noGrp="1"/>
          </p:cNvSpPr>
          <p:nvPr>
            <p:ph idx="1"/>
          </p:nvPr>
        </p:nvSpPr>
        <p:spPr>
          <a:xfrm>
            <a:off x="8416925" y="485774"/>
            <a:ext cx="3292475" cy="5719763"/>
          </a:xfrm>
        </p:spPr>
        <p:txBody>
          <a:bodyPr anchor="ctr">
            <a:normAutofit/>
          </a:bodyPr>
          <a:lstStyle/>
          <a:p>
            <a:pPr marL="0" indent="0" algn="just">
              <a:buNone/>
            </a:pPr>
            <a:r>
              <a:rPr lang="fr-FR" sz="2000" dirty="0">
                <a:latin typeface="Harlow Solid Italic" panose="04030604020F02020D02" pitchFamily="82" charset="0"/>
              </a:rPr>
              <a:t>Calendin Erevyn est un Synleth, aussi appelés Elfes des Bois ou Elfes Sylvestres. Il vient de Kaalmern, la région boisée. Son passé n’est pas quelque-chose dont il parle souvent. Il a perfectionné l’art du druidisme, il est capable d’avoir une certaine influence sur les végétations et certaines créatures. Il s’est donné pour but de veiller à la protection des zones forestières du continent.</a:t>
            </a:r>
          </a:p>
        </p:txBody>
      </p:sp>
      <p:sp>
        <p:nvSpPr>
          <p:cNvPr id="7" name="ZoneTexte 6">
            <a:extLst>
              <a:ext uri="{FF2B5EF4-FFF2-40B4-BE49-F238E27FC236}">
                <a16:creationId xmlns:a16="http://schemas.microsoft.com/office/drawing/2014/main" id="{3FC68DE0-1EAA-48A6-AE8A-56BEDBC61CF2}"/>
              </a:ext>
            </a:extLst>
          </p:cNvPr>
          <p:cNvSpPr txBox="1"/>
          <p:nvPr/>
        </p:nvSpPr>
        <p:spPr>
          <a:xfrm>
            <a:off x="481012" y="3874416"/>
            <a:ext cx="3063466"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Druide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Synleth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64 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 mètre 79</a:t>
            </a:r>
          </a:p>
        </p:txBody>
      </p:sp>
      <p:sp>
        <p:nvSpPr>
          <p:cNvPr id="9" name="ZoneTexte 8">
            <a:extLst>
              <a:ext uri="{FF2B5EF4-FFF2-40B4-BE49-F238E27FC236}">
                <a16:creationId xmlns:a16="http://schemas.microsoft.com/office/drawing/2014/main" id="{609C948B-1457-42E4-A84F-56A67154D666}"/>
              </a:ext>
            </a:extLst>
          </p:cNvPr>
          <p:cNvSpPr txBox="1"/>
          <p:nvPr/>
        </p:nvSpPr>
        <p:spPr>
          <a:xfrm>
            <a:off x="3959258" y="4996206"/>
            <a:ext cx="37801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Niveau :</a:t>
            </a:r>
          </a:p>
        </p:txBody>
      </p:sp>
      <p:sp>
        <p:nvSpPr>
          <p:cNvPr id="10" name="Rectangle 9">
            <a:extLst>
              <a:ext uri="{FF2B5EF4-FFF2-40B4-BE49-F238E27FC236}">
                <a16:creationId xmlns:a16="http://schemas.microsoft.com/office/drawing/2014/main" id="{270655D3-6BAA-4E3B-BA54-5CD9D4E3E15F}"/>
              </a:ext>
            </a:extLst>
          </p:cNvPr>
          <p:cNvSpPr/>
          <p:nvPr/>
        </p:nvSpPr>
        <p:spPr>
          <a:xfrm>
            <a:off x="6249971" y="4996207"/>
            <a:ext cx="37707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highlight>
                <a:srgbClr val="C0C0C0"/>
              </a:highlight>
              <a:uLnTx/>
              <a:uFillTx/>
              <a:latin typeface="Calibri" panose="020F0502020204030204"/>
              <a:ea typeface="+mn-ea"/>
              <a:cs typeface="+mn-cs"/>
            </a:endParaRPr>
          </a:p>
        </p:txBody>
      </p:sp>
    </p:spTree>
    <p:extLst>
      <p:ext uri="{BB962C8B-B14F-4D97-AF65-F5344CB8AC3E}">
        <p14:creationId xmlns:p14="http://schemas.microsoft.com/office/powerpoint/2010/main" val="53837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Espace réservé du contenu 4">
            <a:extLst>
              <a:ext uri="{FF2B5EF4-FFF2-40B4-BE49-F238E27FC236}">
                <a16:creationId xmlns:a16="http://schemas.microsoft.com/office/drawing/2014/main" id="{7D862A9D-715C-434B-B688-BE4FF057CE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06519" y="0"/>
            <a:ext cx="4846882" cy="6858000"/>
          </a:xfrm>
          <a:custGeom>
            <a:avLst/>
            <a:gdLst>
              <a:gd name="connsiteX0" fmla="*/ 121782 w 5110407"/>
              <a:gd name="connsiteY0" fmla="*/ 0 h 6856413"/>
              <a:gd name="connsiteX1" fmla="*/ 4731440 w 5110407"/>
              <a:gd name="connsiteY1" fmla="*/ 0 h 6856413"/>
              <a:gd name="connsiteX2" fmla="*/ 4775629 w 5110407"/>
              <a:gd name="connsiteY2" fmla="*/ 179775 h 6856413"/>
              <a:gd name="connsiteX3" fmla="*/ 5084710 w 5110407"/>
              <a:gd name="connsiteY3" fmla="*/ 4108260 h 6856413"/>
              <a:gd name="connsiteX4" fmla="*/ 4768709 w 5110407"/>
              <a:gd name="connsiteY4" fmla="*/ 6381464 h 6856413"/>
              <a:gd name="connsiteX5" fmla="*/ 4653290 w 5110407"/>
              <a:gd name="connsiteY5" fmla="*/ 6856413 h 6856413"/>
              <a:gd name="connsiteX6" fmla="*/ 0 w 5110407"/>
              <a:gd name="connsiteY6" fmla="*/ 6856413 h 6856413"/>
              <a:gd name="connsiteX7" fmla="*/ 21062 w 5110407"/>
              <a:gd name="connsiteY7" fmla="*/ 6803488 h 6856413"/>
              <a:gd name="connsiteX8" fmla="*/ 636462 w 5110407"/>
              <a:gd name="connsiteY8" fmla="*/ 3844830 h 6856413"/>
              <a:gd name="connsiteX9" fmla="*/ 203879 w 5110407"/>
              <a:gd name="connsiteY9" fmla="*/ 236924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0407" h="6856413">
                <a:moveTo>
                  <a:pt x="121782" y="0"/>
                </a:moveTo>
                <a:lnTo>
                  <a:pt x="4731440" y="0"/>
                </a:lnTo>
                <a:lnTo>
                  <a:pt x="4775629" y="179775"/>
                </a:lnTo>
                <a:cubicBezTo>
                  <a:pt x="5052916" y="1415453"/>
                  <a:pt x="5165791" y="2739148"/>
                  <a:pt x="5084710" y="4108260"/>
                </a:cubicBezTo>
                <a:cubicBezTo>
                  <a:pt x="5038379" y="4890611"/>
                  <a:pt x="4930907" y="5650759"/>
                  <a:pt x="4768709" y="6381464"/>
                </a:cubicBezTo>
                <a:lnTo>
                  <a:pt x="4653290" y="6856413"/>
                </a:lnTo>
                <a:lnTo>
                  <a:pt x="0" y="6856413"/>
                </a:lnTo>
                <a:lnTo>
                  <a:pt x="21062" y="6803488"/>
                </a:lnTo>
                <a:cubicBezTo>
                  <a:pt x="355644" y="5917239"/>
                  <a:pt x="573134" y="4914171"/>
                  <a:pt x="636462" y="3844830"/>
                </a:cubicBezTo>
                <a:cubicBezTo>
                  <a:pt x="713862" y="2537857"/>
                  <a:pt x="550895" y="1302013"/>
                  <a:pt x="203879" y="236924"/>
                </a:cubicBezTo>
                <a:close/>
              </a:path>
            </a:pathLst>
          </a:custGeom>
        </p:spPr>
      </p:pic>
      <p:sp>
        <p:nvSpPr>
          <p:cNvPr id="2" name="Titre 1">
            <a:extLst>
              <a:ext uri="{FF2B5EF4-FFF2-40B4-BE49-F238E27FC236}">
                <a16:creationId xmlns:a16="http://schemas.microsoft.com/office/drawing/2014/main" id="{06048468-ED4B-42C1-88B5-BC1EF3C7A349}"/>
              </a:ext>
            </a:extLst>
          </p:cNvPr>
          <p:cNvSpPr>
            <a:spLocks noGrp="1"/>
          </p:cNvSpPr>
          <p:nvPr>
            <p:ph type="title"/>
          </p:nvPr>
        </p:nvSpPr>
        <p:spPr>
          <a:xfrm>
            <a:off x="367645" y="485775"/>
            <a:ext cx="3176831" cy="5719762"/>
          </a:xfrm>
        </p:spPr>
        <p:txBody>
          <a:bodyPr>
            <a:normAutofit/>
          </a:bodyPr>
          <a:lstStyle/>
          <a:p>
            <a:r>
              <a:rPr lang="fr-FR" sz="3600" dirty="0"/>
              <a:t>Boron Marlok</a:t>
            </a:r>
          </a:p>
        </p:txBody>
      </p:sp>
      <p:sp>
        <p:nvSpPr>
          <p:cNvPr id="6" name="Espace réservé du contenu 5">
            <a:extLst>
              <a:ext uri="{FF2B5EF4-FFF2-40B4-BE49-F238E27FC236}">
                <a16:creationId xmlns:a16="http://schemas.microsoft.com/office/drawing/2014/main" id="{E6DF2D06-C701-40DA-9CE0-35DE391509C4}"/>
              </a:ext>
            </a:extLst>
          </p:cNvPr>
          <p:cNvSpPr>
            <a:spLocks noGrp="1"/>
          </p:cNvSpPr>
          <p:nvPr>
            <p:ph idx="1"/>
          </p:nvPr>
        </p:nvSpPr>
        <p:spPr>
          <a:xfrm>
            <a:off x="8416925" y="485774"/>
            <a:ext cx="3292475" cy="5719763"/>
          </a:xfrm>
        </p:spPr>
        <p:txBody>
          <a:bodyPr anchor="ctr">
            <a:normAutofit/>
          </a:bodyPr>
          <a:lstStyle/>
          <a:p>
            <a:pPr marL="0" indent="0" algn="just">
              <a:buNone/>
            </a:pPr>
            <a:r>
              <a:rPr lang="fr-FR" sz="2000" dirty="0">
                <a:latin typeface="Harlow Solid Italic" panose="04030604020F02020D02" pitchFamily="82" charset="0"/>
              </a:rPr>
              <a:t>Boron Marlok est un Denleth, également appelé Semis-Elfes, qui a gagné sa vie en tant que chasseur de prime et mercenaire. Il a fait parti du groupe de mercenaires nommé Les Serres du Crépuscule. Il a décidé, lorsque son groupe a été dissout, de continuer à voyager et à proposer ses services contre diverses récompenses. Il a la particularité de posséder une épée enchantée.</a:t>
            </a:r>
          </a:p>
        </p:txBody>
      </p:sp>
      <p:sp>
        <p:nvSpPr>
          <p:cNvPr id="7" name="ZoneTexte 6">
            <a:extLst>
              <a:ext uri="{FF2B5EF4-FFF2-40B4-BE49-F238E27FC236}">
                <a16:creationId xmlns:a16="http://schemas.microsoft.com/office/drawing/2014/main" id="{3FC68DE0-1EAA-48A6-AE8A-56BEDBC61CF2}"/>
              </a:ext>
            </a:extLst>
          </p:cNvPr>
          <p:cNvSpPr txBox="1"/>
          <p:nvPr/>
        </p:nvSpPr>
        <p:spPr>
          <a:xfrm>
            <a:off x="481012" y="3874416"/>
            <a:ext cx="3063466"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Traqueur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Denleth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59 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 mètre 82</a:t>
            </a:r>
          </a:p>
        </p:txBody>
      </p:sp>
      <p:sp>
        <p:nvSpPr>
          <p:cNvPr id="9" name="ZoneTexte 8">
            <a:extLst>
              <a:ext uri="{FF2B5EF4-FFF2-40B4-BE49-F238E27FC236}">
                <a16:creationId xmlns:a16="http://schemas.microsoft.com/office/drawing/2014/main" id="{609C948B-1457-42E4-A84F-56A67154D666}"/>
              </a:ext>
            </a:extLst>
          </p:cNvPr>
          <p:cNvSpPr txBox="1"/>
          <p:nvPr/>
        </p:nvSpPr>
        <p:spPr>
          <a:xfrm>
            <a:off x="3959258" y="4996206"/>
            <a:ext cx="37801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Niveau :</a:t>
            </a:r>
          </a:p>
        </p:txBody>
      </p:sp>
      <p:sp>
        <p:nvSpPr>
          <p:cNvPr id="10" name="Rectangle 9">
            <a:extLst>
              <a:ext uri="{FF2B5EF4-FFF2-40B4-BE49-F238E27FC236}">
                <a16:creationId xmlns:a16="http://schemas.microsoft.com/office/drawing/2014/main" id="{270655D3-6BAA-4E3B-BA54-5CD9D4E3E15F}"/>
              </a:ext>
            </a:extLst>
          </p:cNvPr>
          <p:cNvSpPr/>
          <p:nvPr/>
        </p:nvSpPr>
        <p:spPr>
          <a:xfrm>
            <a:off x="6249971" y="4996207"/>
            <a:ext cx="37707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highlight>
                <a:srgbClr val="C0C0C0"/>
              </a:highlight>
              <a:uLnTx/>
              <a:uFillTx/>
              <a:latin typeface="Calibri" panose="020F0502020204030204"/>
              <a:ea typeface="+mn-ea"/>
              <a:cs typeface="+mn-cs"/>
            </a:endParaRPr>
          </a:p>
        </p:txBody>
      </p:sp>
    </p:spTree>
    <p:extLst>
      <p:ext uri="{BB962C8B-B14F-4D97-AF65-F5344CB8AC3E}">
        <p14:creationId xmlns:p14="http://schemas.microsoft.com/office/powerpoint/2010/main" val="354638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Espace réservé du contenu 4">
            <a:extLst>
              <a:ext uri="{FF2B5EF4-FFF2-40B4-BE49-F238E27FC236}">
                <a16:creationId xmlns:a16="http://schemas.microsoft.com/office/drawing/2014/main" id="{7D862A9D-715C-434B-B688-BE4FF057CE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28326" y="0"/>
            <a:ext cx="4803268" cy="6858000"/>
          </a:xfrm>
          <a:custGeom>
            <a:avLst/>
            <a:gdLst>
              <a:gd name="connsiteX0" fmla="*/ 121782 w 5110407"/>
              <a:gd name="connsiteY0" fmla="*/ 0 h 6856413"/>
              <a:gd name="connsiteX1" fmla="*/ 4731440 w 5110407"/>
              <a:gd name="connsiteY1" fmla="*/ 0 h 6856413"/>
              <a:gd name="connsiteX2" fmla="*/ 4775629 w 5110407"/>
              <a:gd name="connsiteY2" fmla="*/ 179775 h 6856413"/>
              <a:gd name="connsiteX3" fmla="*/ 5084710 w 5110407"/>
              <a:gd name="connsiteY3" fmla="*/ 4108260 h 6856413"/>
              <a:gd name="connsiteX4" fmla="*/ 4768709 w 5110407"/>
              <a:gd name="connsiteY4" fmla="*/ 6381464 h 6856413"/>
              <a:gd name="connsiteX5" fmla="*/ 4653290 w 5110407"/>
              <a:gd name="connsiteY5" fmla="*/ 6856413 h 6856413"/>
              <a:gd name="connsiteX6" fmla="*/ 0 w 5110407"/>
              <a:gd name="connsiteY6" fmla="*/ 6856413 h 6856413"/>
              <a:gd name="connsiteX7" fmla="*/ 21062 w 5110407"/>
              <a:gd name="connsiteY7" fmla="*/ 6803488 h 6856413"/>
              <a:gd name="connsiteX8" fmla="*/ 636462 w 5110407"/>
              <a:gd name="connsiteY8" fmla="*/ 3844830 h 6856413"/>
              <a:gd name="connsiteX9" fmla="*/ 203879 w 5110407"/>
              <a:gd name="connsiteY9" fmla="*/ 236924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0407" h="6856413">
                <a:moveTo>
                  <a:pt x="121782" y="0"/>
                </a:moveTo>
                <a:lnTo>
                  <a:pt x="4731440" y="0"/>
                </a:lnTo>
                <a:lnTo>
                  <a:pt x="4775629" y="179775"/>
                </a:lnTo>
                <a:cubicBezTo>
                  <a:pt x="5052916" y="1415453"/>
                  <a:pt x="5165791" y="2739148"/>
                  <a:pt x="5084710" y="4108260"/>
                </a:cubicBezTo>
                <a:cubicBezTo>
                  <a:pt x="5038379" y="4890611"/>
                  <a:pt x="4930907" y="5650759"/>
                  <a:pt x="4768709" y="6381464"/>
                </a:cubicBezTo>
                <a:lnTo>
                  <a:pt x="4653290" y="6856413"/>
                </a:lnTo>
                <a:lnTo>
                  <a:pt x="0" y="6856413"/>
                </a:lnTo>
                <a:lnTo>
                  <a:pt x="21062" y="6803488"/>
                </a:lnTo>
                <a:cubicBezTo>
                  <a:pt x="355644" y="5917239"/>
                  <a:pt x="573134" y="4914171"/>
                  <a:pt x="636462" y="3844830"/>
                </a:cubicBezTo>
                <a:cubicBezTo>
                  <a:pt x="713862" y="2537857"/>
                  <a:pt x="550895" y="1302013"/>
                  <a:pt x="203879" y="236924"/>
                </a:cubicBezTo>
                <a:close/>
              </a:path>
            </a:pathLst>
          </a:custGeom>
        </p:spPr>
      </p:pic>
      <p:sp>
        <p:nvSpPr>
          <p:cNvPr id="2" name="Titre 1">
            <a:extLst>
              <a:ext uri="{FF2B5EF4-FFF2-40B4-BE49-F238E27FC236}">
                <a16:creationId xmlns:a16="http://schemas.microsoft.com/office/drawing/2014/main" id="{06048468-ED4B-42C1-88B5-BC1EF3C7A349}"/>
              </a:ext>
            </a:extLst>
          </p:cNvPr>
          <p:cNvSpPr>
            <a:spLocks noGrp="1"/>
          </p:cNvSpPr>
          <p:nvPr>
            <p:ph type="title"/>
          </p:nvPr>
        </p:nvSpPr>
        <p:spPr>
          <a:xfrm>
            <a:off x="367645" y="485775"/>
            <a:ext cx="3176831" cy="5719762"/>
          </a:xfrm>
        </p:spPr>
        <p:txBody>
          <a:bodyPr>
            <a:normAutofit/>
          </a:bodyPr>
          <a:lstStyle/>
          <a:p>
            <a:r>
              <a:rPr lang="fr-FR" sz="3600" dirty="0"/>
              <a:t>Rosa Alantar</a:t>
            </a:r>
          </a:p>
        </p:txBody>
      </p:sp>
      <p:sp>
        <p:nvSpPr>
          <p:cNvPr id="6" name="Espace réservé du contenu 5">
            <a:extLst>
              <a:ext uri="{FF2B5EF4-FFF2-40B4-BE49-F238E27FC236}">
                <a16:creationId xmlns:a16="http://schemas.microsoft.com/office/drawing/2014/main" id="{E6DF2D06-C701-40DA-9CE0-35DE391509C4}"/>
              </a:ext>
            </a:extLst>
          </p:cNvPr>
          <p:cNvSpPr>
            <a:spLocks noGrp="1"/>
          </p:cNvSpPr>
          <p:nvPr>
            <p:ph idx="1"/>
          </p:nvPr>
        </p:nvSpPr>
        <p:spPr>
          <a:xfrm>
            <a:off x="8416925" y="485774"/>
            <a:ext cx="3292475" cy="5719763"/>
          </a:xfrm>
        </p:spPr>
        <p:txBody>
          <a:bodyPr anchor="ctr">
            <a:normAutofit/>
          </a:bodyPr>
          <a:lstStyle/>
          <a:p>
            <a:pPr marL="0" indent="0" algn="just">
              <a:buNone/>
            </a:pPr>
            <a:r>
              <a:rPr lang="fr-FR" sz="2000" dirty="0">
                <a:latin typeface="Harlow Solid Italic" panose="04030604020F02020D02" pitchFamily="82" charset="0"/>
              </a:rPr>
              <a:t>Rosa Alantar est une Ombre, une humaine avec la particularité d’avoir les yeux violets. Elle a d’abord servie sa patrie en tant qu’agent de la couronne puis a décidé de partir en voyage. Souhaitant que sa réputation traverse les frontières de la Lutania. Elle est d’humeur bagarreuse et est très douée dans l’art de la manipulation. Elle est capable de se fondre dans les ombres et de réapparaître derrière ses victimes.</a:t>
            </a:r>
          </a:p>
        </p:txBody>
      </p:sp>
      <p:sp>
        <p:nvSpPr>
          <p:cNvPr id="7" name="ZoneTexte 6">
            <a:extLst>
              <a:ext uri="{FF2B5EF4-FFF2-40B4-BE49-F238E27FC236}">
                <a16:creationId xmlns:a16="http://schemas.microsoft.com/office/drawing/2014/main" id="{3FC68DE0-1EAA-48A6-AE8A-56BEDBC61CF2}"/>
              </a:ext>
            </a:extLst>
          </p:cNvPr>
          <p:cNvSpPr txBox="1"/>
          <p:nvPr/>
        </p:nvSpPr>
        <p:spPr>
          <a:xfrm>
            <a:off x="481012" y="3874416"/>
            <a:ext cx="3063466"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Assassin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Ombre</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solidFill>
                  <a:prstClr val="black"/>
                </a:solidFill>
                <a:latin typeface="Calibri" panose="020F0502020204030204"/>
              </a:rPr>
              <a:t>26</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 mètre 75</a:t>
            </a:r>
          </a:p>
        </p:txBody>
      </p:sp>
      <p:sp>
        <p:nvSpPr>
          <p:cNvPr id="9" name="ZoneTexte 8">
            <a:extLst>
              <a:ext uri="{FF2B5EF4-FFF2-40B4-BE49-F238E27FC236}">
                <a16:creationId xmlns:a16="http://schemas.microsoft.com/office/drawing/2014/main" id="{609C948B-1457-42E4-A84F-56A67154D666}"/>
              </a:ext>
            </a:extLst>
          </p:cNvPr>
          <p:cNvSpPr txBox="1"/>
          <p:nvPr/>
        </p:nvSpPr>
        <p:spPr>
          <a:xfrm>
            <a:off x="3959258" y="4996206"/>
            <a:ext cx="37801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Niveau :</a:t>
            </a:r>
          </a:p>
        </p:txBody>
      </p:sp>
      <p:sp>
        <p:nvSpPr>
          <p:cNvPr id="10" name="Rectangle 9">
            <a:extLst>
              <a:ext uri="{FF2B5EF4-FFF2-40B4-BE49-F238E27FC236}">
                <a16:creationId xmlns:a16="http://schemas.microsoft.com/office/drawing/2014/main" id="{270655D3-6BAA-4E3B-BA54-5CD9D4E3E15F}"/>
              </a:ext>
            </a:extLst>
          </p:cNvPr>
          <p:cNvSpPr/>
          <p:nvPr/>
        </p:nvSpPr>
        <p:spPr>
          <a:xfrm>
            <a:off x="6249971" y="4996207"/>
            <a:ext cx="37707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highlight>
                <a:srgbClr val="C0C0C0"/>
              </a:highlight>
              <a:uLnTx/>
              <a:uFillTx/>
              <a:latin typeface="Calibri" panose="020F0502020204030204"/>
              <a:ea typeface="+mn-ea"/>
              <a:cs typeface="+mn-cs"/>
            </a:endParaRPr>
          </a:p>
        </p:txBody>
      </p:sp>
    </p:spTree>
    <p:extLst>
      <p:ext uri="{BB962C8B-B14F-4D97-AF65-F5344CB8AC3E}">
        <p14:creationId xmlns:p14="http://schemas.microsoft.com/office/powerpoint/2010/main" val="164850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Espace réservé du contenu 4">
            <a:extLst>
              <a:ext uri="{FF2B5EF4-FFF2-40B4-BE49-F238E27FC236}">
                <a16:creationId xmlns:a16="http://schemas.microsoft.com/office/drawing/2014/main" id="{7D862A9D-715C-434B-B688-BE4FF057CE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2965" y="0"/>
            <a:ext cx="4473990" cy="6858000"/>
          </a:xfrm>
          <a:custGeom>
            <a:avLst/>
            <a:gdLst>
              <a:gd name="connsiteX0" fmla="*/ 121782 w 5110407"/>
              <a:gd name="connsiteY0" fmla="*/ 0 h 6856413"/>
              <a:gd name="connsiteX1" fmla="*/ 4731440 w 5110407"/>
              <a:gd name="connsiteY1" fmla="*/ 0 h 6856413"/>
              <a:gd name="connsiteX2" fmla="*/ 4775629 w 5110407"/>
              <a:gd name="connsiteY2" fmla="*/ 179775 h 6856413"/>
              <a:gd name="connsiteX3" fmla="*/ 5084710 w 5110407"/>
              <a:gd name="connsiteY3" fmla="*/ 4108260 h 6856413"/>
              <a:gd name="connsiteX4" fmla="*/ 4768709 w 5110407"/>
              <a:gd name="connsiteY4" fmla="*/ 6381464 h 6856413"/>
              <a:gd name="connsiteX5" fmla="*/ 4653290 w 5110407"/>
              <a:gd name="connsiteY5" fmla="*/ 6856413 h 6856413"/>
              <a:gd name="connsiteX6" fmla="*/ 0 w 5110407"/>
              <a:gd name="connsiteY6" fmla="*/ 6856413 h 6856413"/>
              <a:gd name="connsiteX7" fmla="*/ 21062 w 5110407"/>
              <a:gd name="connsiteY7" fmla="*/ 6803488 h 6856413"/>
              <a:gd name="connsiteX8" fmla="*/ 636462 w 5110407"/>
              <a:gd name="connsiteY8" fmla="*/ 3844830 h 6856413"/>
              <a:gd name="connsiteX9" fmla="*/ 203879 w 5110407"/>
              <a:gd name="connsiteY9" fmla="*/ 236924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0407" h="6856413">
                <a:moveTo>
                  <a:pt x="121782" y="0"/>
                </a:moveTo>
                <a:lnTo>
                  <a:pt x="4731440" y="0"/>
                </a:lnTo>
                <a:lnTo>
                  <a:pt x="4775629" y="179775"/>
                </a:lnTo>
                <a:cubicBezTo>
                  <a:pt x="5052916" y="1415453"/>
                  <a:pt x="5165791" y="2739148"/>
                  <a:pt x="5084710" y="4108260"/>
                </a:cubicBezTo>
                <a:cubicBezTo>
                  <a:pt x="5038379" y="4890611"/>
                  <a:pt x="4930907" y="5650759"/>
                  <a:pt x="4768709" y="6381464"/>
                </a:cubicBezTo>
                <a:lnTo>
                  <a:pt x="4653290" y="6856413"/>
                </a:lnTo>
                <a:lnTo>
                  <a:pt x="0" y="6856413"/>
                </a:lnTo>
                <a:lnTo>
                  <a:pt x="21062" y="6803488"/>
                </a:lnTo>
                <a:cubicBezTo>
                  <a:pt x="355644" y="5917239"/>
                  <a:pt x="573134" y="4914171"/>
                  <a:pt x="636462" y="3844830"/>
                </a:cubicBezTo>
                <a:cubicBezTo>
                  <a:pt x="713862" y="2537857"/>
                  <a:pt x="550895" y="1302013"/>
                  <a:pt x="203879" y="236924"/>
                </a:cubicBezTo>
                <a:close/>
              </a:path>
            </a:pathLst>
          </a:custGeom>
        </p:spPr>
      </p:pic>
      <p:sp>
        <p:nvSpPr>
          <p:cNvPr id="2" name="Titre 1">
            <a:extLst>
              <a:ext uri="{FF2B5EF4-FFF2-40B4-BE49-F238E27FC236}">
                <a16:creationId xmlns:a16="http://schemas.microsoft.com/office/drawing/2014/main" id="{06048468-ED4B-42C1-88B5-BC1EF3C7A349}"/>
              </a:ext>
            </a:extLst>
          </p:cNvPr>
          <p:cNvSpPr>
            <a:spLocks noGrp="1"/>
          </p:cNvSpPr>
          <p:nvPr>
            <p:ph type="title"/>
          </p:nvPr>
        </p:nvSpPr>
        <p:spPr>
          <a:xfrm>
            <a:off x="367645" y="485775"/>
            <a:ext cx="3176831" cy="5719762"/>
          </a:xfrm>
        </p:spPr>
        <p:txBody>
          <a:bodyPr>
            <a:normAutofit/>
          </a:bodyPr>
          <a:lstStyle/>
          <a:p>
            <a:r>
              <a:rPr lang="fr-FR" sz="3600" dirty="0"/>
              <a:t>Daisy Lynn</a:t>
            </a:r>
          </a:p>
        </p:txBody>
      </p:sp>
      <p:sp>
        <p:nvSpPr>
          <p:cNvPr id="6" name="Espace réservé du contenu 5">
            <a:extLst>
              <a:ext uri="{FF2B5EF4-FFF2-40B4-BE49-F238E27FC236}">
                <a16:creationId xmlns:a16="http://schemas.microsoft.com/office/drawing/2014/main" id="{E6DF2D06-C701-40DA-9CE0-35DE391509C4}"/>
              </a:ext>
            </a:extLst>
          </p:cNvPr>
          <p:cNvSpPr>
            <a:spLocks noGrp="1"/>
          </p:cNvSpPr>
          <p:nvPr>
            <p:ph idx="1"/>
          </p:nvPr>
        </p:nvSpPr>
        <p:spPr>
          <a:xfrm>
            <a:off x="8416925" y="485774"/>
            <a:ext cx="3292475" cy="5719763"/>
          </a:xfrm>
        </p:spPr>
        <p:txBody>
          <a:bodyPr anchor="ctr">
            <a:normAutofit/>
          </a:bodyPr>
          <a:lstStyle/>
          <a:p>
            <a:pPr marL="0" indent="0" algn="just">
              <a:buNone/>
            </a:pPr>
            <a:r>
              <a:rPr lang="fr-FR" sz="2000" dirty="0">
                <a:latin typeface="Harlow Solid Italic" panose="04030604020F02020D02" pitchFamily="82" charset="0"/>
              </a:rPr>
              <a:t>Daisy Serre-Corbeau est une jeune Nordique qui a quitté Ventre-Glace afin de voyager et de se sentir libre. Etant la meilleure chasseresse de son clan, elle a embarqué son arc et des flèches. Elle a la faculté de communiquer avec un corbeau qui la suit partout.</a:t>
            </a:r>
          </a:p>
        </p:txBody>
      </p:sp>
      <p:sp>
        <p:nvSpPr>
          <p:cNvPr id="7" name="ZoneTexte 6">
            <a:extLst>
              <a:ext uri="{FF2B5EF4-FFF2-40B4-BE49-F238E27FC236}">
                <a16:creationId xmlns:a16="http://schemas.microsoft.com/office/drawing/2014/main" id="{3FC68DE0-1EAA-48A6-AE8A-56BEDBC61CF2}"/>
              </a:ext>
            </a:extLst>
          </p:cNvPr>
          <p:cNvSpPr txBox="1"/>
          <p:nvPr/>
        </p:nvSpPr>
        <p:spPr>
          <a:xfrm>
            <a:off x="481012" y="3874416"/>
            <a:ext cx="3063466"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Chasseresse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Nordique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32 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1 mètre 78</a:t>
            </a:r>
          </a:p>
        </p:txBody>
      </p:sp>
      <p:sp>
        <p:nvSpPr>
          <p:cNvPr id="9" name="ZoneTexte 8">
            <a:extLst>
              <a:ext uri="{FF2B5EF4-FFF2-40B4-BE49-F238E27FC236}">
                <a16:creationId xmlns:a16="http://schemas.microsoft.com/office/drawing/2014/main" id="{609C948B-1457-42E4-A84F-56A67154D666}"/>
              </a:ext>
            </a:extLst>
          </p:cNvPr>
          <p:cNvSpPr txBox="1"/>
          <p:nvPr/>
        </p:nvSpPr>
        <p:spPr>
          <a:xfrm>
            <a:off x="3959258" y="4996206"/>
            <a:ext cx="37801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Niveau :</a:t>
            </a:r>
          </a:p>
        </p:txBody>
      </p:sp>
      <p:sp>
        <p:nvSpPr>
          <p:cNvPr id="10" name="Rectangle 9">
            <a:extLst>
              <a:ext uri="{FF2B5EF4-FFF2-40B4-BE49-F238E27FC236}">
                <a16:creationId xmlns:a16="http://schemas.microsoft.com/office/drawing/2014/main" id="{270655D3-6BAA-4E3B-BA54-5CD9D4E3E15F}"/>
              </a:ext>
            </a:extLst>
          </p:cNvPr>
          <p:cNvSpPr/>
          <p:nvPr/>
        </p:nvSpPr>
        <p:spPr>
          <a:xfrm>
            <a:off x="6249971" y="4996207"/>
            <a:ext cx="37707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highlight>
                <a:srgbClr val="C0C0C0"/>
              </a:highlight>
              <a:uLnTx/>
              <a:uFillTx/>
              <a:latin typeface="Calibri" panose="020F0502020204030204"/>
              <a:ea typeface="+mn-ea"/>
              <a:cs typeface="+mn-cs"/>
            </a:endParaRPr>
          </a:p>
        </p:txBody>
      </p:sp>
    </p:spTree>
    <p:extLst>
      <p:ext uri="{BB962C8B-B14F-4D97-AF65-F5344CB8AC3E}">
        <p14:creationId xmlns:p14="http://schemas.microsoft.com/office/powerpoint/2010/main" val="270949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5BE6A-E318-4BDD-9106-2B4CC3ED6798}"/>
              </a:ext>
            </a:extLst>
          </p:cNvPr>
          <p:cNvSpPr>
            <a:spLocks noGrp="1"/>
          </p:cNvSpPr>
          <p:nvPr>
            <p:ph type="title"/>
          </p:nvPr>
        </p:nvSpPr>
        <p:spPr>
          <a:xfrm>
            <a:off x="838200" y="365125"/>
            <a:ext cx="10515600" cy="1325563"/>
          </a:xfrm>
        </p:spPr>
        <p:txBody>
          <a:bodyPr/>
          <a:lstStyle/>
          <a:p>
            <a:r>
              <a:rPr lang="fr-FR" dirty="0"/>
              <a:t>Point de vie : </a:t>
            </a:r>
          </a:p>
        </p:txBody>
      </p:sp>
      <p:sp>
        <p:nvSpPr>
          <p:cNvPr id="3" name="Espace réservé du contenu 2">
            <a:extLst>
              <a:ext uri="{FF2B5EF4-FFF2-40B4-BE49-F238E27FC236}">
                <a16:creationId xmlns:a16="http://schemas.microsoft.com/office/drawing/2014/main" id="{556075D6-AFF5-41EE-92BB-6BED92B13DAB}"/>
              </a:ext>
            </a:extLst>
          </p:cNvPr>
          <p:cNvSpPr>
            <a:spLocks noGrp="1"/>
          </p:cNvSpPr>
          <p:nvPr>
            <p:ph idx="1"/>
          </p:nvPr>
        </p:nvSpPr>
        <p:spPr/>
        <p:txBody>
          <a:bodyPr/>
          <a:lstStyle/>
          <a:p>
            <a:r>
              <a:rPr lang="fr-FR" dirty="0"/>
              <a:t>Force :                                                                            Dégâts : </a:t>
            </a:r>
          </a:p>
          <a:p>
            <a:r>
              <a:rPr lang="fr-FR" dirty="0"/>
              <a:t>Intelligence :                                                                Armure : </a:t>
            </a:r>
          </a:p>
          <a:p>
            <a:r>
              <a:rPr lang="fr-FR" dirty="0"/>
              <a:t>Charisme :                                                                       Mana :        / 100</a:t>
            </a:r>
          </a:p>
          <a:p>
            <a:r>
              <a:rPr lang="fr-FR" dirty="0"/>
              <a:t>Agilité :</a:t>
            </a:r>
          </a:p>
          <a:p>
            <a:r>
              <a:rPr lang="fr-FR" dirty="0"/>
              <a:t>Sorcellerie :</a:t>
            </a:r>
          </a:p>
          <a:p>
            <a:pPr marL="0" indent="0">
              <a:buNone/>
            </a:pPr>
            <a:r>
              <a:rPr lang="fr-FR" dirty="0"/>
              <a:t>----------------------------------------------------------------------------------------------</a:t>
            </a:r>
          </a:p>
          <a:p>
            <a:pPr marL="0" indent="0">
              <a:buNone/>
            </a:pPr>
            <a:r>
              <a:rPr lang="fr-FR" dirty="0"/>
              <a:t>Bourse : </a:t>
            </a:r>
          </a:p>
          <a:p>
            <a:pPr marL="0" indent="0">
              <a:buNone/>
            </a:pPr>
            <a:endParaRPr lang="fr-FR" dirty="0"/>
          </a:p>
        </p:txBody>
      </p:sp>
    </p:spTree>
    <p:extLst>
      <p:ext uri="{BB962C8B-B14F-4D97-AF65-F5344CB8AC3E}">
        <p14:creationId xmlns:p14="http://schemas.microsoft.com/office/powerpoint/2010/main" val="94783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154F42-9983-473C-8D5A-56A59B0F50D0}"/>
              </a:ext>
            </a:extLst>
          </p:cNvPr>
          <p:cNvSpPr>
            <a:spLocks noGrp="1"/>
          </p:cNvSpPr>
          <p:nvPr>
            <p:ph type="title"/>
          </p:nvPr>
        </p:nvSpPr>
        <p:spPr/>
        <p:txBody>
          <a:bodyPr/>
          <a:lstStyle/>
          <a:p>
            <a:pPr algn="ctr"/>
            <a:r>
              <a:rPr lang="fr-FR" dirty="0"/>
              <a:t>Inventaire :</a:t>
            </a:r>
          </a:p>
        </p:txBody>
      </p:sp>
      <p:sp>
        <p:nvSpPr>
          <p:cNvPr id="3" name="Espace réservé du contenu 2">
            <a:extLst>
              <a:ext uri="{FF2B5EF4-FFF2-40B4-BE49-F238E27FC236}">
                <a16:creationId xmlns:a16="http://schemas.microsoft.com/office/drawing/2014/main" id="{EAF5850C-4A31-46E4-B14A-861BE0A45863}"/>
              </a:ext>
            </a:extLst>
          </p:cNvPr>
          <p:cNvSpPr>
            <a:spLocks noGrp="1"/>
          </p:cNvSpPr>
          <p:nvPr>
            <p:ph idx="1"/>
          </p:nvPr>
        </p:nvSpPr>
        <p:spPr/>
        <p:txBody>
          <a:bodyPr>
            <a:normAutofit lnSpcReduction="10000"/>
          </a:bodyPr>
          <a:lstStyle/>
          <a:p>
            <a:pPr marL="514350" indent="-514350">
              <a:buFont typeface="+mj-lt"/>
              <a:buAutoNum type="arabicPeriod"/>
            </a:pPr>
            <a:r>
              <a:rPr lang="fr-FR" dirty="0"/>
              <a:t>-                                                        10. -</a:t>
            </a:r>
          </a:p>
          <a:p>
            <a:pPr marL="514350" indent="-514350">
              <a:buFont typeface="+mj-lt"/>
              <a:buAutoNum type="arabicPeriod"/>
            </a:pPr>
            <a:r>
              <a:rPr lang="fr-FR" dirty="0"/>
              <a:t>-                                                        11. -</a:t>
            </a:r>
          </a:p>
          <a:p>
            <a:pPr marL="514350" indent="-514350">
              <a:buFont typeface="+mj-lt"/>
              <a:buAutoNum type="arabicPeriod"/>
            </a:pPr>
            <a:r>
              <a:rPr lang="fr-FR" dirty="0"/>
              <a:t>-                                                        12. -</a:t>
            </a:r>
          </a:p>
          <a:p>
            <a:pPr marL="514350" indent="-514350">
              <a:buFont typeface="+mj-lt"/>
              <a:buAutoNum type="arabicPeriod"/>
            </a:pPr>
            <a:r>
              <a:rPr lang="fr-FR" dirty="0"/>
              <a:t>-                                                        13. -</a:t>
            </a:r>
          </a:p>
          <a:p>
            <a:pPr marL="514350" indent="-514350">
              <a:buFont typeface="+mj-lt"/>
              <a:buAutoNum type="arabicPeriod"/>
            </a:pPr>
            <a:r>
              <a:rPr lang="fr-FR" dirty="0"/>
              <a:t>-                                                        14. -</a:t>
            </a:r>
          </a:p>
          <a:p>
            <a:pPr marL="514350" indent="-514350">
              <a:buFont typeface="+mj-lt"/>
              <a:buAutoNum type="arabicPeriod"/>
            </a:pPr>
            <a:r>
              <a:rPr lang="fr-FR" dirty="0"/>
              <a:t>-                                                        15. -</a:t>
            </a:r>
          </a:p>
          <a:p>
            <a:pPr marL="514350" indent="-514350">
              <a:buFont typeface="+mj-lt"/>
              <a:buAutoNum type="arabicPeriod"/>
            </a:pPr>
            <a:r>
              <a:rPr lang="fr-FR" dirty="0"/>
              <a:t>-                                                        16. -</a:t>
            </a:r>
          </a:p>
          <a:p>
            <a:pPr marL="514350" indent="-514350">
              <a:buFont typeface="+mj-lt"/>
              <a:buAutoNum type="arabicPeriod"/>
            </a:pPr>
            <a:r>
              <a:rPr lang="fr-FR" dirty="0"/>
              <a:t>-                                                        17. -</a:t>
            </a:r>
          </a:p>
          <a:p>
            <a:pPr marL="514350" indent="-514350">
              <a:buFont typeface="+mj-lt"/>
              <a:buAutoNum type="arabicPeriod"/>
            </a:pPr>
            <a:r>
              <a:rPr lang="fr-FR" dirty="0"/>
              <a:t>-                                                        18. -</a:t>
            </a:r>
          </a:p>
        </p:txBody>
      </p:sp>
    </p:spTree>
    <p:extLst>
      <p:ext uri="{BB962C8B-B14F-4D97-AF65-F5344CB8AC3E}">
        <p14:creationId xmlns:p14="http://schemas.microsoft.com/office/powerpoint/2010/main" val="22470744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482</Words>
  <Application>Microsoft Office PowerPoint</Application>
  <PresentationFormat>Grand écran</PresentationFormat>
  <Paragraphs>54</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Harlow Solid Italic</vt:lpstr>
      <vt:lpstr>Thème Office</vt:lpstr>
      <vt:lpstr>Les Personnages Jouables</vt:lpstr>
      <vt:lpstr>Amélia Sutton</vt:lpstr>
      <vt:lpstr>Calendin Erevyn</vt:lpstr>
      <vt:lpstr>Boron Marlok</vt:lpstr>
      <vt:lpstr>Rosa Alantar</vt:lpstr>
      <vt:lpstr>Daisy Lynn</vt:lpstr>
      <vt:lpstr>Point de vie : </vt:lpstr>
      <vt:lpstr>Inventaire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Personnages Jouables</dc:title>
  <dc:creator>Ambro Liberty</dc:creator>
  <cp:lastModifiedBy>Ambro Liberty</cp:lastModifiedBy>
  <cp:revision>6</cp:revision>
  <dcterms:created xsi:type="dcterms:W3CDTF">2019-07-28T11:13:22Z</dcterms:created>
  <dcterms:modified xsi:type="dcterms:W3CDTF">2019-07-28T12:12:21Z</dcterms:modified>
</cp:coreProperties>
</file>