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0F14-49F1-4D75-AC04-A826A65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7D98E5-6870-4201-A397-4B9A982DD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AE7CD-91AB-4072-8F59-AB4B4CEB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036AF-3AD0-43F5-BD40-2DF9C70F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D6CE6-B48A-4688-B8E7-72A462A6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6482A-B66F-4A0F-A1ED-12DEEE5A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12D18F-42B6-4DFF-B862-E20306D4F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1E0CF-950F-442E-B682-5DE85614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A6274-CCE8-4EDC-9D9F-1508D134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098CB-D5E6-4810-A2E1-7BCC538F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64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A7CD82-EA07-445E-AC84-BD6CBABE0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D4265F-CAB5-4A94-B862-7E8FB00ED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7D0CE-2CB8-47CF-89BD-30A6905D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54627-4460-4BC1-A789-81818777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45B9E-DB0A-4793-927E-E7A042EF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D1B80-98A7-4F08-8AE7-A24F6C96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9155F-3FB1-4BD9-9C3F-A6CCF26C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D2013-6D2A-4CF3-B9A7-7F89EF89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521794-4065-47AD-897E-84F1D86B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4E784-E27D-406E-9E45-AFDBA78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1569-F3C7-451A-863B-9953982B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CB17E-D6C2-4461-A271-BE558A9F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54C8F-3AF5-4248-B90C-0BB9EEE8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8184E-9F56-4C82-AD4E-D8E910C9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0CDEF-A549-455F-BF60-E1563D12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75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356E4-A976-444B-B312-D64E084F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14460-3012-4E50-9933-F0984A7A0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60D217-05DE-47C1-8374-FBAC00647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AADC69-2573-4D5B-BA55-FA4FDA09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8D627C-9A78-4716-ABDD-3CE947C2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DA04B-6C8F-441D-9E4A-E3D74B98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02A7E-03E9-4391-8367-2F5CACA5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9A3413-B554-4D47-9088-76BFBAD7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FA2530-983F-48E8-92D3-CC3621D65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43945E-0123-45D8-9A68-02FCDB2C7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0782B-1EC7-4A52-83AF-D25F44F6E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3789DA-D47A-4DEC-AE58-9D480E6A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5E0E55-14F8-4AF8-A21C-B8E9A090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2AB2CE-05A8-494C-8948-A5C0C07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2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65795-A214-4AFE-BAA3-79FFA8E0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6E4C5C-E4FF-42D6-8447-48DFAF76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7ED4EE-3633-4775-8380-D98C8EEE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81F332-B315-4711-A0F7-00C147BD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18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F7A282-EEE5-46A1-8264-5B0192BC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74C08-9604-422B-98E7-F128DB93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3ADCA-DA15-4E89-85F1-6EA11D4A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5732C-E82C-4773-AAEA-89E2C1B0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D35AF-D35C-4926-928F-5F340D95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62D97F-22D0-48AF-ABC0-1999F97B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01E449-D5DB-4C9C-BB88-7DE3ADF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17F867-F6E4-43E1-97AD-8FECDC57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ACA2C-2A3D-4516-A7E1-498D5E5E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7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6FFD2-FC11-4EFF-B1C7-D6CA5CC0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82ECEC-99A3-419D-9D69-C85F16DA8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563636-8A9A-47E1-825D-BAB64853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3214DF-F06C-495E-842B-8CCEAA59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FBDEDF-1DF7-44CD-9F9A-06492950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4BA2CD-19F9-4DF9-B31F-99165ABB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75CE75-0CDF-4C2F-B537-3CB77BE9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362AD5-EB58-429F-A72A-D595EEAF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242561-82DE-47A4-ADFB-7D6045237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7F6A-3F20-43A6-832E-F297F542A550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18AAB-97C4-4819-8E93-CA079005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997DB-CFDF-4C1E-B3E1-E3ECFD628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CA6A-27D4-470F-A50A-21F9AE298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intérieur, mur&#10;&#10;Description générée automatiquement">
            <a:extLst>
              <a:ext uri="{FF2B5EF4-FFF2-40B4-BE49-F238E27FC236}">
                <a16:creationId xmlns:a16="http://schemas.microsoft.com/office/drawing/2014/main" id="{DA41C520-D145-41F8-B875-61E239FAF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7" r="-1" b="41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C0802-DA9A-47A8-B88C-51762FB8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4000" dirty="0"/>
              <a:t>Races</a:t>
            </a:r>
            <a:br>
              <a:rPr lang="fr-FR" sz="4000" dirty="0"/>
            </a:br>
            <a:r>
              <a:rPr lang="fr-FR" sz="4000" dirty="0"/>
              <a:t>Non-Jouables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5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91AAE8-BC1A-4AA7-9719-7C3B75E8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Lerokin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E02A97-9B7B-4F8C-833B-CC1952A8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Lerokin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Hurleurs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race de </a:t>
            </a:r>
            <a:r>
              <a:rPr lang="en-US" sz="2000" dirty="0" err="1">
                <a:solidFill>
                  <a:schemeClr val="bg1"/>
                </a:solidFill>
              </a:rPr>
              <a:t>Thariss</a:t>
            </a:r>
            <a:r>
              <a:rPr lang="en-US" sz="2000" dirty="0">
                <a:solidFill>
                  <a:schemeClr val="bg1"/>
                </a:solidFill>
              </a:rPr>
              <a:t> qui vit sur le Lamedon.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</a:t>
            </a:r>
            <a:r>
              <a:rPr lang="en-US" sz="2000" dirty="0">
                <a:solidFill>
                  <a:schemeClr val="bg1"/>
                </a:solidFill>
              </a:rPr>
              <a:t> du </a:t>
            </a:r>
            <a:r>
              <a:rPr lang="en-US" sz="2000" dirty="0" err="1">
                <a:solidFill>
                  <a:schemeClr val="bg1"/>
                </a:solidFill>
              </a:rPr>
              <a:t>Noirâtre</a:t>
            </a:r>
            <a:r>
              <a:rPr lang="en-US" sz="2000" dirty="0">
                <a:solidFill>
                  <a:schemeClr val="bg1"/>
                </a:solidFill>
              </a:rPr>
              <a:t> au </a:t>
            </a:r>
            <a:r>
              <a:rPr lang="en-US" sz="2000" dirty="0" err="1">
                <a:solidFill>
                  <a:schemeClr val="bg1"/>
                </a:solidFill>
              </a:rPr>
              <a:t>Blanchâtre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peuvent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être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également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brun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cuivre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au Lamedon.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presque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tous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peuples</a:t>
            </a:r>
            <a:r>
              <a:rPr lang="en-US" sz="2000" dirty="0">
                <a:solidFill>
                  <a:schemeClr val="bg1"/>
                </a:solidFill>
              </a:rPr>
              <a:t> du continent.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1F863864-FA9A-48A0-9B36-673CB211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21" y="643467"/>
            <a:ext cx="41658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8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4E9052-2EAD-4EA4-8E80-034EF650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Réprouvés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5916D95-CBBD-45B3-AAAD-16EFA04F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Réprouvés sont une race qui rassemble chaque être ayant été contaminé par la noirceur de </a:t>
            </a:r>
            <a:r>
              <a:rPr lang="fr-FR" sz="2000" dirty="0" err="1">
                <a:solidFill>
                  <a:schemeClr val="bg1"/>
                </a:solidFill>
              </a:rPr>
              <a:t>Zermok</a:t>
            </a:r>
            <a:r>
              <a:rPr lang="fr-FR" sz="2000" dirty="0">
                <a:solidFill>
                  <a:schemeClr val="bg1"/>
                </a:solidFill>
              </a:rPr>
              <a:t> le maladif. Ils sont rejetés et détestés par chaque peuple.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vivent un peu partout sur le continent.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sont agressifs envers chaque créature du monde n’étant pas Réprouvée.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36C0B76-50E2-40EF-9022-F48C7F4A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27" y="643467"/>
            <a:ext cx="453104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9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4C7174-75FD-4F06-B974-0A5960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Kogrim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B82585-75E4-4C2C-9714-7A13CBA3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Korgrim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Hommes-</a:t>
            </a:r>
            <a:r>
              <a:rPr lang="en-US" sz="2000" dirty="0" err="1">
                <a:solidFill>
                  <a:schemeClr val="bg1"/>
                </a:solidFill>
              </a:rPr>
              <a:t>Baleines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humanoïdes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aquatiques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abysses des oceans, </a:t>
            </a:r>
            <a:r>
              <a:rPr lang="en-US" sz="2000" dirty="0" err="1">
                <a:solidFill>
                  <a:schemeClr val="bg1"/>
                </a:solidFill>
              </a:rPr>
              <a:t>principalement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l’ocean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infini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généralement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avec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peuples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 descr="Une image contenant eau, animal, oiseau, reptile&#10;&#10;Description générée automatiquement">
            <a:extLst>
              <a:ext uri="{FF2B5EF4-FFF2-40B4-BE49-F238E27FC236}">
                <a16:creationId xmlns:a16="http://schemas.microsoft.com/office/drawing/2014/main" id="{0111495B-2973-49D5-8C2E-C9E209062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52" y="643467"/>
            <a:ext cx="450399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05EC47-84FD-4EC6-B1BF-A0BEF73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Lutins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B24CE50-F731-49E9-9DF8-E66CCF70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lutins sont une des multiples races de </a:t>
            </a:r>
            <a:r>
              <a:rPr lang="fr-FR" sz="2000" dirty="0" err="1">
                <a:solidFill>
                  <a:schemeClr val="bg1"/>
                </a:solidFill>
              </a:rPr>
              <a:t>Thariss</a:t>
            </a:r>
            <a:r>
              <a:rPr lang="fr-FR" sz="2000" dirty="0">
                <a:solidFill>
                  <a:schemeClr val="bg1"/>
                </a:solidFill>
              </a:rPr>
              <a:t>. Tel les Gnomes, ils ne suivent pas le culte du </a:t>
            </a:r>
            <a:r>
              <a:rPr lang="fr-FR" sz="2000" dirty="0" err="1">
                <a:solidFill>
                  <a:schemeClr val="bg1"/>
                </a:solidFill>
              </a:rPr>
              <a:t>Tharissi</a:t>
            </a:r>
            <a:r>
              <a:rPr lang="fr-FR" sz="2000" dirty="0">
                <a:solidFill>
                  <a:schemeClr val="bg1"/>
                </a:solidFill>
              </a:rPr>
              <a:t>. Cependant ils aiment jouer de mauvais tours et tromper les autres races.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vivent dans les forêts et les marais du continent.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sont neutres envers les autres races.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AC53427-61BF-40FA-AACF-9C983846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770124"/>
            <a:ext cx="6250769" cy="51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A9FA5C-333D-459A-A484-83D6364E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Cyrnleth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FD5D7BF-7ECF-485F-A429-411E5FA6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</a:t>
            </a:r>
            <a:r>
              <a:rPr lang="fr-FR" sz="2000" dirty="0" err="1">
                <a:solidFill>
                  <a:schemeClr val="bg1"/>
                </a:solidFill>
              </a:rPr>
              <a:t>Cyrnleth</a:t>
            </a:r>
            <a:r>
              <a:rPr lang="fr-FR" sz="2000" dirty="0">
                <a:solidFill>
                  <a:schemeClr val="bg1"/>
                </a:solidFill>
              </a:rPr>
              <a:t>, aussi nommés Elfes-Natures, vivent dans les profondes et denses forêts du continent. Plus leurs ramures sont grandes et développées et plus ils sont liés à la nature.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vivent un peu partout sur le continent.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sont neutres envers les races Bestiales et Elfiques.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F96D598E-8F54-49B2-8385-28E3BB426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78" y="643467"/>
            <a:ext cx="447693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3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9F3EB8-336C-4188-81AC-8F434F8D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Essmarim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FF4CE7-8201-42EF-B58F-DCFF5E14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Essmarim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communément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appelés</a:t>
            </a:r>
            <a:r>
              <a:rPr lang="en-US" sz="2000" dirty="0">
                <a:solidFill>
                  <a:schemeClr val="bg1"/>
                </a:solidFill>
              </a:rPr>
              <a:t> les Hommes-</a:t>
            </a:r>
            <a:r>
              <a:rPr lang="en-US" sz="2000" dirty="0" err="1">
                <a:solidFill>
                  <a:schemeClr val="bg1"/>
                </a:solidFill>
              </a:rPr>
              <a:t>Lézards</a:t>
            </a: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dirty="0" err="1">
                <a:solidFill>
                  <a:schemeClr val="bg1"/>
                </a:solidFill>
              </a:rPr>
              <a:t>sanguins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marais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plus petits et plus </a:t>
            </a:r>
            <a:r>
              <a:rPr lang="en-US" sz="2000" dirty="0" err="1">
                <a:solidFill>
                  <a:schemeClr val="bg1"/>
                </a:solidFill>
              </a:rPr>
              <a:t>rapides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cousins </a:t>
            </a:r>
            <a:r>
              <a:rPr lang="en-US" sz="2000" dirty="0" err="1">
                <a:solidFill>
                  <a:schemeClr val="bg1"/>
                </a:solidFill>
              </a:rPr>
              <a:t>Essrim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principalement</a:t>
            </a:r>
            <a:r>
              <a:rPr lang="en-US" sz="2000" dirty="0">
                <a:solidFill>
                  <a:schemeClr val="bg1"/>
                </a:solidFill>
              </a:rPr>
              <a:t> sur </a:t>
            </a:r>
            <a:r>
              <a:rPr lang="en-US" sz="2000" dirty="0" err="1">
                <a:solidFill>
                  <a:schemeClr val="bg1"/>
                </a:solidFill>
              </a:rPr>
              <a:t>l’île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Shaksi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peuples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F7110F3-DDDC-44F0-B5E4-8188A7C6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13" y="643467"/>
            <a:ext cx="390886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EC3371-A30D-4B99-BB44-DB5E6474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Runrim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049EC8-1A1F-4947-88A8-37066CD9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Runrim</a:t>
            </a:r>
            <a:r>
              <a:rPr lang="en-US" sz="2000" dirty="0">
                <a:solidFill>
                  <a:schemeClr val="bg1"/>
                </a:solidFill>
              </a:rPr>
              <a:t>, Hommes-</a:t>
            </a:r>
            <a:r>
              <a:rPr lang="en-US" sz="2000" dirty="0" err="1">
                <a:solidFill>
                  <a:schemeClr val="bg1"/>
                </a:solidFill>
              </a:rPr>
              <a:t>Blaireaux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connus</a:t>
            </a:r>
            <a:r>
              <a:rPr lang="en-US" sz="2000" dirty="0">
                <a:solidFill>
                  <a:schemeClr val="bg1"/>
                </a:solidFill>
              </a:rPr>
              <a:t> des races du continent.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ne </a:t>
            </a:r>
            <a:r>
              <a:rPr lang="en-US" sz="2000" dirty="0" err="1">
                <a:solidFill>
                  <a:schemeClr val="bg1"/>
                </a:solidFill>
              </a:rPr>
              <a:t>dépassent</a:t>
            </a:r>
            <a:r>
              <a:rPr lang="en-US" sz="2000" dirty="0">
                <a:solidFill>
                  <a:schemeClr val="bg1"/>
                </a:solidFill>
              </a:rPr>
              <a:t> pas les 1 </a:t>
            </a:r>
            <a:r>
              <a:rPr lang="en-US" sz="2000" dirty="0" err="1">
                <a:solidFill>
                  <a:schemeClr val="bg1"/>
                </a:solidFill>
              </a:rPr>
              <a:t>mètres</a:t>
            </a:r>
            <a:r>
              <a:rPr lang="en-US" sz="2000" dirty="0">
                <a:solidFill>
                  <a:schemeClr val="bg1"/>
                </a:solidFill>
              </a:rPr>
              <a:t> 50.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sur les </a:t>
            </a:r>
            <a:r>
              <a:rPr lang="en-US" sz="2000" dirty="0" err="1">
                <a:solidFill>
                  <a:schemeClr val="bg1"/>
                </a:solidFill>
              </a:rPr>
              <a:t>Îles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d’Argent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races </a:t>
            </a:r>
            <a:r>
              <a:rPr lang="en-US" sz="2000" dirty="0" err="1">
                <a:solidFill>
                  <a:schemeClr val="bg1"/>
                </a:solidFill>
              </a:rPr>
              <a:t>elfiques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bestiales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 descr="Une image contenant habits, personne, armure, moto&#10;&#10;Description générée automatiquement">
            <a:extLst>
              <a:ext uri="{FF2B5EF4-FFF2-40B4-BE49-F238E27FC236}">
                <a16:creationId xmlns:a16="http://schemas.microsoft.com/office/drawing/2014/main" id="{CF70F2DC-7D3A-405E-8FD8-0CB0EE9A8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48" y="643467"/>
            <a:ext cx="472039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2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36B0E3-F304-4EAA-B42E-25D101D1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Dryades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DBF67D-9338-4340-85C3-64BCA1D3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Dryades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gardiens</a:t>
            </a:r>
            <a:r>
              <a:rPr lang="en-US" sz="2000" dirty="0">
                <a:solidFill>
                  <a:schemeClr val="bg1"/>
                </a:solidFill>
              </a:rPr>
              <a:t> de la nature.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ont</a:t>
            </a:r>
            <a:r>
              <a:rPr lang="en-US" sz="2000" dirty="0">
                <a:solidFill>
                  <a:schemeClr val="bg1"/>
                </a:solidFill>
              </a:rPr>
              <a:t> un aspect </a:t>
            </a:r>
            <a:r>
              <a:rPr lang="en-US" sz="2000" dirty="0" err="1">
                <a:solidFill>
                  <a:schemeClr val="bg1"/>
                </a:solidFill>
              </a:rPr>
              <a:t>d’arbre</a:t>
            </a:r>
            <a:r>
              <a:rPr lang="en-US" sz="2000" dirty="0">
                <a:solidFill>
                  <a:schemeClr val="bg1"/>
                </a:solidFill>
              </a:rPr>
              <a:t> bien que de </a:t>
            </a:r>
            <a:r>
              <a:rPr lang="en-US" sz="2000" dirty="0" err="1">
                <a:solidFill>
                  <a:schemeClr val="bg1"/>
                </a:solidFill>
              </a:rPr>
              <a:t>taille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proche-humaine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marais</a:t>
            </a:r>
            <a:r>
              <a:rPr lang="en-US" sz="2000" dirty="0">
                <a:solidFill>
                  <a:schemeClr val="bg1"/>
                </a:solidFill>
              </a:rPr>
              <a:t> et les </a:t>
            </a:r>
            <a:r>
              <a:rPr lang="en-US" sz="2000" dirty="0" err="1">
                <a:solidFill>
                  <a:schemeClr val="bg1"/>
                </a:solidFill>
              </a:rPr>
              <a:t>forêts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ceux</a:t>
            </a:r>
            <a:r>
              <a:rPr lang="en-US" sz="2000" dirty="0">
                <a:solidFill>
                  <a:schemeClr val="bg1"/>
                </a:solidFill>
              </a:rPr>
              <a:t> qui </a:t>
            </a:r>
            <a:r>
              <a:rPr lang="en-US" sz="2000" dirty="0" err="1">
                <a:solidFill>
                  <a:schemeClr val="bg1"/>
                </a:solidFill>
              </a:rPr>
              <a:t>s’en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prennent</a:t>
            </a:r>
            <a:r>
              <a:rPr lang="en-US" sz="2000" dirty="0">
                <a:solidFill>
                  <a:schemeClr val="bg1"/>
                </a:solidFill>
              </a:rPr>
              <a:t> à la nature.</a:t>
            </a:r>
          </a:p>
        </p:txBody>
      </p:sp>
      <p:pic>
        <p:nvPicPr>
          <p:cNvPr id="8" name="Espace réservé du contenu 4" descr="Une image contenant arbre, assis, roche&#10;&#10;Description générée automatiquement">
            <a:extLst>
              <a:ext uri="{FF2B5EF4-FFF2-40B4-BE49-F238E27FC236}">
                <a16:creationId xmlns:a16="http://schemas.microsoft.com/office/drawing/2014/main" id="{31D9982B-3891-4023-AC72-645D9AC8F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60" y="643467"/>
            <a:ext cx="338137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C9565C-8654-47E1-8907-C861D388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Daalrim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A5CFBC-68FD-4DE5-9FEB-14EFCD9B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Daraleth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Centaures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Elfes-Chevaux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mi-</a:t>
            </a:r>
            <a:r>
              <a:rPr lang="en-US" sz="2000" dirty="0" err="1">
                <a:solidFill>
                  <a:schemeClr val="bg1"/>
                </a:solidFill>
              </a:rPr>
              <a:t>Leth</a:t>
            </a:r>
            <a:r>
              <a:rPr lang="en-US" sz="2000" dirty="0">
                <a:solidFill>
                  <a:schemeClr val="bg1"/>
                </a:solidFill>
              </a:rPr>
              <a:t> mi-Cheval.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Leth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verte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variée</a:t>
            </a:r>
            <a:r>
              <a:rPr lang="en-US" sz="2000" dirty="0">
                <a:solidFill>
                  <a:schemeClr val="bg1"/>
                </a:solidFill>
              </a:rPr>
              <a:t> sur des </a:t>
            </a:r>
            <a:r>
              <a:rPr lang="en-US" sz="2000" dirty="0" err="1">
                <a:solidFill>
                  <a:schemeClr val="bg1"/>
                </a:solidFill>
              </a:rPr>
              <a:t>teintes</a:t>
            </a:r>
            <a:r>
              <a:rPr lang="en-US" sz="2000" dirty="0">
                <a:solidFill>
                  <a:schemeClr val="bg1"/>
                </a:solidFill>
              </a:rPr>
              <a:t> plus </a:t>
            </a:r>
            <a:r>
              <a:rPr lang="en-US" sz="2000" dirty="0" err="1">
                <a:solidFill>
                  <a:schemeClr val="bg1"/>
                </a:solidFill>
              </a:rPr>
              <a:t>rosées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plus </a:t>
            </a:r>
            <a:r>
              <a:rPr lang="en-US" sz="2000" dirty="0" err="1">
                <a:solidFill>
                  <a:schemeClr val="bg1"/>
                </a:solidFill>
              </a:rPr>
              <a:t>bleutées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regions </a:t>
            </a:r>
            <a:r>
              <a:rPr lang="en-US" sz="2000" dirty="0" err="1">
                <a:solidFill>
                  <a:schemeClr val="bg1"/>
                </a:solidFill>
              </a:rPr>
              <a:t>forestières</a:t>
            </a:r>
            <a:r>
              <a:rPr lang="en-US" sz="2000" dirty="0">
                <a:solidFill>
                  <a:schemeClr val="bg1"/>
                </a:solidFill>
              </a:rPr>
              <a:t> et  se </a:t>
            </a:r>
            <a:r>
              <a:rPr lang="en-US" sz="2000" dirty="0" err="1">
                <a:solidFill>
                  <a:schemeClr val="bg1"/>
                </a:solidFill>
              </a:rPr>
              <a:t>montrent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rarement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races.</a:t>
            </a:r>
          </a:p>
        </p:txBody>
      </p:sp>
      <p:pic>
        <p:nvPicPr>
          <p:cNvPr id="8" name="Espace réservé du contenu 4" descr="Une image contenant arbre, sport aquatique, nageant, invertébré&#10;&#10;Description générée automatiquement">
            <a:extLst>
              <a:ext uri="{FF2B5EF4-FFF2-40B4-BE49-F238E27FC236}">
                <a16:creationId xmlns:a16="http://schemas.microsoft.com/office/drawing/2014/main" id="{EF153806-B74E-4A75-AF3A-2472F44B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90" y="643467"/>
            <a:ext cx="382771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C4DB7D-0123-44C3-B3A7-C6058628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Kobold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76F9CF-300E-449A-A490-B14D003B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Kobold font parties des races de </a:t>
            </a:r>
            <a:r>
              <a:rPr lang="en-US" sz="2000" dirty="0" err="1">
                <a:solidFill>
                  <a:schemeClr val="bg1"/>
                </a:solidFill>
              </a:rPr>
              <a:t>Thariss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suivent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culte</a:t>
            </a:r>
            <a:r>
              <a:rPr lang="en-US" sz="2000" dirty="0">
                <a:solidFill>
                  <a:schemeClr val="bg1"/>
                </a:solidFill>
              </a:rPr>
              <a:t> du </a:t>
            </a:r>
            <a:r>
              <a:rPr lang="en-US" sz="2000" dirty="0" err="1">
                <a:solidFill>
                  <a:schemeClr val="bg1"/>
                </a:solidFill>
              </a:rPr>
              <a:t>Tharissi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légèrement</a:t>
            </a:r>
            <a:r>
              <a:rPr lang="en-US" sz="2000" dirty="0">
                <a:solidFill>
                  <a:schemeClr val="bg1"/>
                </a:solidFill>
              </a:rPr>
              <a:t> plus petits que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cousins </a:t>
            </a:r>
            <a:r>
              <a:rPr lang="en-US" sz="2000" dirty="0" err="1">
                <a:solidFill>
                  <a:schemeClr val="bg1"/>
                </a:solidFill>
              </a:rPr>
              <a:t>Roarim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Lutania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races non-</a:t>
            </a:r>
            <a:r>
              <a:rPr lang="en-US" sz="2000" dirty="0" err="1">
                <a:solidFill>
                  <a:schemeClr val="bg1"/>
                </a:solidFill>
              </a:rPr>
              <a:t>Tharisiennes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guerre </a:t>
            </a:r>
            <a:r>
              <a:rPr lang="en-US" sz="2000" dirty="0" err="1">
                <a:solidFill>
                  <a:schemeClr val="bg1"/>
                </a:solidFill>
              </a:rPr>
              <a:t>continuelle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contre</a:t>
            </a:r>
            <a:r>
              <a:rPr lang="en-US" sz="2000" dirty="0">
                <a:solidFill>
                  <a:schemeClr val="bg1"/>
                </a:solidFill>
              </a:rPr>
              <a:t> les Ombres.</a:t>
            </a:r>
          </a:p>
        </p:txBody>
      </p:sp>
      <p:pic>
        <p:nvPicPr>
          <p:cNvPr id="8" name="Espace réservé du contenu 4" descr="Une image contenant animal, gâteau&#10;&#10;Description générée automatiquement">
            <a:extLst>
              <a:ext uri="{FF2B5EF4-FFF2-40B4-BE49-F238E27FC236}">
                <a16:creationId xmlns:a16="http://schemas.microsoft.com/office/drawing/2014/main" id="{9B92EB4F-55D2-40D3-8ED4-B737B7A3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41" y="643467"/>
            <a:ext cx="377361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623AD6-E672-4512-A5E8-12EEB44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Loorim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DB9F1EDB-A3A6-481C-8B6D-F4B2CD12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Loorim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Hommes-Roux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sont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petits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humanoïdes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à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l’aspect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panda roux.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principalement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régions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froides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Ventre</a:t>
            </a:r>
            <a:r>
              <a:rPr lang="en-US" sz="2000" dirty="0">
                <a:solidFill>
                  <a:schemeClr val="bg1"/>
                </a:solidFill>
              </a:rPr>
              <a:t>-Glace et sur </a:t>
            </a:r>
            <a:r>
              <a:rPr lang="en-US" sz="2000" dirty="0" err="1">
                <a:solidFill>
                  <a:schemeClr val="bg1"/>
                </a:solidFill>
              </a:rPr>
              <a:t>l’île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Bois</a:t>
            </a:r>
            <a:r>
              <a:rPr lang="en-US" sz="2000" dirty="0">
                <a:solidFill>
                  <a:schemeClr val="bg1"/>
                </a:solidFill>
              </a:rPr>
              <a:t>-Blanc.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Loorim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sont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pas hostiles aux races du continent.</a:t>
            </a:r>
          </a:p>
        </p:txBody>
      </p:sp>
      <p:pic>
        <p:nvPicPr>
          <p:cNvPr id="8" name="Espace réservé du contenu 4" descr="Une image contenant extérieur, animal&#10;&#10;Description générée automatiquement">
            <a:extLst>
              <a:ext uri="{FF2B5EF4-FFF2-40B4-BE49-F238E27FC236}">
                <a16:creationId xmlns:a16="http://schemas.microsoft.com/office/drawing/2014/main" id="{7B224410-01EB-48CD-968B-4B4701F8D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5" r="-2" b="10109"/>
          <a:stretch/>
        </p:blipFill>
        <p:spPr>
          <a:xfrm>
            <a:off x="5443904" y="643467"/>
            <a:ext cx="595848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8E0766-70F2-4990-A7AF-2B162413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Traalvin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E03DF9-74F9-4D60-80D9-4CE16BCE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Traalvin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Gardiens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Mers</a:t>
            </a:r>
            <a:r>
              <a:rPr lang="en-US" sz="2000" dirty="0">
                <a:solidFill>
                  <a:schemeClr val="bg1"/>
                </a:solidFill>
              </a:rPr>
              <a:t>, ne </a:t>
            </a:r>
            <a:r>
              <a:rPr lang="en-US" sz="2000" dirty="0" err="1">
                <a:solidFill>
                  <a:schemeClr val="bg1"/>
                </a:solidFill>
              </a:rPr>
              <a:t>dépassent</a:t>
            </a:r>
            <a:r>
              <a:rPr lang="en-US" sz="2000" dirty="0">
                <a:solidFill>
                  <a:schemeClr val="bg1"/>
                </a:solidFill>
              </a:rPr>
              <a:t> pas les 2 </a:t>
            </a:r>
            <a:r>
              <a:rPr lang="en-US" sz="2000" dirty="0" err="1">
                <a:solidFill>
                  <a:schemeClr val="bg1"/>
                </a:solidFill>
              </a:rPr>
              <a:t>mètres</a:t>
            </a:r>
            <a:r>
              <a:rPr lang="en-US" sz="2000" dirty="0">
                <a:solidFill>
                  <a:schemeClr val="bg1"/>
                </a:solidFill>
              </a:rPr>
              <a:t> 10.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tous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bleuté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mers</a:t>
            </a:r>
            <a:r>
              <a:rPr lang="en-US" sz="2000" dirty="0">
                <a:solidFill>
                  <a:schemeClr val="bg1"/>
                </a:solidFill>
              </a:rPr>
              <a:t> du </a:t>
            </a:r>
            <a:r>
              <a:rPr lang="en-US" sz="2000" dirty="0" err="1">
                <a:solidFill>
                  <a:schemeClr val="bg1"/>
                </a:solidFill>
              </a:rPr>
              <a:t>nords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l’océan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lointain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C6912212-BEB2-479C-8971-08429795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84" y="643467"/>
            <a:ext cx="346252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62A05-5094-4A13-B9E9-CB0065AE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Déchus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366114-3F87-4583-9467-2D26D641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Déchus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race de </a:t>
            </a:r>
            <a:r>
              <a:rPr lang="en-US" sz="2000" dirty="0" err="1">
                <a:solidFill>
                  <a:schemeClr val="bg1"/>
                </a:solidFill>
              </a:rPr>
              <a:t>Thariss</a:t>
            </a:r>
            <a:r>
              <a:rPr lang="en-US" sz="2000" dirty="0">
                <a:solidFill>
                  <a:schemeClr val="bg1"/>
                </a:solidFill>
              </a:rPr>
              <a:t> à la resemblance entre des </a:t>
            </a:r>
            <a:r>
              <a:rPr lang="en-US" sz="2000" dirty="0" err="1">
                <a:solidFill>
                  <a:schemeClr val="bg1"/>
                </a:solidFill>
              </a:rPr>
              <a:t>Elfes</a:t>
            </a:r>
            <a:r>
              <a:rPr lang="en-US" sz="2000" dirty="0">
                <a:solidFill>
                  <a:schemeClr val="bg1"/>
                </a:solidFill>
              </a:rPr>
              <a:t> pour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oreilles</a:t>
            </a:r>
            <a:r>
              <a:rPr lang="en-US" sz="2000" dirty="0">
                <a:solidFill>
                  <a:schemeClr val="bg1"/>
                </a:solidFill>
              </a:rPr>
              <a:t>, des </a:t>
            </a:r>
            <a:r>
              <a:rPr lang="en-US" sz="2000" dirty="0" err="1">
                <a:solidFill>
                  <a:schemeClr val="bg1"/>
                </a:solidFill>
              </a:rPr>
              <a:t>Tieffelins</a:t>
            </a:r>
            <a:r>
              <a:rPr lang="en-US" sz="2000" dirty="0">
                <a:solidFill>
                  <a:schemeClr val="bg1"/>
                </a:solidFill>
              </a:rPr>
              <a:t> pour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cornes</a:t>
            </a:r>
            <a:r>
              <a:rPr lang="en-US" sz="2000" dirty="0">
                <a:solidFill>
                  <a:schemeClr val="bg1"/>
                </a:solidFill>
              </a:rPr>
              <a:t> et des Ombres pour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yeux</a:t>
            </a:r>
            <a:r>
              <a:rPr lang="en-US" sz="2000" dirty="0">
                <a:solidFill>
                  <a:schemeClr val="bg1"/>
                </a:solidFill>
              </a:rPr>
              <a:t> violets.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mesurent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taille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humaine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autant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sur </a:t>
            </a:r>
            <a:r>
              <a:rPr lang="en-US" sz="2000" dirty="0" err="1">
                <a:solidFill>
                  <a:schemeClr val="bg1"/>
                </a:solidFill>
              </a:rPr>
              <a:t>l’Archipel</a:t>
            </a:r>
            <a:r>
              <a:rPr lang="en-US" sz="2000" dirty="0">
                <a:solidFill>
                  <a:schemeClr val="bg1"/>
                </a:solidFill>
              </a:rPr>
              <a:t> des Ombres.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 </a:t>
            </a:r>
            <a:r>
              <a:rPr lang="en-US" sz="2000" dirty="0" err="1">
                <a:solidFill>
                  <a:schemeClr val="bg1"/>
                </a:solidFill>
              </a:rPr>
              <a:t>hormis</a:t>
            </a:r>
            <a:r>
              <a:rPr lang="en-US" sz="2000" dirty="0">
                <a:solidFill>
                  <a:schemeClr val="bg1"/>
                </a:solidFill>
              </a:rPr>
              <a:t> les races qui </a:t>
            </a:r>
            <a:r>
              <a:rPr lang="en-US" sz="2000" dirty="0" err="1">
                <a:solidFill>
                  <a:schemeClr val="bg1"/>
                </a:solidFill>
              </a:rPr>
              <a:t>suivent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culte</a:t>
            </a:r>
            <a:r>
              <a:rPr lang="en-US" sz="2000" dirty="0">
                <a:solidFill>
                  <a:schemeClr val="bg1"/>
                </a:solidFill>
              </a:rPr>
              <a:t> du </a:t>
            </a:r>
            <a:r>
              <a:rPr lang="en-US" sz="2000" dirty="0" err="1">
                <a:solidFill>
                  <a:schemeClr val="bg1"/>
                </a:solidFill>
              </a:rPr>
              <a:t>Tharissi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 descr="Une image contenant extérieur, neige, ciel, personne&#10;&#10;Description générée automatiquement">
            <a:extLst>
              <a:ext uri="{FF2B5EF4-FFF2-40B4-BE49-F238E27FC236}">
                <a16:creationId xmlns:a16="http://schemas.microsoft.com/office/drawing/2014/main" id="{AC249D09-FFED-41E4-9C44-D4B60CEF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76" y="643467"/>
            <a:ext cx="320554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F07146-383A-4D5A-B68A-0994EAC9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Borrim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32F7BA-DF09-41E7-9FE3-A911816F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Borrim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aussi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nommés</a:t>
            </a:r>
            <a:r>
              <a:rPr lang="en-US" sz="2000" dirty="0">
                <a:solidFill>
                  <a:schemeClr val="bg1"/>
                </a:solidFill>
              </a:rPr>
              <a:t> Hommes-Ours,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humanoïdes</a:t>
            </a:r>
            <a:r>
              <a:rPr lang="en-US" sz="2000" dirty="0">
                <a:solidFill>
                  <a:schemeClr val="bg1"/>
                </a:solidFill>
              </a:rPr>
              <a:t> à </a:t>
            </a:r>
            <a:r>
              <a:rPr lang="en-US" sz="2000" dirty="0" err="1">
                <a:solidFill>
                  <a:schemeClr val="bg1"/>
                </a:solidFill>
              </a:rPr>
              <a:t>l’aspect</a:t>
            </a:r>
            <a:r>
              <a:rPr lang="en-US" sz="2000" dirty="0">
                <a:solidFill>
                  <a:schemeClr val="bg1"/>
                </a:solidFill>
              </a:rPr>
              <a:t> physique </a:t>
            </a:r>
            <a:r>
              <a:rPr lang="en-US" sz="2000" dirty="0" err="1">
                <a:solidFill>
                  <a:schemeClr val="bg1"/>
                </a:solidFill>
              </a:rPr>
              <a:t>d’ours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ne </a:t>
            </a:r>
            <a:r>
              <a:rPr lang="en-US" sz="2000" dirty="0" err="1">
                <a:solidFill>
                  <a:schemeClr val="bg1"/>
                </a:solidFill>
              </a:rPr>
              <a:t>mesurent</a:t>
            </a:r>
            <a:r>
              <a:rPr lang="en-US" sz="2000" dirty="0">
                <a:solidFill>
                  <a:schemeClr val="bg1"/>
                </a:solidFill>
              </a:rPr>
              <a:t> pas loin de 2 </a:t>
            </a:r>
            <a:r>
              <a:rPr lang="en-US" sz="2000" dirty="0" err="1">
                <a:solidFill>
                  <a:schemeClr val="bg1"/>
                </a:solidFill>
              </a:rPr>
              <a:t>mètres</a:t>
            </a:r>
            <a:r>
              <a:rPr lang="en-US" sz="2000" dirty="0">
                <a:solidFill>
                  <a:schemeClr val="bg1"/>
                </a:solidFill>
              </a:rPr>
              <a:t> 30.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fourrure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être</a:t>
            </a:r>
            <a:r>
              <a:rPr lang="en-US" sz="2000" dirty="0">
                <a:solidFill>
                  <a:schemeClr val="bg1"/>
                </a:solidFill>
              </a:rPr>
              <a:t> blanche, noir, grise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brune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montagnes</a:t>
            </a:r>
            <a:r>
              <a:rPr lang="en-US" sz="2000" dirty="0">
                <a:solidFill>
                  <a:schemeClr val="bg1"/>
                </a:solidFill>
              </a:rPr>
              <a:t> et les </a:t>
            </a:r>
            <a:r>
              <a:rPr lang="en-US" sz="2000" dirty="0" err="1">
                <a:solidFill>
                  <a:schemeClr val="bg1"/>
                </a:solidFill>
              </a:rPr>
              <a:t>forêts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avec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 mise à part les Orcs.</a:t>
            </a:r>
          </a:p>
        </p:txBody>
      </p:sp>
      <p:pic>
        <p:nvPicPr>
          <p:cNvPr id="8" name="Espace réservé du contenu 4" descr="Une image contenant habits&#10;&#10;Description générée automatiquement">
            <a:extLst>
              <a:ext uri="{FF2B5EF4-FFF2-40B4-BE49-F238E27FC236}">
                <a16:creationId xmlns:a16="http://schemas.microsoft.com/office/drawing/2014/main" id="{D57A02A7-DF05-4832-BC95-92E66FD1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11" y="643467"/>
            <a:ext cx="401707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5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5037CF-DF66-4D90-A039-F5F75E46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Les </a:t>
            </a:r>
            <a:r>
              <a:rPr lang="fr-FR" sz="2800" dirty="0" err="1">
                <a:solidFill>
                  <a:schemeClr val="bg1"/>
                </a:solidFill>
              </a:rPr>
              <a:t>Felldagrull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655AF9-BB8B-4174-8ABC-2C2154AE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Felldagrull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humanoïdes</a:t>
            </a:r>
            <a:r>
              <a:rPr lang="en-US" sz="2000" dirty="0">
                <a:solidFill>
                  <a:schemeClr val="bg1"/>
                </a:solidFill>
              </a:rPr>
              <a:t> à </a:t>
            </a:r>
            <a:r>
              <a:rPr lang="en-US" sz="2000" dirty="0" err="1">
                <a:solidFill>
                  <a:schemeClr val="bg1"/>
                </a:solidFill>
              </a:rPr>
              <a:t>quatre</a:t>
            </a:r>
            <a:r>
              <a:rPr lang="en-US" sz="2000" dirty="0">
                <a:solidFill>
                  <a:schemeClr val="bg1"/>
                </a:solidFill>
              </a:rPr>
              <a:t> bras.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généralement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pâle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yeux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soit</a:t>
            </a:r>
            <a:r>
              <a:rPr lang="en-US" sz="2000" dirty="0">
                <a:solidFill>
                  <a:schemeClr val="bg1"/>
                </a:solidFill>
              </a:rPr>
              <a:t> rouges </a:t>
            </a:r>
            <a:r>
              <a:rPr lang="en-US" sz="2000" dirty="0" err="1">
                <a:solidFill>
                  <a:schemeClr val="bg1"/>
                </a:solidFill>
              </a:rPr>
              <a:t>soit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ambrés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sur les </a:t>
            </a:r>
            <a:r>
              <a:rPr lang="en-US" sz="2000" dirty="0" err="1">
                <a:solidFill>
                  <a:schemeClr val="bg1"/>
                </a:solidFill>
              </a:rPr>
              <a:t>îles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Shaksi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Ssisa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 à part les </a:t>
            </a:r>
            <a:r>
              <a:rPr lang="en-US" sz="2000" dirty="0" err="1">
                <a:solidFill>
                  <a:schemeClr val="bg1"/>
                </a:solidFill>
              </a:rPr>
              <a:t>Essmarim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B645F66-BA82-4651-8D51-63E94D5D7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46745"/>
            <a:ext cx="6250769" cy="42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4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2C49C4-E849-45AB-A7D5-B105C108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Galrim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47ED14-CC78-42E0-8193-E1A670E8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Galrim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encore Hommes-Singes,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assez</a:t>
            </a:r>
            <a:r>
              <a:rPr lang="en-US" sz="2000" dirty="0">
                <a:solidFill>
                  <a:schemeClr val="bg1"/>
                </a:solidFill>
              </a:rPr>
              <a:t> grands et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solitaire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très</a:t>
            </a:r>
            <a:r>
              <a:rPr lang="en-US" sz="2000" dirty="0">
                <a:solidFill>
                  <a:schemeClr val="bg1"/>
                </a:solidFill>
              </a:rPr>
              <a:t> petit </a:t>
            </a:r>
            <a:r>
              <a:rPr lang="en-US" sz="2000" dirty="0" err="1">
                <a:solidFill>
                  <a:schemeClr val="bg1"/>
                </a:solidFill>
              </a:rPr>
              <a:t>groupe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forêts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l’Archipel</a:t>
            </a:r>
            <a:r>
              <a:rPr lang="en-US" sz="2000" dirty="0">
                <a:solidFill>
                  <a:schemeClr val="bg1"/>
                </a:solidFill>
              </a:rPr>
              <a:t> des Ombres.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races à condition </a:t>
            </a:r>
            <a:r>
              <a:rPr lang="en-US" sz="2000" dirty="0" err="1">
                <a:solidFill>
                  <a:schemeClr val="bg1"/>
                </a:solidFill>
              </a:rPr>
              <a:t>qu’ils</a:t>
            </a:r>
            <a:r>
              <a:rPr lang="en-US" sz="2000" dirty="0">
                <a:solidFill>
                  <a:schemeClr val="bg1"/>
                </a:solidFill>
              </a:rPr>
              <a:t> ne se </a:t>
            </a:r>
            <a:r>
              <a:rPr lang="en-US" sz="2000" dirty="0" err="1">
                <a:solidFill>
                  <a:schemeClr val="bg1"/>
                </a:solidFill>
              </a:rPr>
              <a:t>sentent</a:t>
            </a:r>
            <a:r>
              <a:rPr lang="en-US" sz="2000" dirty="0">
                <a:solidFill>
                  <a:schemeClr val="bg1"/>
                </a:solidFill>
              </a:rPr>
              <a:t> pas menaces.</a:t>
            </a:r>
          </a:p>
        </p:txBody>
      </p:sp>
      <p:pic>
        <p:nvPicPr>
          <p:cNvPr id="8" name="Espace réservé du contenu 4" descr="Une image contenant animal, mammifère, primate, chat&#10;&#10;Description générée automatiquement">
            <a:extLst>
              <a:ext uri="{FF2B5EF4-FFF2-40B4-BE49-F238E27FC236}">
                <a16:creationId xmlns:a16="http://schemas.microsoft.com/office/drawing/2014/main" id="{6E68E54F-44FF-41D4-8308-E169458E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95" y="643467"/>
            <a:ext cx="419290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D2213B-4F60-40EC-9222-3151C195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Vanrim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71BBA8-71F9-4AA8-B1A1-BAA679F7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Vanrim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Hommes-</a:t>
            </a:r>
            <a:r>
              <a:rPr lang="en-US" sz="2000" dirty="0" err="1">
                <a:solidFill>
                  <a:schemeClr val="bg1"/>
                </a:solidFill>
              </a:rPr>
              <a:t>Chauves</a:t>
            </a:r>
            <a:r>
              <a:rPr lang="en-US" sz="2000" dirty="0">
                <a:solidFill>
                  <a:schemeClr val="bg1"/>
                </a:solidFill>
              </a:rPr>
              <a:t>-Souris.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peu</a:t>
            </a:r>
            <a:r>
              <a:rPr lang="en-US" sz="2000" dirty="0">
                <a:solidFill>
                  <a:schemeClr val="bg1"/>
                </a:solidFill>
              </a:rPr>
              <a:t> plus petits que des </a:t>
            </a:r>
            <a:r>
              <a:rPr lang="en-US" sz="2000" dirty="0" err="1">
                <a:solidFill>
                  <a:schemeClr val="bg1"/>
                </a:solidFill>
              </a:rPr>
              <a:t>humains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cohabitent</a:t>
            </a:r>
            <a:r>
              <a:rPr lang="en-US" sz="2000" dirty="0">
                <a:solidFill>
                  <a:schemeClr val="bg1"/>
                </a:solidFill>
              </a:rPr>
              <a:t> avec les Vampires un </a:t>
            </a:r>
            <a:r>
              <a:rPr lang="en-US" sz="2000" dirty="0" err="1">
                <a:solidFill>
                  <a:schemeClr val="bg1"/>
                </a:solidFill>
              </a:rPr>
              <a:t>peu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partout</a:t>
            </a:r>
            <a:r>
              <a:rPr lang="en-US" sz="2000" dirty="0">
                <a:solidFill>
                  <a:schemeClr val="bg1"/>
                </a:solidFill>
              </a:rPr>
              <a:t> sur le continent.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espèces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sauf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Morts-Vivants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68FD9157-028E-40A1-8EE6-B0F9E1C0A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95" y="643467"/>
            <a:ext cx="419290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7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09DC0E-DFC7-45C0-805D-DFF44FD1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Nâgas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D71DDA-EB52-45C9-ADAE-1EB3FA54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Nâgas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serpents avec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part </a:t>
            </a:r>
            <a:r>
              <a:rPr lang="en-US" sz="2000" dirty="0" err="1">
                <a:solidFill>
                  <a:schemeClr val="bg1"/>
                </a:solidFill>
              </a:rPr>
              <a:t>d’aspect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humanoïde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marais</a:t>
            </a:r>
            <a:r>
              <a:rPr lang="en-US" sz="2000" dirty="0">
                <a:solidFill>
                  <a:schemeClr val="bg1"/>
                </a:solidFill>
              </a:rPr>
              <a:t> et les </a:t>
            </a:r>
            <a:r>
              <a:rPr lang="en-US" sz="2000" dirty="0" err="1">
                <a:solidFill>
                  <a:schemeClr val="bg1"/>
                </a:solidFill>
              </a:rPr>
              <a:t>forêts</a:t>
            </a:r>
            <a:r>
              <a:rPr lang="en-US" sz="2000" dirty="0">
                <a:solidFill>
                  <a:schemeClr val="bg1"/>
                </a:solidFill>
              </a:rPr>
              <a:t> du continent.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races.</a:t>
            </a:r>
          </a:p>
        </p:txBody>
      </p:sp>
      <p:pic>
        <p:nvPicPr>
          <p:cNvPr id="8" name="Espace réservé du contenu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E9679496-5833-477E-BCED-63D5A5E8A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50" y="643467"/>
            <a:ext cx="392239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9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11F9C5-8104-4EFB-AF66-67FD64F7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Lamias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D089CC-80CC-4EC7-B188-B217A15E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Lamias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humanoïdes</a:t>
            </a:r>
            <a:r>
              <a:rPr lang="en-US" sz="2000" dirty="0">
                <a:solidFill>
                  <a:schemeClr val="bg1"/>
                </a:solidFill>
              </a:rPr>
              <a:t> à </a:t>
            </a:r>
            <a:r>
              <a:rPr lang="en-US" sz="2000" dirty="0" err="1">
                <a:solidFill>
                  <a:schemeClr val="bg1"/>
                </a:solidFill>
              </a:rPr>
              <a:t>l’aspect</a:t>
            </a:r>
            <a:r>
              <a:rPr lang="en-US" sz="2000" dirty="0">
                <a:solidFill>
                  <a:schemeClr val="bg1"/>
                </a:solidFill>
              </a:rPr>
              <a:t> de serpent.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ont</a:t>
            </a:r>
            <a:r>
              <a:rPr lang="en-US" sz="2000" dirty="0">
                <a:solidFill>
                  <a:schemeClr val="bg1"/>
                </a:solidFill>
              </a:rPr>
              <a:t> un visage </a:t>
            </a:r>
            <a:r>
              <a:rPr lang="en-US" sz="2000" dirty="0" err="1">
                <a:solidFill>
                  <a:schemeClr val="bg1"/>
                </a:solidFill>
              </a:rPr>
              <a:t>humain</a:t>
            </a:r>
            <a:r>
              <a:rPr lang="en-US" sz="2000" dirty="0">
                <a:solidFill>
                  <a:schemeClr val="bg1"/>
                </a:solidFill>
              </a:rPr>
              <a:t> et le </a:t>
            </a:r>
            <a:r>
              <a:rPr lang="en-US" sz="2000" dirty="0" err="1">
                <a:solidFill>
                  <a:schemeClr val="bg1"/>
                </a:solidFill>
              </a:rPr>
              <a:t>buste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humain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également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cheveux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serpents.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sur </a:t>
            </a:r>
            <a:r>
              <a:rPr lang="en-US" sz="2000" dirty="0" err="1">
                <a:solidFill>
                  <a:schemeClr val="bg1"/>
                </a:solidFill>
              </a:rPr>
              <a:t>l’Île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Lynaf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 </a:t>
            </a:r>
            <a:r>
              <a:rPr lang="en-US" sz="2000" dirty="0" err="1">
                <a:solidFill>
                  <a:schemeClr val="bg1"/>
                </a:solidFill>
              </a:rPr>
              <a:t>existantes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 descr="Une image contenant intérieur, mur&#10;&#10;Description générée automatiquement">
            <a:extLst>
              <a:ext uri="{FF2B5EF4-FFF2-40B4-BE49-F238E27FC236}">
                <a16:creationId xmlns:a16="http://schemas.microsoft.com/office/drawing/2014/main" id="{3CA4D459-FA08-455C-A39C-6A8A69D2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58" y="643467"/>
            <a:ext cx="417937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2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BA96FC-A5A3-4FC5-AB77-2309F41A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Xiinleth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2EFB3B-2C19-43AB-A6B9-4812B64B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Xiinleth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aussi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connus</a:t>
            </a:r>
            <a:r>
              <a:rPr lang="en-US" sz="2000" dirty="0">
                <a:solidFill>
                  <a:schemeClr val="bg1"/>
                </a:solidFill>
              </a:rPr>
              <a:t> sous le </a:t>
            </a:r>
            <a:r>
              <a:rPr lang="en-US" sz="2000" dirty="0" err="1">
                <a:solidFill>
                  <a:schemeClr val="bg1"/>
                </a:solidFill>
              </a:rPr>
              <a:t>noms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d’Elfes</a:t>
            </a:r>
            <a:r>
              <a:rPr lang="en-US" sz="2000" dirty="0">
                <a:solidFill>
                  <a:schemeClr val="bg1"/>
                </a:solidFill>
              </a:rPr>
              <a:t> de Glace.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mesurent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jusqu’à</a:t>
            </a:r>
            <a:r>
              <a:rPr lang="en-US" sz="2000" dirty="0">
                <a:solidFill>
                  <a:schemeClr val="bg1"/>
                </a:solidFill>
              </a:rPr>
              <a:t> 2 </a:t>
            </a:r>
            <a:r>
              <a:rPr lang="en-US" sz="2000" dirty="0" err="1">
                <a:solidFill>
                  <a:schemeClr val="bg1"/>
                </a:solidFill>
              </a:rPr>
              <a:t>mètres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rosée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pâle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yeux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blancs</a:t>
            </a:r>
            <a:r>
              <a:rPr lang="en-US" sz="2000" dirty="0">
                <a:solidFill>
                  <a:schemeClr val="bg1"/>
                </a:solidFill>
              </a:rPr>
              <a:t> tout </a:t>
            </a:r>
            <a:r>
              <a:rPr lang="en-US" sz="2000" dirty="0" err="1">
                <a:solidFill>
                  <a:schemeClr val="bg1"/>
                </a:solidFill>
              </a:rPr>
              <a:t>comme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cheveux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sur </a:t>
            </a:r>
            <a:r>
              <a:rPr lang="en-US" sz="2000" dirty="0" err="1">
                <a:solidFill>
                  <a:schemeClr val="bg1"/>
                </a:solidFill>
              </a:rPr>
              <a:t>l’île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Givre</a:t>
            </a:r>
            <a:r>
              <a:rPr lang="en-US" sz="2000" dirty="0">
                <a:solidFill>
                  <a:schemeClr val="bg1"/>
                </a:solidFill>
              </a:rPr>
              <a:t>-Serre.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neutres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races.</a:t>
            </a:r>
          </a:p>
        </p:txBody>
      </p:sp>
      <p:pic>
        <p:nvPicPr>
          <p:cNvPr id="8" name="Espace réservé du contenu 4" descr="Une image contenant personne, femme, habits&#10;&#10;Description générée automatiquement">
            <a:extLst>
              <a:ext uri="{FF2B5EF4-FFF2-40B4-BE49-F238E27FC236}">
                <a16:creationId xmlns:a16="http://schemas.microsoft.com/office/drawing/2014/main" id="{BA730A0D-CC11-475C-8BB5-676751894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01" y="643467"/>
            <a:ext cx="386829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8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8F77B4-ABD4-41EE-87B9-E2EA028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Grands Gobelins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369E7F-E42C-437A-8234-83C68F7B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Grands Gobelins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espèce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cousine</a:t>
            </a:r>
            <a:r>
              <a:rPr lang="en-US" sz="2000" dirty="0">
                <a:solidFill>
                  <a:schemeClr val="bg1"/>
                </a:solidFill>
              </a:rPr>
              <a:t> des Gobelins.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cependant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tribu</a:t>
            </a:r>
            <a:r>
              <a:rPr lang="en-US" sz="2000" dirty="0">
                <a:solidFill>
                  <a:schemeClr val="bg1"/>
                </a:solidFill>
              </a:rPr>
              <a:t> hors des </a:t>
            </a:r>
            <a:r>
              <a:rPr lang="en-US" sz="2000" dirty="0" err="1">
                <a:solidFill>
                  <a:schemeClr val="bg1"/>
                </a:solidFill>
              </a:rPr>
              <a:t>montagnes</a:t>
            </a:r>
            <a:r>
              <a:rPr lang="en-US" sz="2000" dirty="0">
                <a:solidFill>
                  <a:schemeClr val="bg1"/>
                </a:solidFill>
              </a:rPr>
              <a:t>, à </a:t>
            </a:r>
            <a:r>
              <a:rPr lang="en-US" sz="2000" dirty="0" err="1">
                <a:solidFill>
                  <a:schemeClr val="bg1"/>
                </a:solidFill>
              </a:rPr>
              <a:t>l’air</a:t>
            </a:r>
            <a:r>
              <a:rPr lang="en-US" sz="2000" dirty="0">
                <a:solidFill>
                  <a:schemeClr val="bg1"/>
                </a:solidFill>
              </a:rPr>
              <a:t> libre.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généralement</a:t>
            </a:r>
            <a:r>
              <a:rPr lang="en-US" sz="2000" dirty="0">
                <a:solidFill>
                  <a:schemeClr val="bg1"/>
                </a:solidFill>
              </a:rPr>
              <a:t> grise à bleu.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concentration de lieu de vie se </a:t>
            </a:r>
            <a:r>
              <a:rPr lang="en-US" sz="2000" dirty="0" err="1">
                <a:solidFill>
                  <a:schemeClr val="bg1"/>
                </a:solidFill>
              </a:rPr>
              <a:t>trouve</a:t>
            </a:r>
            <a:r>
              <a:rPr lang="en-US" sz="2000" dirty="0">
                <a:solidFill>
                  <a:schemeClr val="bg1"/>
                </a:solidFill>
              </a:rPr>
              <a:t> au Lamedon et à </a:t>
            </a:r>
            <a:r>
              <a:rPr lang="en-US" sz="2000" dirty="0" err="1">
                <a:solidFill>
                  <a:schemeClr val="bg1"/>
                </a:solidFill>
              </a:rPr>
              <a:t>Gaznag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de nature et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perpétuelle</a:t>
            </a:r>
            <a:r>
              <a:rPr lang="en-US" sz="2000" dirty="0">
                <a:solidFill>
                  <a:schemeClr val="bg1"/>
                </a:solidFill>
              </a:rPr>
              <a:t> guerre avec les </a:t>
            </a:r>
            <a:r>
              <a:rPr lang="en-US" sz="2000" dirty="0" err="1">
                <a:solidFill>
                  <a:schemeClr val="bg1"/>
                </a:solidFill>
              </a:rPr>
              <a:t>Umleth</a:t>
            </a:r>
            <a:r>
              <a:rPr lang="en-US" sz="2000" dirty="0">
                <a:solidFill>
                  <a:schemeClr val="bg1"/>
                </a:solidFill>
              </a:rPr>
              <a:t> du Lamedon.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0CF5BA5-16D9-4DC6-91C8-6F1FE249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88" y="643467"/>
            <a:ext cx="393591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88D288-B704-4146-88D7-748C66EF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Bantrim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57A0F7-A957-4408-A179-E5B5540C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Bantrim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Hommes-</a:t>
            </a:r>
            <a:r>
              <a:rPr lang="en-US" sz="2000" dirty="0" err="1">
                <a:solidFill>
                  <a:schemeClr val="bg1"/>
                </a:solidFill>
              </a:rPr>
              <a:t>Cerfs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 la </a:t>
            </a:r>
            <a:r>
              <a:rPr lang="en-US" sz="2000" dirty="0" err="1">
                <a:solidFill>
                  <a:schemeClr val="bg1"/>
                </a:solidFill>
              </a:rPr>
              <a:t>catégorie</a:t>
            </a:r>
            <a:r>
              <a:rPr lang="en-US" sz="2000" dirty="0">
                <a:solidFill>
                  <a:schemeClr val="bg1"/>
                </a:solidFill>
              </a:rPr>
              <a:t> des races </a:t>
            </a:r>
            <a:r>
              <a:rPr lang="en-US" sz="2000" dirty="0" err="1">
                <a:solidFill>
                  <a:schemeClr val="bg1"/>
                </a:solidFill>
              </a:rPr>
              <a:t>bestiales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colori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varie</a:t>
            </a:r>
            <a:r>
              <a:rPr lang="en-US" sz="2000" dirty="0">
                <a:solidFill>
                  <a:schemeClr val="bg1"/>
                </a:solidFill>
              </a:rPr>
              <a:t> de noir à blanc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passant par le </a:t>
            </a:r>
            <a:r>
              <a:rPr lang="en-US" sz="2000" dirty="0" err="1">
                <a:solidFill>
                  <a:schemeClr val="bg1"/>
                </a:solidFill>
              </a:rPr>
              <a:t>brun</a:t>
            </a:r>
            <a:r>
              <a:rPr lang="en-US" sz="2000" dirty="0">
                <a:solidFill>
                  <a:schemeClr val="bg1"/>
                </a:solidFill>
              </a:rPr>
              <a:t>. La </a:t>
            </a:r>
            <a:r>
              <a:rPr lang="en-US" sz="2000" dirty="0" err="1">
                <a:solidFill>
                  <a:schemeClr val="bg1"/>
                </a:solidFill>
              </a:rPr>
              <a:t>taille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ramures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signe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honneur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rang.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sur </a:t>
            </a:r>
            <a:r>
              <a:rPr lang="en-US" sz="2000" dirty="0" err="1">
                <a:solidFill>
                  <a:schemeClr val="bg1"/>
                </a:solidFill>
              </a:rPr>
              <a:t>l’île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Kalemdan</a:t>
            </a:r>
            <a:r>
              <a:rPr lang="en-US" sz="2000" dirty="0">
                <a:solidFill>
                  <a:schemeClr val="bg1"/>
                </a:solidFill>
              </a:rPr>
              <a:t> qui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appartient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 nature </a:t>
            </a:r>
            <a:r>
              <a:rPr lang="en-US" sz="2000" dirty="0" err="1">
                <a:solidFill>
                  <a:schemeClr val="bg1"/>
                </a:solidFill>
              </a:rPr>
              <a:t>pacifiste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 descr="Une image contenant mur, intérieur&#10;&#10;Description générée automatiquement">
            <a:extLst>
              <a:ext uri="{FF2B5EF4-FFF2-40B4-BE49-F238E27FC236}">
                <a16:creationId xmlns:a16="http://schemas.microsoft.com/office/drawing/2014/main" id="{5E0A197B-9871-44EB-8277-0D0B3EA2D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96" y="476655"/>
            <a:ext cx="6169136" cy="59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6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F3F605-AEE1-45A0-8973-396840E4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Skarim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9A2696-7EE9-4297-85C5-0A61E4FA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Skarim</a:t>
            </a:r>
            <a:r>
              <a:rPr lang="en-US" sz="2000" dirty="0">
                <a:solidFill>
                  <a:schemeClr val="bg1"/>
                </a:solidFill>
              </a:rPr>
              <a:t>, Hommes-Rats, ne </a:t>
            </a:r>
            <a:r>
              <a:rPr lang="en-US" sz="2000" dirty="0" err="1">
                <a:solidFill>
                  <a:schemeClr val="bg1"/>
                </a:solidFill>
              </a:rPr>
              <a:t>dépassent</a:t>
            </a:r>
            <a:r>
              <a:rPr lang="en-US" sz="2000" dirty="0">
                <a:solidFill>
                  <a:schemeClr val="bg1"/>
                </a:solidFill>
              </a:rPr>
              <a:t> pas les 1 </a:t>
            </a:r>
            <a:r>
              <a:rPr lang="en-US" sz="2000" dirty="0" err="1">
                <a:solidFill>
                  <a:schemeClr val="bg1"/>
                </a:solidFill>
              </a:rPr>
              <a:t>mètres</a:t>
            </a:r>
            <a:r>
              <a:rPr lang="en-US" sz="2000" dirty="0">
                <a:solidFill>
                  <a:schemeClr val="bg1"/>
                </a:solidFill>
              </a:rPr>
              <a:t> 20 et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jusqu’environ</a:t>
            </a:r>
            <a:r>
              <a:rPr lang="en-US" sz="2000" dirty="0">
                <a:solidFill>
                  <a:schemeClr val="bg1"/>
                </a:solidFill>
              </a:rPr>
              <a:t> 130 ans.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les </a:t>
            </a:r>
            <a:r>
              <a:rPr lang="en-US" sz="2000" dirty="0" err="1">
                <a:solidFill>
                  <a:schemeClr val="bg1"/>
                </a:solidFill>
              </a:rPr>
              <a:t>montagnes</a:t>
            </a:r>
            <a:r>
              <a:rPr lang="en-US" sz="2000" dirty="0">
                <a:solidFill>
                  <a:schemeClr val="bg1"/>
                </a:solidFill>
              </a:rPr>
              <a:t>, les </a:t>
            </a:r>
            <a:r>
              <a:rPr lang="en-US" sz="2000" dirty="0" err="1">
                <a:solidFill>
                  <a:schemeClr val="bg1"/>
                </a:solidFill>
              </a:rPr>
              <a:t>marécages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certaines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villes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où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ne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pas </a:t>
            </a:r>
            <a:r>
              <a:rPr lang="en-US" sz="2000" dirty="0" err="1">
                <a:solidFill>
                  <a:schemeClr val="bg1"/>
                </a:solidFill>
              </a:rPr>
              <a:t>rejetés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région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d’origine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Kiirdraal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ne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pas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toutes</a:t>
            </a:r>
            <a:r>
              <a:rPr lang="en-US" sz="2000" dirty="0">
                <a:solidFill>
                  <a:schemeClr val="bg1"/>
                </a:solidFill>
              </a:rPr>
              <a:t> les races du continent </a:t>
            </a:r>
            <a:r>
              <a:rPr lang="en-US" sz="2000" dirty="0" err="1">
                <a:solidFill>
                  <a:schemeClr val="bg1"/>
                </a:solidFill>
              </a:rPr>
              <a:t>mais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détestent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Leth</a:t>
            </a:r>
            <a:r>
              <a:rPr lang="en-US" sz="2000" dirty="0">
                <a:solidFill>
                  <a:schemeClr val="bg1"/>
                </a:solidFill>
              </a:rPr>
              <a:t> et, </a:t>
            </a:r>
            <a:r>
              <a:rPr lang="en-US" sz="2000" dirty="0" err="1">
                <a:solidFill>
                  <a:schemeClr val="bg1"/>
                </a:solidFill>
              </a:rPr>
              <a:t>avant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disparition</a:t>
            </a:r>
            <a:r>
              <a:rPr lang="en-US" sz="2000" dirty="0">
                <a:solidFill>
                  <a:schemeClr val="bg1"/>
                </a:solidFill>
              </a:rPr>
              <a:t>, les </a:t>
            </a:r>
            <a:r>
              <a:rPr lang="en-US" sz="2000" dirty="0" err="1">
                <a:solidFill>
                  <a:schemeClr val="bg1"/>
                </a:solidFill>
              </a:rPr>
              <a:t>Kazrim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Espace réservé du contenu 4" descr="Une image contenant intérieur, plancher, table&#10;&#10;Description générée automatiquement">
            <a:extLst>
              <a:ext uri="{FF2B5EF4-FFF2-40B4-BE49-F238E27FC236}">
                <a16:creationId xmlns:a16="http://schemas.microsoft.com/office/drawing/2014/main" id="{071ABFD4-F30C-4FAB-893E-475831C4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78" y="643467"/>
            <a:ext cx="378713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A79F17-E083-4816-B8EA-ABA76F0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Faunes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BEEF3D-77F4-479F-94CC-3A07ADE8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Faunes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humanoïdes</a:t>
            </a:r>
            <a:r>
              <a:rPr lang="en-US" sz="2000" dirty="0">
                <a:solidFill>
                  <a:schemeClr val="bg1"/>
                </a:solidFill>
              </a:rPr>
              <a:t> mi-</a:t>
            </a:r>
            <a:r>
              <a:rPr lang="en-US" sz="2000" dirty="0" err="1">
                <a:solidFill>
                  <a:schemeClr val="bg1"/>
                </a:solidFill>
              </a:rPr>
              <a:t>Leth</a:t>
            </a:r>
            <a:r>
              <a:rPr lang="en-US" sz="2000" dirty="0">
                <a:solidFill>
                  <a:schemeClr val="bg1"/>
                </a:solidFill>
              </a:rPr>
              <a:t> mi-</a:t>
            </a:r>
            <a:r>
              <a:rPr lang="en-US" sz="2000" dirty="0" err="1">
                <a:solidFill>
                  <a:schemeClr val="bg1"/>
                </a:solidFill>
              </a:rPr>
              <a:t>Bouc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rares</a:t>
            </a:r>
            <a:r>
              <a:rPr lang="en-US" sz="2000" dirty="0">
                <a:solidFill>
                  <a:schemeClr val="bg1"/>
                </a:solidFill>
              </a:rPr>
              <a:t> races de </a:t>
            </a:r>
            <a:r>
              <a:rPr lang="en-US" sz="2000" dirty="0" err="1">
                <a:solidFill>
                  <a:schemeClr val="bg1"/>
                </a:solidFill>
              </a:rPr>
              <a:t>Thariss</a:t>
            </a:r>
            <a:r>
              <a:rPr lang="en-US" sz="2000" dirty="0">
                <a:solidFill>
                  <a:schemeClr val="bg1"/>
                </a:solidFill>
              </a:rPr>
              <a:t> à ne pas </a:t>
            </a:r>
            <a:r>
              <a:rPr lang="en-US" sz="2000" dirty="0" err="1">
                <a:solidFill>
                  <a:schemeClr val="bg1"/>
                </a:solidFill>
              </a:rPr>
              <a:t>être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détestées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même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appréciées</a:t>
            </a:r>
            <a:r>
              <a:rPr lang="en-US" sz="2000" dirty="0">
                <a:solidFill>
                  <a:schemeClr val="bg1"/>
                </a:solidFill>
              </a:rPr>
              <a:t> par </a:t>
            </a:r>
            <a:r>
              <a:rPr lang="en-US" sz="2000" dirty="0" err="1">
                <a:solidFill>
                  <a:schemeClr val="bg1"/>
                </a:solidFill>
              </a:rPr>
              <a:t>certains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peuples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Kaalmern</a:t>
            </a:r>
            <a:r>
              <a:rPr lang="en-US" sz="2000" dirty="0">
                <a:solidFill>
                  <a:schemeClr val="bg1"/>
                </a:solidFill>
              </a:rPr>
              <a:t> et sur </a:t>
            </a:r>
            <a:r>
              <a:rPr lang="en-US" sz="2000" dirty="0" err="1">
                <a:solidFill>
                  <a:schemeClr val="bg1"/>
                </a:solidFill>
              </a:rPr>
              <a:t>Kalemdan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ne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pas </a:t>
            </a:r>
            <a:r>
              <a:rPr lang="en-US" sz="2000" dirty="0" err="1">
                <a:solidFill>
                  <a:schemeClr val="bg1"/>
                </a:solidFill>
              </a:rPr>
              <a:t>agressifs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 du continent.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8EBD26B-D77A-4AD9-BCAA-14A8EDB14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23" y="643467"/>
            <a:ext cx="405764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0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321B17-A7A1-4847-80A9-6DE9FA0E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Raaleth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E47F2AA-12F1-4C99-BF74-10479759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</a:t>
            </a:r>
            <a:r>
              <a:rPr lang="fr-FR" sz="2000" dirty="0" err="1">
                <a:solidFill>
                  <a:schemeClr val="bg1"/>
                </a:solidFill>
              </a:rPr>
              <a:t>Raaleth</a:t>
            </a:r>
            <a:r>
              <a:rPr lang="fr-FR" sz="2000" dirty="0">
                <a:solidFill>
                  <a:schemeClr val="bg1"/>
                </a:solidFill>
              </a:rPr>
              <a:t>, communément appelés Elfes des Mers, sont des navigateurs de naissance. Ils ont la peaux rosée pâle et les cheveux argentés. Ils font partis des seuls elfes à être en bons termes avec les Nordiques.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vivent sur les Îles d’Argent au nord-ouest de Ventre-Glace.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sont neutres envers les autres races.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EB6AD25-9E91-49A7-B83B-464D27717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66" y="643467"/>
            <a:ext cx="443636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8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BC305B-2757-4A8D-840C-18378B89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Farnaf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4E7A6A7-F033-4024-86C5-C72781FD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</a:t>
            </a:r>
            <a:r>
              <a:rPr lang="fr-FR" sz="2000" dirty="0" err="1">
                <a:solidFill>
                  <a:schemeClr val="bg1"/>
                </a:solidFill>
              </a:rPr>
              <a:t>Farnaf</a:t>
            </a:r>
            <a:r>
              <a:rPr lang="fr-FR" sz="2000" dirty="0">
                <a:solidFill>
                  <a:schemeClr val="bg1"/>
                </a:solidFill>
              </a:rPr>
              <a:t>, aussi appelés Sang-Rusé, sont des humanoïdes aux oreilles de renards. Le nombre de queue qu’un </a:t>
            </a:r>
            <a:r>
              <a:rPr lang="fr-FR" sz="2000" dirty="0" err="1">
                <a:solidFill>
                  <a:schemeClr val="bg1"/>
                </a:solidFill>
              </a:rPr>
              <a:t>Farnaf</a:t>
            </a:r>
            <a:r>
              <a:rPr lang="fr-FR" sz="2000" dirty="0">
                <a:solidFill>
                  <a:schemeClr val="bg1"/>
                </a:solidFill>
              </a:rPr>
              <a:t> possède symbolise son rang.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vivent sur l’île de </a:t>
            </a:r>
            <a:r>
              <a:rPr lang="fr-FR" sz="2000" dirty="0" err="1">
                <a:solidFill>
                  <a:schemeClr val="bg1"/>
                </a:solidFill>
              </a:rPr>
              <a:t>Lynaf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Ils ne sont pas agressifs envers les autres races.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B5DD64F-DF02-4BFE-9F7F-4F7364821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13" y="643467"/>
            <a:ext cx="390886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367E61-77AD-4EB7-9ACC-386BEE32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Les Azeleth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A00CD0-7BA4-4D57-A94E-312E5434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</a:t>
            </a:r>
            <a:r>
              <a:rPr lang="en-US" sz="2000" dirty="0" err="1">
                <a:solidFill>
                  <a:schemeClr val="bg1"/>
                </a:solidFill>
              </a:rPr>
              <a:t>Azeleth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Elfes</a:t>
            </a:r>
            <a:r>
              <a:rPr lang="en-US" sz="2000" dirty="0">
                <a:solidFill>
                  <a:schemeClr val="bg1"/>
                </a:solidFill>
              </a:rPr>
              <a:t> de la vie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derniers</a:t>
            </a:r>
            <a:r>
              <a:rPr lang="en-US" sz="2000" dirty="0">
                <a:solidFill>
                  <a:schemeClr val="bg1"/>
                </a:solidFill>
              </a:rPr>
              <a:t> descendants </a:t>
            </a:r>
            <a:r>
              <a:rPr lang="en-US" sz="2000" dirty="0" err="1">
                <a:solidFill>
                  <a:schemeClr val="bg1"/>
                </a:solidFill>
              </a:rPr>
              <a:t>directes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Primaleth</a:t>
            </a:r>
            <a:r>
              <a:rPr lang="en-US" sz="2000" dirty="0">
                <a:solidFill>
                  <a:schemeClr val="bg1"/>
                </a:solidFill>
              </a:rPr>
              <a:t>, les </a:t>
            </a:r>
            <a:r>
              <a:rPr lang="en-US" sz="2000" dirty="0" err="1">
                <a:solidFill>
                  <a:schemeClr val="bg1"/>
                </a:solidFill>
              </a:rPr>
              <a:t>elfes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primaires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Leur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rosée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cheveux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dorés</a:t>
            </a:r>
            <a:r>
              <a:rPr lang="en-US" sz="2000" dirty="0">
                <a:solidFill>
                  <a:schemeClr val="bg1"/>
                </a:solidFill>
              </a:rPr>
              <a:t> à roux.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vivent</a:t>
            </a:r>
            <a:r>
              <a:rPr lang="en-US" sz="2000" dirty="0">
                <a:solidFill>
                  <a:schemeClr val="bg1"/>
                </a:solidFill>
              </a:rPr>
              <a:t> dans la </a:t>
            </a:r>
            <a:r>
              <a:rPr lang="en-US" sz="2000" dirty="0" err="1">
                <a:solidFill>
                  <a:schemeClr val="bg1"/>
                </a:solidFill>
              </a:rPr>
              <a:t>région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Kaalmern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Ils</a:t>
            </a:r>
            <a:r>
              <a:rPr lang="en-US" sz="2000" dirty="0">
                <a:solidFill>
                  <a:schemeClr val="bg1"/>
                </a:solidFill>
              </a:rPr>
              <a:t> ne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pas </a:t>
            </a:r>
            <a:r>
              <a:rPr lang="en-US" sz="2000" dirty="0" err="1">
                <a:solidFill>
                  <a:schemeClr val="bg1"/>
                </a:solidFill>
              </a:rPr>
              <a:t>spécialement</a:t>
            </a:r>
            <a:r>
              <a:rPr lang="en-US" sz="2000" dirty="0">
                <a:solidFill>
                  <a:schemeClr val="bg1"/>
                </a:solidFill>
              </a:rPr>
              <a:t> hostiles </a:t>
            </a:r>
            <a:r>
              <a:rPr lang="en-US" sz="2000" dirty="0" err="1">
                <a:solidFill>
                  <a:schemeClr val="bg1"/>
                </a:solidFill>
              </a:rPr>
              <a:t>envers</a:t>
            </a:r>
            <a:r>
              <a:rPr lang="en-US" sz="2000" dirty="0">
                <a:solidFill>
                  <a:schemeClr val="bg1"/>
                </a:solidFill>
              </a:rPr>
              <a:t> les </a:t>
            </a:r>
            <a:r>
              <a:rPr lang="en-US" sz="2000" dirty="0" err="1">
                <a:solidFill>
                  <a:schemeClr val="bg1"/>
                </a:solidFill>
              </a:rPr>
              <a:t>autres</a:t>
            </a:r>
            <a:r>
              <a:rPr lang="en-US" sz="2000" dirty="0">
                <a:solidFill>
                  <a:schemeClr val="bg1"/>
                </a:solidFill>
              </a:rPr>
              <a:t> races du continent.</a:t>
            </a:r>
          </a:p>
        </p:txBody>
      </p:sp>
      <p:pic>
        <p:nvPicPr>
          <p:cNvPr id="8" name="Espace réservé du contenu 4" descr="Une image contenant personne, intérieur, femme, feu&#10;&#10;Description générée automatiquement">
            <a:extLst>
              <a:ext uri="{FF2B5EF4-FFF2-40B4-BE49-F238E27FC236}">
                <a16:creationId xmlns:a16="http://schemas.microsoft.com/office/drawing/2014/main" id="{E963B1D4-5597-4460-BDA1-A22E19EB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934207"/>
            <a:ext cx="6250769" cy="48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537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1350</Words>
  <Application>Microsoft Office PowerPoint</Application>
  <PresentationFormat>Grand écran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Races Non-Jouables</vt:lpstr>
      <vt:lpstr>Les Loorim</vt:lpstr>
      <vt:lpstr>Les Grands Gobelins</vt:lpstr>
      <vt:lpstr>Les Bantrim</vt:lpstr>
      <vt:lpstr>Les Skarim</vt:lpstr>
      <vt:lpstr>Les Faunes</vt:lpstr>
      <vt:lpstr>Les Raaleth</vt:lpstr>
      <vt:lpstr>Les Farnaf</vt:lpstr>
      <vt:lpstr>Les Azeleth</vt:lpstr>
      <vt:lpstr>Les Lerokin</vt:lpstr>
      <vt:lpstr>Les Réprouvés</vt:lpstr>
      <vt:lpstr>Les Kogrim</vt:lpstr>
      <vt:lpstr>Les Lutins</vt:lpstr>
      <vt:lpstr>Les Cyrnleth</vt:lpstr>
      <vt:lpstr>Les Essmarim</vt:lpstr>
      <vt:lpstr>Les Runrim</vt:lpstr>
      <vt:lpstr>Les Dryades</vt:lpstr>
      <vt:lpstr>Les Daalrim</vt:lpstr>
      <vt:lpstr>Les Kobold</vt:lpstr>
      <vt:lpstr>Les Traalvin</vt:lpstr>
      <vt:lpstr>Les Déchus</vt:lpstr>
      <vt:lpstr>Les Borrim</vt:lpstr>
      <vt:lpstr>Les Felldagrull</vt:lpstr>
      <vt:lpstr>Les Galrim</vt:lpstr>
      <vt:lpstr>Les Vanrim</vt:lpstr>
      <vt:lpstr>Les Nâgas</vt:lpstr>
      <vt:lpstr>Les Lamias</vt:lpstr>
      <vt:lpstr>Les Xiinleth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Races Non-Jouables</dc:title>
  <dc:creator>Ambro Liberty</dc:creator>
  <cp:lastModifiedBy>Ambro Liberty</cp:lastModifiedBy>
  <cp:revision>1</cp:revision>
  <dcterms:created xsi:type="dcterms:W3CDTF">2019-07-31T19:52:16Z</dcterms:created>
  <dcterms:modified xsi:type="dcterms:W3CDTF">2019-07-31T19:54:15Z</dcterms:modified>
</cp:coreProperties>
</file>