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roxima Nova Extrabold"/>
      <p:bold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58e5a6a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58e5a6a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891f69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891f69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Model Slide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8e5a6a3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8e5a6a3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 Flow Slide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891f69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891f69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Customer Acquisition Strategy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Image at lowest layer can be swapped out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891f692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891f69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Introduction Slide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891f69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891f69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 Slide</a:t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91f692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891f692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Fundraising Ask Slide</a:t>
            </a: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013020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013020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Closing Slide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0130204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0130204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891f69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891f69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Dual Image Display Slide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Images at lowest layer can be swapped out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58e5a6a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58e5a6a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 Slide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Image at lowest layer can be swapped out</a:t>
            </a:r>
            <a:endParaRPr i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8e5a6a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8e5a6a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Vision Slide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Examples? Hubspot Blog?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891f69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891f69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Pain Slide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Image at lowest layer can be swapped out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013020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013020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 Need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Image at lowest layer can be swapped out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013020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013020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Introduction Slide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8e5a6a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8e5a6a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 Size Slide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891f69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891f69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Industry Overview Slide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891f69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891f69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Traction Slide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3102900" cy="5143500"/>
          </a:xfrm>
          <a:prstGeom prst="rect">
            <a:avLst/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">
    <p:bg>
      <p:bgPr>
        <a:gradFill>
          <a:gsLst>
            <a:gs pos="0">
              <a:srgbClr val="5CC9AD"/>
            </a:gs>
            <a:gs pos="100000">
              <a:srgbClr val="4BA9AE"/>
            </a:gs>
          </a:gsLst>
          <a:lin ang="13500032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720875" y="0"/>
            <a:ext cx="372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 1">
  <p:cSld name="CUSTOM_1_1">
    <p:bg>
      <p:bgPr>
        <a:gradFill>
          <a:gsLst>
            <a:gs pos="0">
              <a:srgbClr val="5CC9AD"/>
            </a:gs>
            <a:gs pos="100000">
              <a:srgbClr val="4BA9AE"/>
            </a:gs>
          </a:gsLst>
          <a:lin ang="13500032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4720875" y="0"/>
            <a:ext cx="372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2"/>
          <p:cNvSpPr/>
          <p:nvPr/>
        </p:nvSpPr>
        <p:spPr>
          <a:xfrm>
            <a:off x="680300" y="0"/>
            <a:ext cx="3589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 1 1">
  <p:cSld name="CUSTOM_1_1_1">
    <p:bg>
      <p:bgPr>
        <a:gradFill>
          <a:gsLst>
            <a:gs pos="0">
              <a:srgbClr val="5CC9AD"/>
            </a:gs>
            <a:gs pos="100000">
              <a:srgbClr val="4BA9AE"/>
            </a:gs>
          </a:gsLst>
          <a:lin ang="13500032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/>
        </p:nvSpPr>
        <p:spPr>
          <a:xfrm>
            <a:off x="680300" y="0"/>
            <a:ext cx="8463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3">
    <p:bg>
      <p:bgPr>
        <a:gradFill>
          <a:gsLst>
            <a:gs pos="0">
              <a:srgbClr val="5CC9AD"/>
            </a:gs>
            <a:gs pos="100000">
              <a:srgbClr val="4BA9AE"/>
            </a:gs>
          </a:gsLst>
          <a:lin ang="13500032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5300" y="1153750"/>
            <a:ext cx="85422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1875900" cy="5143500"/>
          </a:xfrm>
          <a:prstGeom prst="rect">
            <a:avLst/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7268100" y="0"/>
            <a:ext cx="1875900" cy="5143500"/>
          </a:xfrm>
          <a:prstGeom prst="rect">
            <a:avLst/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0" y="0"/>
            <a:ext cx="9144000" cy="2904900"/>
          </a:xfrm>
          <a:prstGeom prst="rect">
            <a:avLst/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4586400" cy="5143500"/>
          </a:xfrm>
          <a:prstGeom prst="rect">
            <a:avLst/>
          </a:prstGeom>
          <a:solidFill>
            <a:srgbClr val="5CC9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2">
  <p:cSld name="TITLE_1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4596000" y="0"/>
            <a:ext cx="4586400" cy="5143500"/>
          </a:xfrm>
          <a:prstGeom prst="rect">
            <a:avLst/>
          </a:prstGeom>
          <a:solidFill>
            <a:srgbClr val="5CC9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0" y="0"/>
            <a:ext cx="4586400" cy="5143500"/>
          </a:xfrm>
          <a:prstGeom prst="rect">
            <a:avLst/>
          </a:prstGeom>
          <a:solidFill>
            <a:srgbClr val="4BA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4557600" y="0"/>
            <a:ext cx="4586400" cy="5143500"/>
          </a:xfrm>
          <a:prstGeom prst="rect">
            <a:avLst/>
          </a:prstGeom>
          <a:solidFill>
            <a:srgbClr val="4BA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gradFill>
          <a:gsLst>
            <a:gs pos="0">
              <a:srgbClr val="5CC9AD"/>
            </a:gs>
            <a:gs pos="100000">
              <a:srgbClr val="4BA9AE"/>
            </a:gs>
          </a:gsLst>
          <a:lin ang="13500032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5421300" y="710400"/>
            <a:ext cx="3722700" cy="37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4315500"/>
            <a:ext cx="9144000" cy="828000"/>
          </a:xfrm>
          <a:prstGeom prst="rect">
            <a:avLst/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>
            <p:ph type="title"/>
          </p:nvPr>
        </p:nvSpPr>
        <p:spPr>
          <a:xfrm>
            <a:off x="80963" y="-1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This Deck</a:t>
            </a:r>
            <a:endParaRPr/>
          </a:p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127300" y="485125"/>
            <a:ext cx="40431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Make a copy in order to apply edits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File &gt; Make a Copy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to be light on written content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Minimizing the number of words on screen is ideal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ample charts, screenshots, and graphics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to use short-phrased bullets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is too much text on the screen your audience will be reading the slides </a:t>
            </a:r>
            <a:r>
              <a:rPr i="1" lang="en"/>
              <a:t>not </a:t>
            </a:r>
            <a:r>
              <a:rPr lang="en"/>
              <a:t>listening to you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Tell a story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story around the framework of your presentation in order to </a:t>
            </a:r>
            <a:r>
              <a:rPr i="1" lang="en"/>
              <a:t>earn</a:t>
            </a:r>
            <a:r>
              <a:rPr lang="en"/>
              <a:t> full attention from your audience</a:t>
            </a:r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788" y="4443150"/>
            <a:ext cx="937741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825" y="4404425"/>
            <a:ext cx="1216876" cy="6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988" y="4516038"/>
            <a:ext cx="1633274" cy="4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4289775" y="561325"/>
            <a:ext cx="46284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 sz="1400"/>
              <a:t>Answer the following: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Pain: </a:t>
            </a:r>
            <a:r>
              <a:rPr lang="en"/>
              <a:t>What pain are you solving?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Solution: </a:t>
            </a:r>
            <a:r>
              <a:rPr lang="en"/>
              <a:t> How do you solve the problem?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Size of Market: </a:t>
            </a:r>
            <a:r>
              <a:rPr lang="en"/>
              <a:t>How big is the market?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Industry: </a:t>
            </a:r>
            <a:r>
              <a:rPr lang="en"/>
              <a:t>What kind of competitors are there?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Traction:</a:t>
            </a:r>
            <a:r>
              <a:rPr lang="en"/>
              <a:t> How many customers do you have to date and how large is your revenue?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Business Model:</a:t>
            </a:r>
            <a:r>
              <a:rPr lang="en"/>
              <a:t> How will your company make money?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Customer Acquisition: </a:t>
            </a:r>
            <a:r>
              <a:rPr lang="en"/>
              <a:t>How do you plan to acquire new customers?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Team: </a:t>
            </a:r>
            <a:r>
              <a:rPr lang="en"/>
              <a:t>Who is on your team?</a:t>
            </a: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201200" y="4516025"/>
            <a:ext cx="2235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Brought to you by: 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825" y="4404425"/>
            <a:ext cx="1956870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203700" y="526300"/>
            <a:ext cx="3949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Model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203700" y="1411075"/>
            <a:ext cx="4082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List the ways you will make money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Short term or just one simple approach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List alternate monetization possibilities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6109750" y="1987400"/>
            <a:ext cx="1469700" cy="754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supporting images / charts  here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860975" y="288425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BA9AE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Flow</a:t>
            </a:r>
            <a:endParaRPr b="1" sz="3000">
              <a:solidFill>
                <a:srgbClr val="4BA9A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843126" y="1638445"/>
            <a:ext cx="914542" cy="90919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6725625" y="1629078"/>
            <a:ext cx="911813" cy="8185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5"/>
          <p:cNvGrpSpPr/>
          <p:nvPr/>
        </p:nvGrpSpPr>
        <p:grpSpPr>
          <a:xfrm>
            <a:off x="4388158" y="1557121"/>
            <a:ext cx="962464" cy="962464"/>
            <a:chOff x="2594325" y="1627175"/>
            <a:chExt cx="440850" cy="440850"/>
          </a:xfrm>
        </p:grpSpPr>
        <p:sp>
          <p:nvSpPr>
            <p:cNvPr id="137" name="Google Shape;137;p2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5"/>
          <p:cNvSpPr/>
          <p:nvPr/>
        </p:nvSpPr>
        <p:spPr>
          <a:xfrm>
            <a:off x="4388153" y="3507598"/>
            <a:ext cx="877210" cy="87715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081750" y="2038350"/>
            <a:ext cx="813300" cy="264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 rot="2700000">
            <a:off x="3107248" y="2994084"/>
            <a:ext cx="813314" cy="26474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 rot="-2700000">
            <a:off x="5713373" y="2950509"/>
            <a:ext cx="813314" cy="26474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5592288" y="2038350"/>
            <a:ext cx="813300" cy="264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 rot="5397464">
            <a:off x="4410313" y="2793926"/>
            <a:ext cx="813300" cy="264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1107400" y="3228425"/>
            <a:ext cx="2196900" cy="1435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Use the icons in the last slide to help you create a revenue flow for your business/industry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38141" t="0"/>
          <a:stretch/>
        </p:blipFill>
        <p:spPr>
          <a:xfrm>
            <a:off x="0" y="0"/>
            <a:ext cx="46225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>
            <a:off x="0" y="0"/>
            <a:ext cx="4622700" cy="5143500"/>
          </a:xfrm>
          <a:prstGeom prst="rect">
            <a:avLst/>
          </a:prstGeom>
          <a:gradFill>
            <a:gsLst>
              <a:gs pos="0">
                <a:srgbClr val="5CC9AD">
                  <a:alpha val="45098"/>
                </a:srgbClr>
              </a:gs>
              <a:gs pos="100000">
                <a:srgbClr val="4BA9AE">
                  <a:alpha val="44705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832850" y="526313"/>
            <a:ext cx="3949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Acquisition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832850" y="1411088"/>
            <a:ext cx="4082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List approaches/tacts you are going to use to get customers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Initial set, plus over time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479175" y="165425"/>
            <a:ext cx="6185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Team Members</a:t>
            </a:r>
            <a:endParaRPr sz="45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20363" r="11872" t="0"/>
          <a:stretch/>
        </p:blipFill>
        <p:spPr>
          <a:xfrm>
            <a:off x="535587" y="1774800"/>
            <a:ext cx="2171700" cy="2137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11572" l="10865" r="0" t="693"/>
          <a:stretch/>
        </p:blipFill>
        <p:spPr>
          <a:xfrm>
            <a:off x="3486172" y="1774800"/>
            <a:ext cx="2171700" cy="2137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5">
            <a:alphaModFix/>
          </a:blip>
          <a:srcRect b="23736" l="0" r="0" t="-2488"/>
          <a:stretch/>
        </p:blipFill>
        <p:spPr>
          <a:xfrm>
            <a:off x="6436782" y="1774800"/>
            <a:ext cx="2171700" cy="213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540675" y="4112025"/>
            <a:ext cx="2161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Name</a:t>
            </a:r>
            <a:endParaRPr sz="2400">
              <a:solidFill>
                <a:srgbClr val="6666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Title</a:t>
            </a:r>
            <a:endParaRPr sz="2000">
              <a:solidFill>
                <a:srgbClr val="9999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491275" y="4112025"/>
            <a:ext cx="2161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Name</a:t>
            </a:r>
            <a:endParaRPr sz="2400">
              <a:solidFill>
                <a:srgbClr val="6666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Title</a:t>
            </a:r>
            <a:endParaRPr sz="2000">
              <a:solidFill>
                <a:srgbClr val="9999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441875" y="4112025"/>
            <a:ext cx="2161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Name</a:t>
            </a:r>
            <a:endParaRPr sz="2400">
              <a:solidFill>
                <a:srgbClr val="6666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Title</a:t>
            </a:r>
            <a:endParaRPr sz="2000">
              <a:solidFill>
                <a:srgbClr val="9999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00050" y="433950"/>
            <a:ext cx="1876500" cy="21378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Give a brief verbal </a:t>
            </a: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for each team member. Make sure to: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Highlight relevant experience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Char char="●"/>
            </a:pPr>
            <a:r>
              <a:rPr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List areas of ownership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203700" y="526300"/>
            <a:ext cx="3949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03700" y="1411075"/>
            <a:ext cx="4082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List 3-5 key takeaways. Such as: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Market size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Core insight on product/market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Highlight any traction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6109750" y="1987400"/>
            <a:ext cx="1469700" cy="754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supporting images / charts </a:t>
            </a: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here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344050" y="490125"/>
            <a:ext cx="44559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BA9A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Fundraising ask</a:t>
            </a:r>
            <a:endParaRPr sz="4500">
              <a:solidFill>
                <a:srgbClr val="4BA9AE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344050" y="1698425"/>
            <a:ext cx="44559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CC9A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amount you are raising</a:t>
            </a:r>
            <a:endParaRPr sz="4000">
              <a:solidFill>
                <a:srgbClr val="5CC9AD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154050" y="3313350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CC9A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Investors that are currently involved</a:t>
            </a:r>
            <a:endParaRPr sz="2500">
              <a:solidFill>
                <a:srgbClr val="5CC9A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76294" t="0"/>
          <a:stretch/>
        </p:blipFill>
        <p:spPr>
          <a:xfrm>
            <a:off x="8639600" y="4647325"/>
            <a:ext cx="432551" cy="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0" y="578775"/>
            <a:ext cx="5477524" cy="1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704200" y="2231450"/>
            <a:ext cx="5477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Company Tagline</a:t>
            </a:r>
            <a:endParaRPr sz="28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704200" y="4012625"/>
            <a:ext cx="5477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Contact information</a:t>
            </a:r>
            <a:endParaRPr sz="1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 and Resources Below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5300" y="1153750"/>
            <a:ext cx="66075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Use the slides and icons following this slide to add more customization to your slides as desired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401" y="3934901"/>
            <a:ext cx="1769752" cy="10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3927050"/>
            <a:ext cx="2159563" cy="11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11323" r="0" t="0"/>
          <a:stretch/>
        </p:blipFill>
        <p:spPr>
          <a:xfrm>
            <a:off x="675900" y="2571750"/>
            <a:ext cx="359072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 b="31674" l="0" r="0" t="22327"/>
          <a:stretch/>
        </p:blipFill>
        <p:spPr>
          <a:xfrm>
            <a:off x="4711400" y="100"/>
            <a:ext cx="3727400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675900" y="2571750"/>
            <a:ext cx="3590700" cy="2571600"/>
          </a:xfrm>
          <a:prstGeom prst="rect">
            <a:avLst/>
          </a:prstGeom>
          <a:gradFill>
            <a:gsLst>
              <a:gs pos="0">
                <a:srgbClr val="5CC9AD">
                  <a:alpha val="45098"/>
                </a:srgbClr>
              </a:gs>
              <a:gs pos="100000">
                <a:srgbClr val="4BA9AE">
                  <a:alpha val="44705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4690800" y="0"/>
            <a:ext cx="3768600" cy="2571600"/>
          </a:xfrm>
          <a:prstGeom prst="rect">
            <a:avLst/>
          </a:prstGeom>
          <a:gradFill>
            <a:gsLst>
              <a:gs pos="0">
                <a:srgbClr val="5CC9AD">
                  <a:alpha val="45098"/>
                </a:srgbClr>
              </a:gs>
              <a:gs pos="100000">
                <a:srgbClr val="4BA9AE">
                  <a:alpha val="44705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1200525" y="149837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CC9A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Title</a:t>
            </a:r>
            <a:endParaRPr sz="2500">
              <a:solidFill>
                <a:srgbClr val="5CC9A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931375" y="2716925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CC9A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Slide Title</a:t>
            </a:r>
            <a:endParaRPr sz="2500">
              <a:solidFill>
                <a:srgbClr val="5CC9A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3"/>
          <p:cNvGrpSpPr/>
          <p:nvPr/>
        </p:nvGrpSpPr>
        <p:grpSpPr>
          <a:xfrm>
            <a:off x="358968" y="416138"/>
            <a:ext cx="347107" cy="438984"/>
            <a:chOff x="584925" y="238125"/>
            <a:chExt cx="415200" cy="525100"/>
          </a:xfrm>
        </p:grpSpPr>
        <p:sp>
          <p:nvSpPr>
            <p:cNvPr id="212" name="Google Shape;212;p3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33"/>
          <p:cNvGrpSpPr/>
          <p:nvPr/>
        </p:nvGrpSpPr>
        <p:grpSpPr>
          <a:xfrm>
            <a:off x="910227" y="479925"/>
            <a:ext cx="371623" cy="309362"/>
            <a:chOff x="1244325" y="314425"/>
            <a:chExt cx="444525" cy="370050"/>
          </a:xfrm>
        </p:grpSpPr>
        <p:sp>
          <p:nvSpPr>
            <p:cNvPr id="219" name="Google Shape;219;p3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3"/>
          <p:cNvGrpSpPr/>
          <p:nvPr/>
        </p:nvGrpSpPr>
        <p:grpSpPr>
          <a:xfrm>
            <a:off x="1481925" y="478399"/>
            <a:ext cx="355300" cy="312413"/>
            <a:chOff x="1928175" y="312600"/>
            <a:chExt cx="425000" cy="373700"/>
          </a:xfrm>
        </p:grpSpPr>
        <p:sp>
          <p:nvSpPr>
            <p:cNvPr id="222" name="Google Shape;222;p3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3"/>
          <p:cNvSpPr/>
          <p:nvPr/>
        </p:nvSpPr>
        <p:spPr>
          <a:xfrm>
            <a:off x="2077702" y="4671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2661148" y="4682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3145963" y="462076"/>
            <a:ext cx="408386" cy="345080"/>
            <a:chOff x="3918650" y="293075"/>
            <a:chExt cx="488500" cy="412775"/>
          </a:xfrm>
        </p:grpSpPr>
        <p:sp>
          <p:nvSpPr>
            <p:cNvPr id="227" name="Google Shape;227;p33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3"/>
          <p:cNvGrpSpPr/>
          <p:nvPr/>
        </p:nvGrpSpPr>
        <p:grpSpPr>
          <a:xfrm>
            <a:off x="3745730" y="436035"/>
            <a:ext cx="335905" cy="397142"/>
            <a:chOff x="4636075" y="261925"/>
            <a:chExt cx="401800" cy="475050"/>
          </a:xfrm>
        </p:grpSpPr>
        <p:sp>
          <p:nvSpPr>
            <p:cNvPr id="231" name="Google Shape;231;p33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3"/>
          <p:cNvSpPr/>
          <p:nvPr/>
        </p:nvSpPr>
        <p:spPr>
          <a:xfrm>
            <a:off x="4284931" y="4666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4872282" y="469224"/>
            <a:ext cx="336908" cy="330262"/>
            <a:chOff x="5983625" y="301625"/>
            <a:chExt cx="403000" cy="395050"/>
          </a:xfrm>
        </p:grpSpPr>
        <p:sp>
          <p:nvSpPr>
            <p:cNvPr id="237" name="Google Shape;237;p33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3"/>
          <p:cNvGrpSpPr/>
          <p:nvPr/>
        </p:nvGrpSpPr>
        <p:grpSpPr>
          <a:xfrm>
            <a:off x="5438358" y="466653"/>
            <a:ext cx="331808" cy="331307"/>
            <a:chOff x="6660750" y="298550"/>
            <a:chExt cx="396900" cy="396300"/>
          </a:xfrm>
        </p:grpSpPr>
        <p:sp>
          <p:nvSpPr>
            <p:cNvPr id="258" name="Google Shape;258;p33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33"/>
          <p:cNvGrpSpPr/>
          <p:nvPr/>
        </p:nvGrpSpPr>
        <p:grpSpPr>
          <a:xfrm>
            <a:off x="358968" y="988338"/>
            <a:ext cx="347107" cy="420111"/>
            <a:chOff x="584925" y="922575"/>
            <a:chExt cx="415200" cy="502525"/>
          </a:xfrm>
        </p:grpSpPr>
        <p:sp>
          <p:nvSpPr>
            <p:cNvPr id="261" name="Google Shape;261;p3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912275" y="978641"/>
            <a:ext cx="367547" cy="437980"/>
            <a:chOff x="1246775" y="910975"/>
            <a:chExt cx="439650" cy="523900"/>
          </a:xfrm>
        </p:grpSpPr>
        <p:sp>
          <p:nvSpPr>
            <p:cNvPr id="265" name="Google Shape;265;p3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1480400" y="1049074"/>
            <a:ext cx="358351" cy="298118"/>
            <a:chOff x="1926350" y="995225"/>
            <a:chExt cx="428650" cy="356600"/>
          </a:xfrm>
        </p:grpSpPr>
        <p:sp>
          <p:nvSpPr>
            <p:cNvPr id="269" name="Google Shape;269;p3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3"/>
          <p:cNvSpPr/>
          <p:nvPr/>
        </p:nvSpPr>
        <p:spPr>
          <a:xfrm>
            <a:off x="2048085" y="10240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2612156" y="10414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3180804" y="10440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3755576" y="10470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33"/>
          <p:cNvGrpSpPr/>
          <p:nvPr/>
        </p:nvGrpSpPr>
        <p:grpSpPr>
          <a:xfrm>
            <a:off x="4302631" y="1026627"/>
            <a:ext cx="349155" cy="349657"/>
            <a:chOff x="5302225" y="968375"/>
            <a:chExt cx="417650" cy="418250"/>
          </a:xfrm>
        </p:grpSpPr>
        <p:sp>
          <p:nvSpPr>
            <p:cNvPr id="278" name="Google Shape;278;p33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3"/>
          <p:cNvGrpSpPr/>
          <p:nvPr/>
        </p:nvGrpSpPr>
        <p:grpSpPr>
          <a:xfrm>
            <a:off x="4824295" y="987314"/>
            <a:ext cx="432881" cy="421637"/>
            <a:chOff x="5926225" y="921350"/>
            <a:chExt cx="517800" cy="504350"/>
          </a:xfrm>
        </p:grpSpPr>
        <p:sp>
          <p:nvSpPr>
            <p:cNvPr id="281" name="Google Shape;281;p3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5402118" y="995486"/>
            <a:ext cx="404290" cy="405314"/>
            <a:chOff x="6617400" y="931125"/>
            <a:chExt cx="483600" cy="484825"/>
          </a:xfrm>
        </p:grpSpPr>
        <p:sp>
          <p:nvSpPr>
            <p:cNvPr id="284" name="Google Shape;284;p33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337525" y="1624848"/>
            <a:ext cx="389994" cy="273623"/>
            <a:chOff x="559275" y="1683950"/>
            <a:chExt cx="466500" cy="327300"/>
          </a:xfrm>
        </p:grpSpPr>
        <p:sp>
          <p:nvSpPr>
            <p:cNvPr id="287" name="Google Shape;287;p3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901052" y="1570758"/>
            <a:ext cx="389994" cy="381822"/>
            <a:chOff x="1233350" y="1619250"/>
            <a:chExt cx="466500" cy="456725"/>
          </a:xfrm>
        </p:grpSpPr>
        <p:sp>
          <p:nvSpPr>
            <p:cNvPr id="290" name="Google Shape;290;p33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1482188" y="1549622"/>
            <a:ext cx="365499" cy="365499"/>
            <a:chOff x="1922075" y="1629000"/>
            <a:chExt cx="437200" cy="437200"/>
          </a:xfrm>
        </p:grpSpPr>
        <p:sp>
          <p:nvSpPr>
            <p:cNvPr id="295" name="Google Shape;295;p3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3"/>
          <p:cNvGrpSpPr/>
          <p:nvPr/>
        </p:nvGrpSpPr>
        <p:grpSpPr>
          <a:xfrm>
            <a:off x="2038827" y="1577384"/>
            <a:ext cx="368551" cy="368551"/>
            <a:chOff x="2594325" y="1627175"/>
            <a:chExt cx="440850" cy="440850"/>
          </a:xfrm>
        </p:grpSpPr>
        <p:sp>
          <p:nvSpPr>
            <p:cNvPr id="298" name="Google Shape;298;p3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2618782" y="15937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3200595" y="1549817"/>
            <a:ext cx="299121" cy="423685"/>
            <a:chOff x="3984000" y="1594200"/>
            <a:chExt cx="357800" cy="506800"/>
          </a:xfrm>
        </p:grpSpPr>
        <p:sp>
          <p:nvSpPr>
            <p:cNvPr id="303" name="Google Shape;303;p3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33"/>
          <p:cNvGrpSpPr/>
          <p:nvPr/>
        </p:nvGrpSpPr>
        <p:grpSpPr>
          <a:xfrm>
            <a:off x="3716637" y="1640669"/>
            <a:ext cx="394090" cy="241980"/>
            <a:chOff x="4601275" y="1702875"/>
            <a:chExt cx="471400" cy="289450"/>
          </a:xfrm>
        </p:grpSpPr>
        <p:sp>
          <p:nvSpPr>
            <p:cNvPr id="306" name="Google Shape;306;p33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4299057" y="1581459"/>
            <a:ext cx="356303" cy="360400"/>
            <a:chOff x="5297950" y="1632050"/>
            <a:chExt cx="426200" cy="431100"/>
          </a:xfrm>
        </p:grpSpPr>
        <p:sp>
          <p:nvSpPr>
            <p:cNvPr id="312" name="Google Shape;312;p3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33"/>
          <p:cNvGrpSpPr/>
          <p:nvPr/>
        </p:nvGrpSpPr>
        <p:grpSpPr>
          <a:xfrm>
            <a:off x="4861560" y="1570758"/>
            <a:ext cx="358351" cy="381822"/>
            <a:chOff x="5970800" y="1619250"/>
            <a:chExt cx="428650" cy="456725"/>
          </a:xfrm>
        </p:grpSpPr>
        <p:sp>
          <p:nvSpPr>
            <p:cNvPr id="315" name="Google Shape;315;p3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5408764" y="1566160"/>
            <a:ext cx="401719" cy="366502"/>
            <a:chOff x="6625350" y="1613750"/>
            <a:chExt cx="480525" cy="438400"/>
          </a:xfrm>
        </p:grpSpPr>
        <p:sp>
          <p:nvSpPr>
            <p:cNvPr id="321" name="Google Shape;321;p33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380913" y="2162354"/>
            <a:ext cx="303217" cy="325685"/>
            <a:chOff x="611175" y="2326900"/>
            <a:chExt cx="362700" cy="389575"/>
          </a:xfrm>
        </p:grpSpPr>
        <p:sp>
          <p:nvSpPr>
            <p:cNvPr id="327" name="Google Shape;327;p3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3"/>
          <p:cNvSpPr/>
          <p:nvPr/>
        </p:nvSpPr>
        <p:spPr>
          <a:xfrm>
            <a:off x="936309" y="21654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1499857" y="21654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2063406" y="21654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3"/>
          <p:cNvGrpSpPr/>
          <p:nvPr/>
        </p:nvGrpSpPr>
        <p:grpSpPr>
          <a:xfrm>
            <a:off x="2701378" y="2110292"/>
            <a:ext cx="170502" cy="425733"/>
            <a:chOff x="3386850" y="2264625"/>
            <a:chExt cx="203950" cy="509250"/>
          </a:xfrm>
        </p:grpSpPr>
        <p:sp>
          <p:nvSpPr>
            <p:cNvPr id="335" name="Google Shape;335;p3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3843751" y="2164402"/>
            <a:ext cx="139863" cy="317513"/>
            <a:chOff x="4753325" y="2329350"/>
            <a:chExt cx="167300" cy="379800"/>
          </a:xfrm>
        </p:grpSpPr>
        <p:sp>
          <p:nvSpPr>
            <p:cNvPr id="338" name="Google Shape;338;p33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3277653" y="2112319"/>
            <a:ext cx="145004" cy="421657"/>
            <a:chOff x="4076175" y="2267050"/>
            <a:chExt cx="173450" cy="504375"/>
          </a:xfrm>
        </p:grpSpPr>
        <p:sp>
          <p:nvSpPr>
            <p:cNvPr id="341" name="Google Shape;341;p3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3"/>
          <p:cNvSpPr/>
          <p:nvPr/>
        </p:nvSpPr>
        <p:spPr>
          <a:xfrm>
            <a:off x="4317599" y="21568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865134" y="2162855"/>
            <a:ext cx="351204" cy="324661"/>
            <a:chOff x="5975075" y="2327500"/>
            <a:chExt cx="420100" cy="388350"/>
          </a:xfrm>
        </p:grpSpPr>
        <p:sp>
          <p:nvSpPr>
            <p:cNvPr id="345" name="Google Shape;345;p3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3"/>
          <p:cNvGrpSpPr/>
          <p:nvPr/>
        </p:nvGrpSpPr>
        <p:grpSpPr>
          <a:xfrm>
            <a:off x="5496544" y="2153158"/>
            <a:ext cx="215437" cy="351204"/>
            <a:chOff x="6730350" y="2315900"/>
            <a:chExt cx="257700" cy="420100"/>
          </a:xfrm>
        </p:grpSpPr>
        <p:sp>
          <p:nvSpPr>
            <p:cNvPr id="348" name="Google Shape;348;p3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33"/>
          <p:cNvGrpSpPr/>
          <p:nvPr/>
        </p:nvGrpSpPr>
        <p:grpSpPr>
          <a:xfrm>
            <a:off x="477889" y="2689640"/>
            <a:ext cx="109265" cy="398166"/>
            <a:chOff x="727175" y="2957625"/>
            <a:chExt cx="130700" cy="476275"/>
          </a:xfrm>
        </p:grpSpPr>
        <p:sp>
          <p:nvSpPr>
            <p:cNvPr id="354" name="Google Shape;354;p33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3"/>
          <p:cNvSpPr/>
          <p:nvPr/>
        </p:nvSpPr>
        <p:spPr>
          <a:xfrm>
            <a:off x="1492208" y="26739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972049" y="26739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3"/>
          <p:cNvGrpSpPr/>
          <p:nvPr/>
        </p:nvGrpSpPr>
        <p:grpSpPr>
          <a:xfrm>
            <a:off x="2029631" y="2702389"/>
            <a:ext cx="386943" cy="372647"/>
            <a:chOff x="2583325" y="2972875"/>
            <a:chExt cx="462850" cy="445750"/>
          </a:xfrm>
        </p:grpSpPr>
        <p:sp>
          <p:nvSpPr>
            <p:cNvPr id="359" name="Google Shape;359;p3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3"/>
          <p:cNvGrpSpPr/>
          <p:nvPr/>
        </p:nvGrpSpPr>
        <p:grpSpPr>
          <a:xfrm>
            <a:off x="2579886" y="2758046"/>
            <a:ext cx="413486" cy="261354"/>
            <a:chOff x="3241525" y="3039450"/>
            <a:chExt cx="494600" cy="312625"/>
          </a:xfrm>
        </p:grpSpPr>
        <p:sp>
          <p:nvSpPr>
            <p:cNvPr id="362" name="Google Shape;362;p3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33"/>
          <p:cNvSpPr/>
          <p:nvPr/>
        </p:nvSpPr>
        <p:spPr>
          <a:xfrm>
            <a:off x="3736180" y="27111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3"/>
          <p:cNvGrpSpPr/>
          <p:nvPr/>
        </p:nvGrpSpPr>
        <p:grpSpPr>
          <a:xfrm>
            <a:off x="4263318" y="2730479"/>
            <a:ext cx="427781" cy="316489"/>
            <a:chOff x="5255200" y="3006475"/>
            <a:chExt cx="511700" cy="378575"/>
          </a:xfrm>
        </p:grpSpPr>
        <p:sp>
          <p:nvSpPr>
            <p:cNvPr id="366" name="Google Shape;366;p3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3"/>
          <p:cNvGrpSpPr/>
          <p:nvPr/>
        </p:nvGrpSpPr>
        <p:grpSpPr>
          <a:xfrm>
            <a:off x="3177104" y="2712107"/>
            <a:ext cx="346104" cy="353231"/>
            <a:chOff x="3955900" y="2984500"/>
            <a:chExt cx="414000" cy="422525"/>
          </a:xfrm>
        </p:grpSpPr>
        <p:sp>
          <p:nvSpPr>
            <p:cNvPr id="369" name="Google Shape;369;p3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33"/>
          <p:cNvSpPr/>
          <p:nvPr/>
        </p:nvSpPr>
        <p:spPr>
          <a:xfrm>
            <a:off x="341117" y="33002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4906165" y="26948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5472049" y="2706987"/>
            <a:ext cx="264427" cy="375719"/>
            <a:chOff x="6701050" y="2978375"/>
            <a:chExt cx="316300" cy="449425"/>
          </a:xfrm>
        </p:grpSpPr>
        <p:sp>
          <p:nvSpPr>
            <p:cNvPr id="375" name="Google Shape;375;p33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3"/>
          <p:cNvGrpSpPr/>
          <p:nvPr/>
        </p:nvGrpSpPr>
        <p:grpSpPr>
          <a:xfrm>
            <a:off x="907677" y="3325648"/>
            <a:ext cx="376743" cy="253203"/>
            <a:chOff x="1241275" y="3718400"/>
            <a:chExt cx="450650" cy="302875"/>
          </a:xfrm>
        </p:grpSpPr>
        <p:sp>
          <p:nvSpPr>
            <p:cNvPr id="378" name="Google Shape;378;p33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3"/>
          <p:cNvGrpSpPr/>
          <p:nvPr/>
        </p:nvGrpSpPr>
        <p:grpSpPr>
          <a:xfrm>
            <a:off x="1476324" y="3306253"/>
            <a:ext cx="366502" cy="292496"/>
            <a:chOff x="1921475" y="3695200"/>
            <a:chExt cx="438400" cy="349875"/>
          </a:xfrm>
        </p:grpSpPr>
        <p:sp>
          <p:nvSpPr>
            <p:cNvPr id="383" name="Google Shape;383;p33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3"/>
          <p:cNvGrpSpPr/>
          <p:nvPr/>
        </p:nvGrpSpPr>
        <p:grpSpPr>
          <a:xfrm>
            <a:off x="2043425" y="3301655"/>
            <a:ext cx="359355" cy="301190"/>
            <a:chOff x="2599825" y="3689700"/>
            <a:chExt cx="429850" cy="360275"/>
          </a:xfrm>
        </p:grpSpPr>
        <p:sp>
          <p:nvSpPr>
            <p:cNvPr id="387" name="Google Shape;387;p33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3"/>
          <p:cNvGrpSpPr/>
          <p:nvPr/>
        </p:nvGrpSpPr>
        <p:grpSpPr>
          <a:xfrm>
            <a:off x="2624299" y="3270514"/>
            <a:ext cx="324661" cy="338956"/>
            <a:chOff x="3294650" y="3652450"/>
            <a:chExt cx="388350" cy="405450"/>
          </a:xfrm>
        </p:grpSpPr>
        <p:sp>
          <p:nvSpPr>
            <p:cNvPr id="390" name="Google Shape;390;p3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3"/>
          <p:cNvGrpSpPr/>
          <p:nvPr/>
        </p:nvGrpSpPr>
        <p:grpSpPr>
          <a:xfrm>
            <a:off x="3160781" y="3313400"/>
            <a:ext cx="378750" cy="277698"/>
            <a:chOff x="3936375" y="3703750"/>
            <a:chExt cx="453050" cy="332175"/>
          </a:xfrm>
        </p:grpSpPr>
        <p:sp>
          <p:nvSpPr>
            <p:cNvPr id="394" name="Google Shape;394;p3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3"/>
          <p:cNvGrpSpPr/>
          <p:nvPr/>
        </p:nvGrpSpPr>
        <p:grpSpPr>
          <a:xfrm>
            <a:off x="3724307" y="3313400"/>
            <a:ext cx="378750" cy="277698"/>
            <a:chOff x="4610450" y="3703750"/>
            <a:chExt cx="453050" cy="332175"/>
          </a:xfrm>
        </p:grpSpPr>
        <p:sp>
          <p:nvSpPr>
            <p:cNvPr id="400" name="Google Shape;400;p3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3"/>
          <p:cNvGrpSpPr/>
          <p:nvPr/>
        </p:nvGrpSpPr>
        <p:grpSpPr>
          <a:xfrm>
            <a:off x="4301106" y="3285332"/>
            <a:ext cx="352207" cy="333836"/>
            <a:chOff x="5300400" y="3670175"/>
            <a:chExt cx="421300" cy="399325"/>
          </a:xfrm>
        </p:grpSpPr>
        <p:sp>
          <p:nvSpPr>
            <p:cNvPr id="403" name="Google Shape;403;p3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3"/>
          <p:cNvSpPr/>
          <p:nvPr/>
        </p:nvSpPr>
        <p:spPr>
          <a:xfrm>
            <a:off x="4844905" y="32563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5433259" y="3281235"/>
            <a:ext cx="342008" cy="342028"/>
            <a:chOff x="6654650" y="3665275"/>
            <a:chExt cx="409100" cy="409125"/>
          </a:xfrm>
        </p:grpSpPr>
        <p:sp>
          <p:nvSpPr>
            <p:cNvPr id="410" name="Google Shape;410;p3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347223" y="3830466"/>
            <a:ext cx="370599" cy="370620"/>
            <a:chOff x="570875" y="4322250"/>
            <a:chExt cx="443300" cy="443325"/>
          </a:xfrm>
        </p:grpSpPr>
        <p:sp>
          <p:nvSpPr>
            <p:cNvPr id="413" name="Google Shape;413;p3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3"/>
          <p:cNvSpPr/>
          <p:nvPr/>
        </p:nvSpPr>
        <p:spPr>
          <a:xfrm>
            <a:off x="895469" y="39025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33"/>
          <p:cNvGrpSpPr/>
          <p:nvPr/>
        </p:nvGrpSpPr>
        <p:grpSpPr>
          <a:xfrm>
            <a:off x="1524812" y="3802920"/>
            <a:ext cx="269526" cy="425712"/>
            <a:chOff x="1979475" y="4289300"/>
            <a:chExt cx="322400" cy="509225"/>
          </a:xfrm>
        </p:grpSpPr>
        <p:sp>
          <p:nvSpPr>
            <p:cNvPr id="419" name="Google Shape;419;p3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2064346" y="3808521"/>
            <a:ext cx="318014" cy="414510"/>
            <a:chOff x="2624850" y="4296000"/>
            <a:chExt cx="380400" cy="495825"/>
          </a:xfrm>
        </p:grpSpPr>
        <p:sp>
          <p:nvSpPr>
            <p:cNvPr id="423" name="Google Shape;423;p3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3"/>
          <p:cNvSpPr/>
          <p:nvPr/>
        </p:nvSpPr>
        <p:spPr>
          <a:xfrm>
            <a:off x="3180303" y="38459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2616754" y="38673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3742304" y="38444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33"/>
          <p:cNvGrpSpPr/>
          <p:nvPr/>
        </p:nvGrpSpPr>
        <p:grpSpPr>
          <a:xfrm>
            <a:off x="4280686" y="3849360"/>
            <a:ext cx="393045" cy="332833"/>
            <a:chOff x="5275975" y="4344850"/>
            <a:chExt cx="470150" cy="398125"/>
          </a:xfrm>
        </p:grpSpPr>
        <p:sp>
          <p:nvSpPr>
            <p:cNvPr id="430" name="Google Shape;430;p3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33"/>
          <p:cNvSpPr/>
          <p:nvPr/>
        </p:nvSpPr>
        <p:spPr>
          <a:xfrm>
            <a:off x="4864301" y="38393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5423038" y="3822315"/>
            <a:ext cx="362448" cy="386922"/>
            <a:chOff x="6642425" y="4312500"/>
            <a:chExt cx="433550" cy="462825"/>
          </a:xfrm>
        </p:grpSpPr>
        <p:sp>
          <p:nvSpPr>
            <p:cNvPr id="435" name="Google Shape;435;p33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33"/>
          <p:cNvSpPr/>
          <p:nvPr/>
        </p:nvSpPr>
        <p:spPr>
          <a:xfrm>
            <a:off x="299775" y="44421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33"/>
          <p:cNvGrpSpPr/>
          <p:nvPr/>
        </p:nvGrpSpPr>
        <p:grpSpPr>
          <a:xfrm>
            <a:off x="910227" y="4396564"/>
            <a:ext cx="371623" cy="365499"/>
            <a:chOff x="1244325" y="4999400"/>
            <a:chExt cx="444525" cy="437200"/>
          </a:xfrm>
        </p:grpSpPr>
        <p:sp>
          <p:nvSpPr>
            <p:cNvPr id="440" name="Google Shape;440;p3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3"/>
          <p:cNvGrpSpPr/>
          <p:nvPr/>
        </p:nvGrpSpPr>
        <p:grpSpPr>
          <a:xfrm>
            <a:off x="1506943" y="4384818"/>
            <a:ext cx="305265" cy="388970"/>
            <a:chOff x="1958100" y="4985350"/>
            <a:chExt cx="365150" cy="465275"/>
          </a:xfrm>
        </p:grpSpPr>
        <p:sp>
          <p:nvSpPr>
            <p:cNvPr id="446" name="Google Shape;446;p3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3"/>
          <p:cNvGrpSpPr/>
          <p:nvPr/>
        </p:nvGrpSpPr>
        <p:grpSpPr>
          <a:xfrm>
            <a:off x="2048002" y="4399615"/>
            <a:ext cx="350200" cy="359877"/>
            <a:chOff x="2605300" y="5003050"/>
            <a:chExt cx="418900" cy="430475"/>
          </a:xfrm>
        </p:grpSpPr>
        <p:sp>
          <p:nvSpPr>
            <p:cNvPr id="450" name="Google Shape;450;p3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2577336" y="4407286"/>
            <a:ext cx="418585" cy="344056"/>
            <a:chOff x="3238475" y="5012225"/>
            <a:chExt cx="500700" cy="411550"/>
          </a:xfrm>
        </p:grpSpPr>
        <p:sp>
          <p:nvSpPr>
            <p:cNvPr id="454" name="Google Shape;454;p33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3"/>
          <p:cNvGrpSpPr/>
          <p:nvPr/>
        </p:nvGrpSpPr>
        <p:grpSpPr>
          <a:xfrm>
            <a:off x="3683970" y="4370522"/>
            <a:ext cx="459424" cy="417561"/>
            <a:chOff x="4562200" y="4968250"/>
            <a:chExt cx="549550" cy="499475"/>
          </a:xfrm>
        </p:grpSpPr>
        <p:sp>
          <p:nvSpPr>
            <p:cNvPr id="460" name="Google Shape;460;p3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3"/>
          <p:cNvGrpSpPr/>
          <p:nvPr/>
        </p:nvGrpSpPr>
        <p:grpSpPr>
          <a:xfrm>
            <a:off x="3190898" y="4394014"/>
            <a:ext cx="318516" cy="370076"/>
            <a:chOff x="3972400" y="4996350"/>
            <a:chExt cx="381000" cy="442675"/>
          </a:xfrm>
        </p:grpSpPr>
        <p:sp>
          <p:nvSpPr>
            <p:cNvPr id="466" name="Google Shape;466;p3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3"/>
          <p:cNvGrpSpPr/>
          <p:nvPr/>
        </p:nvGrpSpPr>
        <p:grpSpPr>
          <a:xfrm>
            <a:off x="4251593" y="4362873"/>
            <a:ext cx="451252" cy="432860"/>
            <a:chOff x="5241175" y="4959100"/>
            <a:chExt cx="539775" cy="517775"/>
          </a:xfrm>
        </p:grpSpPr>
        <p:sp>
          <p:nvSpPr>
            <p:cNvPr id="469" name="Google Shape;469;p3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3"/>
          <p:cNvSpPr/>
          <p:nvPr/>
        </p:nvSpPr>
        <p:spPr>
          <a:xfrm>
            <a:off x="4842355" y="44697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gradFill>
            <a:gsLst>
              <a:gs pos="0">
                <a:srgbClr val="5CC9AD"/>
              </a:gs>
              <a:gs pos="100000">
                <a:srgbClr val="4BA9A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3"/>
          <p:cNvGrpSpPr/>
          <p:nvPr/>
        </p:nvGrpSpPr>
        <p:grpSpPr>
          <a:xfrm>
            <a:off x="5458777" y="4427182"/>
            <a:ext cx="289444" cy="332832"/>
            <a:chOff x="6685175" y="5036025"/>
            <a:chExt cx="346225" cy="398125"/>
          </a:xfrm>
        </p:grpSpPr>
        <p:sp>
          <p:nvSpPr>
            <p:cNvPr id="477" name="Google Shape;477;p33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adFill>
              <a:gsLst>
                <a:gs pos="0">
                  <a:srgbClr val="5CC9AD"/>
                </a:gs>
                <a:gs pos="100000">
                  <a:srgbClr val="4BA9AE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3"/>
          <p:cNvSpPr/>
          <p:nvPr/>
        </p:nvSpPr>
        <p:spPr>
          <a:xfrm>
            <a:off x="6308450" y="462075"/>
            <a:ext cx="1714500" cy="137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Hex Codes</a:t>
            </a:r>
            <a:endParaRPr b="1">
              <a:solidFill>
                <a:srgbClr val="B189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4A7AC"/>
                </a:solidFill>
              </a:rPr>
              <a:t>4ba9ae: Teal</a:t>
            </a:r>
            <a:endParaRPr b="1">
              <a:solidFill>
                <a:srgbClr val="64A7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9C6AE"/>
                </a:solidFill>
              </a:rPr>
              <a:t>5cc9ad: Green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0" l="14710" r="14703" t="0"/>
          <a:stretch/>
        </p:blipFill>
        <p:spPr>
          <a:xfrm>
            <a:off x="3102550" y="0"/>
            <a:ext cx="604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3102550" y="0"/>
            <a:ext cx="6041400" cy="5143500"/>
          </a:xfrm>
          <a:prstGeom prst="rect">
            <a:avLst/>
          </a:prstGeom>
          <a:gradFill>
            <a:gsLst>
              <a:gs pos="0">
                <a:srgbClr val="5CC9AD">
                  <a:alpha val="45098"/>
                </a:srgbClr>
              </a:gs>
              <a:gs pos="100000">
                <a:srgbClr val="4BA9AE">
                  <a:alpha val="44705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/>
        </p:nvSpPr>
        <p:spPr>
          <a:xfrm>
            <a:off x="3727275" y="468850"/>
            <a:ext cx="4455900" cy="2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TITLE OF DECK GOES HERE</a:t>
            </a:r>
            <a:endParaRPr sz="6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179500" y="4165025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2-5 Word Tagline or MIssion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825" y="4598325"/>
            <a:ext cx="1824649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8046575" y="3869875"/>
            <a:ext cx="1469700" cy="6033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your own logo below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2344050" y="294175"/>
            <a:ext cx="44559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BA9A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Bold Concise Statement</a:t>
            </a:r>
            <a:endParaRPr sz="4500">
              <a:solidFill>
                <a:srgbClr val="4BA9AE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2672725" y="2088700"/>
            <a:ext cx="3661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CC9A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Ambitious longer statement</a:t>
            </a:r>
            <a:endParaRPr sz="3000">
              <a:solidFill>
                <a:srgbClr val="5CC9A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0" l="0" r="76294" t="0"/>
          <a:stretch/>
        </p:blipFill>
        <p:spPr>
          <a:xfrm>
            <a:off x="8639600" y="4647325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8046575" y="3718775"/>
            <a:ext cx="1469700" cy="754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your brand’s icon on every page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413525" y="3328575"/>
            <a:ext cx="4317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CC9A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What’s your core mission? What are you trying to solve/build?</a:t>
            </a:r>
            <a:endParaRPr sz="2200">
              <a:solidFill>
                <a:srgbClr val="5CC9AD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35548" r="4955" t="0"/>
          <a:stretch/>
        </p:blipFill>
        <p:spPr>
          <a:xfrm>
            <a:off x="0" y="0"/>
            <a:ext cx="46225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0" y="0"/>
            <a:ext cx="4622700" cy="5143500"/>
          </a:xfrm>
          <a:prstGeom prst="rect">
            <a:avLst/>
          </a:prstGeom>
          <a:gradFill>
            <a:gsLst>
              <a:gs pos="0">
                <a:srgbClr val="5CC9AD">
                  <a:alpha val="45098"/>
                </a:srgbClr>
              </a:gs>
              <a:gs pos="100000">
                <a:srgbClr val="4BA9AE">
                  <a:alpha val="44705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4890000" y="288425"/>
            <a:ext cx="2646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Pain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890000" y="1173200"/>
            <a:ext cx="4082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the current frustration or identified market pain</a:t>
            </a:r>
            <a:endParaRPr b="1" sz="2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is broken?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Why is it broken?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Why should your product or service exist?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is the opportunity?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38141" t="0"/>
          <a:stretch/>
        </p:blipFill>
        <p:spPr>
          <a:xfrm>
            <a:off x="0" y="0"/>
            <a:ext cx="46225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0" y="0"/>
            <a:ext cx="4622700" cy="5143500"/>
          </a:xfrm>
          <a:prstGeom prst="rect">
            <a:avLst/>
          </a:prstGeom>
          <a:gradFill>
            <a:gsLst>
              <a:gs pos="0">
                <a:srgbClr val="5CC9AD">
                  <a:alpha val="45098"/>
                </a:srgbClr>
              </a:gs>
              <a:gs pos="100000">
                <a:srgbClr val="4BA9AE">
                  <a:alpha val="44705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4890000" y="288425"/>
            <a:ext cx="3949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there a need?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890000" y="1173200"/>
            <a:ext cx="4082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Why is now the right time for your business to succeed?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Explain macro trends (i.e. new technologies, laws, etc) that give you a chance to succeed where others have failed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860975" y="288425"/>
            <a:ext cx="5311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BA9AE"/>
                </a:solidFill>
                <a:latin typeface="Proxima Nova"/>
                <a:ea typeface="Proxima Nova"/>
                <a:cs typeface="Proxima Nova"/>
                <a:sym typeface="Proxima Nova"/>
              </a:rPr>
              <a:t>Your Product or Service</a:t>
            </a:r>
            <a:endParaRPr b="1" sz="3000">
              <a:solidFill>
                <a:srgbClr val="4BA9A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60975" y="1173200"/>
            <a:ext cx="42444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Description of product</a:t>
            </a:r>
            <a:endParaRPr sz="22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1800"/>
              <a:buFont typeface="Proxima Nova Semibold"/>
              <a:buChar char="○"/>
            </a:pPr>
            <a:r>
              <a:rPr lang="en" sz="18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differentiators</a:t>
            </a:r>
            <a:endParaRPr sz="18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1800"/>
              <a:buFont typeface="Proxima Nova Semibold"/>
              <a:buChar char="○"/>
            </a:pPr>
            <a:r>
              <a:rPr lang="en" sz="18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Images</a:t>
            </a:r>
            <a:endParaRPr sz="18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Showcase a demonstration of product if possible</a:t>
            </a:r>
            <a:endParaRPr sz="20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6557425" y="2082650"/>
            <a:ext cx="1469700" cy="754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images here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031225" y="1249900"/>
            <a:ext cx="4751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60975" y="288425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BA9AE"/>
                </a:solidFill>
                <a:latin typeface="Proxima Nova"/>
                <a:ea typeface="Proxima Nova"/>
                <a:cs typeface="Proxima Nova"/>
                <a:sym typeface="Proxima Nova"/>
              </a:rPr>
              <a:t>Size of Market</a:t>
            </a:r>
            <a:endParaRPr b="1" sz="3000">
              <a:solidFill>
                <a:srgbClr val="4BA9A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860975" y="1173200"/>
            <a:ext cx="42444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Include data/stats on market size, existing proof points, etc. </a:t>
            </a:r>
            <a:endParaRPr sz="22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Include graphs</a:t>
            </a:r>
            <a:endParaRPr sz="22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BA9AE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4BA9A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Use multiple slides if needed</a:t>
            </a:r>
            <a:endParaRPr sz="2000">
              <a:solidFill>
                <a:srgbClr val="4BA9AE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76294" t="0"/>
          <a:stretch/>
        </p:blipFill>
        <p:spPr>
          <a:xfrm>
            <a:off x="8639600" y="4647325"/>
            <a:ext cx="432551" cy="3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6557425" y="2082650"/>
            <a:ext cx="1469700" cy="754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graphs here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6557425" y="2082650"/>
            <a:ext cx="1469700" cy="754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Put a chart here 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593175" y="288425"/>
            <a:ext cx="2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93175" y="1173200"/>
            <a:ext cx="42444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Competition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Market Share (pie chart at right)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Existing Product/Service Options</a:t>
            </a:r>
            <a:endParaRPr i="1"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916475" y="3566175"/>
            <a:ext cx="3120000" cy="1087500"/>
          </a:xfrm>
          <a:prstGeom prst="roundRect">
            <a:avLst>
              <a:gd fmla="val 16667" name="adj"/>
            </a:avLst>
          </a:prstGeom>
          <a:solidFill>
            <a:srgbClr val="F254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 prepared to talk about each of the above in depth. It will be obvious if you don’t know your industry.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203700" y="526300"/>
            <a:ext cx="3949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Traction to Date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03700" y="1411075"/>
            <a:ext cx="4082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 Semibold"/>
              <a:buChar char="●"/>
            </a:pPr>
            <a:r>
              <a:rPr lang="en" sz="2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Explain market viability</a:t>
            </a:r>
            <a:endParaRPr sz="2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Current stats on usage, sales, traction, etc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Plan for getting initial users/customers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 Semibold"/>
              <a:buChar char="○"/>
            </a:pPr>
            <a:r>
              <a:rPr lang="en" sz="2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Speak to roadmap &amp; near term plans</a:t>
            </a:r>
            <a:endParaRPr sz="20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