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46304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08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08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acf2550d4_0_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acf2550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8733" y="2117902"/>
            <a:ext cx="13632900" cy="5838600"/>
          </a:xfrm>
          <a:prstGeom prst="rect">
            <a:avLst/>
          </a:prstGeom>
        </p:spPr>
        <p:txBody>
          <a:bodyPr anchorCtr="0" anchor="b" bIns="184200" lIns="184200" spcFirstLastPara="1" rIns="184200" wrap="square" tIns="184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720" y="8061511"/>
            <a:ext cx="13632900" cy="22545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98720" y="3146311"/>
            <a:ext cx="13632900" cy="5585100"/>
          </a:xfrm>
          <a:prstGeom prst="rect">
            <a:avLst/>
          </a:prstGeom>
        </p:spPr>
        <p:txBody>
          <a:bodyPr anchorCtr="0" anchor="b" bIns="184200" lIns="184200" spcFirstLastPara="1" rIns="184200" wrap="square" tIns="184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200"/>
              <a:buNone/>
              <a:defRPr sz="2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200"/>
              <a:buNone/>
              <a:defRPr sz="2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200"/>
              <a:buNone/>
              <a:defRPr sz="2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200"/>
              <a:buNone/>
              <a:defRPr sz="2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200"/>
              <a:buNone/>
              <a:defRPr sz="2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200"/>
              <a:buNone/>
              <a:defRPr sz="2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200"/>
              <a:buNone/>
              <a:defRPr sz="2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200"/>
              <a:buNone/>
              <a:defRPr sz="2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200"/>
              <a:buNone/>
              <a:defRPr sz="24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98720" y="8966329"/>
            <a:ext cx="13632900" cy="37002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8720" y="6117973"/>
            <a:ext cx="13632900" cy="2394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98720" y="1265849"/>
            <a:ext cx="13632900" cy="16290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98720" y="3278151"/>
            <a:ext cx="13632900" cy="97179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8720" y="1265849"/>
            <a:ext cx="13632900" cy="16290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8720" y="3278151"/>
            <a:ext cx="6399900" cy="97179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731840" y="3278151"/>
            <a:ext cx="6399900" cy="97179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8720" y="1265849"/>
            <a:ext cx="13632900" cy="16290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8720" y="1580373"/>
            <a:ext cx="4492800" cy="2149500"/>
          </a:xfrm>
          <a:prstGeom prst="rect">
            <a:avLst/>
          </a:prstGeom>
        </p:spPr>
        <p:txBody>
          <a:bodyPr anchorCtr="0" anchor="b" bIns="184200" lIns="184200" spcFirstLastPara="1" rIns="184200" wrap="square" tIns="184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8720" y="3952640"/>
            <a:ext cx="4492800" cy="90435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84400" y="1280427"/>
            <a:ext cx="10188600" cy="116361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1pPr>
            <a:lvl2pPr lvl="1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2pPr>
            <a:lvl3pPr lvl="2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3pPr>
            <a:lvl4pPr lvl="3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4pPr>
            <a:lvl5pPr lvl="4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5pPr>
            <a:lvl6pPr lvl="5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6pPr>
            <a:lvl7pPr lvl="6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7pPr>
            <a:lvl8pPr lvl="7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8pPr>
            <a:lvl9pPr lvl="8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356"/>
            <a:ext cx="7315200" cy="146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4200" lIns="184200" spcFirstLastPara="1" rIns="184200" wrap="square" tIns="18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24800" y="3507698"/>
            <a:ext cx="6472200" cy="4216200"/>
          </a:xfrm>
          <a:prstGeom prst="rect">
            <a:avLst/>
          </a:prstGeom>
        </p:spPr>
        <p:txBody>
          <a:bodyPr anchorCtr="0" anchor="b" bIns="184200" lIns="184200" spcFirstLastPara="1" rIns="184200" wrap="square" tIns="184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24800" y="7973191"/>
            <a:ext cx="6472200" cy="3513300"/>
          </a:xfrm>
          <a:prstGeom prst="rect">
            <a:avLst/>
          </a:prstGeom>
        </p:spPr>
        <p:txBody>
          <a:bodyPr anchorCtr="0" anchor="t" bIns="184200" lIns="184200" spcFirstLastPara="1" rIns="184200" wrap="square" tIns="184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903200" y="2059591"/>
            <a:ext cx="6139200" cy="105105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8720" y="12033636"/>
            <a:ext cx="9598200" cy="17211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8720" y="1265849"/>
            <a:ext cx="136329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4200" lIns="184200" spcFirstLastPara="1" rIns="184200" wrap="square" tIns="184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8720" y="3278151"/>
            <a:ext cx="13632900" cy="9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4200" lIns="184200" spcFirstLastPara="1" rIns="184200" wrap="square" tIns="18420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5933" y="13264261"/>
            <a:ext cx="8778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4200" lIns="184200" spcFirstLastPara="1" rIns="184200" wrap="square" tIns="18420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15200" y="1070616"/>
            <a:ext cx="4800000" cy="437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4200" lIns="137150" spcFirstLastPara="1" rIns="137150" wrap="square" tIns="18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Threat of New Entrants</a:t>
            </a:r>
            <a:endParaRPr b="1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Very High		High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Low		   Very Low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915200" y="10210670"/>
            <a:ext cx="4800000" cy="4304100"/>
          </a:xfrm>
          <a:prstGeom prst="upArrow">
            <a:avLst>
              <a:gd fmla="val 50000" name="adj1"/>
              <a:gd fmla="val 4999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4200" lIns="137150" spcFirstLastPara="1" rIns="137150" wrap="square" tIns="18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Threats of Substitution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Very High 		High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Low		  Very Low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2090" y="4857135"/>
            <a:ext cx="4800000" cy="58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4200" lIns="184200" spcFirstLastPara="1" rIns="184200" wrap="square" tIns="18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Supplier Power</a:t>
            </a:r>
            <a:endParaRPr b="1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Very High 		High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Low  		  Very Low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9715205" y="4904807"/>
            <a:ext cx="4800000" cy="581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4200" lIns="184200" spcFirstLastPara="1" rIns="184200" wrap="square" tIns="184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Buyer Power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Very High 		High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Low		   Very Low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80300" y="5621650"/>
            <a:ext cx="4376700" cy="4376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Competitive Rivalry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Very High		High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Low    	   Very Low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69200" y="531825"/>
            <a:ext cx="3724200" cy="2981400"/>
          </a:xfrm>
          <a:prstGeom prst="rect">
            <a:avLst/>
          </a:prstGeom>
          <a:solidFill>
            <a:srgbClr val="2D3E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Porter’s Five 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Forces Analysis Template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915200" y="1146816"/>
            <a:ext cx="4800000" cy="437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347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4200" lIns="137150" spcFirstLastPara="1" rIns="137150" wrap="square" tIns="18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Threat of New Entrants</a:t>
            </a:r>
            <a:endParaRPr b="1" sz="1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There are no significant barriers of entry to the cereal market. 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Very High</a:t>
            </a: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	High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Low		   Very Low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915200" y="10210670"/>
            <a:ext cx="4800000" cy="4304100"/>
          </a:xfrm>
          <a:prstGeom prst="upArrow">
            <a:avLst>
              <a:gd fmla="val 50000" name="adj1"/>
              <a:gd fmla="val 49997" name="adj2"/>
            </a:avLst>
          </a:prstGeom>
          <a:solidFill>
            <a:srgbClr val="3347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4200" lIns="137150" spcFirstLastPara="1" rIns="137150" wrap="square" tIns="18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Threats of Substitution</a:t>
            </a:r>
            <a:endParaRPr sz="1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●"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Other breakfast foods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●"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Not having breakfast 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●"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Drinking coffee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Very High </a:t>
            </a: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	High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Low		  Very Low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22090" y="4933335"/>
            <a:ext cx="4800000" cy="58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C98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4200" lIns="184200" spcFirstLastPara="1" rIns="184200" wrap="square" tIns="18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nir"/>
                <a:ea typeface="Avenir"/>
                <a:cs typeface="Avenir"/>
                <a:sym typeface="Avenir"/>
              </a:rPr>
              <a:t>Supplier Power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Ingredients to make and package cereal are all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commodities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Very High 		High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Low  		  </a:t>
            </a:r>
            <a:r>
              <a:rPr b="1" lang="en" u="sng">
                <a:latin typeface="Avenir"/>
                <a:ea typeface="Avenir"/>
                <a:cs typeface="Avenir"/>
                <a:sym typeface="Avenir"/>
              </a:rPr>
              <a:t>Very Low</a:t>
            </a:r>
            <a:endParaRPr b="1" u="sng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715205" y="4981007"/>
            <a:ext cx="4800000" cy="581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7C98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4200" lIns="184200" spcFirstLastPara="1" rIns="184200" wrap="square" tIns="184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nir"/>
                <a:ea typeface="Avenir"/>
                <a:cs typeface="Avenir"/>
                <a:sym typeface="Avenir"/>
              </a:rPr>
              <a:t>Buyer Power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 People need food, but can skip breakfast and are price sensitive to foods like cereal and often look for discounts and bargains.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Very High 		</a:t>
            </a:r>
            <a:r>
              <a:rPr b="1" lang="en" u="sng">
                <a:latin typeface="Avenir"/>
                <a:ea typeface="Avenir"/>
                <a:cs typeface="Avenir"/>
                <a:sym typeface="Avenir"/>
              </a:rPr>
              <a:t>High</a:t>
            </a:r>
            <a:endParaRPr b="1" u="sng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Low		   Very Low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180300" y="5697850"/>
            <a:ext cx="4376700" cy="4376700"/>
          </a:xfrm>
          <a:prstGeom prst="ellipse">
            <a:avLst/>
          </a:prstGeom>
          <a:solidFill>
            <a:srgbClr val="F5F8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nir"/>
                <a:ea typeface="Avenir"/>
                <a:cs typeface="Avenir"/>
                <a:sym typeface="Avenir"/>
              </a:rPr>
              <a:t>Competitive Rivalry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Companies like General Mills have huge market share. 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Avenir"/>
                <a:ea typeface="Avenir"/>
                <a:cs typeface="Avenir"/>
                <a:sym typeface="Avenir"/>
              </a:rPr>
              <a:t>Very High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		High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Low    	   Very Low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69200" y="531825"/>
            <a:ext cx="3724200" cy="2981400"/>
          </a:xfrm>
          <a:prstGeom prst="rect">
            <a:avLst/>
          </a:prstGeom>
          <a:solidFill>
            <a:srgbClr val="2D3E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Porter’s Five 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Forces Analysis Example: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Mike’s Cereal Co.</a:t>
            </a:r>
            <a:endParaRPr i="1"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