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404050" cy="43205400"/>
  <p:notesSz cx="6858000" cy="9144000"/>
  <p:defaultTextStyle>
    <a:defPPr>
      <a:defRPr lang="en-US"/>
    </a:defPPr>
    <a:lvl1pPr marL="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66"/>
    <a:srgbClr val="BC4744"/>
    <a:srgbClr val="FFCC00"/>
    <a:srgbClr val="FFFF00"/>
    <a:srgbClr val="FF5050"/>
    <a:srgbClr val="F9FFD9"/>
    <a:srgbClr val="FEFC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496" autoAdjust="0"/>
  </p:normalViewPr>
  <p:slideViewPr>
    <p:cSldViewPr>
      <p:cViewPr>
        <p:scale>
          <a:sx n="30" d="100"/>
          <a:sy n="30" d="100"/>
        </p:scale>
        <p:origin x="432" y="-748"/>
      </p:cViewPr>
      <p:guideLst>
        <p:guide orient="horz" pos="13608"/>
        <p:guide pos="102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304" y="13421680"/>
            <a:ext cx="27543443" cy="92611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608" y="24483060"/>
            <a:ext cx="22682835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11-Mar-19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11-Mar-19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254782" y="10901365"/>
            <a:ext cx="25833229" cy="2322490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43847" y="10901365"/>
            <a:ext cx="76970870" cy="2322490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11-Mar-19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11-Mar-19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696" y="27763473"/>
            <a:ext cx="27543443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696" y="18312295"/>
            <a:ext cx="27543443" cy="9451178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11-Mar-19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43846" y="63507940"/>
            <a:ext cx="51402048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85960" y="63507940"/>
            <a:ext cx="51402051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11-Mar-19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203" y="9671212"/>
            <a:ext cx="14317416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13701713"/>
            <a:ext cx="14317416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60809" y="9671212"/>
            <a:ext cx="14323040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60809" y="13701713"/>
            <a:ext cx="14323040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11-Mar-19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11-Mar-19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11-Mar-19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04" y="1720215"/>
            <a:ext cx="10660709" cy="732091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9083" y="1720218"/>
            <a:ext cx="18114764" cy="36874612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204" y="9041133"/>
            <a:ext cx="10660709" cy="29553697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11-Mar-19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1421" y="30243780"/>
            <a:ext cx="19442430" cy="3570449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51421" y="3860483"/>
            <a:ext cx="19442430" cy="25923240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1421" y="33814229"/>
            <a:ext cx="19442430" cy="5070631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11-Mar-19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02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D5922-1A10-453D-B34B-87D0376FB0F9}" type="datetimeFigureOut">
              <a:rPr lang="en-US" smtClean="0"/>
              <a:pPr/>
              <a:t>11-Mar-19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71384" y="40045008"/>
            <a:ext cx="10261283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229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20540" rtl="0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4320540" rtl="0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4320540" rtl="0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4320540" rtl="0" eaLnBrk="1" latinLnBrk="0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4320540" rtl="0" eaLnBrk="1" latinLnBrk="0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628541" y="-256339"/>
            <a:ext cx="31132567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  <a:cs typeface="Times New Roman" pitchFamily="18" charset="0"/>
              </a:rPr>
              <a:t>Comparing between supervised and unsupervised approaches to classify gene expression profiles of cancer patients</a:t>
            </a:r>
            <a:endParaRPr kumimoji="0" lang="en-US" b="1" i="0" u="none" strike="noStrike" spc="50" normalizeH="0" baseline="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742938"/>
            <a:ext cx="3240405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6000" b="1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itchFamily="34" charset="0"/>
              <a:cs typeface="Arial" pitchFamily="34" charset="0"/>
            </a:endParaRP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6000" b="1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itchFamily="34" charset="0"/>
                <a:cs typeface="Arial" pitchFamily="34" charset="0"/>
              </a:rPr>
              <a:t>Anna Romanov</a:t>
            </a:r>
            <a:r>
              <a:rPr kumimoji="0" lang="en-US" sz="6000" b="1" i="0" u="none" strike="noStrike" normalizeH="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itchFamily="34" charset="0"/>
                <a:cs typeface="Arial" pitchFamily="34" charset="0"/>
              </a:rPr>
              <a:t>1</a:t>
            </a:r>
            <a:r>
              <a:rPr kumimoji="0" lang="en-US" sz="6000" b="1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itchFamily="34" charset="0"/>
                <a:cs typeface="Arial" pitchFamily="34" charset="0"/>
              </a:rPr>
              <a:t>, Maxim Kolchinsky</a:t>
            </a:r>
            <a:r>
              <a:rPr kumimoji="0" lang="en-US" sz="6000" b="1" i="0" u="none" strike="noStrike" normalizeH="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itchFamily="34" charset="0"/>
                <a:cs typeface="Arial" pitchFamily="34" charset="0"/>
              </a:rPr>
              <a:t>1</a:t>
            </a: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60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itchFamily="34" charset="0"/>
                <a:cs typeface="Arial" pitchFamily="34" charset="0"/>
              </a:rPr>
              <a:t>1 Computer Science Department, Technion – Israel Institute of Technology, Haifa, Israel 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723900" y="4886208"/>
            <a:ext cx="15766157" cy="9299668"/>
          </a:xfrm>
          <a:prstGeom prst="flowChartAlternateProcess">
            <a:avLst/>
          </a:prstGeom>
          <a:solidFill>
            <a:schemeClr val="accent5">
              <a:lumMod val="20000"/>
              <a:lumOff val="80000"/>
              <a:alpha val="86000"/>
            </a:schemeClr>
          </a:solidFill>
          <a:ln w="152400">
            <a:gradFill>
              <a:gsLst>
                <a:gs pos="20000">
                  <a:srgbClr val="0070C0"/>
                </a:gs>
                <a:gs pos="40000">
                  <a:schemeClr val="accent5">
                    <a:lumMod val="50000"/>
                  </a:schemeClr>
                </a:gs>
                <a:gs pos="60000">
                  <a:schemeClr val="accent5">
                    <a:lumMod val="60000"/>
                    <a:lumOff val="40000"/>
                  </a:schemeClr>
                </a:gs>
                <a:gs pos="80000">
                  <a:schemeClr val="accent5">
                    <a:lumMod val="40000"/>
                    <a:lumOff val="60000"/>
                  </a:schemeClr>
                </a:gs>
                <a:gs pos="100000">
                  <a:schemeClr val="accent5"/>
                </a:gs>
              </a:gsLst>
              <a:lin ang="5400000" scaled="0"/>
            </a:gra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06067" y="5092818"/>
            <a:ext cx="40122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Background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16941862" y="4876787"/>
            <a:ext cx="14819246" cy="24780238"/>
          </a:xfrm>
          <a:prstGeom prst="flowChartAlternateProcess">
            <a:avLst/>
          </a:prstGeom>
          <a:solidFill>
            <a:schemeClr val="accent5">
              <a:lumMod val="20000"/>
              <a:lumOff val="80000"/>
              <a:alpha val="86000"/>
            </a:schemeClr>
          </a:solidFill>
          <a:ln w="152400">
            <a:gradFill>
              <a:gsLst>
                <a:gs pos="20000">
                  <a:srgbClr val="0070C0"/>
                </a:gs>
                <a:gs pos="40000">
                  <a:schemeClr val="accent5">
                    <a:lumMod val="50000"/>
                  </a:schemeClr>
                </a:gs>
                <a:gs pos="60000">
                  <a:schemeClr val="accent5">
                    <a:lumMod val="60000"/>
                    <a:lumOff val="40000"/>
                  </a:schemeClr>
                </a:gs>
                <a:gs pos="80000">
                  <a:schemeClr val="accent5">
                    <a:lumMod val="40000"/>
                    <a:lumOff val="60000"/>
                  </a:schemeClr>
                </a:gs>
                <a:gs pos="100000">
                  <a:schemeClr val="accent5"/>
                </a:gs>
              </a:gsLst>
              <a:lin ang="5400000" scaled="0"/>
            </a:gra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defRPr/>
            </a:pPr>
            <a:endParaRPr lang="en-US" sz="28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578289" y="4896844"/>
            <a:ext cx="1158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Classifying</a:t>
            </a:r>
          </a:p>
        </p:txBody>
      </p:sp>
      <p:sp>
        <p:nvSpPr>
          <p:cNvPr id="46" name="Flowchart: Alternate Process 45"/>
          <p:cNvSpPr/>
          <p:nvPr/>
        </p:nvSpPr>
        <p:spPr>
          <a:xfrm>
            <a:off x="628541" y="19766920"/>
            <a:ext cx="15861516" cy="22502077"/>
          </a:xfrm>
          <a:prstGeom prst="flowChartAlternateProcess">
            <a:avLst/>
          </a:prstGeom>
          <a:solidFill>
            <a:schemeClr val="accent5">
              <a:lumMod val="20000"/>
              <a:lumOff val="80000"/>
              <a:alpha val="86000"/>
            </a:schemeClr>
          </a:solidFill>
          <a:ln w="152400">
            <a:gradFill>
              <a:gsLst>
                <a:gs pos="20000">
                  <a:srgbClr val="0070C0"/>
                </a:gs>
                <a:gs pos="40000">
                  <a:schemeClr val="accent5">
                    <a:lumMod val="50000"/>
                  </a:schemeClr>
                </a:gs>
                <a:gs pos="60000">
                  <a:schemeClr val="accent5">
                    <a:lumMod val="60000"/>
                    <a:lumOff val="40000"/>
                  </a:schemeClr>
                </a:gs>
                <a:gs pos="80000">
                  <a:schemeClr val="accent5">
                    <a:lumMod val="40000"/>
                    <a:lumOff val="60000"/>
                  </a:schemeClr>
                </a:gs>
                <a:gs pos="100000">
                  <a:schemeClr val="accent5"/>
                </a:gs>
              </a:gsLst>
              <a:lin ang="5400000" scaled="0"/>
            </a:gra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Alternate Process 46"/>
          <p:cNvSpPr/>
          <p:nvPr/>
        </p:nvSpPr>
        <p:spPr>
          <a:xfrm>
            <a:off x="534358" y="14534205"/>
            <a:ext cx="15955699" cy="4925045"/>
          </a:xfrm>
          <a:prstGeom prst="flowChartAlternateProcess">
            <a:avLst/>
          </a:prstGeom>
          <a:solidFill>
            <a:schemeClr val="accent5">
              <a:lumMod val="20000"/>
              <a:lumOff val="80000"/>
              <a:alpha val="86000"/>
            </a:schemeClr>
          </a:solidFill>
          <a:ln w="152400">
            <a:gradFill>
              <a:gsLst>
                <a:gs pos="20000">
                  <a:srgbClr val="0070C0"/>
                </a:gs>
                <a:gs pos="40000">
                  <a:schemeClr val="accent5">
                    <a:lumMod val="50000"/>
                  </a:schemeClr>
                </a:gs>
                <a:gs pos="60000">
                  <a:schemeClr val="accent5">
                    <a:lumMod val="60000"/>
                    <a:lumOff val="40000"/>
                  </a:schemeClr>
                </a:gs>
                <a:gs pos="80000">
                  <a:schemeClr val="accent5">
                    <a:lumMod val="40000"/>
                    <a:lumOff val="60000"/>
                  </a:schemeClr>
                </a:gs>
                <a:gs pos="100000">
                  <a:schemeClr val="accent5"/>
                </a:gs>
              </a:gsLst>
              <a:lin ang="5400000" scaled="0"/>
            </a:gra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Alternate Process 47"/>
          <p:cNvSpPr/>
          <p:nvPr/>
        </p:nvSpPr>
        <p:spPr>
          <a:xfrm>
            <a:off x="16941862" y="30027636"/>
            <a:ext cx="14833648" cy="8856983"/>
          </a:xfrm>
          <a:prstGeom prst="flowChartAlternateProcess">
            <a:avLst/>
          </a:prstGeom>
          <a:solidFill>
            <a:schemeClr val="accent5">
              <a:lumMod val="20000"/>
              <a:lumOff val="80000"/>
              <a:alpha val="86000"/>
            </a:schemeClr>
          </a:solidFill>
          <a:ln w="152400">
            <a:gradFill>
              <a:gsLst>
                <a:gs pos="20000">
                  <a:srgbClr val="0070C0"/>
                </a:gs>
                <a:gs pos="40000">
                  <a:schemeClr val="accent5">
                    <a:lumMod val="50000"/>
                  </a:schemeClr>
                </a:gs>
                <a:gs pos="60000">
                  <a:schemeClr val="accent5">
                    <a:lumMod val="60000"/>
                    <a:lumOff val="40000"/>
                  </a:schemeClr>
                </a:gs>
                <a:gs pos="80000">
                  <a:schemeClr val="accent5">
                    <a:lumMod val="40000"/>
                    <a:lumOff val="60000"/>
                  </a:schemeClr>
                </a:gs>
                <a:gs pos="100000">
                  <a:schemeClr val="accent5"/>
                </a:gs>
              </a:gsLst>
              <a:lin ang="5400000" scaled="0"/>
            </a:gra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Alternate Process 49"/>
          <p:cNvSpPr/>
          <p:nvPr/>
        </p:nvSpPr>
        <p:spPr>
          <a:xfrm>
            <a:off x="16927460" y="39244660"/>
            <a:ext cx="14833647" cy="3024337"/>
          </a:xfrm>
          <a:prstGeom prst="flowChartAlternateProcess">
            <a:avLst/>
          </a:prstGeom>
          <a:solidFill>
            <a:schemeClr val="accent5">
              <a:lumMod val="20000"/>
              <a:lumOff val="80000"/>
              <a:alpha val="86000"/>
            </a:schemeClr>
          </a:solidFill>
          <a:ln w="152400">
            <a:gradFill>
              <a:gsLst>
                <a:gs pos="20000">
                  <a:srgbClr val="0070C0"/>
                </a:gs>
                <a:gs pos="40000">
                  <a:schemeClr val="accent5">
                    <a:lumMod val="50000"/>
                  </a:schemeClr>
                </a:gs>
                <a:gs pos="60000">
                  <a:schemeClr val="accent5">
                    <a:lumMod val="60000"/>
                    <a:lumOff val="40000"/>
                  </a:schemeClr>
                </a:gs>
                <a:gs pos="80000">
                  <a:schemeClr val="accent5">
                    <a:lumMod val="40000"/>
                    <a:lumOff val="60000"/>
                  </a:schemeClr>
                </a:gs>
                <a:gs pos="100000">
                  <a:schemeClr val="accent5"/>
                </a:gs>
              </a:gsLst>
              <a:lin ang="5400000" scaled="0"/>
            </a:gra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073307" y="19938965"/>
            <a:ext cx="1287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Material and methods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17282145" y="39411323"/>
            <a:ext cx="541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References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16413515" y="30080382"/>
            <a:ext cx="159556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Conclusions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2963441" y="14818943"/>
            <a:ext cx="1158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Goals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DB555F-2B7D-4674-A6CF-05BCE42F2F7C}"/>
              </a:ext>
            </a:extLst>
          </p:cNvPr>
          <p:cNvSpPr txBox="1"/>
          <p:nvPr/>
        </p:nvSpPr>
        <p:spPr>
          <a:xfrm>
            <a:off x="1080345" y="5976964"/>
            <a:ext cx="14761640" cy="10833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400" b="1" dirty="0"/>
              <a:t>Apoptosis </a:t>
            </a:r>
            <a:r>
              <a:rPr lang="en-US" sz="3400" dirty="0"/>
              <a:t>is a form of programmed cell death that occurs in multicellular organisms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400" dirty="0">
                <a:highlight>
                  <a:srgbClr val="FFFF00"/>
                </a:highlight>
              </a:rPr>
              <a:t>Two activation mechanisms – intrinsic pathway and extrinsic pathway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400" dirty="0"/>
              <a:t>Negative regulation of apoptosis inhibits cell death signaling pathways, helping tumors to evade cell death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400" dirty="0">
                <a:highlight>
                  <a:srgbClr val="FFFF00"/>
                </a:highlight>
              </a:rPr>
              <a:t>Apoptotic cell disassembly – before the cell is disposed of, there is a process of disassembly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400" dirty="0"/>
              <a:t>Identification of targets for apoptosis induction is important to provide novel therapeutic approaches in breast cancer.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/>
              <a:t>According to researchers </a:t>
            </a:r>
            <a:r>
              <a:rPr lang="en-US" sz="2000" dirty="0"/>
              <a:t>[2]</a:t>
            </a:r>
            <a:r>
              <a:rPr lang="en-US" sz="3200" dirty="0"/>
              <a:t>, Protein Kinase </a:t>
            </a:r>
            <a:r>
              <a:rPr lang="en-US" sz="3200" dirty="0" err="1"/>
              <a:t>Cδ</a:t>
            </a:r>
            <a:r>
              <a:rPr lang="en-US" sz="3200" dirty="0"/>
              <a:t> supports survival of breast cancer cells by suppressing the ERK1/2 pathway, which mediates apoptosis.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/>
              <a:t>The dataset we’ll use </a:t>
            </a:r>
            <a:r>
              <a:rPr lang="en-US" sz="2000" dirty="0"/>
              <a:t>[1]</a:t>
            </a:r>
            <a:r>
              <a:rPr lang="en-US" sz="3200" dirty="0"/>
              <a:t> contains gene expression levels in 2 breast cancer cell lines, before and after down regulation of Protein Kinase </a:t>
            </a:r>
            <a:r>
              <a:rPr lang="en-US" sz="3200" dirty="0" err="1"/>
              <a:t>Cδ</a:t>
            </a:r>
            <a:r>
              <a:rPr lang="en-US" sz="3200" dirty="0"/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400" dirty="0"/>
              <a:t>The breast cancer cell lines that appear in the dataset are:</a:t>
            </a:r>
          </a:p>
          <a:p>
            <a:r>
              <a:rPr lang="en-US" sz="3200" dirty="0"/>
              <a:t>        - BT-549 (Invasive ductal carcinoma)</a:t>
            </a:r>
          </a:p>
          <a:p>
            <a:r>
              <a:rPr lang="en-US" sz="3200" dirty="0"/>
              <a:t>        - MDA-mB-468 (adenocarcinoma)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4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EE0A04-D7A1-4886-A7D2-E94F75BD8CD9}"/>
              </a:ext>
            </a:extLst>
          </p:cNvPr>
          <p:cNvSpPr txBox="1"/>
          <p:nvPr/>
        </p:nvSpPr>
        <p:spPr>
          <a:xfrm>
            <a:off x="792313" y="15698044"/>
            <a:ext cx="1540971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/>
              <a:t>Compare between different methods of supervised and unsupervised approaches of classifying gene expression.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/>
              <a:t>Be able to classify whether a gene is related to apoptosis based on its expression levels in different cells, with and without treatment.</a:t>
            </a:r>
          </a:p>
          <a:p>
            <a:r>
              <a:rPr lang="en-US" sz="3400" dirty="0"/>
              <a:t>   In order to train the classifier we’ll use a dataset with genes as the rows (“samples”) and cell-line samples as the features. The output will be TRUE or FALSE.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A3B3B6-3387-403E-A4D6-1C2686545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6321" y="3744894"/>
            <a:ext cx="6068999" cy="228120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92EC576-90EE-4208-A83B-5BE276CEA082}"/>
              </a:ext>
            </a:extLst>
          </p:cNvPr>
          <p:cNvSpPr txBox="1"/>
          <p:nvPr/>
        </p:nvSpPr>
        <p:spPr>
          <a:xfrm>
            <a:off x="1080345" y="20882620"/>
            <a:ext cx="15193688" cy="1997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b="1" u="sng" dirty="0"/>
              <a:t>GEO</a:t>
            </a:r>
            <a:r>
              <a:rPr lang="en-US" sz="3400" dirty="0"/>
              <a:t> – public genomics data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b="1" u="sng" dirty="0" err="1"/>
              <a:t>AmiGo</a:t>
            </a:r>
            <a:r>
              <a:rPr lang="en-US" sz="3400" dirty="0"/>
              <a:t> – Web-based set of tools for searching and browsing the gene ontology. database. We used it to obtain a list of GO terms associated with apoptosis.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b="1" u="sng" dirty="0" err="1"/>
              <a:t>Scikit</a:t>
            </a:r>
            <a:r>
              <a:rPr lang="en-US" sz="3400" b="1" u="sng" dirty="0"/>
              <a:t>-learn</a:t>
            </a:r>
            <a:r>
              <a:rPr lang="en-US" sz="3400" dirty="0"/>
              <a:t> – Python library for machine learning.</a:t>
            </a:r>
            <a:endParaRPr lang="en-US" sz="3400" b="1" u="sng" dirty="0"/>
          </a:p>
          <a:p>
            <a:endParaRPr lang="en-US" sz="3400" dirty="0"/>
          </a:p>
          <a:p>
            <a:r>
              <a:rPr lang="en-US" sz="34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Building the dataset</a:t>
            </a:r>
            <a:endParaRPr lang="en-US" sz="3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Uniting all probes that belong to the same gene by calculating expression means.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Labeling the data using process GO term: label ‘TRUE’ for genes associated with apoptosis GO terms and label ‘FALSE’ otherwise.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10.74% of genes are labeled ‘TRUE’ in the initial dataset.</a:t>
            </a:r>
          </a:p>
          <a:p>
            <a:endParaRPr lang="en-US" sz="3400" dirty="0"/>
          </a:p>
          <a:p>
            <a:r>
              <a:rPr lang="en-US" sz="34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Scoring methods - classifying</a:t>
            </a:r>
            <a:endParaRPr lang="en-US" sz="3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Accuracy: percent of genes correctly classified.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Precision: the fraction of true positives out of all genes classified as ‘true’.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Recall: the fraction of true positives out of all genes with actual ‘true’’ label.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400" dirty="0"/>
          </a:p>
          <a:p>
            <a:r>
              <a:rPr lang="en-US" sz="34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Scoring methods - clustering</a:t>
            </a:r>
            <a:endParaRPr lang="en-US" sz="3400" dirty="0"/>
          </a:p>
          <a:p>
            <a:r>
              <a:rPr lang="en-US" sz="3400" b="1" dirty="0">
                <a:solidFill>
                  <a:srgbClr val="FF0000"/>
                </a:solidFill>
              </a:rPr>
              <a:t>TODO: </a:t>
            </a:r>
            <a:r>
              <a:rPr lang="en-US" sz="3400" dirty="0">
                <a:solidFill>
                  <a:srgbClr val="FF0000"/>
                </a:solidFill>
              </a:rPr>
              <a:t>explain silhouette / entropy / semi-supervised</a:t>
            </a:r>
            <a:endParaRPr lang="en-US" sz="3400" b="1" dirty="0">
              <a:solidFill>
                <a:srgbClr val="FF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400" dirty="0"/>
          </a:p>
          <a:p>
            <a:r>
              <a:rPr lang="en-US" sz="34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preparation and preprocessing</a:t>
            </a:r>
            <a:endParaRPr lang="en-US" sz="3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Dividing the data into training and test sets.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Normalizing and removing genes with</a:t>
            </a:r>
          </a:p>
          <a:p>
            <a:r>
              <a:rPr lang="en-US" sz="3400" dirty="0"/>
              <a:t>      low-variance from the train set.</a:t>
            </a:r>
          </a:p>
          <a:p>
            <a:r>
              <a:rPr lang="en-US" sz="3400" dirty="0"/>
              <a:t>      We performed a tuning of the variance</a:t>
            </a:r>
          </a:p>
          <a:p>
            <a:r>
              <a:rPr lang="en-US" sz="3400" dirty="0"/>
              <a:t>      threshold that was used for filtering.</a:t>
            </a:r>
          </a:p>
          <a:p>
            <a:r>
              <a:rPr lang="en-US" sz="3400" dirty="0"/>
              <a:t>      For score evaluation we used a</a:t>
            </a:r>
          </a:p>
          <a:p>
            <a:r>
              <a:rPr lang="en-US" sz="3400" dirty="0"/>
              <a:t>      decision-tree classifier with default</a:t>
            </a:r>
          </a:p>
          <a:p>
            <a:r>
              <a:rPr lang="en-US" sz="3400" dirty="0"/>
              <a:t>      parameters.</a:t>
            </a:r>
          </a:p>
          <a:p>
            <a:r>
              <a:rPr lang="en-US" sz="3400" dirty="0"/>
              <a:t>      We chose a threshold of 0.00005.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Oversampling the train set, so that genes</a:t>
            </a:r>
          </a:p>
          <a:p>
            <a:r>
              <a:rPr lang="en-US" sz="3400" dirty="0"/>
              <a:t>      with label ‘TRUE’ take a bigger part of the</a:t>
            </a:r>
          </a:p>
          <a:p>
            <a:r>
              <a:rPr lang="en-US" sz="3400" dirty="0"/>
              <a:t>      dataset. We performed a tuning of the</a:t>
            </a:r>
          </a:p>
          <a:p>
            <a:r>
              <a:rPr lang="en-US" sz="3400" dirty="0"/>
              <a:t>      desired ratio between ‘FALSE’ and ‘TRUE’</a:t>
            </a:r>
          </a:p>
          <a:p>
            <a:r>
              <a:rPr lang="en-US" sz="3400" dirty="0"/>
              <a:t>      labels. Number of ‘FALSE’ genes is</a:t>
            </a:r>
          </a:p>
          <a:p>
            <a:r>
              <a:rPr lang="en-US" sz="3400" dirty="0"/>
              <a:t>      multiplied by coefficient to obtain new</a:t>
            </a:r>
          </a:p>
          <a:p>
            <a:r>
              <a:rPr lang="en-US" sz="3400" dirty="0"/>
              <a:t>      number of ‘TRUE’ genes.</a:t>
            </a:r>
          </a:p>
          <a:p>
            <a:r>
              <a:rPr lang="en-US" sz="3400" dirty="0"/>
              <a:t>      We chose coefficient 1, so that ratio between</a:t>
            </a:r>
          </a:p>
          <a:p>
            <a:r>
              <a:rPr lang="en-US" sz="3400" dirty="0"/>
              <a:t>      ‘FALSE’ and ‘TRUE’ is 1:1.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88F1C59-008E-486A-8BB6-1F1B00E9AB1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372278" y="32166993"/>
            <a:ext cx="4824535" cy="358273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A337755-2C70-443D-A284-4CD8FA67AE6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0372279" y="37161406"/>
            <a:ext cx="4824535" cy="362436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CE3222F-B312-4A5A-B18E-5DCAE8B1C37C}"/>
              </a:ext>
            </a:extLst>
          </p:cNvPr>
          <p:cNvSpPr txBox="1"/>
          <p:nvPr/>
        </p:nvSpPr>
        <p:spPr>
          <a:xfrm>
            <a:off x="18650297" y="17210212"/>
            <a:ext cx="1158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Clustering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7647D7-CFE0-4CBB-BB60-E7A325E1173F}"/>
              </a:ext>
            </a:extLst>
          </p:cNvPr>
          <p:cNvSpPr txBox="1"/>
          <p:nvPr/>
        </p:nvSpPr>
        <p:spPr>
          <a:xfrm>
            <a:off x="17204693" y="40180764"/>
            <a:ext cx="14473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 err="1"/>
              <a:t>Achari</a:t>
            </a:r>
            <a:r>
              <a:rPr lang="en-US" sz="2400" b="1" dirty="0"/>
              <a:t> C, Winslow S, Larsson C</a:t>
            </a:r>
            <a:r>
              <a:rPr lang="en-US" sz="2400" dirty="0"/>
              <a:t>. Down Regulation of CLDND1 Induces Apoptosis in Breast Cancer Cells. </a:t>
            </a:r>
            <a:r>
              <a:rPr lang="en-US" sz="2400" i="1" dirty="0" err="1"/>
              <a:t>PLoS</a:t>
            </a:r>
            <a:r>
              <a:rPr lang="en-US" sz="2400" i="1" dirty="0"/>
              <a:t> One</a:t>
            </a:r>
            <a:r>
              <a:rPr lang="en-US" sz="2400" dirty="0"/>
              <a:t> 2015;10(6):e0130300. </a:t>
            </a:r>
          </a:p>
          <a:p>
            <a:pPr marL="457200" indent="-457200">
              <a:buAutoNum type="arabicPeriod"/>
            </a:pPr>
            <a:r>
              <a:rPr lang="en-US" sz="2400" b="1" dirty="0" err="1"/>
              <a:t>Lonne</a:t>
            </a:r>
            <a:r>
              <a:rPr lang="en-US" sz="2400" b="1" dirty="0"/>
              <a:t> GK, </a:t>
            </a:r>
            <a:r>
              <a:rPr lang="en-US" sz="2400" b="1" dirty="0" err="1"/>
              <a:t>Masoumi</a:t>
            </a:r>
            <a:r>
              <a:rPr lang="en-US" sz="2400" b="1" dirty="0"/>
              <a:t> KC, </a:t>
            </a:r>
            <a:r>
              <a:rPr lang="en-US" sz="2400" b="1" dirty="0" err="1"/>
              <a:t>Lennartsson</a:t>
            </a:r>
            <a:r>
              <a:rPr lang="en-US" sz="2400" b="1" dirty="0"/>
              <a:t> J, Larsson C</a:t>
            </a:r>
            <a:r>
              <a:rPr lang="en-US" sz="2400" dirty="0"/>
              <a:t>. Protein kinase </a:t>
            </a:r>
            <a:r>
              <a:rPr lang="en-US" sz="2400" dirty="0" err="1"/>
              <a:t>Cdelta</a:t>
            </a:r>
            <a:r>
              <a:rPr lang="en-US" sz="2400" dirty="0"/>
              <a:t> supports survival of MDA-MB-231 breast cancer cells by suppressing the ERK1/2 pathway. The Journal of biological chemistry. 2009;284(48):33456–65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BDCC20-3B36-41AA-8FC3-B68D496AECC1}"/>
              </a:ext>
            </a:extLst>
          </p:cNvPr>
          <p:cNvSpPr txBox="1"/>
          <p:nvPr/>
        </p:nvSpPr>
        <p:spPr>
          <a:xfrm>
            <a:off x="17433594" y="5779062"/>
            <a:ext cx="147616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rgbClr val="FF0000"/>
                </a:solidFill>
              </a:rPr>
              <a:t>TODO: briefly introduce each classifier</a:t>
            </a:r>
            <a:endParaRPr lang="en-US" sz="340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34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Decision tree</a:t>
            </a:r>
          </a:p>
          <a:p>
            <a:r>
              <a:rPr lang="en-US" sz="3400" dirty="0"/>
              <a:t>We tuned </a:t>
            </a:r>
            <a:r>
              <a:rPr lang="en-US" sz="3400" dirty="0" err="1"/>
              <a:t>max_depth</a:t>
            </a:r>
            <a:r>
              <a:rPr lang="en-US" sz="3400" dirty="0"/>
              <a:t> parameter of decision tree, using 5 folds on the training</a:t>
            </a:r>
          </a:p>
          <a:p>
            <a:r>
              <a:rPr lang="en-US" sz="3400" dirty="0"/>
              <a:t>set. We chose maximal depth of 70.</a:t>
            </a:r>
          </a:p>
          <a:p>
            <a:r>
              <a:rPr lang="en-US" sz="34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SVM</a:t>
            </a:r>
          </a:p>
          <a:p>
            <a:r>
              <a:rPr lang="en-US" sz="3400" dirty="0"/>
              <a:t>Similarly, we tuned </a:t>
            </a:r>
            <a:r>
              <a:rPr lang="en-US" sz="3400" dirty="0" err="1"/>
              <a:t>max_iter</a:t>
            </a:r>
            <a:r>
              <a:rPr lang="en-US" sz="3400" dirty="0"/>
              <a:t> parameter of SVM classifier. We chose to allow a maximal iterations number of 20.</a:t>
            </a:r>
          </a:p>
          <a:p>
            <a:endParaRPr lang="en-US" sz="3400" dirty="0"/>
          </a:p>
          <a:p>
            <a:r>
              <a:rPr lang="en-US" sz="3400" dirty="0">
                <a:solidFill>
                  <a:srgbClr val="FF0000"/>
                </a:solidFill>
              </a:rPr>
              <a:t>TODO: graph of performance of decision tree vs. </a:t>
            </a:r>
            <a:r>
              <a:rPr lang="en-US" sz="3400" dirty="0" err="1">
                <a:solidFill>
                  <a:srgbClr val="FF0000"/>
                </a:solidFill>
              </a:rPr>
              <a:t>svm</a:t>
            </a:r>
            <a:endParaRPr lang="en-US" sz="3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1607</TotalTime>
  <Words>653</Words>
  <Application>Microsoft Office PowerPoint</Application>
  <PresentationFormat>Custom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technion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Yael Mandel-Gutfreund</dc:creator>
  <cp:lastModifiedBy>Anna Romanov</cp:lastModifiedBy>
  <cp:revision>182</cp:revision>
  <dcterms:created xsi:type="dcterms:W3CDTF">2010-03-31T06:35:48Z</dcterms:created>
  <dcterms:modified xsi:type="dcterms:W3CDTF">2019-03-11T10:10:32Z</dcterms:modified>
</cp:coreProperties>
</file>