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30" d="100"/>
          <a:sy n="30" d="100"/>
        </p:scale>
        <p:origin x="432" y="-5168"/>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19-Mar-19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19-Mar-19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19-Mar-19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19-Mar-19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19-Mar-19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19-Mar-19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19-Mar-19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19-Mar-19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19-Mar-19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endParaRPr lang="en-US" sz="3400" dirty="0"/>
          </a:p>
          <a:p>
            <a:endParaRPr lang="en-US" sz="3200" dirty="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p:txBody>
      </p:sp>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8956298"/>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p>
          <a:p>
            <a:pPr marL="685800" indent="-685800">
              <a:buFont typeface="Arial" panose="020B0604020202020204" pitchFamily="34" charset="0"/>
              <a:buChar char="•"/>
            </a:pPr>
            <a:r>
              <a:rPr lang="en-US" sz="3200" dirty="0"/>
              <a:t>Dataset: 12 samples, gene expression levels, before and after down regulation of </a:t>
            </a:r>
            <a:r>
              <a:rPr lang="en-US" sz="3200" dirty="0" err="1"/>
              <a:t>PKCδ</a:t>
            </a:r>
            <a:r>
              <a:rPr lang="en-US" sz="3200" dirty="0"/>
              <a:t>:    - BT-549 (Invasive ductal carcinoma)</a:t>
            </a:r>
          </a:p>
          <a:p>
            <a:r>
              <a:rPr lang="en-US" sz="3200" dirty="0"/>
              <a:t>                      - MDA-mB-468 (adenocarcinoma)</a:t>
            </a:r>
          </a:p>
          <a:p>
            <a:endParaRPr lang="en-US" sz="3200" dirty="0"/>
          </a:p>
          <a:p>
            <a:endParaRPr lang="en-US" sz="3200" dirty="0"/>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Run the following process:</a:t>
            </a:r>
          </a:p>
        </p:txBody>
      </p:sp>
      <p:sp>
        <p:nvSpPr>
          <p:cNvPr id="38" name="TextBox 37">
            <a:extLst>
              <a:ext uri="{FF2B5EF4-FFF2-40B4-BE49-F238E27FC236}">
                <a16:creationId xmlns:a16="http://schemas.microsoft.com/office/drawing/2014/main" id="{BCE3222F-B312-4A5A-B18E-5DCAE8B1C37C}"/>
              </a:ext>
            </a:extLst>
          </p:cNvPr>
          <p:cNvSpPr txBox="1"/>
          <p:nvPr/>
        </p:nvSpPr>
        <p:spPr>
          <a:xfrm>
            <a:off x="18735908" y="23330892"/>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6894195"/>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We tuned </a:t>
            </a:r>
            <a:r>
              <a:rPr lang="en-US" sz="3400" dirty="0" err="1"/>
              <a:t>max_depth</a:t>
            </a:r>
            <a:r>
              <a:rPr lang="en-US" sz="3400" dirty="0"/>
              <a:t> parameter of decision </a:t>
            </a:r>
          </a:p>
          <a:p>
            <a:r>
              <a:rPr lang="en-US" sz="3400" dirty="0"/>
              <a:t>tree, using 5 folds on the training set. </a:t>
            </a:r>
          </a:p>
          <a:p>
            <a:r>
              <a:rPr lang="en-US" sz="3400" dirty="0"/>
              <a:t>We chose maximal depth of 70.</a:t>
            </a:r>
          </a:p>
          <a:p>
            <a:endParaRPr lang="en-US" sz="3400" dirty="0"/>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Similarly, we tuned </a:t>
            </a:r>
            <a:r>
              <a:rPr lang="en-US" sz="3400" dirty="0" err="1"/>
              <a:t>max_iter</a:t>
            </a:r>
            <a:r>
              <a:rPr lang="en-US" sz="3400" dirty="0"/>
              <a:t> parameter of</a:t>
            </a:r>
          </a:p>
          <a:p>
            <a:r>
              <a:rPr lang="en-US" sz="3400" dirty="0"/>
              <a:t>SVM classifier. We chose to allow a maximal </a:t>
            </a:r>
          </a:p>
          <a:p>
            <a:r>
              <a:rPr lang="en-US" sz="3400" dirty="0"/>
              <a:t>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We used 3 neighbors for KNN classifier.</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378633" y="24582772"/>
            <a:ext cx="14761640" cy="5016758"/>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r>
              <a:rPr lang="en-US" sz="3400" dirty="0">
                <a:ln w="0"/>
                <a:solidFill>
                  <a:schemeClr val="accent4">
                    <a:lumMod val="75000"/>
                  </a:schemeClr>
                </a:solidFill>
                <a:effectLst>
                  <a:outerShdw blurRad="38100" dist="25400" dir="5400000" algn="ctr" rotWithShape="0">
                    <a:srgbClr val="6E747A">
                      <a:alpha val="43000"/>
                    </a:srgbClr>
                  </a:outerShdw>
                </a:effectLst>
              </a:rPr>
              <a:t> and Hierarchical Clustering</a:t>
            </a:r>
            <a:endParaRPr lang="en-US" sz="3400" dirty="0"/>
          </a:p>
          <a:p>
            <a:r>
              <a:rPr lang="en-US" sz="3400" dirty="0"/>
              <a:t>We applied the two algorithms with</a:t>
            </a:r>
          </a:p>
          <a:p>
            <a:r>
              <a:rPr lang="en-US" sz="3400" dirty="0"/>
              <a:t>Different number of clusters and</a:t>
            </a:r>
          </a:p>
          <a:p>
            <a:r>
              <a:rPr lang="en-US" sz="3400" dirty="0"/>
              <a:t>compared the result.</a:t>
            </a:r>
          </a:p>
          <a:p>
            <a:r>
              <a:rPr lang="en-US" sz="3400" dirty="0"/>
              <a:t>We chose </a:t>
            </a:r>
            <a:r>
              <a:rPr lang="en-US" sz="3400" dirty="0" err="1"/>
              <a:t>Kmeans</a:t>
            </a:r>
            <a:r>
              <a:rPr lang="en-US" sz="3400" dirty="0"/>
              <a:t> with 2 clusters.</a:t>
            </a:r>
          </a:p>
          <a:p>
            <a:endParaRPr lang="en-US" sz="2000" dirty="0"/>
          </a:p>
          <a:p>
            <a:r>
              <a:rPr lang="en-US" sz="3200" dirty="0"/>
              <a:t>1</a:t>
            </a:r>
            <a:r>
              <a:rPr lang="en-US" sz="3200" baseline="30000" dirty="0"/>
              <a:t>st</a:t>
            </a:r>
            <a:r>
              <a:rPr lang="en-US" sz="3200" dirty="0"/>
              <a:t> cluster true labels:  10 %</a:t>
            </a:r>
          </a:p>
          <a:p>
            <a:r>
              <a:rPr lang="en-US" sz="3200" dirty="0"/>
              <a:t>2</a:t>
            </a:r>
            <a:r>
              <a:rPr lang="en-US" sz="3200" baseline="30000" dirty="0"/>
              <a:t>nd</a:t>
            </a:r>
            <a:r>
              <a:rPr lang="en-US" sz="3200" dirty="0"/>
              <a:t> cluster true labels: 17 %</a:t>
            </a:r>
          </a:p>
          <a:p>
            <a:r>
              <a:rPr lang="en-US" sz="2800" dirty="0"/>
              <a:t>         - No cluster with majority true</a:t>
            </a:r>
          </a:p>
          <a:p>
            <a:endParaRPr lang="en-US" sz="3400" dirty="0"/>
          </a:p>
        </p:txBody>
      </p:sp>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cxnSp>
        <p:nvCxnSpPr>
          <p:cNvPr id="13" name="Straight Connector 12"/>
          <p:cNvCxnSpPr/>
          <p:nvPr/>
        </p:nvCxnSpPr>
        <p:spPr>
          <a:xfrm>
            <a:off x="3296769" y="9721380"/>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5616849" y="9433348"/>
            <a:ext cx="0" cy="576065"/>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5640683"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10825259"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B702B41-81F8-4122-B4F4-43D7D3BE00C6}"/>
              </a:ext>
            </a:extLst>
          </p:cNvPr>
          <p:cNvCxnSpPr>
            <a:cxnSpLocks/>
          </p:cNvCxnSpPr>
          <p:nvPr/>
        </p:nvCxnSpPr>
        <p:spPr>
          <a:xfrm>
            <a:off x="3768475" y="26715268"/>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298EB60-CD1E-4038-B267-0F1811741E59}"/>
              </a:ext>
            </a:extLst>
          </p:cNvPr>
          <p:cNvCxnSpPr>
            <a:cxnSpLocks/>
          </p:cNvCxnSpPr>
          <p:nvPr/>
        </p:nvCxnSpPr>
        <p:spPr>
          <a:xfrm flipV="1">
            <a:off x="9675044" y="25783110"/>
            <a:ext cx="2133735" cy="10623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53124AB-E56C-4D0B-B802-C7D140A8D01B}"/>
              </a:ext>
            </a:extLst>
          </p:cNvPr>
          <p:cNvCxnSpPr>
            <a:cxnSpLocks/>
          </p:cNvCxnSpPr>
          <p:nvPr/>
        </p:nvCxnSpPr>
        <p:spPr>
          <a:xfrm>
            <a:off x="9655271" y="26870065"/>
            <a:ext cx="2153508" cy="10180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D32576D-F5AC-486A-BB04-B11B530772DD}"/>
              </a:ext>
            </a:extLst>
          </p:cNvPr>
          <p:cNvCxnSpPr>
            <a:cxnSpLocks/>
          </p:cNvCxnSpPr>
          <p:nvPr/>
        </p:nvCxnSpPr>
        <p:spPr>
          <a:xfrm>
            <a:off x="4184942" y="30255914"/>
            <a:ext cx="128789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BD94B222-8A17-4D5F-A0EB-BC4E5B01713E}"/>
              </a:ext>
            </a:extLst>
          </p:cNvPr>
          <p:cNvCxnSpPr>
            <a:cxnSpLocks/>
          </p:cNvCxnSpPr>
          <p:nvPr/>
        </p:nvCxnSpPr>
        <p:spPr>
          <a:xfrm flipH="1">
            <a:off x="6078677" y="30703277"/>
            <a:ext cx="1932168" cy="10190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C429779-3F3C-4872-8DCF-BD25E0E56F2A}"/>
              </a:ext>
            </a:extLst>
          </p:cNvPr>
          <p:cNvCxnSpPr>
            <a:cxnSpLocks/>
          </p:cNvCxnSpPr>
          <p:nvPr/>
        </p:nvCxnSpPr>
        <p:spPr>
          <a:xfrm>
            <a:off x="8601417" y="30669915"/>
            <a:ext cx="2223842" cy="10167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3DE165-3CFD-406B-B465-3838AC5C6180}"/>
              </a:ext>
            </a:extLst>
          </p:cNvPr>
          <p:cNvCxnSpPr>
            <a:cxnSpLocks/>
          </p:cNvCxnSpPr>
          <p:nvPr/>
        </p:nvCxnSpPr>
        <p:spPr>
          <a:xfrm>
            <a:off x="11012380" y="32405423"/>
            <a:ext cx="0" cy="13006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70" name="Picture 69">
            <a:extLst>
              <a:ext uri="{FF2B5EF4-FFF2-40B4-BE49-F238E27FC236}">
                <a16:creationId xmlns:a16="http://schemas.microsoft.com/office/drawing/2014/main" id="{5E97327B-EBAA-4284-9C21-091076E9F5F2}"/>
              </a:ext>
            </a:extLst>
          </p:cNvPr>
          <p:cNvPicPr/>
          <p:nvPr/>
        </p:nvPicPr>
        <p:blipFill>
          <a:blip r:embed="rId3"/>
          <a:stretch>
            <a:fillRect/>
          </a:stretch>
        </p:blipFill>
        <p:spPr>
          <a:xfrm>
            <a:off x="24123089" y="24346555"/>
            <a:ext cx="6624736" cy="4833301"/>
          </a:xfrm>
          <a:prstGeom prst="rect">
            <a:avLst/>
          </a:prstGeom>
        </p:spPr>
      </p:pic>
      <p:pic>
        <p:nvPicPr>
          <p:cNvPr id="71" name="Picture 70">
            <a:extLst>
              <a:ext uri="{FF2B5EF4-FFF2-40B4-BE49-F238E27FC236}">
                <a16:creationId xmlns:a16="http://schemas.microsoft.com/office/drawing/2014/main" id="{BBEA01B9-2EEA-408C-9EE7-4FD4368C0AFB}"/>
              </a:ext>
            </a:extLst>
          </p:cNvPr>
          <p:cNvPicPr/>
          <p:nvPr/>
        </p:nvPicPr>
        <p:blipFill>
          <a:blip r:embed="rId4"/>
          <a:stretch>
            <a:fillRect/>
          </a:stretch>
        </p:blipFill>
        <p:spPr>
          <a:xfrm>
            <a:off x="24123089" y="17888721"/>
            <a:ext cx="7305923" cy="5320864"/>
          </a:xfrm>
          <a:prstGeom prst="rect">
            <a:avLst/>
          </a:prstGeom>
        </p:spPr>
      </p:pic>
      <p:pic>
        <p:nvPicPr>
          <p:cNvPr id="72" name="Picture 71">
            <a:extLst>
              <a:ext uri="{FF2B5EF4-FFF2-40B4-BE49-F238E27FC236}">
                <a16:creationId xmlns:a16="http://schemas.microsoft.com/office/drawing/2014/main" id="{BB6C50D3-16BB-4C33-87F6-EEC9814741B3}"/>
              </a:ext>
            </a:extLst>
          </p:cNvPr>
          <p:cNvPicPr/>
          <p:nvPr/>
        </p:nvPicPr>
        <p:blipFill>
          <a:blip r:embed="rId5"/>
          <a:stretch>
            <a:fillRect/>
          </a:stretch>
        </p:blipFill>
        <p:spPr>
          <a:xfrm>
            <a:off x="24759453" y="12911828"/>
            <a:ext cx="6276220" cy="4740676"/>
          </a:xfrm>
          <a:prstGeom prst="rect">
            <a:avLst/>
          </a:prstGeom>
        </p:spPr>
      </p:pic>
      <p:pic>
        <p:nvPicPr>
          <p:cNvPr id="73" name="Picture 72">
            <a:extLst>
              <a:ext uri="{FF2B5EF4-FFF2-40B4-BE49-F238E27FC236}">
                <a16:creationId xmlns:a16="http://schemas.microsoft.com/office/drawing/2014/main" id="{BF328C72-A05D-4AF5-BB5D-0E678109112F}"/>
              </a:ext>
            </a:extLst>
          </p:cNvPr>
          <p:cNvPicPr/>
          <p:nvPr/>
        </p:nvPicPr>
        <p:blipFill>
          <a:blip r:embed="rId6"/>
          <a:stretch>
            <a:fillRect/>
          </a:stretch>
        </p:blipFill>
        <p:spPr>
          <a:xfrm>
            <a:off x="18388085" y="12935616"/>
            <a:ext cx="5810250" cy="4324350"/>
          </a:xfrm>
          <a:prstGeom prst="rect">
            <a:avLst/>
          </a:prstGeom>
        </p:spPr>
      </p:pic>
      <p:sp>
        <p:nvSpPr>
          <p:cNvPr id="74" name="TextBox 73">
            <a:extLst>
              <a:ext uri="{FF2B5EF4-FFF2-40B4-BE49-F238E27FC236}">
                <a16:creationId xmlns:a16="http://schemas.microsoft.com/office/drawing/2014/main" id="{6A008B07-9D88-44A0-9736-A41CDDC390FA}"/>
              </a:ext>
            </a:extLst>
          </p:cNvPr>
          <p:cNvSpPr txBox="1"/>
          <p:nvPr/>
        </p:nvSpPr>
        <p:spPr>
          <a:xfrm>
            <a:off x="17622230" y="17764806"/>
            <a:ext cx="7137223" cy="3231654"/>
          </a:xfrm>
          <a:prstGeom prst="rect">
            <a:avLst/>
          </a:prstGeom>
          <a:noFill/>
        </p:spPr>
        <p:txBody>
          <a:bodyPr wrap="square" rtlCol="0">
            <a:spAutoFit/>
          </a:bodyPr>
          <a:lstStyle/>
          <a:p>
            <a:r>
              <a:rPr lang="en-US" sz="3400" dirty="0"/>
              <a:t>All classifiers show similar result in terms of accuracy which are significantly better than our baseline classifier. In terms of precision and recall score we see no improvement compared to the baseline classifier. </a:t>
            </a:r>
          </a:p>
        </p:txBody>
      </p:sp>
      <p:pic>
        <p:nvPicPr>
          <p:cNvPr id="75" name="Picture 74">
            <a:extLst>
              <a:ext uri="{FF2B5EF4-FFF2-40B4-BE49-F238E27FC236}">
                <a16:creationId xmlns:a16="http://schemas.microsoft.com/office/drawing/2014/main" id="{B139DFFC-1F96-4852-93AC-754F06D5256B}"/>
              </a:ext>
            </a:extLst>
          </p:cNvPr>
          <p:cNvPicPr/>
          <p:nvPr/>
        </p:nvPicPr>
        <p:blipFill>
          <a:blip r:embed="rId7"/>
          <a:stretch>
            <a:fillRect/>
          </a:stretch>
        </p:blipFill>
        <p:spPr>
          <a:xfrm>
            <a:off x="25347041" y="6391455"/>
            <a:ext cx="6119964" cy="4842093"/>
          </a:xfrm>
          <a:prstGeom prst="rect">
            <a:avLst/>
          </a:prstGeom>
        </p:spPr>
      </p:pic>
      <p:pic>
        <p:nvPicPr>
          <p:cNvPr id="76" name="Picture 75">
            <a:extLst>
              <a:ext uri="{FF2B5EF4-FFF2-40B4-BE49-F238E27FC236}">
                <a16:creationId xmlns:a16="http://schemas.microsoft.com/office/drawing/2014/main" id="{44B3DAEB-2618-424D-8FA1-0DF9387C505F}"/>
              </a:ext>
            </a:extLst>
          </p:cNvPr>
          <p:cNvPicPr/>
          <p:nvPr/>
        </p:nvPicPr>
        <p:blipFill>
          <a:blip r:embed="rId8"/>
          <a:stretch>
            <a:fillRect/>
          </a:stretch>
        </p:blipFill>
        <p:spPr>
          <a:xfrm>
            <a:off x="8296189" y="35309494"/>
            <a:ext cx="7761820" cy="5375326"/>
          </a:xfrm>
          <a:prstGeom prst="rect">
            <a:avLst/>
          </a:prstGeom>
        </p:spPr>
      </p:pic>
      <p:pic>
        <p:nvPicPr>
          <p:cNvPr id="77" name="Picture 76">
            <a:extLst>
              <a:ext uri="{FF2B5EF4-FFF2-40B4-BE49-F238E27FC236}">
                <a16:creationId xmlns:a16="http://schemas.microsoft.com/office/drawing/2014/main" id="{173E46CF-6000-4E49-8238-2BB0B3356464}"/>
              </a:ext>
            </a:extLst>
          </p:cNvPr>
          <p:cNvPicPr/>
          <p:nvPr/>
        </p:nvPicPr>
        <p:blipFill>
          <a:blip r:embed="rId9"/>
          <a:stretch>
            <a:fillRect/>
          </a:stretch>
        </p:blipFill>
        <p:spPr>
          <a:xfrm>
            <a:off x="936329" y="35309494"/>
            <a:ext cx="7224769" cy="5366467"/>
          </a:xfrm>
          <a:prstGeom prst="rect">
            <a:avLst/>
          </a:prstGeom>
        </p:spPr>
      </p:pic>
      <p:cxnSp>
        <p:nvCxnSpPr>
          <p:cNvPr id="16" name="Straight Arrow Connector 15">
            <a:extLst>
              <a:ext uri="{FF2B5EF4-FFF2-40B4-BE49-F238E27FC236}">
                <a16:creationId xmlns:a16="http://schemas.microsoft.com/office/drawing/2014/main" id="{6A19CA2B-B11A-4EE1-9A53-58BE74D84579}"/>
              </a:ext>
            </a:extLst>
          </p:cNvPr>
          <p:cNvCxnSpPr/>
          <p:nvPr/>
        </p:nvCxnSpPr>
        <p:spPr>
          <a:xfrm>
            <a:off x="10256975" y="9721380"/>
            <a:ext cx="2416658" cy="0"/>
          </a:xfrm>
          <a:prstGeom prst="straightConnector1">
            <a:avLst/>
          </a:prstGeom>
          <a:ln w="63500">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9DCC11B4-0F19-42B2-8932-A232B8E48435}"/>
              </a:ext>
            </a:extLst>
          </p:cNvPr>
          <p:cNvSpPr/>
          <p:nvPr/>
        </p:nvSpPr>
        <p:spPr>
          <a:xfrm>
            <a:off x="1404516" y="9289332"/>
            <a:ext cx="1980085"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err="1"/>
              <a:t>PKCδ</a:t>
            </a:r>
            <a:endParaRPr lang="en-US" sz="4800" dirty="0"/>
          </a:p>
        </p:txBody>
      </p:sp>
      <p:sp>
        <p:nvSpPr>
          <p:cNvPr id="78" name="Rectangle: Rounded Corners 77">
            <a:extLst>
              <a:ext uri="{FF2B5EF4-FFF2-40B4-BE49-F238E27FC236}">
                <a16:creationId xmlns:a16="http://schemas.microsoft.com/office/drawing/2014/main" id="{424283FE-85AE-4056-B164-059A80D6066E}"/>
              </a:ext>
            </a:extLst>
          </p:cNvPr>
          <p:cNvSpPr/>
          <p:nvPr/>
        </p:nvSpPr>
        <p:spPr>
          <a:xfrm>
            <a:off x="5834615" y="9261945"/>
            <a:ext cx="4390746"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800" dirty="0"/>
              <a:t>ERK1/2 pathway</a:t>
            </a:r>
          </a:p>
        </p:txBody>
      </p:sp>
      <p:sp>
        <p:nvSpPr>
          <p:cNvPr id="79" name="Rectangle: Rounded Corners 78">
            <a:extLst>
              <a:ext uri="{FF2B5EF4-FFF2-40B4-BE49-F238E27FC236}">
                <a16:creationId xmlns:a16="http://schemas.microsoft.com/office/drawing/2014/main" id="{E36B45E4-98C9-4C1E-B593-14D0ECA61051}"/>
              </a:ext>
            </a:extLst>
          </p:cNvPr>
          <p:cNvSpPr/>
          <p:nvPr/>
        </p:nvSpPr>
        <p:spPr>
          <a:xfrm>
            <a:off x="12817650" y="9276304"/>
            <a:ext cx="3096343"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Apoptosis</a:t>
            </a:r>
          </a:p>
        </p:txBody>
      </p:sp>
      <p:sp>
        <p:nvSpPr>
          <p:cNvPr id="80" name="Rectangle: Rounded Corners 79">
            <a:extLst>
              <a:ext uri="{FF2B5EF4-FFF2-40B4-BE49-F238E27FC236}">
                <a16:creationId xmlns:a16="http://schemas.microsoft.com/office/drawing/2014/main" id="{F9FC12F1-D768-43F4-8C50-1F4497745857}"/>
              </a:ext>
            </a:extLst>
          </p:cNvPr>
          <p:cNvSpPr/>
          <p:nvPr/>
        </p:nvSpPr>
        <p:spPr>
          <a:xfrm>
            <a:off x="936329" y="16223705"/>
            <a:ext cx="4536504"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Gene Expression</a:t>
            </a:r>
          </a:p>
          <a:p>
            <a:pPr algn="ctr"/>
            <a:r>
              <a:rPr lang="en-US" sz="4800" dirty="0"/>
              <a:t>Data</a:t>
            </a:r>
            <a:endParaRPr lang="en-US" sz="6600" dirty="0"/>
          </a:p>
        </p:txBody>
      </p:sp>
      <p:sp>
        <p:nvSpPr>
          <p:cNvPr id="81" name="Rectangle: Rounded Corners 80">
            <a:extLst>
              <a:ext uri="{FF2B5EF4-FFF2-40B4-BE49-F238E27FC236}">
                <a16:creationId xmlns:a16="http://schemas.microsoft.com/office/drawing/2014/main" id="{0E61ADDE-00AC-4E57-9B5D-8DEA6BFD77BE}"/>
              </a:ext>
            </a:extLst>
          </p:cNvPr>
          <p:cNvSpPr/>
          <p:nvPr/>
        </p:nvSpPr>
        <p:spPr>
          <a:xfrm>
            <a:off x="7452877" y="16312157"/>
            <a:ext cx="3204532"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Classifier</a:t>
            </a:r>
          </a:p>
        </p:txBody>
      </p:sp>
      <p:sp>
        <p:nvSpPr>
          <p:cNvPr id="82" name="Rectangle: Rounded Corners 81">
            <a:extLst>
              <a:ext uri="{FF2B5EF4-FFF2-40B4-BE49-F238E27FC236}">
                <a16:creationId xmlns:a16="http://schemas.microsoft.com/office/drawing/2014/main" id="{E9414CBD-0D81-4412-B3F9-7B0DE7D9D2C3}"/>
              </a:ext>
            </a:extLst>
          </p:cNvPr>
          <p:cNvSpPr/>
          <p:nvPr/>
        </p:nvSpPr>
        <p:spPr>
          <a:xfrm>
            <a:off x="12637453" y="16235493"/>
            <a:ext cx="3204532"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Labels</a:t>
            </a:r>
          </a:p>
          <a:p>
            <a:pPr algn="ctr"/>
            <a:r>
              <a:rPr lang="en-US" sz="4800" dirty="0"/>
              <a:t>(True, False)</a:t>
            </a:r>
            <a:endParaRPr lang="en-US" sz="6600" dirty="0"/>
          </a:p>
        </p:txBody>
      </p:sp>
      <p:sp>
        <p:nvSpPr>
          <p:cNvPr id="83" name="Rectangle: Rounded Corners 82">
            <a:extLst>
              <a:ext uri="{FF2B5EF4-FFF2-40B4-BE49-F238E27FC236}">
                <a16:creationId xmlns:a16="http://schemas.microsoft.com/office/drawing/2014/main" id="{DE019C89-69E9-44DA-BEFF-CF7BC154E0DA}"/>
              </a:ext>
            </a:extLst>
          </p:cNvPr>
          <p:cNvSpPr/>
          <p:nvPr/>
        </p:nvSpPr>
        <p:spPr>
          <a:xfrm>
            <a:off x="937881" y="25559139"/>
            <a:ext cx="2878768" cy="22231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t>Unite</a:t>
            </a:r>
          </a:p>
          <a:p>
            <a:pPr algn="ctr"/>
            <a:r>
              <a:rPr lang="en-US" sz="4800" dirty="0"/>
              <a:t>probes</a:t>
            </a:r>
          </a:p>
          <a:p>
            <a:pPr algn="ctr"/>
            <a:r>
              <a:rPr lang="en-US" sz="4800" dirty="0"/>
              <a:t>by genes</a:t>
            </a:r>
          </a:p>
        </p:txBody>
      </p:sp>
      <p:sp>
        <p:nvSpPr>
          <p:cNvPr id="84" name="Rectangle: Rounded Corners 83">
            <a:extLst>
              <a:ext uri="{FF2B5EF4-FFF2-40B4-BE49-F238E27FC236}">
                <a16:creationId xmlns:a16="http://schemas.microsoft.com/office/drawing/2014/main" id="{616A1608-23C1-4FD8-B3F5-9C6DF8FBF47E}"/>
              </a:ext>
            </a:extLst>
          </p:cNvPr>
          <p:cNvSpPr/>
          <p:nvPr/>
        </p:nvSpPr>
        <p:spPr>
          <a:xfrm>
            <a:off x="5536358" y="25559139"/>
            <a:ext cx="4313448" cy="22231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t>Apoptosis terms list from </a:t>
            </a:r>
            <a:r>
              <a:rPr lang="en-US" sz="4800" dirty="0" err="1"/>
              <a:t>amiGO</a:t>
            </a:r>
            <a:endParaRPr lang="en-US" sz="4800" dirty="0"/>
          </a:p>
        </p:txBody>
      </p:sp>
      <p:sp>
        <p:nvSpPr>
          <p:cNvPr id="85" name="Rectangle: Rounded Corners 84">
            <a:extLst>
              <a:ext uri="{FF2B5EF4-FFF2-40B4-BE49-F238E27FC236}">
                <a16:creationId xmlns:a16="http://schemas.microsoft.com/office/drawing/2014/main" id="{153B3E7A-70FC-4D1A-8315-58E126147693}"/>
              </a:ext>
            </a:extLst>
          </p:cNvPr>
          <p:cNvSpPr/>
          <p:nvPr/>
        </p:nvSpPr>
        <p:spPr>
          <a:xfrm>
            <a:off x="11888577" y="24480297"/>
            <a:ext cx="4313448" cy="22231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t>True if related to apoptosis term</a:t>
            </a:r>
          </a:p>
        </p:txBody>
      </p:sp>
      <p:sp>
        <p:nvSpPr>
          <p:cNvPr id="86" name="Rectangle: Rounded Corners 85">
            <a:extLst>
              <a:ext uri="{FF2B5EF4-FFF2-40B4-BE49-F238E27FC236}">
                <a16:creationId xmlns:a16="http://schemas.microsoft.com/office/drawing/2014/main" id="{36ADEA7C-452D-4B4E-B25F-C9ED81876B82}"/>
              </a:ext>
            </a:extLst>
          </p:cNvPr>
          <p:cNvSpPr/>
          <p:nvPr/>
        </p:nvSpPr>
        <p:spPr>
          <a:xfrm>
            <a:off x="11888577" y="27229807"/>
            <a:ext cx="4313448" cy="22231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800" dirty="0"/>
              <a:t>False otherwise</a:t>
            </a:r>
            <a:endParaRPr lang="en-US" sz="6600" dirty="0"/>
          </a:p>
        </p:txBody>
      </p:sp>
      <p:sp>
        <p:nvSpPr>
          <p:cNvPr id="88" name="Rectangle: Rounded Corners 87">
            <a:extLst>
              <a:ext uri="{FF2B5EF4-FFF2-40B4-BE49-F238E27FC236}">
                <a16:creationId xmlns:a16="http://schemas.microsoft.com/office/drawing/2014/main" id="{C25186BC-1F45-4E09-A0A6-31AFBAFA16F0}"/>
              </a:ext>
            </a:extLst>
          </p:cNvPr>
          <p:cNvSpPr/>
          <p:nvPr/>
        </p:nvSpPr>
        <p:spPr>
          <a:xfrm>
            <a:off x="847654" y="29739604"/>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Normalize</a:t>
            </a:r>
          </a:p>
        </p:txBody>
      </p:sp>
      <p:sp>
        <p:nvSpPr>
          <p:cNvPr id="89" name="Rectangle: Rounded Corners 88">
            <a:extLst>
              <a:ext uri="{FF2B5EF4-FFF2-40B4-BE49-F238E27FC236}">
                <a16:creationId xmlns:a16="http://schemas.microsoft.com/office/drawing/2014/main" id="{1D5C1069-091B-42AD-B196-93FB8DD451CE}"/>
              </a:ext>
            </a:extLst>
          </p:cNvPr>
          <p:cNvSpPr/>
          <p:nvPr/>
        </p:nvSpPr>
        <p:spPr>
          <a:xfrm>
            <a:off x="5544841" y="29733956"/>
            <a:ext cx="5315558"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Variance Filter</a:t>
            </a:r>
            <a:endParaRPr lang="en-US" sz="6600" dirty="0"/>
          </a:p>
        </p:txBody>
      </p:sp>
      <p:sp>
        <p:nvSpPr>
          <p:cNvPr id="93" name="Rectangle: Rounded Corners 92">
            <a:extLst>
              <a:ext uri="{FF2B5EF4-FFF2-40B4-BE49-F238E27FC236}">
                <a16:creationId xmlns:a16="http://schemas.microsoft.com/office/drawing/2014/main" id="{86B47A0B-A152-4846-BF30-16B6AB01FC4E}"/>
              </a:ext>
            </a:extLst>
          </p:cNvPr>
          <p:cNvSpPr/>
          <p:nvPr/>
        </p:nvSpPr>
        <p:spPr>
          <a:xfrm>
            <a:off x="3024561" y="31794619"/>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Clustering</a:t>
            </a:r>
          </a:p>
        </p:txBody>
      </p:sp>
      <p:sp>
        <p:nvSpPr>
          <p:cNvPr id="94" name="Rectangle: Rounded Corners 93">
            <a:extLst>
              <a:ext uri="{FF2B5EF4-FFF2-40B4-BE49-F238E27FC236}">
                <a16:creationId xmlns:a16="http://schemas.microsoft.com/office/drawing/2014/main" id="{28379860-9190-4ED7-8A28-7ED9B57BBA0E}"/>
              </a:ext>
            </a:extLst>
          </p:cNvPr>
          <p:cNvSpPr/>
          <p:nvPr/>
        </p:nvSpPr>
        <p:spPr>
          <a:xfrm>
            <a:off x="8941446" y="31794619"/>
            <a:ext cx="4141869"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Oversampling</a:t>
            </a:r>
          </a:p>
        </p:txBody>
      </p:sp>
      <p:sp>
        <p:nvSpPr>
          <p:cNvPr id="95" name="Rectangle: Rounded Corners 94">
            <a:extLst>
              <a:ext uri="{FF2B5EF4-FFF2-40B4-BE49-F238E27FC236}">
                <a16:creationId xmlns:a16="http://schemas.microsoft.com/office/drawing/2014/main" id="{619052C1-0773-4201-AC8E-62BE18A6C9A6}"/>
              </a:ext>
            </a:extLst>
          </p:cNvPr>
          <p:cNvSpPr/>
          <p:nvPr/>
        </p:nvSpPr>
        <p:spPr>
          <a:xfrm>
            <a:off x="9479040" y="33761914"/>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Classifying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3142</TotalTime>
  <Words>608</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Anna Romanov</cp:lastModifiedBy>
  <cp:revision>241</cp:revision>
  <dcterms:created xsi:type="dcterms:W3CDTF">2010-03-31T06:35:48Z</dcterms:created>
  <dcterms:modified xsi:type="dcterms:W3CDTF">2019-03-19T21:18:19Z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