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50" d="100"/>
          <a:sy n="50" d="100"/>
        </p:scale>
        <p:origin x="288" y="-8238"/>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3/17/2019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3/17/2019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3/17/2019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3/17/2019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3/17/2019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3/17/2019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740668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2636145"/>
            <a:ext cx="15955699" cy="6590291"/>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721006" y="12817724"/>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7109639"/>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endParaRPr lang="en-US" sz="3400" dirty="0"/>
          </a:p>
          <a:p>
            <a:endParaRPr lang="en-US" sz="3200" dirty="0"/>
          </a:p>
          <a:p>
            <a:endParaRPr lang="en-US" sz="1600" dirty="0"/>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854443" y="13609812"/>
            <a:ext cx="15409712"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Compare between different methods of supervised and unsupervised approaches of classifying gene expression.</a:t>
            </a:r>
          </a:p>
          <a:p>
            <a:pPr marL="285750" indent="-285750">
              <a:buFont typeface="Arial" panose="020B0604020202020204" pitchFamily="34" charset="0"/>
              <a:buChar char="•"/>
            </a:pPr>
            <a:r>
              <a:rPr lang="en-US" sz="3200" dirty="0"/>
              <a:t>Be able to classify whether a gene is related to apoptosis based on its expression levels in different cells, with and without treatment. We expect genes associated with apoptosis show difference in expression levels between treatment and control samples.</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23627687"/>
              </a:xfrm>
              <a:prstGeom prst="rect">
                <a:avLst/>
              </a:prstGeom>
              <a:noFill/>
            </p:spPr>
            <p:txBody>
              <a:bodyPr wrap="square" rtlCol="0">
                <a:spAutoFit/>
              </a:bodyPr>
              <a:lstStyle/>
              <a:p>
                <a:pPr marL="285750" indent="-285750">
                  <a:buFont typeface="Arial" panose="020B0604020202020204" pitchFamily="34" charset="0"/>
                  <a:buChar char="•"/>
                </a:pPr>
                <a:r>
                  <a:rPr lang="en-US" sz="3200" b="1" u="sng" dirty="0"/>
                  <a:t>GEO</a:t>
                </a:r>
                <a:r>
                  <a:rPr lang="en-US" sz="3200" dirty="0"/>
                  <a:t> – public genomics data repository</a:t>
                </a:r>
              </a:p>
              <a:p>
                <a:pPr marL="285750" indent="-285750">
                  <a:buFont typeface="Arial" panose="020B0604020202020204" pitchFamily="34" charset="0"/>
                  <a:buChar char="•"/>
                </a:pPr>
                <a:r>
                  <a:rPr lang="en-US" sz="3200" b="1" u="sng" dirty="0" err="1"/>
                  <a:t>AmiGo</a:t>
                </a:r>
                <a:r>
                  <a:rPr lang="en-US" sz="32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200" b="1" u="sng" dirty="0" err="1"/>
                  <a:t>Scikit</a:t>
                </a:r>
                <a:r>
                  <a:rPr lang="en-US" sz="3200" b="1" u="sng" dirty="0"/>
                  <a:t>-learn</a:t>
                </a:r>
                <a:r>
                  <a:rPr lang="en-US" sz="3200" dirty="0"/>
                  <a:t> – Python library for machine learning.</a:t>
                </a:r>
                <a:endParaRPr lang="en-US" sz="3200" b="1" u="sng" dirty="0"/>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Building the dataset</a:t>
                </a:r>
              </a:p>
              <a:p>
                <a:pPr marL="685800" indent="-685800">
                  <a:buFont typeface="Arial" panose="020B0604020202020204" pitchFamily="34" charset="0"/>
                  <a:buChar char="•"/>
                </a:pPr>
                <a:r>
                  <a:rPr lang="en-US" sz="3200" dirty="0"/>
                  <a:t>Dataset: gene expression levels, before and after down regulation of </a:t>
                </a:r>
                <a:r>
                  <a:rPr lang="en-US" sz="3200" dirty="0" err="1"/>
                  <a:t>PKCδ</a:t>
                </a:r>
                <a:r>
                  <a:rPr lang="en-US" sz="3200" dirty="0"/>
                  <a:t>:</a:t>
                </a:r>
              </a:p>
              <a:p>
                <a:r>
                  <a:rPr lang="en-US" sz="3200" dirty="0"/>
                  <a:t>        - BT-549 (Invasive ductal carcinoma)</a:t>
                </a:r>
              </a:p>
              <a:p>
                <a:r>
                  <a:rPr lang="en-US" sz="3200" dirty="0"/>
                  <a:t>        - MDA-mB-468 (adenocarcinoma)</a:t>
                </a:r>
              </a:p>
              <a:p>
                <a:pPr marL="571500" indent="-571500">
                  <a:buFont typeface="Arial" panose="020B0604020202020204" pitchFamily="34" charset="0"/>
                  <a:buChar char="•"/>
                </a:pPr>
                <a:r>
                  <a:rPr lang="en-US" sz="3200" dirty="0"/>
                  <a:t>Uniting all probes that belong to the same gene by calculating expression means.</a:t>
                </a:r>
              </a:p>
              <a:p>
                <a:pPr marL="571500" indent="-571500">
                  <a:buFont typeface="Arial" panose="020B0604020202020204" pitchFamily="34" charset="0"/>
                  <a:buChar char="•"/>
                </a:pPr>
                <a:r>
                  <a:rPr lang="en-US" sz="3200" dirty="0"/>
                  <a:t>Labeling the data using process GO term: label ‘TRUE’ for genes associated with apoptosis GO terms and label ‘FALSE’ otherwise.</a:t>
                </a:r>
              </a:p>
              <a:p>
                <a:r>
                  <a:rPr lang="en-US" sz="4000" b="1" dirty="0">
                    <a:solidFill>
                      <a:srgbClr val="FF0000"/>
                    </a:solidFill>
                  </a:rPr>
                  <a:t>TODO: diagram of labeling</a:t>
                </a:r>
              </a:p>
              <a:p>
                <a:pPr marL="571500" indent="-571500">
                  <a:buFont typeface="Arial" panose="020B0604020202020204" pitchFamily="34" charset="0"/>
                  <a:buChar char="•"/>
                </a:pPr>
                <a:r>
                  <a:rPr lang="en-US" sz="3200" dirty="0"/>
                  <a:t>10.74% of genes are labeled ‘TRUE’ in the initial dataset.</a:t>
                </a:r>
              </a:p>
              <a:p>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Scoring methods - classifying</a:t>
                </a:r>
                <a:endParaRPr lang="en-US" sz="3200" dirty="0"/>
              </a:p>
              <a:p>
                <a:pPr marL="571500" indent="-571500">
                  <a:buFont typeface="Arial" panose="020B0604020202020204" pitchFamily="34" charset="0"/>
                  <a:buChar char="•"/>
                </a:pPr>
                <a:r>
                  <a:rPr lang="en-US" sz="3200" dirty="0"/>
                  <a:t>Accuracy: percent of genes correctly classified.</a:t>
                </a:r>
              </a:p>
              <a:p>
                <a:pPr marL="571500" indent="-571500">
                  <a:buFont typeface="Arial" panose="020B0604020202020204" pitchFamily="34" charset="0"/>
                  <a:buChar char="•"/>
                </a:pPr>
                <a:r>
                  <a:rPr lang="en-US" sz="3200" dirty="0"/>
                  <a:t>Precision: the fraction of true positives out of all genes classified as ‘true’.</a:t>
                </a:r>
              </a:p>
              <a:p>
                <a:pPr marL="571500" indent="-571500">
                  <a:buFont typeface="Arial" panose="020B0604020202020204" pitchFamily="34" charset="0"/>
                  <a:buChar char="•"/>
                </a:pPr>
                <a:r>
                  <a:rPr lang="en-US" sz="3200" dirty="0"/>
                  <a:t>Recall: the fraction of true positives out of all genes with actual ‘true’’ label.</a:t>
                </a:r>
              </a:p>
              <a:p>
                <a:pPr marL="571500" indent="-571500">
                  <a:buFont typeface="Arial" panose="020B0604020202020204" pitchFamily="34" charset="0"/>
                  <a:buChar char="•"/>
                </a:pPr>
                <a:endParaRPr lang="en-US" sz="3200" dirty="0"/>
              </a:p>
              <a:p>
                <a:r>
                  <a:rPr lang="en-US" sz="3200" dirty="0">
                    <a:ln w="0"/>
                    <a:solidFill>
                      <a:schemeClr val="accent4">
                        <a:lumMod val="75000"/>
                      </a:schemeClr>
                    </a:solidFill>
                    <a:effectLst>
                      <a:outerShdw blurRad="38100" dist="25400" dir="5400000" algn="ctr" rotWithShape="0">
                        <a:srgbClr val="6E747A">
                          <a:alpha val="43000"/>
                        </a:srgbClr>
                      </a:outerShdw>
                    </a:effectLst>
                  </a:rPr>
                  <a:t>Scoring methods - clustering</a:t>
                </a:r>
                <a:endParaRPr lang="en-US" sz="3200" dirty="0"/>
              </a:p>
              <a:p>
                <a:pPr marL="571500" indent="-571500">
                  <a:buFont typeface="Arial" panose="020B0604020202020204" pitchFamily="34" charset="0"/>
                  <a:buChar char="•"/>
                </a:pPr>
                <a:r>
                  <a:rPr lang="en-US" sz="3200" dirty="0"/>
                  <a:t>Silhouette score: for each sample, the score is calculated as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𝑎</m:t>
                        </m:r>
                      </m:num>
                      <m:den>
                        <m:func>
                          <m:funcPr>
                            <m:ctrlPr>
                              <a:rPr lang="en-US" sz="3200" i="1" smtClean="0">
                                <a:latin typeface="Cambria Math" panose="02040503050406030204" pitchFamily="18" charset="0"/>
                              </a:rPr>
                            </m:ctrlPr>
                          </m:funcPr>
                          <m:fName>
                            <m:r>
                              <m:rPr>
                                <m:sty m:val="p"/>
                              </m:rPr>
                              <a:rPr lang="en-US" sz="3200" b="0" i="0" smtClean="0">
                                <a:latin typeface="Cambria Math" panose="02040503050406030204" pitchFamily="18" charset="0"/>
                              </a:rPr>
                              <m:t>max</m:t>
                            </m:r>
                          </m:fName>
                          <m:e>
                            <m:d>
                              <m:dPr>
                                <m:ctrlPr>
                                  <a:rPr lang="en-US" sz="320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latin typeface="Cambria Math" panose="02040503050406030204" pitchFamily="18" charset="0"/>
                                  </a:rPr>
                                  <m:t>, </m:t>
                                </m:r>
                                <m:r>
                                  <a:rPr lang="en-US" sz="3200" b="0" i="1" smtClean="0">
                                    <a:latin typeface="Cambria Math" panose="02040503050406030204" pitchFamily="18" charset="0"/>
                                  </a:rPr>
                                  <m:t>𝑏</m:t>
                                </m:r>
                              </m:e>
                            </m:d>
                          </m:e>
                        </m:func>
                      </m:den>
                    </m:f>
                  </m:oMath>
                </a14:m>
                <a:r>
                  <a:rPr lang="en-US" sz="3200" dirty="0"/>
                  <a:t>, where (a) is the mean intra cluster distance and (b) is the mean nearest cluster distance from the given sample.</a:t>
                </a:r>
              </a:p>
              <a:p>
                <a:pPr marL="571500" indent="-571500">
                  <a:buFont typeface="Arial" panose="020B0604020202020204" pitchFamily="34" charset="0"/>
                  <a:buChar char="•"/>
                </a:pPr>
                <a:r>
                  <a:rPr lang="en-US" sz="3200" dirty="0"/>
                  <a:t>Semi-supervised scoring: we’ll use the known labels to evaluate performance.</a:t>
                </a:r>
              </a:p>
              <a:p>
                <a:pPr marL="571500" indent="-571500">
                  <a:buFont typeface="Arial" panose="020B0604020202020204" pitchFamily="34" charset="0"/>
                  <a:buChar char="•"/>
                </a:pPr>
                <a:r>
                  <a:rPr lang="en-US" sz="3200" dirty="0"/>
                  <a:t>Semi-clustering: Using clustering as a classifying method by clustering labeled data and checking prediction of new data to specific clusters.</a:t>
                </a:r>
              </a:p>
              <a:p>
                <a:endParaRPr lang="en-US" sz="3200" dirty="0">
                  <a:ln w="0"/>
                  <a:solidFill>
                    <a:schemeClr val="accent4">
                      <a:lumMod val="75000"/>
                    </a:schemeClr>
                  </a:solidFill>
                  <a:effectLst>
                    <a:outerShdw blurRad="38100" dist="25400" dir="5400000" algn="ctr" rotWithShape="0">
                      <a:srgbClr val="6E747A">
                        <a:alpha val="43000"/>
                      </a:srgbClr>
                    </a:outerShdw>
                  </a:effectLst>
                </a:endParaRPr>
              </a:p>
              <a:p>
                <a:r>
                  <a:rPr lang="en-US" sz="32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200" dirty="0"/>
              </a:p>
              <a:p>
                <a:pPr marL="571500" indent="-571500">
                  <a:buFont typeface="Arial" panose="020B0604020202020204" pitchFamily="34" charset="0"/>
                  <a:buChar char="•"/>
                </a:pPr>
                <a:r>
                  <a:rPr lang="en-US" sz="3200" dirty="0"/>
                  <a:t>Dividing the data into training and test sets.</a:t>
                </a:r>
              </a:p>
              <a:p>
                <a:pPr marL="571500" indent="-571500">
                  <a:buFont typeface="Arial" panose="020B0604020202020204" pitchFamily="34" charset="0"/>
                  <a:buChar char="•"/>
                </a:pPr>
                <a:r>
                  <a:rPr lang="en-US" sz="3200" dirty="0"/>
                  <a:t>Normalizing and removing genes with</a:t>
                </a:r>
              </a:p>
              <a:p>
                <a:r>
                  <a:rPr lang="en-US" sz="3200" dirty="0"/>
                  <a:t>      low-variance from the train set.</a:t>
                </a:r>
              </a:p>
              <a:p>
                <a:r>
                  <a:rPr lang="en-US" sz="3200" dirty="0"/>
                  <a:t>      We performed a tuning of the variance</a:t>
                </a:r>
              </a:p>
              <a:p>
                <a:r>
                  <a:rPr lang="en-US" sz="3200" dirty="0"/>
                  <a:t>      threshold that was used for filtering.</a:t>
                </a:r>
              </a:p>
              <a:p>
                <a:r>
                  <a:rPr lang="en-US" sz="3200" dirty="0"/>
                  <a:t>      For score evaluation we used a</a:t>
                </a:r>
              </a:p>
              <a:p>
                <a:r>
                  <a:rPr lang="en-US" sz="3200" dirty="0"/>
                  <a:t>      decision-tree classifier with default</a:t>
                </a:r>
              </a:p>
              <a:p>
                <a:r>
                  <a:rPr lang="en-US" sz="3200" dirty="0"/>
                  <a:t>      parameters.</a:t>
                </a:r>
              </a:p>
              <a:p>
                <a:r>
                  <a:rPr lang="en-US" sz="3200" dirty="0"/>
                  <a:t>      We chose a threshold of 0.00005.</a:t>
                </a:r>
              </a:p>
              <a:p>
                <a:pPr marL="571500" indent="-571500">
                  <a:buFont typeface="Arial" panose="020B0604020202020204" pitchFamily="34" charset="0"/>
                  <a:buChar char="•"/>
                </a:pPr>
                <a:r>
                  <a:rPr lang="en-US" sz="3200" dirty="0"/>
                  <a:t>Oversampling the train set, so that genes</a:t>
                </a:r>
              </a:p>
              <a:p>
                <a:r>
                  <a:rPr lang="en-US" sz="3200" dirty="0"/>
                  <a:t>      with label ‘TRUE’ take a bigger part of the</a:t>
                </a:r>
              </a:p>
              <a:p>
                <a:r>
                  <a:rPr lang="en-US" sz="3200" dirty="0"/>
                  <a:t>      dataset. We performed a tuning of the</a:t>
                </a:r>
              </a:p>
              <a:p>
                <a:r>
                  <a:rPr lang="en-US" sz="3200" dirty="0"/>
                  <a:t>      desired ratio between ‘FALSE’ and ‘TRUE’</a:t>
                </a:r>
              </a:p>
              <a:p>
                <a:r>
                  <a:rPr lang="en-US" sz="3200" dirty="0"/>
                  <a:t>      labels. Number of ‘FALSE’ genes is</a:t>
                </a:r>
              </a:p>
              <a:p>
                <a:r>
                  <a:rPr lang="en-US" sz="3200" dirty="0"/>
                  <a:t>      multiplied by coefficient to obtain new</a:t>
                </a:r>
              </a:p>
              <a:p>
                <a:r>
                  <a:rPr lang="en-US" sz="3200" dirty="0"/>
                  <a:t>      number of ‘TRUE’ genes.</a:t>
                </a:r>
              </a:p>
              <a:p>
                <a:r>
                  <a:rPr lang="en-US" sz="3200" dirty="0"/>
                  <a:t>      We chose coefficient 1, so that ratio between</a:t>
                </a:r>
              </a:p>
              <a:p>
                <a:r>
                  <a:rPr lang="en-US" sz="3200" dirty="0"/>
                  <a:t>                  ‘FALSE’ and ‘TRUE’ is 1:1.</a:t>
                </a:r>
              </a:p>
            </p:txBody>
          </p:sp>
        </mc:Choice>
        <mc:Fallback xmlns="">
          <p:sp>
            <p:nvSpPr>
              <p:cNvPr id="37" name="TextBox 36">
                <a:extLst>
                  <a:ext uri="{FF2B5EF4-FFF2-40B4-BE49-F238E27FC236}">
                    <a16:creationId xmlns:a16="http://schemas.microsoft.com/office/drawing/2014/main" xmlns:a14="http://schemas.microsoft.com/office/drawing/2010/main" xmlns="" id="{F92EC576-90EE-4208-A83B-5BE276CEA082}"/>
                  </a:ext>
                </a:extLst>
              </p:cNvPr>
              <p:cNvSpPr txBox="1">
                <a:spLocks noRot="1" noChangeAspect="1" noMove="1" noResize="1" noEditPoints="1" noAdjustHandles="1" noChangeArrowheads="1" noChangeShapeType="1" noTextEdit="1"/>
              </p:cNvSpPr>
              <p:nvPr/>
            </p:nvSpPr>
            <p:spPr>
              <a:xfrm>
                <a:off x="1080345" y="20882620"/>
                <a:ext cx="15193688" cy="23627687"/>
              </a:xfrm>
              <a:prstGeom prst="rect">
                <a:avLst/>
              </a:prstGeom>
              <a:blipFill rotWithShape="0">
                <a:blip r:embed="rId3"/>
                <a:stretch>
                  <a:fillRect l="-1404" t="-335" r="-722"/>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B88F1C59-008E-486A-8BB6-1F1B00E9AB14}"/>
              </a:ext>
            </a:extLst>
          </p:cNvPr>
          <p:cNvPicPr/>
          <p:nvPr/>
        </p:nvPicPr>
        <p:blipFill>
          <a:blip r:embed="rId4"/>
          <a:stretch>
            <a:fillRect/>
          </a:stretch>
        </p:blipFill>
        <p:spPr>
          <a:xfrm>
            <a:off x="9981978" y="34298416"/>
            <a:ext cx="6200353" cy="4006772"/>
          </a:xfrm>
          <a:prstGeom prst="rect">
            <a:avLst/>
          </a:prstGeom>
        </p:spPr>
      </p:pic>
      <p:pic>
        <p:nvPicPr>
          <p:cNvPr id="33" name="Picture 32">
            <a:extLst>
              <a:ext uri="{FF2B5EF4-FFF2-40B4-BE49-F238E27FC236}">
                <a16:creationId xmlns:a16="http://schemas.microsoft.com/office/drawing/2014/main" id="{2A337755-2C70-443D-A284-4CD8FA67AE64}"/>
              </a:ext>
            </a:extLst>
          </p:cNvPr>
          <p:cNvPicPr/>
          <p:nvPr/>
        </p:nvPicPr>
        <p:blipFill>
          <a:blip r:embed="rId5"/>
          <a:stretch>
            <a:fillRect/>
          </a:stretch>
        </p:blipFill>
        <p:spPr>
          <a:xfrm>
            <a:off x="9839267" y="38305188"/>
            <a:ext cx="6330513" cy="4487965"/>
          </a:xfrm>
          <a:prstGeom prst="rect">
            <a:avLst/>
          </a:prstGeom>
        </p:spPr>
      </p:pic>
      <p:sp>
        <p:nvSpPr>
          <p:cNvPr id="38" name="TextBox 37">
            <a:extLst>
              <a:ext uri="{FF2B5EF4-FFF2-40B4-BE49-F238E27FC236}">
                <a16:creationId xmlns:a16="http://schemas.microsoft.com/office/drawing/2014/main" id="{BCE3222F-B312-4A5A-B18E-5DCAE8B1C37C}"/>
              </a:ext>
            </a:extLst>
          </p:cNvPr>
          <p:cNvSpPr txBox="1"/>
          <p:nvPr/>
        </p:nvSpPr>
        <p:spPr>
          <a:xfrm>
            <a:off x="18578289" y="17916991"/>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041560" cy="11326178"/>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A decision tree uses tree-like model of decisions that only contains conditional control statements. </a:t>
            </a:r>
            <a:r>
              <a:rPr lang="en-US" sz="3400" dirty="0">
                <a:highlight>
                  <a:srgbClr val="FFFF00"/>
                </a:highlight>
              </a:rPr>
              <a:t>We tuned </a:t>
            </a:r>
            <a:r>
              <a:rPr lang="en-US" sz="3400" dirty="0" err="1">
                <a:highlight>
                  <a:srgbClr val="FFFF00"/>
                </a:highlight>
              </a:rPr>
              <a:t>max_depth</a:t>
            </a:r>
            <a:r>
              <a:rPr lang="en-US" sz="3400" dirty="0">
                <a:highlight>
                  <a:srgbClr val="FFFF00"/>
                </a:highlight>
              </a:rPr>
              <a:t> parameter of decision tree, using 5 folds on the training set. We chose maximal depth of 70.</a:t>
            </a:r>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A supervised learning model with associated learning algorithms that analyze data used for classification. </a:t>
            </a:r>
            <a:r>
              <a:rPr lang="en-US" sz="3400" dirty="0">
                <a:highlight>
                  <a:srgbClr val="FFFF00"/>
                </a:highlight>
              </a:rPr>
              <a:t>Similarly, we tuned </a:t>
            </a:r>
            <a:r>
              <a:rPr lang="en-US" sz="3400" dirty="0" err="1">
                <a:highlight>
                  <a:srgbClr val="FFFF00"/>
                </a:highlight>
              </a:rPr>
              <a:t>max_iter</a:t>
            </a:r>
            <a:r>
              <a:rPr lang="en-US" sz="3400" dirty="0">
                <a:highlight>
                  <a:srgbClr val="FFFF00"/>
                </a:highlight>
              </a:rPr>
              <a:t> parameter of SVM classifier. We chose to allow a maximal iterations number of 20.</a:t>
            </a:r>
            <a:br>
              <a:rPr lang="en-US" sz="3400" dirty="0"/>
            </a:b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3400" dirty="0"/>
              <a:t>Non-parametric method used for classification and regression. </a:t>
            </a:r>
            <a:r>
              <a:rPr lang="en-US" sz="3400" dirty="0">
                <a:highlight>
                  <a:srgbClr val="FFFF00"/>
                </a:highlight>
              </a:rPr>
              <a:t>We used 5 neighbors for KNN classifier.</a:t>
            </a:r>
          </a:p>
          <a:p>
            <a:endParaRPr lang="en-US" sz="3400" dirty="0"/>
          </a:p>
          <a:p>
            <a:r>
              <a:rPr lang="en-US" sz="3400" dirty="0"/>
              <a:t>SVM showed better performance in comparison</a:t>
            </a:r>
          </a:p>
          <a:p>
            <a:r>
              <a:rPr lang="en-US" sz="3400" dirty="0"/>
              <a:t>to decision tree and KNN in terms of accuracy but showed the poorest performance in terms of recall score.</a:t>
            </a:r>
            <a:endParaRPr lang="he-IL" sz="3400" dirty="0"/>
          </a:p>
          <a:p>
            <a:endParaRPr lang="en-US" sz="2400" i="1" dirty="0"/>
          </a:p>
          <a:p>
            <a:r>
              <a:rPr lang="en-US" sz="3200" i="1" u="sng" dirty="0"/>
              <a:t>SVM metrics:</a:t>
            </a:r>
          </a:p>
          <a:p>
            <a:r>
              <a:rPr lang="en-US" sz="3200" i="1" dirty="0"/>
              <a:t>accuracy score:  0.79</a:t>
            </a:r>
          </a:p>
          <a:p>
            <a:r>
              <a:rPr lang="en-US" sz="3200" i="1" dirty="0"/>
              <a:t>recall score:  0.26</a:t>
            </a:r>
          </a:p>
          <a:p>
            <a:r>
              <a:rPr lang="en-US" sz="3200" i="1" dirty="0"/>
              <a:t>precision score:  0.18</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221014" y="19168871"/>
            <a:ext cx="14761640" cy="7632859"/>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endParaRPr lang="en-US" sz="3400" dirty="0">
              <a:ln w="0"/>
              <a:solidFill>
                <a:schemeClr val="accent4">
                  <a:lumMod val="75000"/>
                </a:schemeClr>
              </a:solidFill>
              <a:effectLst>
                <a:outerShdw blurRad="38100" dist="25400" dir="5400000" algn="ctr" rotWithShape="0">
                  <a:srgbClr val="6E747A">
                    <a:alpha val="43000"/>
                  </a:srgbClr>
                </a:outerShdw>
              </a:effectLst>
            </a:endParaRPr>
          </a:p>
          <a:p>
            <a:r>
              <a:rPr lang="en-US" sz="3400" dirty="0" err="1"/>
              <a:t>Kmeans</a:t>
            </a:r>
            <a:r>
              <a:rPr lang="en-US" sz="3400" dirty="0"/>
              <a:t> is a clustering algorithm in which each sample is iteratively assigned to</a:t>
            </a:r>
          </a:p>
          <a:p>
            <a:r>
              <a:rPr lang="en-US" sz="3400" dirty="0"/>
              <a:t>the cluster with the ‘nearest’ mean.</a:t>
            </a:r>
          </a:p>
          <a:p>
            <a:r>
              <a:rPr lang="en-US" sz="3400" dirty="0">
                <a:ln w="0"/>
                <a:solidFill>
                  <a:schemeClr val="accent4">
                    <a:lumMod val="75000"/>
                  </a:schemeClr>
                </a:solidFill>
                <a:effectLst>
                  <a:outerShdw blurRad="38100" dist="25400" dir="5400000" algn="ctr" rotWithShape="0">
                    <a:srgbClr val="6E747A">
                      <a:alpha val="43000"/>
                    </a:srgbClr>
                  </a:outerShdw>
                </a:effectLst>
              </a:rPr>
              <a:t>Hierarchical Clustering</a:t>
            </a:r>
            <a:endParaRPr lang="en-US" sz="3400" dirty="0"/>
          </a:p>
          <a:p>
            <a:r>
              <a:rPr lang="en-US" sz="3400" dirty="0"/>
              <a:t>Agglomerative clustering algorithm for hierarchical clustering is a bottom-up approach, each sample starts in its own cluster, and clusters are successively merged together.</a:t>
            </a:r>
          </a:p>
          <a:p>
            <a:endParaRPr lang="en-US" sz="1000" dirty="0"/>
          </a:p>
          <a:p>
            <a:r>
              <a:rPr lang="en-US" sz="3400" dirty="0"/>
              <a:t>We applied the two algorithms with different</a:t>
            </a:r>
          </a:p>
          <a:p>
            <a:r>
              <a:rPr lang="en-US" sz="3400" dirty="0"/>
              <a:t>number of clusters and compared the result.</a:t>
            </a:r>
          </a:p>
          <a:p>
            <a:r>
              <a:rPr lang="en-US" sz="3400" dirty="0"/>
              <a:t>We chose </a:t>
            </a:r>
            <a:r>
              <a:rPr lang="en-US" sz="3400" dirty="0" err="1"/>
              <a:t>Kmeans</a:t>
            </a:r>
            <a:r>
              <a:rPr lang="en-US" sz="3400" dirty="0"/>
              <a:t> with 2 clusters.</a:t>
            </a:r>
          </a:p>
          <a:p>
            <a:endParaRPr lang="en-US" sz="1000" dirty="0"/>
          </a:p>
          <a:p>
            <a:r>
              <a:rPr lang="en-US" sz="3200" i="1" u="sng" dirty="0"/>
              <a:t>Percentage of true labels per cluster</a:t>
            </a:r>
            <a:r>
              <a:rPr lang="en-US" sz="3200" i="1" dirty="0"/>
              <a:t>:</a:t>
            </a:r>
          </a:p>
          <a:p>
            <a:r>
              <a:rPr lang="en-US" sz="3200" i="1" dirty="0"/>
              <a:t>Cluster 0:  true labels:  0.24</a:t>
            </a:r>
          </a:p>
          <a:p>
            <a:r>
              <a:rPr lang="en-US" sz="3200" i="1" dirty="0"/>
              <a:t>Cluster 1:  true labels:  0.45</a:t>
            </a:r>
          </a:p>
          <a:p>
            <a:endParaRPr lang="en-US" sz="3400" dirty="0"/>
          </a:p>
        </p:txBody>
      </p:sp>
      <p:pic>
        <p:nvPicPr>
          <p:cNvPr id="2" name="Picture 1">
            <a:extLst>
              <a:ext uri="{FF2B5EF4-FFF2-40B4-BE49-F238E27FC236}">
                <a16:creationId xmlns:a16="http://schemas.microsoft.com/office/drawing/2014/main" id="{420C307D-0F08-4157-8A7F-D1E796CBB31F}"/>
              </a:ext>
            </a:extLst>
          </p:cNvPr>
          <p:cNvPicPr>
            <a:picLocks noChangeAspect="1"/>
          </p:cNvPicPr>
          <p:nvPr/>
        </p:nvPicPr>
        <p:blipFill>
          <a:blip r:embed="rId6"/>
          <a:stretch>
            <a:fillRect/>
          </a:stretch>
        </p:blipFill>
        <p:spPr>
          <a:xfrm>
            <a:off x="23834873" y="23975046"/>
            <a:ext cx="7320545" cy="5653367"/>
          </a:xfrm>
          <a:prstGeom prst="rect">
            <a:avLst/>
          </a:prstGeom>
        </p:spPr>
      </p:pic>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pic>
        <p:nvPicPr>
          <p:cNvPr id="4" name="Picture 3">
            <a:extLst>
              <a:ext uri="{FF2B5EF4-FFF2-40B4-BE49-F238E27FC236}">
                <a16:creationId xmlns:a16="http://schemas.microsoft.com/office/drawing/2014/main" id="{61F9B65C-7152-4664-BC87-0D5C83C879B8}"/>
              </a:ext>
            </a:extLst>
          </p:cNvPr>
          <p:cNvPicPr>
            <a:picLocks noChangeAspect="1"/>
          </p:cNvPicPr>
          <p:nvPr/>
        </p:nvPicPr>
        <p:blipFill>
          <a:blip r:embed="rId7"/>
          <a:stretch>
            <a:fillRect/>
          </a:stretch>
        </p:blipFill>
        <p:spPr>
          <a:xfrm>
            <a:off x="25779089" y="13911617"/>
            <a:ext cx="4977422" cy="3700534"/>
          </a:xfrm>
          <a:prstGeom prst="rect">
            <a:avLst/>
          </a:prstGeom>
        </p:spPr>
      </p:pic>
      <p:sp>
        <p:nvSpPr>
          <p:cNvPr id="9" name="TextBox 8"/>
          <p:cNvSpPr txBox="1"/>
          <p:nvPr/>
        </p:nvSpPr>
        <p:spPr>
          <a:xfrm>
            <a:off x="1740894" y="9217324"/>
            <a:ext cx="1450012" cy="830997"/>
          </a:xfrm>
          <a:prstGeom prst="rect">
            <a:avLst/>
          </a:prstGeom>
          <a:noFill/>
        </p:spPr>
        <p:txBody>
          <a:bodyPr wrap="none" rtlCol="0">
            <a:spAutoFit/>
          </a:bodyPr>
          <a:lstStyle/>
          <a:p>
            <a:r>
              <a:rPr lang="en-US" sz="4800" dirty="0" err="1"/>
              <a:t>PKCδ</a:t>
            </a:r>
            <a:endParaRPr lang="en-US" sz="6600" dirty="0"/>
          </a:p>
        </p:txBody>
      </p:sp>
      <p:cxnSp>
        <p:nvCxnSpPr>
          <p:cNvPr id="13" name="Straight Connector 12"/>
          <p:cNvCxnSpPr/>
          <p:nvPr/>
        </p:nvCxnSpPr>
        <p:spPr>
          <a:xfrm>
            <a:off x="3190906" y="9618211"/>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pic>
        <p:nvPicPr>
          <p:cNvPr id="35" name="Picture 34"/>
          <p:cNvPicPr/>
          <p:nvPr/>
        </p:nvPicPr>
        <p:blipFill>
          <a:blip r:embed="rId8"/>
          <a:stretch>
            <a:fillRect/>
          </a:stretch>
        </p:blipFill>
        <p:spPr>
          <a:xfrm>
            <a:off x="24987001" y="6180234"/>
            <a:ext cx="5965848" cy="4577485"/>
          </a:xfrm>
          <a:prstGeom prst="rect">
            <a:avLst/>
          </a:prstGeom>
        </p:spPr>
      </p:pic>
      <p:pic>
        <p:nvPicPr>
          <p:cNvPr id="36" name="Picture 35"/>
          <p:cNvPicPr/>
          <p:nvPr/>
        </p:nvPicPr>
        <p:blipFill>
          <a:blip r:embed="rId9"/>
          <a:stretch>
            <a:fillRect/>
          </a:stretch>
        </p:blipFill>
        <p:spPr>
          <a:xfrm>
            <a:off x="18915272" y="6526356"/>
            <a:ext cx="5438775" cy="4248150"/>
          </a:xfrm>
          <a:prstGeom prst="rect">
            <a:avLst/>
          </a:prstGeom>
        </p:spPr>
      </p:pic>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5510986" y="9422925"/>
            <a:ext cx="0" cy="36842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CA8A1FA6-6B2B-4CF3-818E-69FF8051D5B0}"/>
              </a:ext>
            </a:extLst>
          </p:cNvPr>
          <p:cNvSpPr txBox="1"/>
          <p:nvPr/>
        </p:nvSpPr>
        <p:spPr>
          <a:xfrm>
            <a:off x="5728283" y="9217324"/>
            <a:ext cx="4279313" cy="830997"/>
          </a:xfrm>
          <a:prstGeom prst="rect">
            <a:avLst/>
          </a:prstGeom>
          <a:noFill/>
        </p:spPr>
        <p:txBody>
          <a:bodyPr wrap="none" rtlCol="0">
            <a:spAutoFit/>
          </a:bodyPr>
          <a:lstStyle/>
          <a:p>
            <a:r>
              <a:rPr lang="en-US" sz="4800" dirty="0"/>
              <a:t>ERK1/2 pathway</a:t>
            </a:r>
          </a:p>
        </p:txBody>
      </p:sp>
      <p:cxnSp>
        <p:nvCxnSpPr>
          <p:cNvPr id="42" name="Straight Connector 41">
            <a:extLst>
              <a:ext uri="{FF2B5EF4-FFF2-40B4-BE49-F238E27FC236}">
                <a16:creationId xmlns:a16="http://schemas.microsoft.com/office/drawing/2014/main" id="{8B293ED2-E014-429D-AA8F-B6FD9F69AB89}"/>
              </a:ext>
            </a:extLst>
          </p:cNvPr>
          <p:cNvCxnSpPr/>
          <p:nvPr/>
        </p:nvCxnSpPr>
        <p:spPr>
          <a:xfrm>
            <a:off x="10007596" y="9607137"/>
            <a:ext cx="2320080"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1394F82-062A-48EF-A3AB-87D56D451C52}"/>
              </a:ext>
            </a:extLst>
          </p:cNvPr>
          <p:cNvCxnSpPr>
            <a:cxnSpLocks/>
          </p:cNvCxnSpPr>
          <p:nvPr/>
        </p:nvCxnSpPr>
        <p:spPr>
          <a:xfrm flipV="1">
            <a:off x="12327676" y="9411851"/>
            <a:ext cx="0" cy="36842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E8EC71EB-2657-4437-A168-9A60181E0F3A}"/>
              </a:ext>
            </a:extLst>
          </p:cNvPr>
          <p:cNvSpPr txBox="1"/>
          <p:nvPr/>
        </p:nvSpPr>
        <p:spPr>
          <a:xfrm>
            <a:off x="12424254" y="9180564"/>
            <a:ext cx="2658998" cy="830997"/>
          </a:xfrm>
          <a:prstGeom prst="rect">
            <a:avLst/>
          </a:prstGeom>
          <a:noFill/>
        </p:spPr>
        <p:txBody>
          <a:bodyPr wrap="none" rtlCol="0">
            <a:spAutoFit/>
          </a:bodyPr>
          <a:lstStyle/>
          <a:p>
            <a:r>
              <a:rPr lang="en-US" sz="4800" dirty="0"/>
              <a:t>Apoptosis</a:t>
            </a:r>
          </a:p>
        </p:txBody>
      </p:sp>
      <p:sp>
        <p:nvSpPr>
          <p:cNvPr id="45" name="TextBox 44">
            <a:extLst>
              <a:ext uri="{FF2B5EF4-FFF2-40B4-BE49-F238E27FC236}">
                <a16:creationId xmlns:a16="http://schemas.microsoft.com/office/drawing/2014/main" id="{6D9A96BB-396E-4C53-8FF7-35443E3364D4}"/>
              </a:ext>
            </a:extLst>
          </p:cNvPr>
          <p:cNvSpPr txBox="1"/>
          <p:nvPr/>
        </p:nvSpPr>
        <p:spPr>
          <a:xfrm>
            <a:off x="1029160" y="16518312"/>
            <a:ext cx="4323491" cy="1569660"/>
          </a:xfrm>
          <a:prstGeom prst="rect">
            <a:avLst/>
          </a:prstGeom>
          <a:noFill/>
        </p:spPr>
        <p:txBody>
          <a:bodyPr wrap="none" rtlCol="0">
            <a:spAutoFit/>
          </a:bodyPr>
          <a:lstStyle/>
          <a:p>
            <a:pPr algn="ctr"/>
            <a:r>
              <a:rPr lang="en-US" sz="4800" dirty="0"/>
              <a:t>Gene Expression</a:t>
            </a:r>
          </a:p>
          <a:p>
            <a:pPr algn="ctr"/>
            <a:r>
              <a:rPr lang="en-US" sz="4800" dirty="0"/>
              <a:t>Data</a:t>
            </a:r>
            <a:endParaRPr lang="en-US" sz="6600" dirty="0"/>
          </a:p>
        </p:txBody>
      </p:sp>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5352651"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6533274-FBBA-45B8-AC82-507AEAF89379}"/>
              </a:ext>
            </a:extLst>
          </p:cNvPr>
          <p:cNvSpPr txBox="1"/>
          <p:nvPr/>
        </p:nvSpPr>
        <p:spPr>
          <a:xfrm>
            <a:off x="7141530" y="16255899"/>
            <a:ext cx="2613216" cy="2308324"/>
          </a:xfrm>
          <a:prstGeom prst="rect">
            <a:avLst/>
          </a:prstGeom>
          <a:noFill/>
        </p:spPr>
        <p:txBody>
          <a:bodyPr wrap="none" rtlCol="0">
            <a:spAutoFit/>
          </a:bodyPr>
          <a:lstStyle/>
          <a:p>
            <a:pPr algn="ctr"/>
            <a:r>
              <a:rPr lang="en-US" sz="4800" dirty="0"/>
              <a:t>Classifier</a:t>
            </a:r>
          </a:p>
          <a:p>
            <a:pPr algn="ctr"/>
            <a:r>
              <a:rPr lang="en-US" sz="4800" dirty="0"/>
              <a:t>Based on </a:t>
            </a:r>
          </a:p>
          <a:p>
            <a:pPr algn="ctr"/>
            <a:r>
              <a:rPr lang="en-US" sz="4800" dirty="0"/>
              <a:t>Go-Terms</a:t>
            </a:r>
            <a:endParaRPr lang="en-US" sz="6600" dirty="0"/>
          </a:p>
        </p:txBody>
      </p: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9839267" y="17273181"/>
            <a:ext cx="1704358"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8F519855-F65A-4057-9162-960380ECB650}"/>
              </a:ext>
            </a:extLst>
          </p:cNvPr>
          <p:cNvSpPr txBox="1"/>
          <p:nvPr/>
        </p:nvSpPr>
        <p:spPr>
          <a:xfrm>
            <a:off x="10920984" y="16839587"/>
            <a:ext cx="3204532" cy="1569660"/>
          </a:xfrm>
          <a:prstGeom prst="rect">
            <a:avLst/>
          </a:prstGeom>
          <a:noFill/>
        </p:spPr>
        <p:txBody>
          <a:bodyPr wrap="none" rtlCol="0">
            <a:spAutoFit/>
          </a:bodyPr>
          <a:lstStyle/>
          <a:p>
            <a:pPr algn="ctr"/>
            <a:r>
              <a:rPr lang="en-US" sz="4800" dirty="0"/>
              <a:t>Labels</a:t>
            </a:r>
          </a:p>
          <a:p>
            <a:pPr algn="ctr"/>
            <a:r>
              <a:rPr lang="en-US" sz="4800" dirty="0"/>
              <a:t>(True, False)</a:t>
            </a:r>
            <a:endParaRPr lang="en-US" sz="6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2904</TotalTime>
  <Words>942</Words>
  <Application>Microsoft Office PowerPoint</Application>
  <PresentationFormat>Custom</PresentationFormat>
  <Paragraphs>109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Max Kolchinsky</cp:lastModifiedBy>
  <cp:revision>226</cp:revision>
  <dcterms:created xsi:type="dcterms:W3CDTF">2010-03-31T06:35:48Z</dcterms:created>
  <dcterms:modified xsi:type="dcterms:W3CDTF">2019-03-17T21:06:16Z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