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50" d="100"/>
          <a:sy n="50" d="100"/>
        </p:scale>
        <p:origin x="288" y="-252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ocuments\Idit\network\edges_coun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Documents\Idit\network\edges_coun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88407699037621E-2"/>
          <c:y val="5.1400554097404488E-2"/>
          <c:w val="0.89140179352580962"/>
          <c:h val="0.79822506561679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Transcription regulation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cat>
            <c:strRef>
              <c:f>Sheet1!$A$4:$A$7</c:f>
              <c:strCache>
                <c:ptCount val="3"/>
                <c:pt idx="0">
                  <c:v>SF</c:v>
                </c:pt>
                <c:pt idx="1">
                  <c:v>TF</c:v>
                </c:pt>
                <c:pt idx="2">
                  <c:v>Kinase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5.1052631578947407</c:v>
                </c:pt>
                <c:pt idx="1">
                  <c:v>8.313725490196072</c:v>
                </c:pt>
                <c:pt idx="2">
                  <c:v>4.1156462585033982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C-4824-8D70-1A8C1A670A1A}"/>
            </c:ext>
          </c:extLst>
        </c:ser>
        <c:ser>
          <c:idx val="1"/>
          <c:order val="1"/>
          <c:tx>
            <c:strRef>
              <c:f>Sheet1!$H$3</c:f>
              <c:strCache>
                <c:ptCount val="1"/>
                <c:pt idx="0">
                  <c:v>Splicing regulation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Sheet1!$A$4:$A$7</c:f>
              <c:strCache>
                <c:ptCount val="3"/>
                <c:pt idx="0">
                  <c:v>SF</c:v>
                </c:pt>
                <c:pt idx="1">
                  <c:v>TF</c:v>
                </c:pt>
                <c:pt idx="2">
                  <c:v>Kinase</c:v>
                </c:pt>
              </c:strCache>
            </c:strRef>
          </c:cat>
          <c:val>
            <c:numRef>
              <c:f>Sheet1!$H$4:$H$6</c:f>
              <c:numCache>
                <c:formatCode>General</c:formatCode>
                <c:ptCount val="3"/>
                <c:pt idx="0">
                  <c:v>10.200000000000001</c:v>
                </c:pt>
                <c:pt idx="1">
                  <c:v>9.92</c:v>
                </c:pt>
                <c:pt idx="2">
                  <c:v>8.3833333333333346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C-4824-8D70-1A8C1A670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591360"/>
        <c:axId val="106592896"/>
      </c:barChart>
      <c:catAx>
        <c:axId val="106591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06592896"/>
        <c:crosses val="autoZero"/>
        <c:auto val="1"/>
        <c:lblAlgn val="ctr"/>
        <c:lblOffset val="100"/>
        <c:noMultiLvlLbl val="0"/>
      </c:catAx>
      <c:valAx>
        <c:axId val="106592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591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5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(Sheet1!$D$3,Sheet1!$H$3)</c:f>
              <c:strCache>
                <c:ptCount val="2"/>
                <c:pt idx="0">
                  <c:v>Transcription regulation</c:v>
                </c:pt>
                <c:pt idx="1">
                  <c:v>Splicing regulation</c:v>
                </c:pt>
              </c:strCache>
            </c:strRef>
          </c:cat>
          <c:val>
            <c:numRef>
              <c:f>(Sheet1!$D$4,Sheet1!$H$4)</c:f>
              <c:numCache>
                <c:formatCode>General</c:formatCode>
                <c:ptCount val="2"/>
                <c:pt idx="0">
                  <c:v>5.1052631578947407</c:v>
                </c:pt>
                <c:pt idx="1">
                  <c:v>10.200000000000001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9-4B6C-8BBF-D39B47B7DD2A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TF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cat>
            <c:strRef>
              <c:f>(Sheet1!$D$3,Sheet1!$H$3)</c:f>
              <c:strCache>
                <c:ptCount val="2"/>
                <c:pt idx="0">
                  <c:v>Transcription regulation</c:v>
                </c:pt>
                <c:pt idx="1">
                  <c:v>Splicing regulation</c:v>
                </c:pt>
              </c:strCache>
            </c:strRef>
          </c:cat>
          <c:val>
            <c:numRef>
              <c:f>(Sheet1!$D$5,Sheet1!$H$5)</c:f>
              <c:numCache>
                <c:formatCode>General</c:formatCode>
                <c:ptCount val="2"/>
                <c:pt idx="0">
                  <c:v>8.313725490196072</c:v>
                </c:pt>
                <c:pt idx="1">
                  <c:v>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9-4B6C-8BBF-D39B47B7DD2A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Kinase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(Sheet1!$D$3,Sheet1!$H$3)</c:f>
              <c:strCache>
                <c:ptCount val="2"/>
                <c:pt idx="0">
                  <c:v>Transcription regulation</c:v>
                </c:pt>
                <c:pt idx="1">
                  <c:v>Splicing regulation</c:v>
                </c:pt>
              </c:strCache>
            </c:strRef>
          </c:cat>
          <c:val>
            <c:numRef>
              <c:f>(Sheet1!$D$6,Sheet1!$H$6)</c:f>
              <c:numCache>
                <c:formatCode>General</c:formatCode>
                <c:ptCount val="2"/>
                <c:pt idx="0">
                  <c:v>4.1156462585033982</c:v>
                </c:pt>
                <c:pt idx="1">
                  <c:v>8.3833333333333346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09-4B6C-8BBF-D39B47B7D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76960"/>
        <c:axId val="109578496"/>
      </c:barChart>
      <c:catAx>
        <c:axId val="1095769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09578496"/>
        <c:crosses val="autoZero"/>
        <c:auto val="1"/>
        <c:lblAlgn val="ctr"/>
        <c:lblOffset val="100"/>
        <c:noMultiLvlLbl val="0"/>
      </c:catAx>
      <c:valAx>
        <c:axId val="109578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9576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500"/>
      </a:pPr>
      <a:endParaRPr lang="en-I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2922" y="5182800"/>
            <a:ext cx="7766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8059412" y="4876785"/>
            <a:ext cx="13701695" cy="3285570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47732" y="5574985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Results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21304639"/>
            <a:ext cx="15861516" cy="1611917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780440"/>
            <a:ext cx="15955699" cy="583264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534358" y="37732492"/>
            <a:ext cx="16243731" cy="453650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8059412" y="38097112"/>
            <a:ext cx="13701695" cy="417188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652660" y="23042860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9130983" y="38604944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4358" y="3809711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graphicFrame>
        <p:nvGraphicFramePr>
          <p:cNvPr id="159" name="Chart 158"/>
          <p:cNvGraphicFramePr/>
          <p:nvPr>
            <p:extLst>
              <p:ext uri="{D42A27DB-BD31-4B8C-83A1-F6EECF244321}">
                <p14:modId xmlns:p14="http://schemas.microsoft.com/office/powerpoint/2010/main" val="4046628627"/>
              </p:ext>
            </p:extLst>
          </p:nvPr>
        </p:nvGraphicFramePr>
        <p:xfrm>
          <a:off x="25563064" y="19614396"/>
          <a:ext cx="4692559" cy="413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4" name="Chart 163"/>
          <p:cNvGraphicFramePr/>
          <p:nvPr>
            <p:extLst>
              <p:ext uri="{D42A27DB-BD31-4B8C-83A1-F6EECF244321}">
                <p14:modId xmlns:p14="http://schemas.microsoft.com/office/powerpoint/2010/main" val="1565819315"/>
              </p:ext>
            </p:extLst>
          </p:nvPr>
        </p:nvGraphicFramePr>
        <p:xfrm>
          <a:off x="21836083" y="29163540"/>
          <a:ext cx="657428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0" name="TextBox 289"/>
          <p:cNvSpPr txBox="1"/>
          <p:nvPr/>
        </p:nvSpPr>
        <p:spPr>
          <a:xfrm>
            <a:off x="29275179" y="1717354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97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386010" y="15265996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30983" y="24058523"/>
            <a:ext cx="11472641" cy="416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for figure 1A and 1B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9283383" y="33123980"/>
            <a:ext cx="11320242" cy="38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for figure 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9283383" y="14185876"/>
            <a:ext cx="11134555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for Table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19443"/>
              </p:ext>
            </p:extLst>
          </p:nvPr>
        </p:nvGraphicFramePr>
        <p:xfrm>
          <a:off x="19161665" y="6913068"/>
          <a:ext cx="11420628" cy="693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17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950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7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03672"/>
              </p:ext>
            </p:extLst>
          </p:nvPr>
        </p:nvGraphicFramePr>
        <p:xfrm>
          <a:off x="20173971" y="19554713"/>
          <a:ext cx="4367212" cy="399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6" imgW="5458587" imgH="5200000" progId="PBrush">
                  <p:embed/>
                </p:oleObj>
              </mc:Choice>
              <mc:Fallback>
                <p:oleObj name="Bitmap Image" r:id="rId6" imgW="5458587" imgH="5200000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3971" y="19554713"/>
                        <a:ext cx="4367212" cy="3995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Rectangle 240"/>
          <p:cNvSpPr/>
          <p:nvPr/>
        </p:nvSpPr>
        <p:spPr>
          <a:xfrm>
            <a:off x="19147715" y="19614396"/>
            <a:ext cx="807074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24850660" y="19614396"/>
            <a:ext cx="640396" cy="6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841155" y="6255160"/>
            <a:ext cx="1324947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/>
              <a:t>Apoptosis </a:t>
            </a:r>
            <a:r>
              <a:rPr lang="en-US" sz="3600" dirty="0"/>
              <a:t>is a form of programmed cell death that occurs in multicellular organisms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Two activation mechanisms – intrinsic pathway and extrinsic pathway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Apoptotic cell disassembly – before the cell is disposed of, there is a process of disassembly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Identification of targets for apoptosis induction is important to provide novel therapeutic approaches in breast cancer</a:t>
            </a:r>
            <a:endParaRPr lang="en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641" y="10464514"/>
            <a:ext cx="6068999" cy="22812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1552474" y="16431150"/>
            <a:ext cx="1324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Compare between different methods of supervised and unsupervised approaches of classifying gene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Be able to classify whether a gene is related to apoptosis based on 4-12 samples.</a:t>
            </a:r>
            <a:endParaRPr lang="en-IL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0D2D-4A0A-473C-A2BA-F8F84FFB7227}"/>
              </a:ext>
            </a:extLst>
          </p:cNvPr>
          <p:cNvSpPr txBox="1"/>
          <p:nvPr/>
        </p:nvSpPr>
        <p:spPr>
          <a:xfrm>
            <a:off x="1687947" y="24058523"/>
            <a:ext cx="1324947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GEO</a:t>
            </a:r>
            <a:r>
              <a:rPr lang="en-US" sz="3600" dirty="0"/>
              <a:t> – public genomics data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 err="1"/>
              <a:t>AmiGo</a:t>
            </a:r>
            <a:r>
              <a:rPr lang="en-US" sz="3600" dirty="0"/>
              <a:t> – Web-based set of tools for searching and browsing the gene ontology database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Building the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Labeling the data using process go term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Filtering the data from probes of the same gene and oversampling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Dividing our data into training and test 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Testing different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 err="1"/>
              <a:t>Kmeans</a:t>
            </a:r>
            <a:r>
              <a:rPr lang="en-US" sz="3600" dirty="0"/>
              <a:t> – unsupervised clustering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Decision Tree Classifier</a:t>
            </a:r>
            <a:r>
              <a:rPr lang="en-US" sz="3600" dirty="0"/>
              <a:t> – supervised method using labeling</a:t>
            </a:r>
            <a:endParaRPr lang="en-IL" sz="36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224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Bitmap Image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Max Kolchinsky</cp:lastModifiedBy>
  <cp:revision>124</cp:revision>
  <dcterms:created xsi:type="dcterms:W3CDTF">2010-03-31T06:35:48Z</dcterms:created>
  <dcterms:modified xsi:type="dcterms:W3CDTF">2019-02-23T19:24:34Z</dcterms:modified>
</cp:coreProperties>
</file>