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66"/>
    <a:srgbClr val="BC4744"/>
    <a:srgbClr val="FFCC00"/>
    <a:srgbClr val="FFFF00"/>
    <a:srgbClr val="FF5050"/>
    <a:srgbClr val="F9FFD9"/>
    <a:srgbClr val="FEF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96" autoAdjust="0"/>
  </p:normalViewPr>
  <p:slideViewPr>
    <p:cSldViewPr>
      <p:cViewPr>
        <p:scale>
          <a:sx n="20" d="100"/>
          <a:sy n="20" d="100"/>
        </p:scale>
        <p:origin x="1459" y="-802"/>
      </p:cViewPr>
      <p:guideLst>
        <p:guide orient="horz" pos="13608"/>
        <p:guide pos="102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13421680"/>
            <a:ext cx="27543443" cy="9261158"/>
          </a:xfrm>
        </p:spPr>
        <p:txBody>
          <a:bodyPr/>
          <a:lstStyle/>
          <a:p>
            <a:r>
              <a:rPr lang="en-US"/>
              <a:t>Click to edit Master title style</a:t>
            </a:r>
          </a:p>
        </p:txBody>
      </p:sp>
      <p:sp>
        <p:nvSpPr>
          <p:cNvPr id="3" name="Subtitle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3D5922-1A10-453D-B34B-87D0376FB0F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54782" y="10901365"/>
            <a:ext cx="25833229" cy="2322490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43847" y="10901365"/>
            <a:ext cx="76970870" cy="232249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696" y="27763473"/>
            <a:ext cx="27543443" cy="8581073"/>
          </a:xfrm>
        </p:spPr>
        <p:txBody>
          <a:bodyPr anchor="t"/>
          <a:lstStyle>
            <a:lvl1pPr algn="l">
              <a:defRPr sz="18900" b="1" cap="all"/>
            </a:lvl1pPr>
          </a:lstStyle>
          <a:p>
            <a:r>
              <a:rPr lang="en-US"/>
              <a:t>Click to edit Master title style</a:t>
            </a:r>
          </a:p>
        </p:txBody>
      </p:sp>
      <p:sp>
        <p:nvSpPr>
          <p:cNvPr id="3" name="Text Placeholder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D5922-1A10-453D-B34B-87D0376FB0F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43846" y="63507940"/>
            <a:ext cx="51402048"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85960" y="63507940"/>
            <a:ext cx="51402051"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D5922-1A10-453D-B34B-87D0376FB0F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03" y="1730219"/>
            <a:ext cx="29163645" cy="72009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4" name="Content Placeholder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6" name="Content Placeholder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D5922-1A10-453D-B34B-87D0376FB0F9}" type="datetimeFigureOut">
              <a:rPr lang="en-US" smtClean="0"/>
              <a:pPr/>
              <a:t>3/17/2019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D5922-1A10-453D-B34B-87D0376FB0F9}" type="datetimeFigureOut">
              <a:rPr lang="en-US" smtClean="0"/>
              <a:pPr/>
              <a:t>3/17/2019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D5922-1A10-453D-B34B-87D0376FB0F9}" type="datetimeFigureOut">
              <a:rPr lang="en-US" smtClean="0"/>
              <a:pPr/>
              <a:t>3/17/2019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04" y="1720215"/>
            <a:ext cx="10660709" cy="7320915"/>
          </a:xfrm>
        </p:spPr>
        <p:txBody>
          <a:bodyPr anchor="b"/>
          <a:lstStyle>
            <a:lvl1pPr algn="l">
              <a:defRPr sz="9500" b="1"/>
            </a:lvl1pPr>
          </a:lstStyle>
          <a:p>
            <a:r>
              <a:rPr lang="en-US"/>
              <a:t>Click to edit Master title style</a:t>
            </a:r>
          </a:p>
        </p:txBody>
      </p:sp>
      <p:sp>
        <p:nvSpPr>
          <p:cNvPr id="3" name="Content Placeholder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421" y="30243780"/>
            <a:ext cx="19442430" cy="3570449"/>
          </a:xfrm>
        </p:spPr>
        <p:txBody>
          <a:bodyPr anchor="b"/>
          <a:lstStyle>
            <a:lvl1pPr algn="l">
              <a:defRPr sz="9500" b="1"/>
            </a:lvl1pPr>
          </a:lstStyle>
          <a:p>
            <a:r>
              <a:rPr lang="en-US"/>
              <a:t>Click to edit Master title style</a:t>
            </a:r>
          </a:p>
        </p:txBody>
      </p:sp>
      <p:sp>
        <p:nvSpPr>
          <p:cNvPr id="3" name="Picture Placeholder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n-US"/>
              <a:t>Click to edit Master title style</a:t>
            </a:r>
          </a:p>
        </p:txBody>
      </p:sp>
      <p:sp>
        <p:nvSpPr>
          <p:cNvPr id="3" name="Text Placeholder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C33D5922-1A10-453D-B34B-87D0376FB0F9}" type="datetimeFigureOut">
              <a:rPr lang="en-US" smtClean="0"/>
              <a:pPr/>
              <a:t>3/17/2019</a:t>
            </a:fld>
            <a:endParaRPr lang="en-US"/>
          </a:p>
        </p:txBody>
      </p:sp>
      <p:sp>
        <p:nvSpPr>
          <p:cNvPr id="5" name="Footer Placeholder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1687A137-04E3-413B-9256-3257631352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28541" y="-256339"/>
            <a:ext cx="31132567" cy="2708434"/>
          </a:xfrm>
          <a:prstGeom prst="rect">
            <a:avLst/>
          </a:prstGeom>
          <a:noFill/>
          <a:ln w="9525">
            <a:noFill/>
            <a:miter lim="800000"/>
            <a:headEnd/>
            <a:tailEnd/>
          </a:ln>
          <a:effec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Times New Roman" pitchFamily="18" charset="0"/>
              </a:rPr>
              <a:t>Comparing between supervised and unsupervised approaches to classify gene expression profiles of cancer patients</a:t>
            </a:r>
            <a:endParaRPr kumimoji="0" lang="en-US" b="1" i="0" u="none" strike="noStrike" spc="50" normalizeH="0" baseline="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Arial" pitchFamily="34" charset="0"/>
            </a:endParaRPr>
          </a:p>
        </p:txBody>
      </p:sp>
      <p:sp>
        <p:nvSpPr>
          <p:cNvPr id="6" name="Rectangle 5"/>
          <p:cNvSpPr>
            <a:spLocks noChangeArrowheads="1"/>
          </p:cNvSpPr>
          <p:nvPr/>
        </p:nvSpPr>
        <p:spPr bwMode="auto">
          <a:xfrm>
            <a:off x="0" y="1742938"/>
            <a:ext cx="32404050" cy="2554545"/>
          </a:xfrm>
          <a:prstGeom prst="rect">
            <a:avLst/>
          </a:prstGeom>
          <a:noFill/>
          <a:ln w="9525">
            <a:noFill/>
            <a:miter lim="800000"/>
            <a:headEnd/>
            <a:tailEnd/>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6000" b="1"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endParaRPr>
          </a:p>
          <a:p>
            <a:pPr lvl="0" algn="ctr" defTabSz="914400" fontAlgn="base">
              <a:spcBef>
                <a:spcPct val="0"/>
              </a:spcBef>
              <a:spcAft>
                <a:spcPct val="0"/>
              </a:spcAft>
            </a:pP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Anna Romanov</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 Maxim Kolchinsky</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p>
          <a:p>
            <a:pPr lvl="0" algn="ctr" defTabSz="914400" fontAlgn="base">
              <a:spcBef>
                <a:spcPct val="0"/>
              </a:spcBef>
              <a:spcAft>
                <a:spcPct val="0"/>
              </a:spcAft>
            </a:pPr>
            <a:r>
              <a:rPr lang="en-US" sz="6000" b="1"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 Computer Science Department, Technion – Israel Institute of Technology, Haifa, Israel </a:t>
            </a:r>
          </a:p>
        </p:txBody>
      </p:sp>
      <p:sp>
        <p:nvSpPr>
          <p:cNvPr id="7" name="Flowchart: Alternate Process 6"/>
          <p:cNvSpPr/>
          <p:nvPr/>
        </p:nvSpPr>
        <p:spPr>
          <a:xfrm>
            <a:off x="723900" y="4886208"/>
            <a:ext cx="15766157" cy="740668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p:cNvSpPr txBox="1"/>
          <p:nvPr/>
        </p:nvSpPr>
        <p:spPr>
          <a:xfrm>
            <a:off x="6506067" y="5092818"/>
            <a:ext cx="4012279" cy="1015663"/>
          </a:xfrm>
          <a:prstGeom prst="rect">
            <a:avLst/>
          </a:prstGeom>
          <a:noFill/>
        </p:spPr>
        <p:txBody>
          <a:bodyPr wrap="square" rtlCol="0">
            <a:spAutoFit/>
          </a:bodyPr>
          <a:lstStyle/>
          <a:p>
            <a:r>
              <a:rPr lang="en-US" sz="6000" b="1" dirty="0"/>
              <a:t>Background</a:t>
            </a:r>
          </a:p>
        </p:txBody>
      </p:sp>
      <p:sp>
        <p:nvSpPr>
          <p:cNvPr id="10" name="Flowchart: Alternate Process 9"/>
          <p:cNvSpPr/>
          <p:nvPr/>
        </p:nvSpPr>
        <p:spPr>
          <a:xfrm>
            <a:off x="16941862" y="4883062"/>
            <a:ext cx="14819246" cy="24780238"/>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r">
              <a:defRPr/>
            </a:pPr>
            <a:endParaRPr lang="en-US" sz="2800" dirty="0">
              <a:latin typeface="Calibri" pitchFamily="34" charset="0"/>
              <a:cs typeface="Arial" pitchFamily="34" charset="0"/>
            </a:endParaRPr>
          </a:p>
        </p:txBody>
      </p:sp>
      <p:sp>
        <p:nvSpPr>
          <p:cNvPr id="11" name="TextBox 10"/>
          <p:cNvSpPr txBox="1"/>
          <p:nvPr/>
        </p:nvSpPr>
        <p:spPr>
          <a:xfrm>
            <a:off x="18578289" y="4896844"/>
            <a:ext cx="11582400" cy="1015663"/>
          </a:xfrm>
          <a:prstGeom prst="rect">
            <a:avLst/>
          </a:prstGeom>
          <a:noFill/>
        </p:spPr>
        <p:txBody>
          <a:bodyPr wrap="square" rtlCol="0">
            <a:spAutoFit/>
          </a:bodyPr>
          <a:lstStyle/>
          <a:p>
            <a:pPr algn="ctr"/>
            <a:r>
              <a:rPr lang="en-US" sz="6000" b="1" dirty="0"/>
              <a:t>Classifying</a:t>
            </a:r>
          </a:p>
        </p:txBody>
      </p:sp>
      <p:sp>
        <p:nvSpPr>
          <p:cNvPr id="46" name="Flowchart: Alternate Process 45"/>
          <p:cNvSpPr/>
          <p:nvPr/>
        </p:nvSpPr>
        <p:spPr>
          <a:xfrm>
            <a:off x="628541" y="19766920"/>
            <a:ext cx="15861516" cy="2250207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7" name="Flowchart: Alternate Process 46"/>
          <p:cNvSpPr/>
          <p:nvPr/>
        </p:nvSpPr>
        <p:spPr>
          <a:xfrm>
            <a:off x="534358" y="12636145"/>
            <a:ext cx="15955699" cy="6590291"/>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8" name="Flowchart: Alternate Process 47"/>
          <p:cNvSpPr/>
          <p:nvPr/>
        </p:nvSpPr>
        <p:spPr>
          <a:xfrm>
            <a:off x="16941862" y="30027636"/>
            <a:ext cx="14833648" cy="8856983"/>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0" name="Flowchart: Alternate Process 49"/>
          <p:cNvSpPr/>
          <p:nvPr/>
        </p:nvSpPr>
        <p:spPr>
          <a:xfrm>
            <a:off x="16927460" y="39244660"/>
            <a:ext cx="14833647" cy="302433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9" name="TextBox 68"/>
          <p:cNvSpPr txBox="1"/>
          <p:nvPr/>
        </p:nvSpPr>
        <p:spPr>
          <a:xfrm>
            <a:off x="2073307" y="19938965"/>
            <a:ext cx="12877800" cy="1015663"/>
          </a:xfrm>
          <a:prstGeom prst="rect">
            <a:avLst/>
          </a:prstGeom>
          <a:noFill/>
        </p:spPr>
        <p:txBody>
          <a:bodyPr wrap="square" rtlCol="0">
            <a:spAutoFit/>
          </a:bodyPr>
          <a:lstStyle/>
          <a:p>
            <a:pPr algn="ctr"/>
            <a:r>
              <a:rPr lang="en-US" sz="6000" b="1" dirty="0"/>
              <a:t>Material and methods</a:t>
            </a:r>
          </a:p>
        </p:txBody>
      </p:sp>
      <p:sp>
        <p:nvSpPr>
          <p:cNvPr id="198" name="TextBox 197"/>
          <p:cNvSpPr txBox="1"/>
          <p:nvPr/>
        </p:nvSpPr>
        <p:spPr>
          <a:xfrm>
            <a:off x="17282145" y="39411323"/>
            <a:ext cx="5410200" cy="769441"/>
          </a:xfrm>
          <a:prstGeom prst="rect">
            <a:avLst/>
          </a:prstGeom>
          <a:noFill/>
        </p:spPr>
        <p:txBody>
          <a:bodyPr wrap="square" rtlCol="0">
            <a:spAutoFit/>
          </a:bodyPr>
          <a:lstStyle/>
          <a:p>
            <a:r>
              <a:rPr lang="en-US" sz="4400" b="1" dirty="0"/>
              <a:t>References</a:t>
            </a:r>
          </a:p>
        </p:txBody>
      </p:sp>
      <p:sp>
        <p:nvSpPr>
          <p:cNvPr id="200" name="TextBox 199"/>
          <p:cNvSpPr txBox="1"/>
          <p:nvPr/>
        </p:nvSpPr>
        <p:spPr>
          <a:xfrm>
            <a:off x="16413515" y="29955628"/>
            <a:ext cx="15955699" cy="1015663"/>
          </a:xfrm>
          <a:prstGeom prst="rect">
            <a:avLst/>
          </a:prstGeom>
          <a:noFill/>
        </p:spPr>
        <p:txBody>
          <a:bodyPr wrap="square" rtlCol="0">
            <a:spAutoFit/>
          </a:bodyPr>
          <a:lstStyle/>
          <a:p>
            <a:pPr algn="ctr"/>
            <a:r>
              <a:rPr lang="en-US" sz="6000" b="1" dirty="0"/>
              <a:t>Conclusions</a:t>
            </a:r>
          </a:p>
        </p:txBody>
      </p:sp>
      <p:sp>
        <p:nvSpPr>
          <p:cNvPr id="208" name="TextBox 207"/>
          <p:cNvSpPr txBox="1"/>
          <p:nvPr/>
        </p:nvSpPr>
        <p:spPr>
          <a:xfrm>
            <a:off x="2721006" y="12817724"/>
            <a:ext cx="11582400" cy="1015663"/>
          </a:xfrm>
          <a:prstGeom prst="rect">
            <a:avLst/>
          </a:prstGeom>
          <a:noFill/>
        </p:spPr>
        <p:txBody>
          <a:bodyPr wrap="square" rtlCol="0">
            <a:spAutoFit/>
          </a:bodyPr>
          <a:lstStyle/>
          <a:p>
            <a:pPr algn="ctr"/>
            <a:r>
              <a:rPr lang="en-US" sz="6000" b="1" dirty="0"/>
              <a:t>Goals </a:t>
            </a:r>
          </a:p>
        </p:txBody>
      </p:sp>
      <p:sp>
        <p:nvSpPr>
          <p:cNvPr id="3" name="TextBox 2">
            <a:extLst>
              <a:ext uri="{FF2B5EF4-FFF2-40B4-BE49-F238E27FC236}">
                <a16:creationId xmlns:a16="http://schemas.microsoft.com/office/drawing/2014/main" xmlns="" id="{42DB555F-2B7D-4674-A6CF-05BCE42F2F7C}"/>
              </a:ext>
            </a:extLst>
          </p:cNvPr>
          <p:cNvSpPr txBox="1"/>
          <p:nvPr/>
        </p:nvSpPr>
        <p:spPr>
          <a:xfrm>
            <a:off x="1080345" y="5544916"/>
            <a:ext cx="14761640" cy="7109639"/>
          </a:xfrm>
          <a:prstGeom prst="rect">
            <a:avLst/>
          </a:prstGeom>
          <a:noFill/>
        </p:spPr>
        <p:txBody>
          <a:bodyPr wrap="square" rtlCol="0">
            <a:spAutoFit/>
          </a:bodyPr>
          <a:lstStyle/>
          <a:p>
            <a:pPr marL="685800" indent="-685800">
              <a:buFont typeface="Arial" panose="020B0604020202020204" pitchFamily="34" charset="0"/>
              <a:buChar char="•"/>
            </a:pPr>
            <a:endParaRPr lang="he-IL" sz="3400" b="1" dirty="0"/>
          </a:p>
          <a:p>
            <a:pPr marL="685800" indent="-685800">
              <a:buFont typeface="Arial" panose="020B0604020202020204" pitchFamily="34" charset="0"/>
              <a:buChar char="•"/>
            </a:pPr>
            <a:r>
              <a:rPr lang="en-US" sz="3400" b="1" dirty="0"/>
              <a:t>Apoptosis </a:t>
            </a:r>
            <a:r>
              <a:rPr lang="en-US" sz="3400" dirty="0"/>
              <a:t>is a form of programmed cell death that occurs in multicellular organisms</a:t>
            </a:r>
            <a:endParaRPr lang="he-IL" sz="3400" dirty="0"/>
          </a:p>
          <a:p>
            <a:pPr marL="685800" indent="-685800">
              <a:buFont typeface="Arial" panose="020B0604020202020204" pitchFamily="34" charset="0"/>
              <a:buChar char="•"/>
            </a:pPr>
            <a:r>
              <a:rPr lang="en-US" sz="3400" dirty="0"/>
              <a:t>Negative regulation of apoptosis inhibits apoptosis signaling pathways, helping tumors to evade cell death.</a:t>
            </a:r>
          </a:p>
          <a:p>
            <a:pPr marL="685800" indent="-685800">
              <a:buFont typeface="Arial" panose="020B0604020202020204" pitchFamily="34" charset="0"/>
              <a:buChar char="•"/>
            </a:pPr>
            <a:r>
              <a:rPr lang="en-US" sz="3400" dirty="0"/>
              <a:t>Identification of targets for apoptosis induction is important to provide novel therapeutic approaches in breast cancer</a:t>
            </a:r>
            <a:r>
              <a:rPr lang="en-US" sz="3400" dirty="0" smtClean="0"/>
              <a:t>.</a:t>
            </a:r>
          </a:p>
          <a:p>
            <a:endParaRPr lang="en-US" sz="3400" dirty="0" smtClean="0"/>
          </a:p>
          <a:p>
            <a:endParaRPr lang="en-US" sz="3200" dirty="0" smtClean="0"/>
          </a:p>
          <a:p>
            <a:endParaRPr lang="en-US" sz="1600" dirty="0"/>
          </a:p>
          <a:p>
            <a:pPr marL="685800" indent="-685800">
              <a:buFont typeface="Arial" panose="020B0604020202020204" pitchFamily="34" charset="0"/>
              <a:buChar char="•"/>
            </a:pPr>
            <a:r>
              <a:rPr lang="en-US" sz="3400" dirty="0"/>
              <a:t>It is therefore assumed that down-regulation of Protein Kinase </a:t>
            </a:r>
            <a:r>
              <a:rPr lang="en-US" sz="3400" dirty="0" err="1"/>
              <a:t>Cδ</a:t>
            </a:r>
            <a:r>
              <a:rPr lang="en-US" sz="3400" dirty="0"/>
              <a:t> can be used as treatment. </a:t>
            </a:r>
            <a:endParaRPr lang="en-US" sz="3400" dirty="0" smtClean="0"/>
          </a:p>
          <a:p>
            <a:endParaRPr lang="en-US" sz="3400" dirty="0"/>
          </a:p>
          <a:p>
            <a:pPr marL="685800" indent="-685800">
              <a:buFont typeface="Arial" panose="020B0604020202020204" pitchFamily="34" charset="0"/>
              <a:buChar char="•"/>
            </a:pPr>
            <a:endParaRPr lang="en-US" sz="3400" dirty="0"/>
          </a:p>
        </p:txBody>
      </p:sp>
      <p:sp>
        <p:nvSpPr>
          <p:cNvPr id="31" name="TextBox 30">
            <a:extLst>
              <a:ext uri="{FF2B5EF4-FFF2-40B4-BE49-F238E27FC236}">
                <a16:creationId xmlns:a16="http://schemas.microsoft.com/office/drawing/2014/main" xmlns="" id="{20EE0A04-D7A1-4886-A7D2-E94F75BD8CD9}"/>
              </a:ext>
            </a:extLst>
          </p:cNvPr>
          <p:cNvSpPr txBox="1"/>
          <p:nvPr/>
        </p:nvSpPr>
        <p:spPr>
          <a:xfrm>
            <a:off x="854443" y="13609812"/>
            <a:ext cx="15409712"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Compare between different methods of supervised and unsupervised approaches of classifying gene expression.</a:t>
            </a:r>
          </a:p>
          <a:p>
            <a:pPr marL="285750" indent="-285750">
              <a:buFont typeface="Arial" panose="020B0604020202020204" pitchFamily="34" charset="0"/>
              <a:buChar char="•"/>
            </a:pPr>
            <a:r>
              <a:rPr lang="en-US" sz="3200" dirty="0"/>
              <a:t>Be able to classify whether a gene is related to apoptosis based on its expression levels in different cells, with and without treatment. We expect genes associated with apoptosis show difference in expression levels between treatment and control samples</a:t>
            </a:r>
            <a:r>
              <a:rPr lang="en-US" sz="3200" dirty="0" smtClean="0"/>
              <a:t>.</a:t>
            </a:r>
            <a:endParaRPr lang="en-US" sz="3200" dirty="0"/>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xmlns="" id="{F92EC576-90EE-4208-A83B-5BE276CEA082}"/>
                  </a:ext>
                </a:extLst>
              </p:cNvPr>
              <p:cNvSpPr txBox="1"/>
              <p:nvPr/>
            </p:nvSpPr>
            <p:spPr>
              <a:xfrm>
                <a:off x="1080345" y="20882620"/>
                <a:ext cx="15193688" cy="23627687"/>
              </a:xfrm>
              <a:prstGeom prst="rect">
                <a:avLst/>
              </a:prstGeom>
              <a:noFill/>
            </p:spPr>
            <p:txBody>
              <a:bodyPr wrap="square" rtlCol="0">
                <a:spAutoFit/>
              </a:bodyPr>
              <a:lstStyle/>
              <a:p>
                <a:pPr marL="285750" indent="-285750">
                  <a:buFont typeface="Arial" panose="020B0604020202020204" pitchFamily="34" charset="0"/>
                  <a:buChar char="•"/>
                </a:pPr>
                <a:r>
                  <a:rPr lang="en-US" sz="3200" b="1" u="sng" dirty="0"/>
                  <a:t>GEO</a:t>
                </a:r>
                <a:r>
                  <a:rPr lang="en-US" sz="3200" dirty="0"/>
                  <a:t> – public genomics data repository</a:t>
                </a:r>
              </a:p>
              <a:p>
                <a:pPr marL="285750" indent="-285750">
                  <a:buFont typeface="Arial" panose="020B0604020202020204" pitchFamily="34" charset="0"/>
                  <a:buChar char="•"/>
                </a:pPr>
                <a:r>
                  <a:rPr lang="en-US" sz="3200" b="1" u="sng" dirty="0" err="1"/>
                  <a:t>AmiGo</a:t>
                </a:r>
                <a:r>
                  <a:rPr lang="en-US" sz="3200" dirty="0"/>
                  <a:t> – Web-based set of tools for searching and browsing the gene ontology. database. We used it to obtain a list of GO terms associated with apoptosis.</a:t>
                </a:r>
              </a:p>
              <a:p>
                <a:pPr marL="285750" indent="-285750">
                  <a:buFont typeface="Arial" panose="020B0604020202020204" pitchFamily="34" charset="0"/>
                  <a:buChar char="•"/>
                </a:pPr>
                <a:r>
                  <a:rPr lang="en-US" sz="3200" b="1" u="sng" dirty="0" err="1"/>
                  <a:t>Scikit</a:t>
                </a:r>
                <a:r>
                  <a:rPr lang="en-US" sz="3200" b="1" u="sng" dirty="0"/>
                  <a:t>-learn</a:t>
                </a:r>
                <a:r>
                  <a:rPr lang="en-US" sz="3200" dirty="0"/>
                  <a:t> – Python library for machine learning.</a:t>
                </a:r>
                <a:endParaRPr lang="en-US" sz="3200" b="1" u="sng" dirty="0"/>
              </a:p>
              <a:p>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Building the </a:t>
                </a:r>
                <a:r>
                  <a:rPr lang="en-US" sz="3200" dirty="0" smtClean="0">
                    <a:ln w="0"/>
                    <a:solidFill>
                      <a:schemeClr val="accent4">
                        <a:lumMod val="75000"/>
                      </a:schemeClr>
                    </a:solidFill>
                    <a:effectLst>
                      <a:outerShdw blurRad="38100" dist="25400" dir="5400000" algn="ctr" rotWithShape="0">
                        <a:srgbClr val="6E747A">
                          <a:alpha val="43000"/>
                        </a:srgbClr>
                      </a:outerShdw>
                    </a:effectLst>
                  </a:rPr>
                  <a:t>dataset</a:t>
                </a:r>
              </a:p>
              <a:p>
                <a:pPr marL="685800" indent="-685800">
                  <a:buFont typeface="Arial" panose="020B0604020202020204" pitchFamily="34" charset="0"/>
                  <a:buChar char="•"/>
                </a:pPr>
                <a:r>
                  <a:rPr lang="en-US" sz="3200" dirty="0"/>
                  <a:t>Dataset: gene expression levels, before and after down regulation of </a:t>
                </a:r>
                <a:r>
                  <a:rPr lang="en-US" sz="3200" dirty="0" err="1"/>
                  <a:t>PKCδ</a:t>
                </a:r>
                <a:r>
                  <a:rPr lang="en-US" sz="3200" dirty="0"/>
                  <a:t>:</a:t>
                </a:r>
              </a:p>
              <a:p>
                <a:r>
                  <a:rPr lang="en-US" sz="3200" dirty="0"/>
                  <a:t>        - BT-549 (Invasive ductal carcinoma)</a:t>
                </a:r>
              </a:p>
              <a:p>
                <a:r>
                  <a:rPr lang="en-US" sz="3200" dirty="0"/>
                  <a:t>        - MDA-mB-468 (adenocarcinoma</a:t>
                </a:r>
                <a:r>
                  <a:rPr lang="en-US" sz="3200" dirty="0" smtClean="0"/>
                  <a:t>)</a:t>
                </a:r>
                <a:endParaRPr lang="en-US" sz="3200" dirty="0"/>
              </a:p>
              <a:p>
                <a:pPr marL="571500" indent="-571500">
                  <a:buFont typeface="Arial" panose="020B0604020202020204" pitchFamily="34" charset="0"/>
                  <a:buChar char="•"/>
                </a:pPr>
                <a:r>
                  <a:rPr lang="en-US" sz="3200" dirty="0"/>
                  <a:t>Uniting all probes that belong to the same gene by calculating expression means.</a:t>
                </a:r>
              </a:p>
              <a:p>
                <a:pPr marL="571500" indent="-571500">
                  <a:buFont typeface="Arial" panose="020B0604020202020204" pitchFamily="34" charset="0"/>
                  <a:buChar char="•"/>
                </a:pPr>
                <a:r>
                  <a:rPr lang="en-US" sz="3200" dirty="0"/>
                  <a:t>Labeling the data using process GO term: label ‘TRUE’ for genes associated with apoptosis GO terms and label ‘FALSE’ otherwise</a:t>
                </a:r>
                <a:r>
                  <a:rPr lang="en-US" sz="3200" dirty="0" smtClean="0"/>
                  <a:t>.</a:t>
                </a:r>
              </a:p>
              <a:p>
                <a:r>
                  <a:rPr lang="en-US" sz="4000" b="1" dirty="0" smtClean="0">
                    <a:solidFill>
                      <a:srgbClr val="FF0000"/>
                    </a:solidFill>
                  </a:rPr>
                  <a:t>TODO: diagram of labeling</a:t>
                </a:r>
                <a:endParaRPr lang="en-US" sz="4000" b="1" dirty="0">
                  <a:solidFill>
                    <a:srgbClr val="FF0000"/>
                  </a:solidFill>
                </a:endParaRPr>
              </a:p>
              <a:p>
                <a:pPr marL="571500" indent="-571500">
                  <a:buFont typeface="Arial" panose="020B0604020202020204" pitchFamily="34" charset="0"/>
                  <a:buChar char="•"/>
                </a:pPr>
                <a:r>
                  <a:rPr lang="en-US" sz="3200" dirty="0"/>
                  <a:t>10.74% of genes are labeled ‘TRUE’ in the initial dataset.</a:t>
                </a:r>
              </a:p>
              <a:p>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Scoring methods - classifying</a:t>
                </a:r>
                <a:endParaRPr lang="en-US" sz="3200" dirty="0"/>
              </a:p>
              <a:p>
                <a:pPr marL="571500" indent="-571500">
                  <a:buFont typeface="Arial" panose="020B0604020202020204" pitchFamily="34" charset="0"/>
                  <a:buChar char="•"/>
                </a:pPr>
                <a:r>
                  <a:rPr lang="en-US" sz="3200" dirty="0"/>
                  <a:t>Accuracy: percent of genes correctly classified.</a:t>
                </a:r>
              </a:p>
              <a:p>
                <a:pPr marL="571500" indent="-571500">
                  <a:buFont typeface="Arial" panose="020B0604020202020204" pitchFamily="34" charset="0"/>
                  <a:buChar char="•"/>
                </a:pPr>
                <a:r>
                  <a:rPr lang="en-US" sz="3200" dirty="0"/>
                  <a:t>Precision: the fraction of true positives out of all genes classified as ‘true’.</a:t>
                </a:r>
              </a:p>
              <a:p>
                <a:pPr marL="571500" indent="-571500">
                  <a:buFont typeface="Arial" panose="020B0604020202020204" pitchFamily="34" charset="0"/>
                  <a:buChar char="•"/>
                </a:pPr>
                <a:r>
                  <a:rPr lang="en-US" sz="3200" dirty="0"/>
                  <a:t>Recall: the fraction of true positives out of all genes with actual ‘true’’ label.</a:t>
                </a:r>
              </a:p>
              <a:p>
                <a:pPr marL="571500" indent="-571500">
                  <a:buFont typeface="Arial" panose="020B0604020202020204" pitchFamily="34" charset="0"/>
                  <a:buChar char="•"/>
                </a:pPr>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Scoring methods - clustering</a:t>
                </a:r>
                <a:endParaRPr lang="en-US" sz="3200" dirty="0"/>
              </a:p>
              <a:p>
                <a:pPr marL="571500" indent="-571500">
                  <a:buFont typeface="Arial" panose="020B0604020202020204" pitchFamily="34" charset="0"/>
                  <a:buChar char="•"/>
                </a:pPr>
                <a:r>
                  <a:rPr lang="en-US" sz="3200" dirty="0"/>
                  <a:t>Silhouette score: for each sample, the score is calculated as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𝑏</m:t>
                        </m:r>
                        <m:r>
                          <a:rPr lang="en-US" sz="3200" b="0" i="1" smtClean="0">
                            <a:latin typeface="Cambria Math" panose="02040503050406030204" pitchFamily="18" charset="0"/>
                          </a:rPr>
                          <m:t>−</m:t>
                        </m:r>
                        <m:r>
                          <a:rPr lang="en-US" sz="3200" b="0" i="1" smtClean="0">
                            <a:latin typeface="Cambria Math" panose="02040503050406030204" pitchFamily="18" charset="0"/>
                          </a:rPr>
                          <m:t>𝑎</m:t>
                        </m:r>
                      </m:num>
                      <m:den>
                        <m:func>
                          <m:funcPr>
                            <m:ctrlPr>
                              <a:rPr lang="en-US" sz="3200" i="1" smtClean="0">
                                <a:latin typeface="Cambria Math" panose="02040503050406030204" pitchFamily="18" charset="0"/>
                              </a:rPr>
                            </m:ctrlPr>
                          </m:funcPr>
                          <m:fName>
                            <m:r>
                              <m:rPr>
                                <m:sty m:val="p"/>
                              </m:rPr>
                              <a:rPr lang="en-US" sz="3200" b="0" i="0" smtClean="0">
                                <a:latin typeface="Cambria Math" panose="02040503050406030204" pitchFamily="18" charset="0"/>
                              </a:rPr>
                              <m:t>max</m:t>
                            </m:r>
                          </m:fName>
                          <m:e>
                            <m:d>
                              <m:dPr>
                                <m:ctrlPr>
                                  <a:rPr lang="en-US" sz="3200" i="1" smtClean="0">
                                    <a:latin typeface="Cambria Math" panose="02040503050406030204" pitchFamily="18" charset="0"/>
                                  </a:rPr>
                                </m:ctrlPr>
                              </m:dPr>
                              <m:e>
                                <m:r>
                                  <a:rPr lang="en-US" sz="3200" b="0" i="1" smtClean="0">
                                    <a:latin typeface="Cambria Math" panose="02040503050406030204" pitchFamily="18" charset="0"/>
                                  </a:rPr>
                                  <m:t>𝑎</m:t>
                                </m:r>
                                <m:r>
                                  <a:rPr lang="en-US" sz="3200" b="0" i="1" smtClean="0">
                                    <a:latin typeface="Cambria Math" panose="02040503050406030204" pitchFamily="18" charset="0"/>
                                  </a:rPr>
                                  <m:t>, </m:t>
                                </m:r>
                                <m:r>
                                  <a:rPr lang="en-US" sz="3200" b="0" i="1" smtClean="0">
                                    <a:latin typeface="Cambria Math" panose="02040503050406030204" pitchFamily="18" charset="0"/>
                                  </a:rPr>
                                  <m:t>𝑏</m:t>
                                </m:r>
                              </m:e>
                            </m:d>
                          </m:e>
                        </m:func>
                      </m:den>
                    </m:f>
                  </m:oMath>
                </a14:m>
                <a:r>
                  <a:rPr lang="en-US" sz="3200" dirty="0"/>
                  <a:t>, where (a) is the mean intra cluster distance and (b) is the mean nearest cluster distance from the given sample.</a:t>
                </a:r>
              </a:p>
              <a:p>
                <a:pPr marL="571500" indent="-571500">
                  <a:buFont typeface="Arial" panose="020B0604020202020204" pitchFamily="34" charset="0"/>
                  <a:buChar char="•"/>
                </a:pPr>
                <a:r>
                  <a:rPr lang="en-US" sz="3200" dirty="0"/>
                  <a:t>Semi-supervised scoring: we’ll use the known labels to evaluate performance.</a:t>
                </a:r>
              </a:p>
              <a:p>
                <a:pPr marL="571500" indent="-571500">
                  <a:buFont typeface="Arial" panose="020B0604020202020204" pitchFamily="34" charset="0"/>
                  <a:buChar char="•"/>
                </a:pPr>
                <a:r>
                  <a:rPr lang="en-US" sz="3200" dirty="0"/>
                  <a:t>Semi-clustering: Using clustering as a classifying method by clustering labeled data and checking prediction of new data to specific clusters.</a:t>
                </a: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r>
                  <a:rPr lang="en-US" sz="3200" dirty="0">
                    <a:ln w="0"/>
                    <a:solidFill>
                      <a:schemeClr val="accent4">
                        <a:lumMod val="75000"/>
                      </a:schemeClr>
                    </a:solidFill>
                    <a:effectLst>
                      <a:outerShdw blurRad="38100" dist="25400" dir="5400000" algn="ctr" rotWithShape="0">
                        <a:srgbClr val="6E747A">
                          <a:alpha val="43000"/>
                        </a:srgbClr>
                      </a:outerShdw>
                    </a:effectLst>
                  </a:rPr>
                  <a:t>Data preparation and preprocessing</a:t>
                </a:r>
                <a:endParaRPr lang="en-US" sz="3200" dirty="0"/>
              </a:p>
              <a:p>
                <a:pPr marL="571500" indent="-571500">
                  <a:buFont typeface="Arial" panose="020B0604020202020204" pitchFamily="34" charset="0"/>
                  <a:buChar char="•"/>
                </a:pPr>
                <a:r>
                  <a:rPr lang="en-US" sz="3200" dirty="0"/>
                  <a:t>Dividing the data into training and test sets.</a:t>
                </a:r>
              </a:p>
              <a:p>
                <a:pPr marL="571500" indent="-571500">
                  <a:buFont typeface="Arial" panose="020B0604020202020204" pitchFamily="34" charset="0"/>
                  <a:buChar char="•"/>
                </a:pPr>
                <a:r>
                  <a:rPr lang="en-US" sz="3200" dirty="0"/>
                  <a:t>Normalizing and removing genes with</a:t>
                </a:r>
              </a:p>
              <a:p>
                <a:r>
                  <a:rPr lang="en-US" sz="3200" dirty="0"/>
                  <a:t>      low-variance from the train set.</a:t>
                </a:r>
              </a:p>
              <a:p>
                <a:r>
                  <a:rPr lang="en-US" sz="3200" dirty="0"/>
                  <a:t>      We performed a tuning of the variance</a:t>
                </a:r>
              </a:p>
              <a:p>
                <a:r>
                  <a:rPr lang="en-US" sz="3200" dirty="0"/>
                  <a:t>      threshold that was used for filtering.</a:t>
                </a:r>
              </a:p>
              <a:p>
                <a:r>
                  <a:rPr lang="en-US" sz="3200" dirty="0"/>
                  <a:t>      For score evaluation we used a</a:t>
                </a:r>
              </a:p>
              <a:p>
                <a:r>
                  <a:rPr lang="en-US" sz="3200" dirty="0"/>
                  <a:t>      decision-tree classifier with default</a:t>
                </a:r>
              </a:p>
              <a:p>
                <a:r>
                  <a:rPr lang="en-US" sz="3200" dirty="0"/>
                  <a:t>      parameters.</a:t>
                </a:r>
              </a:p>
              <a:p>
                <a:r>
                  <a:rPr lang="en-US" sz="3200" dirty="0"/>
                  <a:t>      We chose a threshold of 0.00005.</a:t>
                </a:r>
              </a:p>
              <a:p>
                <a:pPr marL="571500" indent="-571500">
                  <a:buFont typeface="Arial" panose="020B0604020202020204" pitchFamily="34" charset="0"/>
                  <a:buChar char="•"/>
                </a:pPr>
                <a:r>
                  <a:rPr lang="en-US" sz="3200" dirty="0"/>
                  <a:t>Oversampling the train set, so that genes</a:t>
                </a:r>
              </a:p>
              <a:p>
                <a:r>
                  <a:rPr lang="en-US" sz="3200" dirty="0"/>
                  <a:t>      with label ‘TRUE’ take a bigger part of the</a:t>
                </a:r>
              </a:p>
              <a:p>
                <a:r>
                  <a:rPr lang="en-US" sz="3200" dirty="0"/>
                  <a:t>      dataset. We performed a tuning of the</a:t>
                </a:r>
              </a:p>
              <a:p>
                <a:r>
                  <a:rPr lang="en-US" sz="3200" dirty="0"/>
                  <a:t>      desired ratio between ‘FALSE’ and ‘TRUE’</a:t>
                </a:r>
              </a:p>
              <a:p>
                <a:r>
                  <a:rPr lang="en-US" sz="3200" dirty="0"/>
                  <a:t>      labels. Number of ‘FALSE’ genes is</a:t>
                </a:r>
              </a:p>
              <a:p>
                <a:r>
                  <a:rPr lang="en-US" sz="3200" dirty="0"/>
                  <a:t>      multiplied by coefficient to obtain new</a:t>
                </a:r>
              </a:p>
              <a:p>
                <a:r>
                  <a:rPr lang="en-US" sz="3200" dirty="0"/>
                  <a:t>      number of ‘TRUE’ genes.</a:t>
                </a:r>
              </a:p>
              <a:p>
                <a:r>
                  <a:rPr lang="en-US" sz="3200" dirty="0"/>
                  <a:t>      We chose coefficient 1, so that ratio between</a:t>
                </a:r>
              </a:p>
              <a:p>
                <a:r>
                  <a:rPr lang="en-US" sz="3200" dirty="0"/>
                  <a:t>                  ‘FALSE’ and ‘TRUE’ is 1:1.</a:t>
                </a:r>
              </a:p>
            </p:txBody>
          </p:sp>
        </mc:Choice>
        <mc:Fallback>
          <p:sp>
            <p:nvSpPr>
              <p:cNvPr id="37" name="TextBox 36">
                <a:extLst>
                  <a:ext uri="{FF2B5EF4-FFF2-40B4-BE49-F238E27FC236}">
                    <a16:creationId xmlns:a16="http://schemas.microsoft.com/office/drawing/2014/main" xmlns:a14="http://schemas.microsoft.com/office/drawing/2010/main" xmlns="" id="{F92EC576-90EE-4208-A83B-5BE276CEA082}"/>
                  </a:ext>
                </a:extLst>
              </p:cNvPr>
              <p:cNvSpPr txBox="1">
                <a:spLocks noRot="1" noChangeAspect="1" noMove="1" noResize="1" noEditPoints="1" noAdjustHandles="1" noChangeArrowheads="1" noChangeShapeType="1" noTextEdit="1"/>
              </p:cNvSpPr>
              <p:nvPr/>
            </p:nvSpPr>
            <p:spPr>
              <a:xfrm>
                <a:off x="1080345" y="20882620"/>
                <a:ext cx="15193688" cy="23627687"/>
              </a:xfrm>
              <a:prstGeom prst="rect">
                <a:avLst/>
              </a:prstGeom>
              <a:blipFill rotWithShape="0">
                <a:blip r:embed="rId3"/>
                <a:stretch>
                  <a:fillRect l="-1404" t="-335" r="-722"/>
                </a:stretch>
              </a:blipFill>
            </p:spPr>
            <p:txBody>
              <a:bodyPr/>
              <a:lstStyle/>
              <a:p>
                <a:r>
                  <a:rPr lang="en-US">
                    <a:noFill/>
                  </a:rPr>
                  <a:t> </a:t>
                </a:r>
              </a:p>
            </p:txBody>
          </p:sp>
        </mc:Fallback>
      </mc:AlternateContent>
      <p:pic>
        <p:nvPicPr>
          <p:cNvPr id="30" name="Picture 29">
            <a:extLst>
              <a:ext uri="{FF2B5EF4-FFF2-40B4-BE49-F238E27FC236}">
                <a16:creationId xmlns:a16="http://schemas.microsoft.com/office/drawing/2014/main" xmlns="" id="{B88F1C59-008E-486A-8BB6-1F1B00E9AB14}"/>
              </a:ext>
            </a:extLst>
          </p:cNvPr>
          <p:cNvPicPr/>
          <p:nvPr/>
        </p:nvPicPr>
        <p:blipFill>
          <a:blip r:embed="rId4"/>
          <a:stretch>
            <a:fillRect/>
          </a:stretch>
        </p:blipFill>
        <p:spPr>
          <a:xfrm>
            <a:off x="9981978" y="34298416"/>
            <a:ext cx="6200353" cy="4006772"/>
          </a:xfrm>
          <a:prstGeom prst="rect">
            <a:avLst/>
          </a:prstGeom>
        </p:spPr>
      </p:pic>
      <p:pic>
        <p:nvPicPr>
          <p:cNvPr id="33" name="Picture 32">
            <a:extLst>
              <a:ext uri="{FF2B5EF4-FFF2-40B4-BE49-F238E27FC236}">
                <a16:creationId xmlns:a16="http://schemas.microsoft.com/office/drawing/2014/main" xmlns="" id="{2A337755-2C70-443D-A284-4CD8FA67AE64}"/>
              </a:ext>
            </a:extLst>
          </p:cNvPr>
          <p:cNvPicPr/>
          <p:nvPr/>
        </p:nvPicPr>
        <p:blipFill>
          <a:blip r:embed="rId5"/>
          <a:stretch>
            <a:fillRect/>
          </a:stretch>
        </p:blipFill>
        <p:spPr>
          <a:xfrm>
            <a:off x="9839267" y="38305188"/>
            <a:ext cx="6330513" cy="4487965"/>
          </a:xfrm>
          <a:prstGeom prst="rect">
            <a:avLst/>
          </a:prstGeom>
        </p:spPr>
      </p:pic>
      <p:sp>
        <p:nvSpPr>
          <p:cNvPr id="38" name="TextBox 37">
            <a:extLst>
              <a:ext uri="{FF2B5EF4-FFF2-40B4-BE49-F238E27FC236}">
                <a16:creationId xmlns:a16="http://schemas.microsoft.com/office/drawing/2014/main" xmlns="" id="{BCE3222F-B312-4A5A-B18E-5DCAE8B1C37C}"/>
              </a:ext>
            </a:extLst>
          </p:cNvPr>
          <p:cNvSpPr txBox="1"/>
          <p:nvPr/>
        </p:nvSpPr>
        <p:spPr>
          <a:xfrm>
            <a:off x="18578289" y="17916991"/>
            <a:ext cx="11582400" cy="1015663"/>
          </a:xfrm>
          <a:prstGeom prst="rect">
            <a:avLst/>
          </a:prstGeom>
          <a:noFill/>
        </p:spPr>
        <p:txBody>
          <a:bodyPr wrap="square" rtlCol="0">
            <a:spAutoFit/>
          </a:bodyPr>
          <a:lstStyle/>
          <a:p>
            <a:pPr algn="ctr"/>
            <a:r>
              <a:rPr lang="en-US" sz="6000" b="1" dirty="0"/>
              <a:t>Clustering</a:t>
            </a:r>
          </a:p>
        </p:txBody>
      </p:sp>
      <p:sp>
        <p:nvSpPr>
          <p:cNvPr id="40" name="TextBox 39">
            <a:extLst>
              <a:ext uri="{FF2B5EF4-FFF2-40B4-BE49-F238E27FC236}">
                <a16:creationId xmlns:a16="http://schemas.microsoft.com/office/drawing/2014/main" xmlns="" id="{3B7647D7-CFE0-4CBB-BB60-E7A325E1173F}"/>
              </a:ext>
            </a:extLst>
          </p:cNvPr>
          <p:cNvSpPr txBox="1"/>
          <p:nvPr/>
        </p:nvSpPr>
        <p:spPr>
          <a:xfrm>
            <a:off x="17204693" y="40180764"/>
            <a:ext cx="14473608" cy="1938992"/>
          </a:xfrm>
          <a:prstGeom prst="rect">
            <a:avLst/>
          </a:prstGeom>
          <a:noFill/>
        </p:spPr>
        <p:txBody>
          <a:bodyPr wrap="square" rtlCol="0">
            <a:spAutoFit/>
          </a:bodyPr>
          <a:lstStyle/>
          <a:p>
            <a:pPr marL="457200" indent="-457200">
              <a:buAutoNum type="arabicPeriod"/>
            </a:pPr>
            <a:r>
              <a:rPr lang="en-US" sz="2400" b="1" dirty="0" err="1"/>
              <a:t>Achari</a:t>
            </a:r>
            <a:r>
              <a:rPr lang="en-US" sz="2400" b="1" dirty="0"/>
              <a:t> C, Winslow S, Larsson C</a:t>
            </a:r>
            <a:r>
              <a:rPr lang="en-US" sz="2400" dirty="0"/>
              <a:t>. Down Regulation of CLDND1 Induces Apoptosis in Breast Cancer Cells. </a:t>
            </a:r>
            <a:r>
              <a:rPr lang="en-US" sz="2400" i="1" dirty="0" err="1"/>
              <a:t>PLoS</a:t>
            </a:r>
            <a:r>
              <a:rPr lang="en-US" sz="2400" i="1" dirty="0"/>
              <a:t> One</a:t>
            </a:r>
            <a:r>
              <a:rPr lang="en-US" sz="2400" dirty="0"/>
              <a:t> 2015;10(6):e0130300. </a:t>
            </a:r>
          </a:p>
          <a:p>
            <a:pPr marL="457200" indent="-457200">
              <a:buAutoNum type="arabicPeriod"/>
            </a:pPr>
            <a:r>
              <a:rPr lang="en-US" sz="2400" b="1" dirty="0" err="1"/>
              <a:t>Lonne</a:t>
            </a:r>
            <a:r>
              <a:rPr lang="en-US" sz="2400" b="1" dirty="0"/>
              <a:t> GK, </a:t>
            </a:r>
            <a:r>
              <a:rPr lang="en-US" sz="2400" b="1" dirty="0" err="1"/>
              <a:t>Masoumi</a:t>
            </a:r>
            <a:r>
              <a:rPr lang="en-US" sz="2400" b="1" dirty="0"/>
              <a:t> KC, </a:t>
            </a:r>
            <a:r>
              <a:rPr lang="en-US" sz="2400" b="1" dirty="0" err="1"/>
              <a:t>Lennartsson</a:t>
            </a:r>
            <a:r>
              <a:rPr lang="en-US" sz="2400" b="1" dirty="0"/>
              <a:t> J, Larsson C</a:t>
            </a:r>
            <a:r>
              <a:rPr lang="en-US" sz="2400" dirty="0"/>
              <a:t>. Protein kinase </a:t>
            </a:r>
            <a:r>
              <a:rPr lang="en-US" sz="2400" dirty="0" err="1"/>
              <a:t>Cdelta</a:t>
            </a:r>
            <a:r>
              <a:rPr lang="en-US" sz="2400" dirty="0"/>
              <a:t> supports survival of MDA-MB-231 breast cancer cells by suppressing the ERK1/2 pathway. The Journal of biological chemistry. 2009;284(48):33456–65</a:t>
            </a:r>
          </a:p>
        </p:txBody>
      </p:sp>
      <p:sp>
        <p:nvSpPr>
          <p:cNvPr id="41" name="TextBox 40">
            <a:extLst>
              <a:ext uri="{FF2B5EF4-FFF2-40B4-BE49-F238E27FC236}">
                <a16:creationId xmlns:a16="http://schemas.microsoft.com/office/drawing/2014/main" xmlns="" id="{96BDCC20-3B36-41AA-8FC3-B68D496AECC1}"/>
              </a:ext>
            </a:extLst>
          </p:cNvPr>
          <p:cNvSpPr txBox="1"/>
          <p:nvPr/>
        </p:nvSpPr>
        <p:spPr>
          <a:xfrm>
            <a:off x="17498169" y="5976964"/>
            <a:ext cx="14041560" cy="11326178"/>
          </a:xfrm>
          <a:prstGeom prst="rect">
            <a:avLst/>
          </a:prstGeom>
          <a:noFill/>
        </p:spPr>
        <p:txBody>
          <a:bodyPr wrap="square" rtlCol="0">
            <a:spAutoFit/>
          </a:bodyPr>
          <a:lstStyle/>
          <a:p>
            <a:r>
              <a:rPr lang="en-US" sz="3400" dirty="0">
                <a:ln w="0"/>
                <a:solidFill>
                  <a:schemeClr val="accent4">
                    <a:lumMod val="75000"/>
                  </a:schemeClr>
                </a:solidFill>
                <a:effectLst>
                  <a:outerShdw blurRad="38100" dist="25400" dir="5400000" algn="ctr" rotWithShape="0">
                    <a:srgbClr val="6E747A">
                      <a:alpha val="43000"/>
                    </a:srgbClr>
                  </a:outerShdw>
                </a:effectLst>
              </a:rPr>
              <a:t>Decision tree</a:t>
            </a:r>
          </a:p>
          <a:p>
            <a:r>
              <a:rPr lang="en-US" sz="3400" dirty="0"/>
              <a:t>A decision tree uses tree-like model of decisions that only contains conditional control statements. </a:t>
            </a:r>
            <a:r>
              <a:rPr lang="en-US" sz="3400" dirty="0">
                <a:highlight>
                  <a:srgbClr val="FFFF00"/>
                </a:highlight>
              </a:rPr>
              <a:t>We tuned </a:t>
            </a:r>
            <a:r>
              <a:rPr lang="en-US" sz="3400" dirty="0" err="1">
                <a:highlight>
                  <a:srgbClr val="FFFF00"/>
                </a:highlight>
              </a:rPr>
              <a:t>max_depth</a:t>
            </a:r>
            <a:r>
              <a:rPr lang="en-US" sz="3400" dirty="0">
                <a:highlight>
                  <a:srgbClr val="FFFF00"/>
                </a:highlight>
              </a:rPr>
              <a:t> parameter of decision tree, using 5 folds on the training set. We chose maximal depth of 70.</a:t>
            </a:r>
          </a:p>
          <a:p>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SVM (Support-vector machine)</a:t>
            </a:r>
          </a:p>
          <a:p>
            <a:r>
              <a:rPr lang="en-US" sz="3400" dirty="0"/>
              <a:t>A supervised learning model with associated learning algorithms that analyze data used for classification. </a:t>
            </a:r>
            <a:r>
              <a:rPr lang="en-US" sz="3400" dirty="0">
                <a:highlight>
                  <a:srgbClr val="FFFF00"/>
                </a:highlight>
              </a:rPr>
              <a:t>Similarly, we tuned </a:t>
            </a:r>
            <a:r>
              <a:rPr lang="en-US" sz="3400" dirty="0" err="1">
                <a:highlight>
                  <a:srgbClr val="FFFF00"/>
                </a:highlight>
              </a:rPr>
              <a:t>max_iter</a:t>
            </a:r>
            <a:r>
              <a:rPr lang="en-US" sz="3400" dirty="0">
                <a:highlight>
                  <a:srgbClr val="FFFF00"/>
                </a:highlight>
              </a:rPr>
              <a:t> parameter of SVM classifier. We chose to allow a maximal iterations number of 20.</a:t>
            </a:r>
            <a:r>
              <a:rPr lang="en-US" sz="3400" dirty="0"/>
              <a:t/>
            </a:r>
            <a:br>
              <a:rPr lang="en-US" sz="3400" dirty="0"/>
            </a:br>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KNN (K nearest neighbors)</a:t>
            </a:r>
          </a:p>
          <a:p>
            <a:r>
              <a:rPr lang="en-US" sz="3400" dirty="0"/>
              <a:t>Non-parametric method used for classification and regression. </a:t>
            </a:r>
            <a:r>
              <a:rPr lang="en-US" sz="3400" dirty="0">
                <a:highlight>
                  <a:srgbClr val="FFFF00"/>
                </a:highlight>
              </a:rPr>
              <a:t>We used 5 neighbors for KNN classifier.</a:t>
            </a:r>
          </a:p>
          <a:p>
            <a:endParaRPr lang="en-US" sz="3400" dirty="0"/>
          </a:p>
          <a:p>
            <a:r>
              <a:rPr lang="en-US" sz="3400" dirty="0"/>
              <a:t>SVM showed better performance in comparison</a:t>
            </a:r>
          </a:p>
          <a:p>
            <a:r>
              <a:rPr lang="en-US" sz="3400" dirty="0"/>
              <a:t>to decision tree and KNN in terms of accuracy but showed the poorest performance in terms of recall score.</a:t>
            </a:r>
            <a:endParaRPr lang="he-IL" sz="3400" dirty="0"/>
          </a:p>
          <a:p>
            <a:endParaRPr lang="en-US" sz="2400" i="1" dirty="0"/>
          </a:p>
          <a:p>
            <a:r>
              <a:rPr lang="en-US" sz="3200" i="1" u="sng" dirty="0"/>
              <a:t>SVM metrics:</a:t>
            </a:r>
          </a:p>
          <a:p>
            <a:r>
              <a:rPr lang="en-US" sz="3200" i="1" dirty="0"/>
              <a:t>accuracy score:  0.79</a:t>
            </a:r>
          </a:p>
          <a:p>
            <a:r>
              <a:rPr lang="en-US" sz="3200" i="1" dirty="0"/>
              <a:t>recall score:  0.26</a:t>
            </a:r>
          </a:p>
          <a:p>
            <a:r>
              <a:rPr lang="en-US" sz="3200" i="1" dirty="0"/>
              <a:t>precision score:  0.18</a:t>
            </a:r>
          </a:p>
        </p:txBody>
      </p:sp>
      <p:sp>
        <p:nvSpPr>
          <p:cNvPr id="25" name="TextBox 24">
            <a:extLst>
              <a:ext uri="{FF2B5EF4-FFF2-40B4-BE49-F238E27FC236}">
                <a16:creationId xmlns:a16="http://schemas.microsoft.com/office/drawing/2014/main" xmlns="" id="{DBB78202-4095-4C57-BC31-2098BA74ED69}"/>
              </a:ext>
            </a:extLst>
          </p:cNvPr>
          <p:cNvSpPr txBox="1"/>
          <p:nvPr/>
        </p:nvSpPr>
        <p:spPr>
          <a:xfrm>
            <a:off x="17221014" y="19168871"/>
            <a:ext cx="14761640" cy="7632859"/>
          </a:xfrm>
          <a:prstGeom prst="rect">
            <a:avLst/>
          </a:prstGeom>
          <a:noFill/>
        </p:spPr>
        <p:txBody>
          <a:bodyPr wrap="square" rtlCol="0">
            <a:spAutoFit/>
          </a:bodyPr>
          <a:lstStyle/>
          <a:p>
            <a:r>
              <a:rPr lang="en-US" sz="3400" dirty="0" err="1">
                <a:ln w="0"/>
                <a:solidFill>
                  <a:schemeClr val="accent4">
                    <a:lumMod val="75000"/>
                  </a:schemeClr>
                </a:solidFill>
                <a:effectLst>
                  <a:outerShdw blurRad="38100" dist="25400" dir="5400000" algn="ctr" rotWithShape="0">
                    <a:srgbClr val="6E747A">
                      <a:alpha val="43000"/>
                    </a:srgbClr>
                  </a:outerShdw>
                </a:effectLst>
              </a:rPr>
              <a:t>KMeans</a:t>
            </a:r>
            <a:endParaRPr lang="en-US" sz="3400" dirty="0">
              <a:ln w="0"/>
              <a:solidFill>
                <a:schemeClr val="accent4">
                  <a:lumMod val="75000"/>
                </a:schemeClr>
              </a:solidFill>
              <a:effectLst>
                <a:outerShdw blurRad="38100" dist="25400" dir="5400000" algn="ctr" rotWithShape="0">
                  <a:srgbClr val="6E747A">
                    <a:alpha val="43000"/>
                  </a:srgbClr>
                </a:outerShdw>
              </a:effectLst>
            </a:endParaRPr>
          </a:p>
          <a:p>
            <a:r>
              <a:rPr lang="en-US" sz="3400" dirty="0" err="1"/>
              <a:t>Kmeans</a:t>
            </a:r>
            <a:r>
              <a:rPr lang="en-US" sz="3400" dirty="0"/>
              <a:t> is a clustering algorithm in which each sample is iteratively assigned to</a:t>
            </a:r>
          </a:p>
          <a:p>
            <a:r>
              <a:rPr lang="en-US" sz="3400" dirty="0"/>
              <a:t>the cluster with the ‘nearest’ mean.</a:t>
            </a:r>
          </a:p>
          <a:p>
            <a:r>
              <a:rPr lang="en-US" sz="3400" dirty="0">
                <a:ln w="0"/>
                <a:solidFill>
                  <a:schemeClr val="accent4">
                    <a:lumMod val="75000"/>
                  </a:schemeClr>
                </a:solidFill>
                <a:effectLst>
                  <a:outerShdw blurRad="38100" dist="25400" dir="5400000" algn="ctr" rotWithShape="0">
                    <a:srgbClr val="6E747A">
                      <a:alpha val="43000"/>
                    </a:srgbClr>
                  </a:outerShdw>
                </a:effectLst>
              </a:rPr>
              <a:t>Hierarchical Clustering</a:t>
            </a:r>
            <a:endParaRPr lang="en-US" sz="3400" dirty="0"/>
          </a:p>
          <a:p>
            <a:r>
              <a:rPr lang="en-US" sz="3400" dirty="0"/>
              <a:t>Agglomerative clustering algorithm for hierarchical clustering is a bottom-up approach, each sample starts in its own cluster, and clusters are successively merged together.</a:t>
            </a:r>
          </a:p>
          <a:p>
            <a:endParaRPr lang="en-US" sz="1000" dirty="0"/>
          </a:p>
          <a:p>
            <a:r>
              <a:rPr lang="en-US" sz="3400" dirty="0"/>
              <a:t>We applied the two algorithms with different</a:t>
            </a:r>
          </a:p>
          <a:p>
            <a:r>
              <a:rPr lang="en-US" sz="3400" dirty="0"/>
              <a:t>number of clusters and compared the result.</a:t>
            </a:r>
          </a:p>
          <a:p>
            <a:r>
              <a:rPr lang="en-US" sz="3400" dirty="0"/>
              <a:t>We chose </a:t>
            </a:r>
            <a:r>
              <a:rPr lang="en-US" sz="3400" dirty="0" err="1"/>
              <a:t>Kmeans</a:t>
            </a:r>
            <a:r>
              <a:rPr lang="en-US" sz="3400" dirty="0"/>
              <a:t> with 2 clusters.</a:t>
            </a:r>
          </a:p>
          <a:p>
            <a:endParaRPr lang="en-US" sz="1000" dirty="0"/>
          </a:p>
          <a:p>
            <a:r>
              <a:rPr lang="en-US" sz="3200" i="1" u="sng" dirty="0"/>
              <a:t>Percentage of true labels per cluster</a:t>
            </a:r>
            <a:r>
              <a:rPr lang="en-US" sz="3200" i="1" dirty="0"/>
              <a:t>:</a:t>
            </a:r>
          </a:p>
          <a:p>
            <a:r>
              <a:rPr lang="en-US" sz="3200" i="1" dirty="0"/>
              <a:t>Cluster 0:  true labels:  0.24</a:t>
            </a:r>
          </a:p>
          <a:p>
            <a:r>
              <a:rPr lang="en-US" sz="3200" i="1" dirty="0"/>
              <a:t>Cluster 1:  true labels:  0.45</a:t>
            </a:r>
          </a:p>
          <a:p>
            <a:endParaRPr lang="en-US" sz="3400" dirty="0"/>
          </a:p>
        </p:txBody>
      </p:sp>
      <p:pic>
        <p:nvPicPr>
          <p:cNvPr id="2" name="Picture 1">
            <a:extLst>
              <a:ext uri="{FF2B5EF4-FFF2-40B4-BE49-F238E27FC236}">
                <a16:creationId xmlns:a16="http://schemas.microsoft.com/office/drawing/2014/main" xmlns="" id="{420C307D-0F08-4157-8A7F-D1E796CBB31F}"/>
              </a:ext>
            </a:extLst>
          </p:cNvPr>
          <p:cNvPicPr>
            <a:picLocks noChangeAspect="1"/>
          </p:cNvPicPr>
          <p:nvPr/>
        </p:nvPicPr>
        <p:blipFill>
          <a:blip r:embed="rId6"/>
          <a:stretch>
            <a:fillRect/>
          </a:stretch>
        </p:blipFill>
        <p:spPr>
          <a:xfrm>
            <a:off x="23834873" y="23975046"/>
            <a:ext cx="7320545" cy="5653367"/>
          </a:xfrm>
          <a:prstGeom prst="rect">
            <a:avLst/>
          </a:prstGeom>
        </p:spPr>
      </p:pic>
      <p:sp>
        <p:nvSpPr>
          <p:cNvPr id="29" name="TextBox 28">
            <a:extLst>
              <a:ext uri="{FF2B5EF4-FFF2-40B4-BE49-F238E27FC236}">
                <a16:creationId xmlns:a16="http://schemas.microsoft.com/office/drawing/2014/main" xmlns="" id="{5F519F2A-9775-42EA-AC28-73D54432FFE5}"/>
              </a:ext>
            </a:extLst>
          </p:cNvPr>
          <p:cNvSpPr txBox="1"/>
          <p:nvPr/>
        </p:nvSpPr>
        <p:spPr>
          <a:xfrm>
            <a:off x="17356920" y="30819724"/>
            <a:ext cx="14326825" cy="7940635"/>
          </a:xfrm>
          <a:prstGeom prst="rect">
            <a:avLst/>
          </a:prstGeom>
          <a:noFill/>
        </p:spPr>
        <p:txBody>
          <a:bodyPr wrap="square" rtlCol="0">
            <a:spAutoFit/>
          </a:bodyPr>
          <a:lstStyle/>
          <a:p>
            <a:pPr marL="285750" indent="-285750">
              <a:buFont typeface="Arial" panose="020B0604020202020204" pitchFamily="34" charset="0"/>
              <a:buChar char="•"/>
            </a:pPr>
            <a:r>
              <a:rPr lang="en-US" sz="3400" dirty="0"/>
              <a:t>Both supervised and unsupervised methods did not show good performance.</a:t>
            </a:r>
          </a:p>
          <a:p>
            <a:pPr marL="285750" indent="-285750">
              <a:buFont typeface="Arial" panose="020B0604020202020204" pitchFamily="34" charset="0"/>
              <a:buChar char="•"/>
            </a:pPr>
            <a:r>
              <a:rPr lang="en-US" sz="3400" dirty="0"/>
              <a:t>For supervised methods, there was a relatively high accuracy due to the small fraction of ‘TRUE’ labels in the dataset. We managed to improve precision and recall metrics, but still most ‘TRUE’ genes are wrongly classified.</a:t>
            </a:r>
          </a:p>
          <a:p>
            <a:pPr marL="285750" indent="-285750">
              <a:buFont typeface="Arial" panose="020B0604020202020204" pitchFamily="34" charset="0"/>
              <a:buChar char="•"/>
            </a:pPr>
            <a:r>
              <a:rPr lang="en-US" sz="3400" dirty="0"/>
              <a:t>For unsupervised methods, we chose the number of clusters that maximize silhouette score. However, with labels taken into account, the clusters are heterogenous. </a:t>
            </a:r>
          </a:p>
          <a:p>
            <a:pPr marL="285750" indent="-285750">
              <a:buFont typeface="Arial" panose="020B0604020202020204" pitchFamily="34" charset="0"/>
              <a:buChar char="•"/>
            </a:pPr>
            <a:r>
              <a:rPr lang="en-US" sz="3400" dirty="0"/>
              <a:t>A possible explanation could be that down-regulation of </a:t>
            </a:r>
            <a:r>
              <a:rPr lang="en-US" sz="3400" dirty="0" err="1"/>
              <a:t>PKCδ</a:t>
            </a:r>
            <a:r>
              <a:rPr lang="en-US" sz="3400" dirty="0"/>
              <a:t> has an affect on other biological functions and therefore non-apoptosis genes also show changes in expression levels.</a:t>
            </a:r>
          </a:p>
          <a:p>
            <a:pPr marL="285750" indent="-285750">
              <a:buFont typeface="Arial" panose="020B0604020202020204" pitchFamily="34" charset="0"/>
              <a:buChar char="•"/>
            </a:pPr>
            <a:r>
              <a:rPr lang="en-US" sz="3400" dirty="0"/>
              <a:t>Another point to note is that maybe some of the apoptosis genes are not affected by down-regulation of </a:t>
            </a:r>
            <a:r>
              <a:rPr lang="en-US" sz="3400" dirty="0" err="1"/>
              <a:t>PKCδ</a:t>
            </a:r>
            <a:r>
              <a:rPr lang="en-US" sz="3400" dirty="0"/>
              <a:t> and therefore their expression levels did not change, despite being labeled as ‘TRUE’.</a:t>
            </a:r>
          </a:p>
          <a:p>
            <a:pPr marL="285750" indent="-285750">
              <a:buFont typeface="Arial" panose="020B0604020202020204" pitchFamily="34" charset="0"/>
              <a:buChar char="•"/>
            </a:pPr>
            <a:r>
              <a:rPr lang="en-US" sz="3400" dirty="0"/>
              <a:t>We assume that for better results, perhaps a different labeling approach should be applied (for example, multiclass rather than binary).</a:t>
            </a:r>
          </a:p>
        </p:txBody>
      </p:sp>
      <p:pic>
        <p:nvPicPr>
          <p:cNvPr id="4" name="Picture 3">
            <a:extLst>
              <a:ext uri="{FF2B5EF4-FFF2-40B4-BE49-F238E27FC236}">
                <a16:creationId xmlns:a16="http://schemas.microsoft.com/office/drawing/2014/main" xmlns="" id="{61F9B65C-7152-4664-BC87-0D5C83C879B8}"/>
              </a:ext>
            </a:extLst>
          </p:cNvPr>
          <p:cNvPicPr>
            <a:picLocks noChangeAspect="1"/>
          </p:cNvPicPr>
          <p:nvPr/>
        </p:nvPicPr>
        <p:blipFill>
          <a:blip r:embed="rId7"/>
          <a:stretch>
            <a:fillRect/>
          </a:stretch>
        </p:blipFill>
        <p:spPr>
          <a:xfrm>
            <a:off x="25779089" y="13911617"/>
            <a:ext cx="4977422" cy="3700534"/>
          </a:xfrm>
          <a:prstGeom prst="rect">
            <a:avLst/>
          </a:prstGeom>
        </p:spPr>
      </p:pic>
      <p:sp>
        <p:nvSpPr>
          <p:cNvPr id="9" name="TextBox 8"/>
          <p:cNvSpPr txBox="1"/>
          <p:nvPr/>
        </p:nvSpPr>
        <p:spPr>
          <a:xfrm>
            <a:off x="1740894" y="9217324"/>
            <a:ext cx="1923732" cy="1107996"/>
          </a:xfrm>
          <a:prstGeom prst="rect">
            <a:avLst/>
          </a:prstGeom>
          <a:noFill/>
        </p:spPr>
        <p:txBody>
          <a:bodyPr wrap="none" rtlCol="0">
            <a:spAutoFit/>
          </a:bodyPr>
          <a:lstStyle/>
          <a:p>
            <a:r>
              <a:rPr lang="en-US" sz="6600" dirty="0" err="1" smtClean="0"/>
              <a:t>PKCδ</a:t>
            </a:r>
            <a:endParaRPr lang="en-US" sz="6600" dirty="0"/>
          </a:p>
        </p:txBody>
      </p:sp>
      <p:cxnSp>
        <p:nvCxnSpPr>
          <p:cNvPr id="13" name="Straight Connector 12"/>
          <p:cNvCxnSpPr/>
          <p:nvPr/>
        </p:nvCxnSpPr>
        <p:spPr>
          <a:xfrm>
            <a:off x="3656809" y="9793388"/>
            <a:ext cx="23200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520505" y="16419422"/>
            <a:ext cx="11153694" cy="1400383"/>
          </a:xfrm>
          <a:prstGeom prst="rect">
            <a:avLst/>
          </a:prstGeom>
          <a:noFill/>
        </p:spPr>
        <p:txBody>
          <a:bodyPr wrap="none" rtlCol="0">
            <a:spAutoFit/>
          </a:bodyPr>
          <a:lstStyle/>
          <a:p>
            <a:r>
              <a:rPr lang="en-US" dirty="0" smtClean="0"/>
              <a:t>TODO: Classifier diagram</a:t>
            </a:r>
            <a:endParaRPr lang="en-US" dirty="0"/>
          </a:p>
        </p:txBody>
      </p:sp>
      <p:pic>
        <p:nvPicPr>
          <p:cNvPr id="35" name="Picture 34"/>
          <p:cNvPicPr/>
          <p:nvPr/>
        </p:nvPicPr>
        <p:blipFill>
          <a:blip r:embed="rId8"/>
          <a:stretch>
            <a:fillRect/>
          </a:stretch>
        </p:blipFill>
        <p:spPr>
          <a:xfrm>
            <a:off x="24987001" y="6180234"/>
            <a:ext cx="5965848" cy="4577485"/>
          </a:xfrm>
          <a:prstGeom prst="rect">
            <a:avLst/>
          </a:prstGeom>
        </p:spPr>
      </p:pic>
      <p:pic>
        <p:nvPicPr>
          <p:cNvPr id="36" name="Picture 35"/>
          <p:cNvPicPr/>
          <p:nvPr/>
        </p:nvPicPr>
        <p:blipFill>
          <a:blip r:embed="rId9"/>
          <a:stretch>
            <a:fillRect/>
          </a:stretch>
        </p:blipFill>
        <p:spPr>
          <a:xfrm>
            <a:off x="18915272" y="6526356"/>
            <a:ext cx="5438775" cy="4248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2831</TotalTime>
  <Words>715</Words>
  <Application>Microsoft Office PowerPoint</Application>
  <PresentationFormat>Custom</PresentationFormat>
  <Paragraphs>101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PowerPoint Presentation</vt:lpstr>
    </vt:vector>
  </TitlesOfParts>
  <Company>technion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Yael Mandel-Gutfreund</dc:creator>
  <cp:keywords>CTPClassification=CTP_NT</cp:keywords>
  <cp:lastModifiedBy>Romanov, Anna</cp:lastModifiedBy>
  <cp:revision>223</cp:revision>
  <dcterms:created xsi:type="dcterms:W3CDTF">2010-03-31T06:35:48Z</dcterms:created>
  <dcterms:modified xsi:type="dcterms:W3CDTF">2019-03-17T16:47:11Z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31954861-dfb2-4d1a-8344-7791df3a5349</vt:lpwstr>
  </property>
  <property fmtid="{D5CDD505-2E9C-101B-9397-08002B2CF9AE}" pid="3" name="CTP_TimeStamp">
    <vt:lpwstr>2019-03-17 16:47:10Z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