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43205400"/>
  <p:notesSz cx="6858000" cy="9144000"/>
  <p:defaultText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8">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66"/>
    <a:srgbClr val="BC4744"/>
    <a:srgbClr val="FFCC00"/>
    <a:srgbClr val="FFFF00"/>
    <a:srgbClr val="FF5050"/>
    <a:srgbClr val="F9FFD9"/>
    <a:srgbClr val="FEFC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496" autoAdjust="0"/>
  </p:normalViewPr>
  <p:slideViewPr>
    <p:cSldViewPr>
      <p:cViewPr>
        <p:scale>
          <a:sx n="33" d="100"/>
          <a:sy n="33" d="100"/>
        </p:scale>
        <p:origin x="148" y="-1832"/>
      </p:cViewPr>
      <p:guideLst>
        <p:guide orient="horz" pos="13608"/>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304" y="13421680"/>
            <a:ext cx="27543443" cy="9261158"/>
          </a:xfrm>
        </p:spPr>
        <p:txBody>
          <a:bodyPr/>
          <a:lstStyle/>
          <a:p>
            <a:r>
              <a:rPr lang="en-US"/>
              <a:t>Click to edit Master title style</a:t>
            </a:r>
          </a:p>
        </p:txBody>
      </p:sp>
      <p:sp>
        <p:nvSpPr>
          <p:cNvPr id="3" name="Subtitle 2"/>
          <p:cNvSpPr>
            <a:spLocks noGrp="1"/>
          </p:cNvSpPr>
          <p:nvPr>
            <p:ph type="subTitle" idx="1"/>
          </p:nvPr>
        </p:nvSpPr>
        <p:spPr>
          <a:xfrm>
            <a:off x="4860608" y="24483060"/>
            <a:ext cx="22682835" cy="11041380"/>
          </a:xfrm>
        </p:spPr>
        <p:txBody>
          <a:bodyPr/>
          <a:lstStyle>
            <a:lvl1pPr marL="0" indent="0" algn="ctr">
              <a:buNone/>
              <a:defRPr>
                <a:solidFill>
                  <a:schemeClr val="tx1">
                    <a:tint val="75000"/>
                  </a:schemeClr>
                </a:solidFill>
              </a:defRPr>
            </a:lvl1pPr>
            <a:lvl2pPr marL="2160270" indent="0" algn="ctr">
              <a:buNone/>
              <a:defRPr>
                <a:solidFill>
                  <a:schemeClr val="tx1">
                    <a:tint val="75000"/>
                  </a:schemeClr>
                </a:solidFill>
              </a:defRPr>
            </a:lvl2pPr>
            <a:lvl3pPr marL="4320540" indent="0" algn="ctr">
              <a:buNone/>
              <a:defRPr>
                <a:solidFill>
                  <a:schemeClr val="tx1">
                    <a:tint val="75000"/>
                  </a:schemeClr>
                </a:solidFill>
              </a:defRPr>
            </a:lvl3pPr>
            <a:lvl4pPr marL="6480810" indent="0" algn="ctr">
              <a:buNone/>
              <a:defRPr>
                <a:solidFill>
                  <a:schemeClr val="tx1">
                    <a:tint val="75000"/>
                  </a:schemeClr>
                </a:solidFill>
              </a:defRPr>
            </a:lvl4pPr>
            <a:lvl5pPr marL="8641080" indent="0" algn="ctr">
              <a:buNone/>
              <a:defRPr>
                <a:solidFill>
                  <a:schemeClr val="tx1">
                    <a:tint val="75000"/>
                  </a:schemeClr>
                </a:solidFill>
              </a:defRPr>
            </a:lvl5pPr>
            <a:lvl6pPr marL="10801350" indent="0" algn="ctr">
              <a:buNone/>
              <a:defRPr>
                <a:solidFill>
                  <a:schemeClr val="tx1">
                    <a:tint val="75000"/>
                  </a:schemeClr>
                </a:solidFill>
              </a:defRPr>
            </a:lvl6pPr>
            <a:lvl7pPr marL="12961620" indent="0" algn="ctr">
              <a:buNone/>
              <a:defRPr>
                <a:solidFill>
                  <a:schemeClr val="tx1">
                    <a:tint val="75000"/>
                  </a:schemeClr>
                </a:solidFill>
              </a:defRPr>
            </a:lvl7pPr>
            <a:lvl8pPr marL="15121890" indent="0" algn="ctr">
              <a:buNone/>
              <a:defRPr>
                <a:solidFill>
                  <a:schemeClr val="tx1">
                    <a:tint val="75000"/>
                  </a:schemeClr>
                </a:solidFill>
              </a:defRPr>
            </a:lvl8pPr>
            <a:lvl9pPr marL="172821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33D5922-1A10-453D-B34B-87D0376FB0F9}" type="datetimeFigureOut">
              <a:rPr lang="en-US" smtClean="0"/>
              <a:pPr/>
              <a:t>11-Mar-19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54782" y="10901365"/>
            <a:ext cx="25833229" cy="2322490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43847" y="10901365"/>
            <a:ext cx="76970870" cy="2322490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D5922-1A10-453D-B34B-87D0376FB0F9}" type="datetimeFigureOut">
              <a:rPr lang="en-US" smtClean="0"/>
              <a:pPr/>
              <a:t>11-Mar-19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696" y="27763473"/>
            <a:ext cx="27543443" cy="8581073"/>
          </a:xfrm>
        </p:spPr>
        <p:txBody>
          <a:bodyPr anchor="t"/>
          <a:lstStyle>
            <a:lvl1pPr algn="l">
              <a:defRPr sz="18900" b="1" cap="all"/>
            </a:lvl1pPr>
          </a:lstStyle>
          <a:p>
            <a:r>
              <a:rPr lang="en-US"/>
              <a:t>Click to edit Master title style</a:t>
            </a:r>
          </a:p>
        </p:txBody>
      </p:sp>
      <p:sp>
        <p:nvSpPr>
          <p:cNvPr id="3" name="Text Placeholder 2"/>
          <p:cNvSpPr>
            <a:spLocks noGrp="1"/>
          </p:cNvSpPr>
          <p:nvPr>
            <p:ph type="body" idx="1"/>
          </p:nvPr>
        </p:nvSpPr>
        <p:spPr>
          <a:xfrm>
            <a:off x="2559696" y="18312295"/>
            <a:ext cx="27543443" cy="9451178"/>
          </a:xfrm>
        </p:spPr>
        <p:txBody>
          <a:bodyPr anchor="b"/>
          <a:lstStyle>
            <a:lvl1pPr marL="0" indent="0">
              <a:buNone/>
              <a:defRPr sz="9500">
                <a:solidFill>
                  <a:schemeClr val="tx1">
                    <a:tint val="75000"/>
                  </a:schemeClr>
                </a:solidFill>
              </a:defRPr>
            </a:lvl1pPr>
            <a:lvl2pPr marL="2160270" indent="0">
              <a:buNone/>
              <a:defRPr sz="8500">
                <a:solidFill>
                  <a:schemeClr val="tx1">
                    <a:tint val="75000"/>
                  </a:schemeClr>
                </a:solidFill>
              </a:defRPr>
            </a:lvl2pPr>
            <a:lvl3pPr marL="4320540" indent="0">
              <a:buNone/>
              <a:defRPr sz="7600">
                <a:solidFill>
                  <a:schemeClr val="tx1">
                    <a:tint val="75000"/>
                  </a:schemeClr>
                </a:solidFill>
              </a:defRPr>
            </a:lvl3pPr>
            <a:lvl4pPr marL="6480810" indent="0">
              <a:buNone/>
              <a:defRPr sz="6600">
                <a:solidFill>
                  <a:schemeClr val="tx1">
                    <a:tint val="75000"/>
                  </a:schemeClr>
                </a:solidFill>
              </a:defRPr>
            </a:lvl4pPr>
            <a:lvl5pPr marL="8641080" indent="0">
              <a:buNone/>
              <a:defRPr sz="6600">
                <a:solidFill>
                  <a:schemeClr val="tx1">
                    <a:tint val="75000"/>
                  </a:schemeClr>
                </a:solidFill>
              </a:defRPr>
            </a:lvl5pPr>
            <a:lvl6pPr marL="10801350" indent="0">
              <a:buNone/>
              <a:defRPr sz="6600">
                <a:solidFill>
                  <a:schemeClr val="tx1">
                    <a:tint val="75000"/>
                  </a:schemeClr>
                </a:solidFill>
              </a:defRPr>
            </a:lvl6pPr>
            <a:lvl7pPr marL="12961620" indent="0">
              <a:buNone/>
              <a:defRPr sz="6600">
                <a:solidFill>
                  <a:schemeClr val="tx1">
                    <a:tint val="75000"/>
                  </a:schemeClr>
                </a:solidFill>
              </a:defRPr>
            </a:lvl7pPr>
            <a:lvl8pPr marL="15121890" indent="0">
              <a:buNone/>
              <a:defRPr sz="6600">
                <a:solidFill>
                  <a:schemeClr val="tx1">
                    <a:tint val="75000"/>
                  </a:schemeClr>
                </a:solidFill>
              </a:defRPr>
            </a:lvl8pPr>
            <a:lvl9pPr marL="17282160" indent="0">
              <a:buNone/>
              <a:defRPr sz="6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D5922-1A10-453D-B34B-87D0376FB0F9}" type="datetimeFigureOut">
              <a:rPr lang="en-US" smtClean="0"/>
              <a:pPr/>
              <a:t>11-Mar-19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43846" y="63507940"/>
            <a:ext cx="51402048"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685960" y="63507940"/>
            <a:ext cx="51402051" cy="179642453"/>
          </a:xfrm>
        </p:spPr>
        <p:txBody>
          <a:bodyPr/>
          <a:lstStyle>
            <a:lvl1pPr>
              <a:defRPr sz="13200"/>
            </a:lvl1pPr>
            <a:lvl2pPr>
              <a:defRPr sz="11300"/>
            </a:lvl2pPr>
            <a:lvl3pPr>
              <a:defRPr sz="9500"/>
            </a:lvl3pPr>
            <a:lvl4pPr>
              <a:defRPr sz="8500"/>
            </a:lvl4pPr>
            <a:lvl5pPr>
              <a:defRPr sz="8500"/>
            </a:lvl5pPr>
            <a:lvl6pPr>
              <a:defRPr sz="8500"/>
            </a:lvl6pPr>
            <a:lvl7pPr>
              <a:defRPr sz="8500"/>
            </a:lvl7pPr>
            <a:lvl8pPr>
              <a:defRPr sz="8500"/>
            </a:lvl8pPr>
            <a:lvl9pPr>
              <a:defRPr sz="8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D5922-1A10-453D-B34B-87D0376FB0F9}" type="datetimeFigureOut">
              <a:rPr lang="en-US" smtClean="0"/>
              <a:pPr/>
              <a:t>11-Mar-19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203" y="1730219"/>
            <a:ext cx="29163645" cy="72009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0203" y="9671212"/>
            <a:ext cx="14317416"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4" name="Content Placeholder 3"/>
          <p:cNvSpPr>
            <a:spLocks noGrp="1"/>
          </p:cNvSpPr>
          <p:nvPr>
            <p:ph sz="half" idx="2"/>
          </p:nvPr>
        </p:nvSpPr>
        <p:spPr>
          <a:xfrm>
            <a:off x="1620203" y="13701713"/>
            <a:ext cx="14317416"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60809" y="9671212"/>
            <a:ext cx="14323040" cy="4030501"/>
          </a:xfrm>
        </p:spPr>
        <p:txBody>
          <a:bodyPr anchor="b"/>
          <a:lstStyle>
            <a:lvl1pPr marL="0" indent="0">
              <a:buNone/>
              <a:defRPr sz="11300" b="1"/>
            </a:lvl1pPr>
            <a:lvl2pPr marL="2160270" indent="0">
              <a:buNone/>
              <a:defRPr sz="9500" b="1"/>
            </a:lvl2pPr>
            <a:lvl3pPr marL="4320540" indent="0">
              <a:buNone/>
              <a:defRPr sz="8500" b="1"/>
            </a:lvl3pPr>
            <a:lvl4pPr marL="6480810" indent="0">
              <a:buNone/>
              <a:defRPr sz="7600" b="1"/>
            </a:lvl4pPr>
            <a:lvl5pPr marL="8641080" indent="0">
              <a:buNone/>
              <a:defRPr sz="7600" b="1"/>
            </a:lvl5pPr>
            <a:lvl6pPr marL="10801350" indent="0">
              <a:buNone/>
              <a:defRPr sz="7600" b="1"/>
            </a:lvl6pPr>
            <a:lvl7pPr marL="12961620" indent="0">
              <a:buNone/>
              <a:defRPr sz="7600" b="1"/>
            </a:lvl7pPr>
            <a:lvl8pPr marL="15121890" indent="0">
              <a:buNone/>
              <a:defRPr sz="7600" b="1"/>
            </a:lvl8pPr>
            <a:lvl9pPr marL="17282160" indent="0">
              <a:buNone/>
              <a:defRPr sz="7600" b="1"/>
            </a:lvl9pPr>
          </a:lstStyle>
          <a:p>
            <a:pPr lvl="0"/>
            <a:r>
              <a:rPr lang="en-US"/>
              <a:t>Click to edit Master text styles</a:t>
            </a:r>
          </a:p>
        </p:txBody>
      </p:sp>
      <p:sp>
        <p:nvSpPr>
          <p:cNvPr id="6" name="Content Placeholder 5"/>
          <p:cNvSpPr>
            <a:spLocks noGrp="1"/>
          </p:cNvSpPr>
          <p:nvPr>
            <p:ph sz="quarter" idx="4"/>
          </p:nvPr>
        </p:nvSpPr>
        <p:spPr>
          <a:xfrm>
            <a:off x="16460809" y="13701713"/>
            <a:ext cx="14323040" cy="24893114"/>
          </a:xfrm>
        </p:spPr>
        <p:txBody>
          <a:bodyPr/>
          <a:lstStyle>
            <a:lvl1pPr>
              <a:defRPr sz="11300"/>
            </a:lvl1pPr>
            <a:lvl2pPr>
              <a:defRPr sz="9500"/>
            </a:lvl2pPr>
            <a:lvl3pPr>
              <a:defRPr sz="8500"/>
            </a:lvl3pPr>
            <a:lvl4pPr>
              <a:defRPr sz="7600"/>
            </a:lvl4pPr>
            <a:lvl5pPr>
              <a:defRPr sz="7600"/>
            </a:lvl5pPr>
            <a:lvl6pPr>
              <a:defRPr sz="7600"/>
            </a:lvl6pPr>
            <a:lvl7pPr>
              <a:defRPr sz="7600"/>
            </a:lvl7pPr>
            <a:lvl8pPr>
              <a:defRPr sz="7600"/>
            </a:lvl8pPr>
            <a:lvl9pPr>
              <a:defRPr sz="7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D5922-1A10-453D-B34B-87D0376FB0F9}" type="datetimeFigureOut">
              <a:rPr lang="en-US" smtClean="0"/>
              <a:pPr/>
              <a:t>11-Mar-19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D5922-1A10-453D-B34B-87D0376FB0F9}" type="datetimeFigureOut">
              <a:rPr lang="en-US" smtClean="0"/>
              <a:pPr/>
              <a:t>11-Mar-19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D5922-1A10-453D-B34B-87D0376FB0F9}" type="datetimeFigureOut">
              <a:rPr lang="en-US" smtClean="0"/>
              <a:pPr/>
              <a:t>11-Mar-19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20204" y="1720215"/>
            <a:ext cx="10660709" cy="7320915"/>
          </a:xfrm>
        </p:spPr>
        <p:txBody>
          <a:bodyPr anchor="b"/>
          <a:lstStyle>
            <a:lvl1pPr algn="l">
              <a:defRPr sz="9500" b="1"/>
            </a:lvl1pPr>
          </a:lstStyle>
          <a:p>
            <a:r>
              <a:rPr lang="en-US"/>
              <a:t>Click to edit Master title style</a:t>
            </a:r>
          </a:p>
        </p:txBody>
      </p:sp>
      <p:sp>
        <p:nvSpPr>
          <p:cNvPr id="3" name="Content Placeholder 2"/>
          <p:cNvSpPr>
            <a:spLocks noGrp="1"/>
          </p:cNvSpPr>
          <p:nvPr>
            <p:ph idx="1"/>
          </p:nvPr>
        </p:nvSpPr>
        <p:spPr>
          <a:xfrm>
            <a:off x="12669083" y="1720218"/>
            <a:ext cx="18114764" cy="36874612"/>
          </a:xfrm>
        </p:spPr>
        <p:txBody>
          <a:bodyPr/>
          <a:lstStyle>
            <a:lvl1pPr>
              <a:defRPr sz="15100"/>
            </a:lvl1pPr>
            <a:lvl2pPr>
              <a:defRPr sz="13200"/>
            </a:lvl2pPr>
            <a:lvl3pPr>
              <a:defRPr sz="113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20204" y="9041133"/>
            <a:ext cx="10660709" cy="29553697"/>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1421" y="30243780"/>
            <a:ext cx="19442430" cy="3570449"/>
          </a:xfrm>
        </p:spPr>
        <p:txBody>
          <a:bodyPr anchor="b"/>
          <a:lstStyle>
            <a:lvl1pPr algn="l">
              <a:defRPr sz="9500" b="1"/>
            </a:lvl1pPr>
          </a:lstStyle>
          <a:p>
            <a:r>
              <a:rPr lang="en-US"/>
              <a:t>Click to edit Master title style</a:t>
            </a:r>
          </a:p>
        </p:txBody>
      </p:sp>
      <p:sp>
        <p:nvSpPr>
          <p:cNvPr id="3" name="Picture Placeholder 2"/>
          <p:cNvSpPr>
            <a:spLocks noGrp="1"/>
          </p:cNvSpPr>
          <p:nvPr>
            <p:ph type="pic" idx="1"/>
          </p:nvPr>
        </p:nvSpPr>
        <p:spPr>
          <a:xfrm>
            <a:off x="6351421" y="3860483"/>
            <a:ext cx="19442430" cy="25923240"/>
          </a:xfrm>
        </p:spPr>
        <p:txBody>
          <a:bodyPr/>
          <a:lstStyle>
            <a:lvl1pPr marL="0" indent="0">
              <a:buNone/>
              <a:defRPr sz="15100"/>
            </a:lvl1pPr>
            <a:lvl2pPr marL="2160270" indent="0">
              <a:buNone/>
              <a:defRPr sz="13200"/>
            </a:lvl2pPr>
            <a:lvl3pPr marL="4320540" indent="0">
              <a:buNone/>
              <a:defRPr sz="11300"/>
            </a:lvl3pPr>
            <a:lvl4pPr marL="6480810" indent="0">
              <a:buNone/>
              <a:defRPr sz="9500"/>
            </a:lvl4pPr>
            <a:lvl5pPr marL="8641080" indent="0">
              <a:buNone/>
              <a:defRPr sz="9500"/>
            </a:lvl5pPr>
            <a:lvl6pPr marL="10801350" indent="0">
              <a:buNone/>
              <a:defRPr sz="9500"/>
            </a:lvl6pPr>
            <a:lvl7pPr marL="12961620" indent="0">
              <a:buNone/>
              <a:defRPr sz="9500"/>
            </a:lvl7pPr>
            <a:lvl8pPr marL="15121890" indent="0">
              <a:buNone/>
              <a:defRPr sz="9500"/>
            </a:lvl8pPr>
            <a:lvl9pPr marL="17282160" indent="0">
              <a:buNone/>
              <a:defRPr sz="9500"/>
            </a:lvl9pPr>
          </a:lstStyle>
          <a:p>
            <a:endParaRPr lang="en-US"/>
          </a:p>
        </p:txBody>
      </p:sp>
      <p:sp>
        <p:nvSpPr>
          <p:cNvPr id="4" name="Text Placeholder 3"/>
          <p:cNvSpPr>
            <a:spLocks noGrp="1"/>
          </p:cNvSpPr>
          <p:nvPr>
            <p:ph type="body" sz="half" idx="2"/>
          </p:nvPr>
        </p:nvSpPr>
        <p:spPr>
          <a:xfrm>
            <a:off x="6351421" y="33814229"/>
            <a:ext cx="19442430" cy="5070631"/>
          </a:xfrm>
        </p:spPr>
        <p:txBody>
          <a:bodyPr/>
          <a:lstStyle>
            <a:lvl1pPr marL="0" indent="0">
              <a:buNone/>
              <a:defRPr sz="6600"/>
            </a:lvl1pPr>
            <a:lvl2pPr marL="2160270" indent="0">
              <a:buNone/>
              <a:defRPr sz="5700"/>
            </a:lvl2pPr>
            <a:lvl3pPr marL="4320540" indent="0">
              <a:buNone/>
              <a:defRPr sz="4700"/>
            </a:lvl3pPr>
            <a:lvl4pPr marL="6480810" indent="0">
              <a:buNone/>
              <a:defRPr sz="4300"/>
            </a:lvl4pPr>
            <a:lvl5pPr marL="8641080" indent="0">
              <a:buNone/>
              <a:defRPr sz="4300"/>
            </a:lvl5pPr>
            <a:lvl6pPr marL="10801350" indent="0">
              <a:buNone/>
              <a:defRPr sz="4300"/>
            </a:lvl6pPr>
            <a:lvl7pPr marL="12961620" indent="0">
              <a:buNone/>
              <a:defRPr sz="4300"/>
            </a:lvl7pPr>
            <a:lvl8pPr marL="15121890" indent="0">
              <a:buNone/>
              <a:defRPr sz="4300"/>
            </a:lvl8pPr>
            <a:lvl9pPr marL="1728216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C33D5922-1A10-453D-B34B-87D0376FB0F9}" type="datetimeFigureOut">
              <a:rPr lang="en-US" smtClean="0"/>
              <a:pPr/>
              <a:t>11-Mar-19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A137-04E3-413B-9256-3257631352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0203" y="1730219"/>
            <a:ext cx="29163645" cy="7200900"/>
          </a:xfrm>
          <a:prstGeom prst="rect">
            <a:avLst/>
          </a:prstGeom>
        </p:spPr>
        <p:txBody>
          <a:bodyPr vert="horz" lIns="432054" tIns="216027" rIns="432054" bIns="216027" rtlCol="0" anchor="ctr">
            <a:normAutofit/>
          </a:bodyPr>
          <a:lstStyle/>
          <a:p>
            <a:r>
              <a:rPr lang="en-US"/>
              <a:t>Click to edit Master title style</a:t>
            </a:r>
          </a:p>
        </p:txBody>
      </p:sp>
      <p:sp>
        <p:nvSpPr>
          <p:cNvPr id="3" name="Text Placeholder 2"/>
          <p:cNvSpPr>
            <a:spLocks noGrp="1"/>
          </p:cNvSpPr>
          <p:nvPr>
            <p:ph type="body" idx="1"/>
          </p:nvPr>
        </p:nvSpPr>
        <p:spPr>
          <a:xfrm>
            <a:off x="1620203" y="10081263"/>
            <a:ext cx="29163645" cy="28513567"/>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20203" y="40045008"/>
            <a:ext cx="7560945" cy="2300288"/>
          </a:xfrm>
          <a:prstGeom prst="rect">
            <a:avLst/>
          </a:prstGeom>
        </p:spPr>
        <p:txBody>
          <a:bodyPr vert="horz" lIns="432054" tIns="216027" rIns="432054" bIns="216027" rtlCol="0" anchor="ctr"/>
          <a:lstStyle>
            <a:lvl1pPr algn="l">
              <a:defRPr sz="5700">
                <a:solidFill>
                  <a:schemeClr val="tx1">
                    <a:tint val="75000"/>
                  </a:schemeClr>
                </a:solidFill>
              </a:defRPr>
            </a:lvl1pPr>
          </a:lstStyle>
          <a:p>
            <a:fld id="{C33D5922-1A10-453D-B34B-87D0376FB0F9}" type="datetimeFigureOut">
              <a:rPr lang="en-US" smtClean="0"/>
              <a:pPr/>
              <a:t>11-Mar-19</a:t>
            </a:fld>
            <a:endParaRPr lang="en-US"/>
          </a:p>
        </p:txBody>
      </p:sp>
      <p:sp>
        <p:nvSpPr>
          <p:cNvPr id="5" name="Footer Placeholder 4"/>
          <p:cNvSpPr>
            <a:spLocks noGrp="1"/>
          </p:cNvSpPr>
          <p:nvPr>
            <p:ph type="ftr" sz="quarter" idx="3"/>
          </p:nvPr>
        </p:nvSpPr>
        <p:spPr>
          <a:xfrm>
            <a:off x="11071384" y="40045008"/>
            <a:ext cx="10261283" cy="2300288"/>
          </a:xfrm>
          <a:prstGeom prst="rect">
            <a:avLst/>
          </a:prstGeom>
        </p:spPr>
        <p:txBody>
          <a:bodyPr vert="horz" lIns="432054" tIns="216027" rIns="432054" bIns="216027" rtlCol="0" anchor="ctr"/>
          <a:lstStyle>
            <a:lvl1pPr algn="ctr">
              <a:defRPr sz="5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22903" y="40045008"/>
            <a:ext cx="7560945" cy="2300288"/>
          </a:xfrm>
          <a:prstGeom prst="rect">
            <a:avLst/>
          </a:prstGeom>
        </p:spPr>
        <p:txBody>
          <a:bodyPr vert="horz" lIns="432054" tIns="216027" rIns="432054" bIns="216027" rtlCol="0" anchor="ctr"/>
          <a:lstStyle>
            <a:lvl1pPr algn="r">
              <a:defRPr sz="5700">
                <a:solidFill>
                  <a:schemeClr val="tx1">
                    <a:tint val="75000"/>
                  </a:schemeClr>
                </a:solidFill>
              </a:defRPr>
            </a:lvl1pPr>
          </a:lstStyle>
          <a:p>
            <a:fld id="{1687A137-04E3-413B-9256-3257631352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20540" rtl="0" eaLnBrk="1" latinLnBrk="0" hangingPunct="1">
        <a:spcBef>
          <a:spcPct val="0"/>
        </a:spcBef>
        <a:buNone/>
        <a:defRPr sz="20800" kern="1200">
          <a:solidFill>
            <a:schemeClr val="tx1"/>
          </a:solidFill>
          <a:latin typeface="+mj-lt"/>
          <a:ea typeface="+mj-ea"/>
          <a:cs typeface="+mj-cs"/>
        </a:defRPr>
      </a:lvl1pPr>
    </p:titleStyle>
    <p:bodyStyle>
      <a:lvl1pPr marL="1620203" indent="-1620203" algn="l" defTabSz="432054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510439" indent="-1350169" algn="l" defTabSz="4320540" rtl="0" eaLnBrk="1" latinLnBrk="0" hangingPunct="1">
        <a:spcBef>
          <a:spcPct val="20000"/>
        </a:spcBef>
        <a:buFont typeface="Arial" pitchFamily="34" charset="0"/>
        <a:buChar char="–"/>
        <a:defRPr sz="13200" kern="1200">
          <a:solidFill>
            <a:schemeClr val="tx1"/>
          </a:solidFill>
          <a:latin typeface="+mn-lt"/>
          <a:ea typeface="+mn-ea"/>
          <a:cs typeface="+mn-cs"/>
        </a:defRPr>
      </a:lvl2pPr>
      <a:lvl3pPr marL="5400675" indent="-1080135" algn="l" defTabSz="432054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6094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72121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8148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404175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20202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362295" indent="-1080135" algn="l" defTabSz="432054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320540" rtl="0" eaLnBrk="1" latinLnBrk="0" hangingPunct="1">
        <a:defRPr sz="8500" kern="1200">
          <a:solidFill>
            <a:schemeClr val="tx1"/>
          </a:solidFill>
          <a:latin typeface="+mn-lt"/>
          <a:ea typeface="+mn-ea"/>
          <a:cs typeface="+mn-cs"/>
        </a:defRPr>
      </a:lvl1pPr>
      <a:lvl2pPr marL="2160270" algn="l" defTabSz="4320540" rtl="0" eaLnBrk="1" latinLnBrk="0" hangingPunct="1">
        <a:defRPr sz="8500" kern="1200">
          <a:solidFill>
            <a:schemeClr val="tx1"/>
          </a:solidFill>
          <a:latin typeface="+mn-lt"/>
          <a:ea typeface="+mn-ea"/>
          <a:cs typeface="+mn-cs"/>
        </a:defRPr>
      </a:lvl2pPr>
      <a:lvl3pPr marL="4320540" algn="l" defTabSz="4320540" rtl="0" eaLnBrk="1" latinLnBrk="0" hangingPunct="1">
        <a:defRPr sz="8500" kern="1200">
          <a:solidFill>
            <a:schemeClr val="tx1"/>
          </a:solidFill>
          <a:latin typeface="+mn-lt"/>
          <a:ea typeface="+mn-ea"/>
          <a:cs typeface="+mn-cs"/>
        </a:defRPr>
      </a:lvl3pPr>
      <a:lvl4pPr marL="6480810" algn="l" defTabSz="4320540" rtl="0" eaLnBrk="1" latinLnBrk="0" hangingPunct="1">
        <a:defRPr sz="8500" kern="1200">
          <a:solidFill>
            <a:schemeClr val="tx1"/>
          </a:solidFill>
          <a:latin typeface="+mn-lt"/>
          <a:ea typeface="+mn-ea"/>
          <a:cs typeface="+mn-cs"/>
        </a:defRPr>
      </a:lvl4pPr>
      <a:lvl5pPr marL="8641080" algn="l" defTabSz="4320540" rtl="0" eaLnBrk="1" latinLnBrk="0" hangingPunct="1">
        <a:defRPr sz="8500" kern="1200">
          <a:solidFill>
            <a:schemeClr val="tx1"/>
          </a:solidFill>
          <a:latin typeface="+mn-lt"/>
          <a:ea typeface="+mn-ea"/>
          <a:cs typeface="+mn-cs"/>
        </a:defRPr>
      </a:lvl5pPr>
      <a:lvl6pPr marL="10801350" algn="l" defTabSz="4320540" rtl="0" eaLnBrk="1" latinLnBrk="0" hangingPunct="1">
        <a:defRPr sz="8500" kern="1200">
          <a:solidFill>
            <a:schemeClr val="tx1"/>
          </a:solidFill>
          <a:latin typeface="+mn-lt"/>
          <a:ea typeface="+mn-ea"/>
          <a:cs typeface="+mn-cs"/>
        </a:defRPr>
      </a:lvl6pPr>
      <a:lvl7pPr marL="12961620" algn="l" defTabSz="4320540" rtl="0" eaLnBrk="1" latinLnBrk="0" hangingPunct="1">
        <a:defRPr sz="8500" kern="1200">
          <a:solidFill>
            <a:schemeClr val="tx1"/>
          </a:solidFill>
          <a:latin typeface="+mn-lt"/>
          <a:ea typeface="+mn-ea"/>
          <a:cs typeface="+mn-cs"/>
        </a:defRPr>
      </a:lvl7pPr>
      <a:lvl8pPr marL="15121890" algn="l" defTabSz="4320540" rtl="0" eaLnBrk="1" latinLnBrk="0" hangingPunct="1">
        <a:defRPr sz="8500" kern="1200">
          <a:solidFill>
            <a:schemeClr val="tx1"/>
          </a:solidFill>
          <a:latin typeface="+mn-lt"/>
          <a:ea typeface="+mn-ea"/>
          <a:cs typeface="+mn-cs"/>
        </a:defRPr>
      </a:lvl8pPr>
      <a:lvl9pPr marL="17282160" algn="l" defTabSz="432054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628541" y="-256339"/>
            <a:ext cx="31132567" cy="2708434"/>
          </a:xfrm>
          <a:prstGeom prst="rect">
            <a:avLst/>
          </a:prstGeom>
          <a:noFill/>
          <a:ln w="9525">
            <a:noFill/>
            <a:miter lim="800000"/>
            <a:headEnd/>
            <a:tailEnd/>
          </a:ln>
          <a:effectLst/>
        </p:spPr>
        <p:txBody>
          <a:bodyPr vert="horz" wrap="square" lIns="91440" tIns="45720" rIns="91440" bIns="45720" numCol="1" anchor="ctr" anchorCtr="0" compatLnSpc="1">
            <a:spAutoFit/>
            <a:scene3d>
              <a:camera prst="orthographicFront"/>
              <a:lightRig rig="soft" dir="t">
                <a:rot lat="0" lon="0" rev="15600000"/>
              </a:lightRig>
            </a:scene3d>
            <a:sp3d extrusionH="57150" prstMaterial="softEdge">
              <a:bevelT w="25400" h="38100"/>
            </a:sp3d>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Times New Roman" pitchFamily="18" charset="0"/>
              </a:rPr>
              <a:t>Comparing between supervised and unsupervised approaches to classify gene expression profiles of cancer patients</a:t>
            </a:r>
            <a:endParaRPr kumimoji="0" lang="en-US" b="1" i="0" u="none" strike="noStrike" spc="50" normalizeH="0" baseline="0" dirty="0">
              <a:ln w="9525" cmpd="sng">
                <a:solidFill>
                  <a:schemeClr val="accent1"/>
                </a:solidFill>
                <a:prstDash val="solid"/>
              </a:ln>
              <a:solidFill>
                <a:srgbClr val="70AD47">
                  <a:tint val="1000"/>
                </a:srgbClr>
              </a:solidFill>
              <a:effectLst>
                <a:glow rad="38100">
                  <a:schemeClr val="accent1">
                    <a:alpha val="40000"/>
                  </a:schemeClr>
                </a:glow>
              </a:effectLst>
              <a:latin typeface="+mj-lt"/>
              <a:cs typeface="Arial" pitchFamily="34" charset="0"/>
            </a:endParaRPr>
          </a:p>
        </p:txBody>
      </p:sp>
      <p:sp>
        <p:nvSpPr>
          <p:cNvPr id="6" name="Rectangle 5"/>
          <p:cNvSpPr>
            <a:spLocks noChangeArrowheads="1"/>
          </p:cNvSpPr>
          <p:nvPr/>
        </p:nvSpPr>
        <p:spPr bwMode="auto">
          <a:xfrm>
            <a:off x="0" y="1742938"/>
            <a:ext cx="32404050" cy="2554545"/>
          </a:xfrm>
          <a:prstGeom prst="rect">
            <a:avLst/>
          </a:prstGeom>
          <a:noFill/>
          <a:ln w="9525">
            <a:noFill/>
            <a:miter lim="800000"/>
            <a:headEnd/>
            <a:tailEnd/>
          </a:ln>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lang="en-US" sz="6000" b="1"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endParaRPr>
          </a:p>
          <a:p>
            <a:pPr lvl="0" algn="ctr" defTabSz="914400" fontAlgn="base">
              <a:spcBef>
                <a:spcPct val="0"/>
              </a:spcBef>
              <a:spcAft>
                <a:spcPct val="0"/>
              </a:spcAft>
            </a:pP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Anna Romanov</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r>
              <a:rPr kumimoji="0" lang="en-US" sz="6000" b="1" i="0" u="none" strike="noStrike" normalizeH="0" baseline="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 Maxim Kolchinsky</a:t>
            </a:r>
            <a:r>
              <a:rPr kumimoji="0" lang="en-US" sz="6000" b="1" i="0" u="none" strike="noStrike" normalizeH="0" baseline="30000"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a:t>
            </a:r>
          </a:p>
          <a:p>
            <a:pPr lvl="0" algn="ctr" defTabSz="914400" fontAlgn="base">
              <a:spcBef>
                <a:spcPct val="0"/>
              </a:spcBef>
              <a:spcAft>
                <a:spcPct val="0"/>
              </a:spcAft>
            </a:pPr>
            <a:r>
              <a:rPr lang="en-US" sz="6000" b="1" dirty="0">
                <a:ln w="18415" cmpd="sng">
                  <a:solidFill>
                    <a:srgbClr val="FFFFFF"/>
                  </a:solidFill>
                  <a:prstDash val="solid"/>
                </a:ln>
                <a:solidFill>
                  <a:srgbClr val="FFFFFF"/>
                </a:solidFill>
                <a:effectLst>
                  <a:glow rad="228600">
                    <a:schemeClr val="accent1">
                      <a:satMod val="175000"/>
                      <a:alpha val="40000"/>
                    </a:schemeClr>
                  </a:glow>
                  <a:outerShdw blurRad="38100" dist="38100" dir="2700000" algn="tl">
                    <a:srgbClr val="000000">
                      <a:alpha val="43137"/>
                    </a:srgbClr>
                  </a:outerShdw>
                </a:effectLst>
                <a:latin typeface="+mj-lt"/>
                <a:ea typeface="Calibri" pitchFamily="34" charset="0"/>
                <a:cs typeface="Arial" pitchFamily="34" charset="0"/>
              </a:rPr>
              <a:t>1 Computer Science Department, Technion – Israel Institute of Technology, Haifa, Israel </a:t>
            </a:r>
          </a:p>
        </p:txBody>
      </p:sp>
      <p:sp>
        <p:nvSpPr>
          <p:cNvPr id="7" name="Flowchart: Alternate Process 6"/>
          <p:cNvSpPr/>
          <p:nvPr/>
        </p:nvSpPr>
        <p:spPr>
          <a:xfrm>
            <a:off x="723900" y="4886208"/>
            <a:ext cx="15766157" cy="929966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8" name="TextBox 7"/>
          <p:cNvSpPr txBox="1"/>
          <p:nvPr/>
        </p:nvSpPr>
        <p:spPr>
          <a:xfrm>
            <a:off x="6506067" y="5092818"/>
            <a:ext cx="4012279" cy="1015663"/>
          </a:xfrm>
          <a:prstGeom prst="rect">
            <a:avLst/>
          </a:prstGeom>
          <a:noFill/>
        </p:spPr>
        <p:txBody>
          <a:bodyPr wrap="square" rtlCol="0">
            <a:spAutoFit/>
          </a:bodyPr>
          <a:lstStyle/>
          <a:p>
            <a:r>
              <a:rPr lang="en-US" sz="6000" b="1" dirty="0"/>
              <a:t>Background</a:t>
            </a:r>
          </a:p>
        </p:txBody>
      </p:sp>
      <p:sp>
        <p:nvSpPr>
          <p:cNvPr id="10" name="Flowchart: Alternate Process 9"/>
          <p:cNvSpPr/>
          <p:nvPr/>
        </p:nvSpPr>
        <p:spPr>
          <a:xfrm>
            <a:off x="16941862" y="4883062"/>
            <a:ext cx="14819246" cy="24780238"/>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r">
              <a:defRPr/>
            </a:pPr>
            <a:endParaRPr lang="en-US" sz="2800" dirty="0">
              <a:latin typeface="Calibri" pitchFamily="34" charset="0"/>
              <a:cs typeface="Arial" pitchFamily="34" charset="0"/>
            </a:endParaRPr>
          </a:p>
        </p:txBody>
      </p:sp>
      <p:sp>
        <p:nvSpPr>
          <p:cNvPr id="11" name="TextBox 10"/>
          <p:cNvSpPr txBox="1"/>
          <p:nvPr/>
        </p:nvSpPr>
        <p:spPr>
          <a:xfrm>
            <a:off x="18578289" y="4896844"/>
            <a:ext cx="11582400" cy="1015663"/>
          </a:xfrm>
          <a:prstGeom prst="rect">
            <a:avLst/>
          </a:prstGeom>
          <a:noFill/>
        </p:spPr>
        <p:txBody>
          <a:bodyPr wrap="square" rtlCol="0">
            <a:spAutoFit/>
          </a:bodyPr>
          <a:lstStyle/>
          <a:p>
            <a:pPr algn="ctr"/>
            <a:r>
              <a:rPr lang="en-US" sz="6000" b="1" dirty="0"/>
              <a:t>Classifying</a:t>
            </a:r>
          </a:p>
        </p:txBody>
      </p:sp>
      <p:sp>
        <p:nvSpPr>
          <p:cNvPr id="46" name="Flowchart: Alternate Process 45"/>
          <p:cNvSpPr/>
          <p:nvPr/>
        </p:nvSpPr>
        <p:spPr>
          <a:xfrm>
            <a:off x="628541" y="19766920"/>
            <a:ext cx="15861516" cy="2250207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7" name="Flowchart: Alternate Process 46"/>
          <p:cNvSpPr/>
          <p:nvPr/>
        </p:nvSpPr>
        <p:spPr>
          <a:xfrm>
            <a:off x="534358" y="14534205"/>
            <a:ext cx="15955699" cy="4925045"/>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8" name="Flowchart: Alternate Process 47"/>
          <p:cNvSpPr/>
          <p:nvPr/>
        </p:nvSpPr>
        <p:spPr>
          <a:xfrm>
            <a:off x="16941862" y="30027636"/>
            <a:ext cx="14833648" cy="8856983"/>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50" name="Flowchart: Alternate Process 49"/>
          <p:cNvSpPr/>
          <p:nvPr/>
        </p:nvSpPr>
        <p:spPr>
          <a:xfrm>
            <a:off x="16927460" y="39244660"/>
            <a:ext cx="14833647" cy="3024337"/>
          </a:xfrm>
          <a:prstGeom prst="flowChartAlternateProcess">
            <a:avLst/>
          </a:prstGeom>
          <a:solidFill>
            <a:schemeClr val="accent5">
              <a:lumMod val="20000"/>
              <a:lumOff val="80000"/>
              <a:alpha val="86000"/>
            </a:schemeClr>
          </a:solidFill>
          <a:ln w="152400">
            <a:gradFill>
              <a:gsLst>
                <a:gs pos="20000">
                  <a:srgbClr val="0070C0"/>
                </a:gs>
                <a:gs pos="40000">
                  <a:schemeClr val="accent5">
                    <a:lumMod val="50000"/>
                  </a:schemeClr>
                </a:gs>
                <a:gs pos="60000">
                  <a:schemeClr val="accent5">
                    <a:lumMod val="60000"/>
                    <a:lumOff val="40000"/>
                  </a:schemeClr>
                </a:gs>
                <a:gs pos="80000">
                  <a:schemeClr val="accent5">
                    <a:lumMod val="40000"/>
                    <a:lumOff val="60000"/>
                  </a:schemeClr>
                </a:gs>
                <a:gs pos="100000">
                  <a:schemeClr val="accent5"/>
                </a:gs>
              </a:gsLst>
              <a:lin ang="5400000" scaled="0"/>
            </a:gra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9" name="TextBox 68"/>
          <p:cNvSpPr txBox="1"/>
          <p:nvPr/>
        </p:nvSpPr>
        <p:spPr>
          <a:xfrm>
            <a:off x="2073307" y="19938965"/>
            <a:ext cx="12877800" cy="1015663"/>
          </a:xfrm>
          <a:prstGeom prst="rect">
            <a:avLst/>
          </a:prstGeom>
          <a:noFill/>
        </p:spPr>
        <p:txBody>
          <a:bodyPr wrap="square" rtlCol="0">
            <a:spAutoFit/>
          </a:bodyPr>
          <a:lstStyle/>
          <a:p>
            <a:pPr algn="ctr"/>
            <a:r>
              <a:rPr lang="en-US" sz="6000" b="1" dirty="0"/>
              <a:t>Material and methods</a:t>
            </a:r>
          </a:p>
        </p:txBody>
      </p:sp>
      <p:sp>
        <p:nvSpPr>
          <p:cNvPr id="198" name="TextBox 197"/>
          <p:cNvSpPr txBox="1"/>
          <p:nvPr/>
        </p:nvSpPr>
        <p:spPr>
          <a:xfrm>
            <a:off x="17282145" y="39411323"/>
            <a:ext cx="5410200" cy="769441"/>
          </a:xfrm>
          <a:prstGeom prst="rect">
            <a:avLst/>
          </a:prstGeom>
          <a:noFill/>
        </p:spPr>
        <p:txBody>
          <a:bodyPr wrap="square" rtlCol="0">
            <a:spAutoFit/>
          </a:bodyPr>
          <a:lstStyle/>
          <a:p>
            <a:r>
              <a:rPr lang="en-US" sz="4400" b="1" dirty="0"/>
              <a:t>References</a:t>
            </a:r>
          </a:p>
        </p:txBody>
      </p:sp>
      <p:sp>
        <p:nvSpPr>
          <p:cNvPr id="200" name="TextBox 199"/>
          <p:cNvSpPr txBox="1"/>
          <p:nvPr/>
        </p:nvSpPr>
        <p:spPr>
          <a:xfrm>
            <a:off x="16413515" y="29955628"/>
            <a:ext cx="15955699" cy="1015663"/>
          </a:xfrm>
          <a:prstGeom prst="rect">
            <a:avLst/>
          </a:prstGeom>
          <a:noFill/>
        </p:spPr>
        <p:txBody>
          <a:bodyPr wrap="square" rtlCol="0">
            <a:spAutoFit/>
          </a:bodyPr>
          <a:lstStyle/>
          <a:p>
            <a:pPr algn="ctr"/>
            <a:r>
              <a:rPr lang="en-US" sz="6000" b="1" dirty="0"/>
              <a:t>Conclusions</a:t>
            </a:r>
          </a:p>
        </p:txBody>
      </p:sp>
      <p:sp>
        <p:nvSpPr>
          <p:cNvPr id="208" name="TextBox 207"/>
          <p:cNvSpPr txBox="1"/>
          <p:nvPr/>
        </p:nvSpPr>
        <p:spPr>
          <a:xfrm>
            <a:off x="2963441" y="14818943"/>
            <a:ext cx="11582400" cy="1015663"/>
          </a:xfrm>
          <a:prstGeom prst="rect">
            <a:avLst/>
          </a:prstGeom>
          <a:noFill/>
        </p:spPr>
        <p:txBody>
          <a:bodyPr wrap="square" rtlCol="0">
            <a:spAutoFit/>
          </a:bodyPr>
          <a:lstStyle/>
          <a:p>
            <a:pPr algn="ctr"/>
            <a:r>
              <a:rPr lang="en-US" sz="6000" b="1" dirty="0"/>
              <a:t>Goals </a:t>
            </a:r>
          </a:p>
        </p:txBody>
      </p:sp>
      <p:sp>
        <p:nvSpPr>
          <p:cNvPr id="3" name="TextBox 2">
            <a:extLst>
              <a:ext uri="{FF2B5EF4-FFF2-40B4-BE49-F238E27FC236}">
                <a16:creationId xmlns:a16="http://schemas.microsoft.com/office/drawing/2014/main" id="{42DB555F-2B7D-4674-A6CF-05BCE42F2F7C}"/>
              </a:ext>
            </a:extLst>
          </p:cNvPr>
          <p:cNvSpPr txBox="1"/>
          <p:nvPr/>
        </p:nvSpPr>
        <p:spPr>
          <a:xfrm>
            <a:off x="1080345" y="5544916"/>
            <a:ext cx="14761640" cy="10987623"/>
          </a:xfrm>
          <a:prstGeom prst="rect">
            <a:avLst/>
          </a:prstGeom>
          <a:noFill/>
        </p:spPr>
        <p:txBody>
          <a:bodyPr wrap="square" rtlCol="0">
            <a:spAutoFit/>
          </a:bodyPr>
          <a:lstStyle/>
          <a:p>
            <a:pPr marL="685800" indent="-685800">
              <a:buFont typeface="Arial" panose="020B0604020202020204" pitchFamily="34" charset="0"/>
              <a:buChar char="•"/>
            </a:pPr>
            <a:endParaRPr lang="he-IL" sz="3400" b="1" dirty="0"/>
          </a:p>
          <a:p>
            <a:pPr marL="685800" indent="-685800">
              <a:buFont typeface="Arial" panose="020B0604020202020204" pitchFamily="34" charset="0"/>
              <a:buChar char="•"/>
            </a:pPr>
            <a:r>
              <a:rPr lang="en-US" sz="3400" b="1" dirty="0"/>
              <a:t>Apoptosis </a:t>
            </a:r>
            <a:r>
              <a:rPr lang="en-US" sz="3400" dirty="0"/>
              <a:t>is a form of programmed cell death that occurs in multicellular organisms</a:t>
            </a:r>
            <a:endParaRPr lang="he-IL" sz="3400" dirty="0"/>
          </a:p>
          <a:p>
            <a:pPr marL="685800" indent="-685800">
              <a:buFont typeface="Arial" panose="020B0604020202020204" pitchFamily="34" charset="0"/>
              <a:buChar char="•"/>
            </a:pPr>
            <a:r>
              <a:rPr lang="en-US" sz="3400" dirty="0"/>
              <a:t>Negative regulation of apoptosis inhibits apoptosis signaling pathways, helping tumors to evade cell death.</a:t>
            </a:r>
          </a:p>
          <a:p>
            <a:pPr marL="685800" indent="-685800">
              <a:buFont typeface="Arial" panose="020B0604020202020204" pitchFamily="34" charset="0"/>
              <a:buChar char="•"/>
            </a:pPr>
            <a:r>
              <a:rPr lang="en-US" sz="3400" dirty="0"/>
              <a:t>Identification of targets for apoptosis induction is important to provide novel therapeutic approaches in breast cancer.</a:t>
            </a:r>
          </a:p>
          <a:p>
            <a:pPr marL="685800" indent="-685800">
              <a:buFont typeface="Arial" panose="020B0604020202020204" pitchFamily="34" charset="0"/>
              <a:buChar char="•"/>
            </a:pPr>
            <a:r>
              <a:rPr lang="en-US" sz="3400" dirty="0"/>
              <a:t>According to researchers </a:t>
            </a:r>
            <a:r>
              <a:rPr lang="en-US" sz="2000" dirty="0"/>
              <a:t>[2]</a:t>
            </a:r>
            <a:r>
              <a:rPr lang="en-US" sz="3400" dirty="0"/>
              <a:t>, Protein Kinase </a:t>
            </a:r>
            <a:r>
              <a:rPr lang="en-US" sz="3400" dirty="0" err="1"/>
              <a:t>Cδ</a:t>
            </a:r>
            <a:r>
              <a:rPr lang="en-US" sz="3400" dirty="0"/>
              <a:t> supports survival of breast cancer cells by suppressing the ERK1/2 pathway, which mediates apoptosis.</a:t>
            </a:r>
          </a:p>
          <a:p>
            <a:pPr marL="685800" indent="-685800">
              <a:buFont typeface="Arial" panose="020B0604020202020204" pitchFamily="34" charset="0"/>
              <a:buChar char="•"/>
            </a:pPr>
            <a:r>
              <a:rPr lang="en-US" sz="3400" dirty="0"/>
              <a:t>It is therefore assumed that down-regulation of Protein Kinase </a:t>
            </a:r>
            <a:r>
              <a:rPr lang="en-US" sz="3400" dirty="0" err="1"/>
              <a:t>Cδ</a:t>
            </a:r>
            <a:r>
              <a:rPr lang="en-US" sz="3400" dirty="0"/>
              <a:t> can be used as treatment. </a:t>
            </a:r>
          </a:p>
          <a:p>
            <a:pPr marL="685800" indent="-685800">
              <a:buFont typeface="Arial" panose="020B0604020202020204" pitchFamily="34" charset="0"/>
              <a:buChar char="•"/>
            </a:pPr>
            <a:r>
              <a:rPr lang="en-US" sz="3400" dirty="0"/>
              <a:t>The dataset we’ll use </a:t>
            </a:r>
            <a:r>
              <a:rPr lang="en-US" sz="2000" dirty="0"/>
              <a:t>[1]</a:t>
            </a:r>
            <a:r>
              <a:rPr lang="en-US" sz="3400" dirty="0"/>
              <a:t> contains gene expression levels in 2 breast cancer cell lines, before and after down regulation of Protein Kinase </a:t>
            </a:r>
            <a:r>
              <a:rPr lang="en-US" sz="3400" dirty="0" err="1"/>
              <a:t>Cδ</a:t>
            </a:r>
            <a:r>
              <a:rPr lang="en-US" sz="3400" dirty="0"/>
              <a:t>.</a:t>
            </a:r>
          </a:p>
          <a:p>
            <a:pPr marL="685800" indent="-685800">
              <a:buFont typeface="Arial" panose="020B0604020202020204" pitchFamily="34" charset="0"/>
              <a:buChar char="•"/>
            </a:pPr>
            <a:r>
              <a:rPr lang="en-US" sz="3400" dirty="0"/>
              <a:t>The breast cancer cell lines that appear in the dataset are:</a:t>
            </a:r>
          </a:p>
          <a:p>
            <a:r>
              <a:rPr lang="en-US" sz="3400" dirty="0"/>
              <a:t>        - BT-549 (Invasive ductal carcinoma)</a:t>
            </a:r>
          </a:p>
          <a:p>
            <a:r>
              <a:rPr lang="en-US" sz="3400" dirty="0"/>
              <a:t>        - MDA-mB-468 (adenocarcinoma)</a:t>
            </a:r>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200" dirty="0"/>
          </a:p>
          <a:p>
            <a:pPr marL="685800" indent="-685800">
              <a:buFont typeface="Arial" panose="020B0604020202020204" pitchFamily="34" charset="0"/>
              <a:buChar char="•"/>
            </a:pPr>
            <a:endParaRPr lang="en-US" sz="3400" dirty="0"/>
          </a:p>
          <a:p>
            <a:pPr marL="685800" indent="-685800">
              <a:buFont typeface="Arial" panose="020B0604020202020204" pitchFamily="34" charset="0"/>
              <a:buChar char="•"/>
            </a:pPr>
            <a:endParaRPr lang="en-US" sz="3400" dirty="0"/>
          </a:p>
        </p:txBody>
      </p:sp>
      <p:sp>
        <p:nvSpPr>
          <p:cNvPr id="31" name="TextBox 30">
            <a:extLst>
              <a:ext uri="{FF2B5EF4-FFF2-40B4-BE49-F238E27FC236}">
                <a16:creationId xmlns:a16="http://schemas.microsoft.com/office/drawing/2014/main" id="{20EE0A04-D7A1-4886-A7D2-E94F75BD8CD9}"/>
              </a:ext>
            </a:extLst>
          </p:cNvPr>
          <p:cNvSpPr txBox="1"/>
          <p:nvPr/>
        </p:nvSpPr>
        <p:spPr>
          <a:xfrm>
            <a:off x="792313" y="15698044"/>
            <a:ext cx="15409712" cy="4278094"/>
          </a:xfrm>
          <a:prstGeom prst="rect">
            <a:avLst/>
          </a:prstGeom>
          <a:noFill/>
        </p:spPr>
        <p:txBody>
          <a:bodyPr wrap="square" rtlCol="0">
            <a:spAutoFit/>
          </a:bodyPr>
          <a:lstStyle/>
          <a:p>
            <a:pPr marL="285750" indent="-285750">
              <a:buFont typeface="Arial" panose="020B0604020202020204" pitchFamily="34" charset="0"/>
              <a:buChar char="•"/>
            </a:pPr>
            <a:r>
              <a:rPr lang="en-US" sz="3400" dirty="0"/>
              <a:t>Compare between different methods of supervised and unsupervised approaches of classifying gene expression.</a:t>
            </a:r>
          </a:p>
          <a:p>
            <a:pPr marL="285750" indent="-285750">
              <a:buFont typeface="Arial" panose="020B0604020202020204" pitchFamily="34" charset="0"/>
              <a:buChar char="•"/>
            </a:pPr>
            <a:r>
              <a:rPr lang="en-US" sz="3400" dirty="0"/>
              <a:t>Be able to classify whether a gene is related to apoptosis based on its expression levels in different cells, with and without treatment. We expect genes associated with apoptosis show difference in expression levels between treatment and control samples.</a:t>
            </a:r>
          </a:p>
          <a:p>
            <a:pPr marL="285750" indent="-285750">
              <a:buFont typeface="Arial" panose="020B0604020202020204" pitchFamily="34" charset="0"/>
              <a:buChar char="•"/>
            </a:pPr>
            <a:r>
              <a:rPr lang="en-US" sz="3400" dirty="0"/>
              <a:t>In order to train the classifier we’ll use a dataset with genes as the rows (“samples”) and cell-line samples as the features. The output will be TRUE or FALSE.</a:t>
            </a:r>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F92EC576-90EE-4208-A83B-5BE276CEA082}"/>
                  </a:ext>
                </a:extLst>
              </p:cNvPr>
              <p:cNvSpPr txBox="1"/>
              <p:nvPr/>
            </p:nvSpPr>
            <p:spPr>
              <a:xfrm>
                <a:off x="1080345" y="20882620"/>
                <a:ext cx="15193688" cy="22351696"/>
              </a:xfrm>
              <a:prstGeom prst="rect">
                <a:avLst/>
              </a:prstGeom>
              <a:noFill/>
            </p:spPr>
            <p:txBody>
              <a:bodyPr wrap="square" rtlCol="0">
                <a:spAutoFit/>
              </a:bodyPr>
              <a:lstStyle/>
              <a:p>
                <a:pPr marL="285750" indent="-285750">
                  <a:buFont typeface="Arial" panose="020B0604020202020204" pitchFamily="34" charset="0"/>
                  <a:buChar char="•"/>
                </a:pPr>
                <a:r>
                  <a:rPr lang="en-US" sz="3400" b="1" u="sng" dirty="0"/>
                  <a:t>GEO</a:t>
                </a:r>
                <a:r>
                  <a:rPr lang="en-US" sz="3400" dirty="0"/>
                  <a:t> – public genomics data repository</a:t>
                </a:r>
              </a:p>
              <a:p>
                <a:pPr marL="285750" indent="-285750">
                  <a:buFont typeface="Arial" panose="020B0604020202020204" pitchFamily="34" charset="0"/>
                  <a:buChar char="•"/>
                </a:pPr>
                <a:r>
                  <a:rPr lang="en-US" sz="3400" b="1" u="sng" dirty="0" err="1"/>
                  <a:t>AmiGo</a:t>
                </a:r>
                <a:r>
                  <a:rPr lang="en-US" sz="3400" dirty="0"/>
                  <a:t> – Web-based set of tools for searching and browsing the gene ontology. database. We used it to obtain a list of GO terms associated with apoptosis.</a:t>
                </a:r>
              </a:p>
              <a:p>
                <a:pPr marL="285750" indent="-285750">
                  <a:buFont typeface="Arial" panose="020B0604020202020204" pitchFamily="34" charset="0"/>
                  <a:buChar char="•"/>
                </a:pPr>
                <a:r>
                  <a:rPr lang="en-US" sz="3400" b="1" u="sng" dirty="0" err="1"/>
                  <a:t>Scikit</a:t>
                </a:r>
                <a:r>
                  <a:rPr lang="en-US" sz="3400" b="1" u="sng" dirty="0"/>
                  <a:t>-learn</a:t>
                </a:r>
                <a:r>
                  <a:rPr lang="en-US" sz="3400" dirty="0"/>
                  <a:t> – Python library for machine learning.</a:t>
                </a:r>
                <a:endParaRPr lang="en-US" sz="3400" b="1" u="sng" dirty="0"/>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Building the dataset</a:t>
                </a:r>
                <a:endParaRPr lang="en-US" sz="3400" dirty="0"/>
              </a:p>
              <a:p>
                <a:pPr marL="571500" indent="-571500">
                  <a:buFont typeface="Arial" panose="020B0604020202020204" pitchFamily="34" charset="0"/>
                  <a:buChar char="•"/>
                </a:pPr>
                <a:r>
                  <a:rPr lang="en-US" sz="3400" dirty="0"/>
                  <a:t>Uniting all probes that belong to the same gene by calculating expression means.</a:t>
                </a:r>
              </a:p>
              <a:p>
                <a:pPr marL="571500" indent="-571500">
                  <a:buFont typeface="Arial" panose="020B0604020202020204" pitchFamily="34" charset="0"/>
                  <a:buChar char="•"/>
                </a:pPr>
                <a:r>
                  <a:rPr lang="en-US" sz="3400" dirty="0"/>
                  <a:t>Labeling the data using process GO term: label ‘TRUE’ for genes associated with apoptosis GO terms and label ‘FALSE’ otherwise.</a:t>
                </a:r>
              </a:p>
              <a:p>
                <a:pPr marL="571500" indent="-571500">
                  <a:buFont typeface="Arial" panose="020B0604020202020204" pitchFamily="34" charset="0"/>
                  <a:buChar char="•"/>
                </a:pPr>
                <a:r>
                  <a:rPr lang="en-US" sz="3400" dirty="0"/>
                  <a:t>10.74% of genes are labeled ‘TRUE’ in the initial dataset.</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Scoring methods - classifying</a:t>
                </a:r>
                <a:endParaRPr lang="en-US" sz="3400" dirty="0"/>
              </a:p>
              <a:p>
                <a:pPr marL="571500" indent="-571500">
                  <a:buFont typeface="Arial" panose="020B0604020202020204" pitchFamily="34" charset="0"/>
                  <a:buChar char="•"/>
                </a:pPr>
                <a:r>
                  <a:rPr lang="en-US" sz="3400" dirty="0"/>
                  <a:t>Accuracy: percent of genes correctly classified.</a:t>
                </a:r>
              </a:p>
              <a:p>
                <a:pPr marL="571500" indent="-571500">
                  <a:buFont typeface="Arial" panose="020B0604020202020204" pitchFamily="34" charset="0"/>
                  <a:buChar char="•"/>
                </a:pPr>
                <a:r>
                  <a:rPr lang="en-US" sz="3400" dirty="0"/>
                  <a:t>Precision: the fraction of true positives out of all genes classified as ‘true’.</a:t>
                </a:r>
              </a:p>
              <a:p>
                <a:pPr marL="571500" indent="-571500">
                  <a:buFont typeface="Arial" panose="020B0604020202020204" pitchFamily="34" charset="0"/>
                  <a:buChar char="•"/>
                </a:pPr>
                <a:r>
                  <a:rPr lang="en-US" sz="3400" dirty="0"/>
                  <a:t>Recall: the fraction of true positives out of all genes with actual ‘true’’ label.</a:t>
                </a:r>
              </a:p>
              <a:p>
                <a:pPr marL="571500" indent="-571500">
                  <a:buFont typeface="Arial" panose="020B0604020202020204" pitchFamily="34" charset="0"/>
                  <a:buChar char="•"/>
                </a:pPr>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Scoring methods - clustering</a:t>
                </a:r>
                <a:endParaRPr lang="en-US" sz="3400" dirty="0"/>
              </a:p>
              <a:p>
                <a:pPr marL="571500" indent="-571500">
                  <a:buFont typeface="Arial" panose="020B0604020202020204" pitchFamily="34" charset="0"/>
                  <a:buChar char="•"/>
                </a:pPr>
                <a:r>
                  <a:rPr lang="en-US" sz="3400" dirty="0"/>
                  <a:t>Silhouette score: for each sample, the score is calculated as </a:t>
                </a:r>
                <a14:m>
                  <m:oMath xmlns:m="http://schemas.openxmlformats.org/officeDocument/2006/math">
                    <m:f>
                      <m:fPr>
                        <m:ctrlPr>
                          <a:rPr lang="en-US" sz="3400" i="1" smtClean="0">
                            <a:latin typeface="Cambria Math" panose="02040503050406030204" pitchFamily="18" charset="0"/>
                          </a:rPr>
                        </m:ctrlPr>
                      </m:fPr>
                      <m:num>
                        <m:r>
                          <a:rPr lang="en-US" sz="3400" b="0" i="1" smtClean="0">
                            <a:latin typeface="Cambria Math" panose="02040503050406030204" pitchFamily="18" charset="0"/>
                          </a:rPr>
                          <m:t>𝑏</m:t>
                        </m:r>
                        <m:r>
                          <a:rPr lang="en-US" sz="3400" b="0" i="1" smtClean="0">
                            <a:latin typeface="Cambria Math" panose="02040503050406030204" pitchFamily="18" charset="0"/>
                          </a:rPr>
                          <m:t>−</m:t>
                        </m:r>
                        <m:r>
                          <a:rPr lang="en-US" sz="3400" b="0" i="1" smtClean="0">
                            <a:latin typeface="Cambria Math" panose="02040503050406030204" pitchFamily="18" charset="0"/>
                          </a:rPr>
                          <m:t>𝑎</m:t>
                        </m:r>
                      </m:num>
                      <m:den>
                        <m:func>
                          <m:funcPr>
                            <m:ctrlPr>
                              <a:rPr lang="en-US" sz="3400" i="1" smtClean="0">
                                <a:latin typeface="Cambria Math" panose="02040503050406030204" pitchFamily="18" charset="0"/>
                              </a:rPr>
                            </m:ctrlPr>
                          </m:funcPr>
                          <m:fName>
                            <m:r>
                              <m:rPr>
                                <m:sty m:val="p"/>
                              </m:rPr>
                              <a:rPr lang="en-US" sz="3400" b="0" i="0" smtClean="0">
                                <a:latin typeface="Cambria Math" panose="02040503050406030204" pitchFamily="18" charset="0"/>
                              </a:rPr>
                              <m:t>max</m:t>
                            </m:r>
                          </m:fName>
                          <m:e>
                            <m:d>
                              <m:dPr>
                                <m:ctrlPr>
                                  <a:rPr lang="en-US" sz="3400" i="1" smtClean="0">
                                    <a:latin typeface="Cambria Math" panose="02040503050406030204" pitchFamily="18" charset="0"/>
                                  </a:rPr>
                                </m:ctrlPr>
                              </m:dPr>
                              <m:e>
                                <m:r>
                                  <a:rPr lang="en-US" sz="3400" b="0" i="1" smtClean="0">
                                    <a:latin typeface="Cambria Math" panose="02040503050406030204" pitchFamily="18" charset="0"/>
                                  </a:rPr>
                                  <m:t>𝑎</m:t>
                                </m:r>
                                <m:r>
                                  <a:rPr lang="en-US" sz="3400" b="0" i="1" smtClean="0">
                                    <a:latin typeface="Cambria Math" panose="02040503050406030204" pitchFamily="18" charset="0"/>
                                  </a:rPr>
                                  <m:t>, </m:t>
                                </m:r>
                                <m:r>
                                  <a:rPr lang="en-US" sz="3400" b="0" i="1" smtClean="0">
                                    <a:latin typeface="Cambria Math" panose="02040503050406030204" pitchFamily="18" charset="0"/>
                                  </a:rPr>
                                  <m:t>𝑏</m:t>
                                </m:r>
                              </m:e>
                            </m:d>
                          </m:e>
                        </m:func>
                      </m:den>
                    </m:f>
                  </m:oMath>
                </a14:m>
                <a:r>
                  <a:rPr lang="en-US" sz="3400" dirty="0"/>
                  <a:t>, where (a) is the mean intra cluster distance and (b) is the mean nearest cluster distance from the given sample. We’ll use the mean silhouette score over all samples for evaluation of clustering methods.</a:t>
                </a:r>
              </a:p>
              <a:p>
                <a:pPr marL="571500" indent="-571500">
                  <a:buFont typeface="Arial" panose="020B0604020202020204" pitchFamily="34" charset="0"/>
                  <a:buChar char="•"/>
                </a:pPr>
                <a:r>
                  <a:rPr lang="en-US" sz="3400" dirty="0"/>
                  <a:t>Semi-supervised scoring: we’ll use the known labels to evaluate performance.</a:t>
                </a:r>
              </a:p>
              <a:p>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a:ln w="0"/>
                    <a:solidFill>
                      <a:schemeClr val="accent4">
                        <a:lumMod val="75000"/>
                      </a:schemeClr>
                    </a:solidFill>
                    <a:effectLst>
                      <a:outerShdw blurRad="38100" dist="25400" dir="5400000" algn="ctr" rotWithShape="0">
                        <a:srgbClr val="6E747A">
                          <a:alpha val="43000"/>
                        </a:srgbClr>
                      </a:outerShdw>
                    </a:effectLst>
                  </a:rPr>
                  <a:t>Data preparation and preprocessing</a:t>
                </a:r>
                <a:endParaRPr lang="en-US" sz="3400" dirty="0"/>
              </a:p>
              <a:p>
                <a:pPr marL="571500" indent="-571500">
                  <a:buFont typeface="Arial" panose="020B0604020202020204" pitchFamily="34" charset="0"/>
                  <a:buChar char="•"/>
                </a:pPr>
                <a:r>
                  <a:rPr lang="en-US" sz="3400" dirty="0"/>
                  <a:t>Dividing the data into training and test sets.</a:t>
                </a:r>
              </a:p>
              <a:p>
                <a:pPr marL="571500" indent="-571500">
                  <a:buFont typeface="Arial" panose="020B0604020202020204" pitchFamily="34" charset="0"/>
                  <a:buChar char="•"/>
                </a:pPr>
                <a:r>
                  <a:rPr lang="en-US" sz="3400" dirty="0"/>
                  <a:t>Normalizing and removing genes with</a:t>
                </a:r>
              </a:p>
              <a:p>
                <a:r>
                  <a:rPr lang="en-US" sz="3400" dirty="0"/>
                  <a:t>      low-variance from the train set.</a:t>
                </a:r>
              </a:p>
              <a:p>
                <a:r>
                  <a:rPr lang="en-US" sz="3400" dirty="0"/>
                  <a:t>      We performed a tuning of the variance</a:t>
                </a:r>
              </a:p>
              <a:p>
                <a:r>
                  <a:rPr lang="en-US" sz="3400" dirty="0"/>
                  <a:t>      threshold that was used for filtering.</a:t>
                </a:r>
              </a:p>
              <a:p>
                <a:r>
                  <a:rPr lang="en-US" sz="3400" dirty="0"/>
                  <a:t>      For score evaluation we used a</a:t>
                </a:r>
              </a:p>
              <a:p>
                <a:r>
                  <a:rPr lang="en-US" sz="3400" dirty="0"/>
                  <a:t>      decision-tree classifier with default</a:t>
                </a:r>
              </a:p>
              <a:p>
                <a:r>
                  <a:rPr lang="en-US" sz="3400" dirty="0"/>
                  <a:t>      parameters.</a:t>
                </a:r>
              </a:p>
              <a:p>
                <a:r>
                  <a:rPr lang="en-US" sz="3400" dirty="0"/>
                  <a:t>      We chose a threshold of 0.00005.</a:t>
                </a:r>
              </a:p>
              <a:p>
                <a:pPr marL="571500" indent="-571500">
                  <a:buFont typeface="Arial" panose="020B0604020202020204" pitchFamily="34" charset="0"/>
                  <a:buChar char="•"/>
                </a:pPr>
                <a:r>
                  <a:rPr lang="en-US" sz="3400" dirty="0"/>
                  <a:t>Oversampling the train set, so that genes</a:t>
                </a:r>
              </a:p>
              <a:p>
                <a:r>
                  <a:rPr lang="en-US" sz="3400" dirty="0"/>
                  <a:t>      with label ‘TRUE’ take a bigger part of the</a:t>
                </a:r>
              </a:p>
              <a:p>
                <a:r>
                  <a:rPr lang="en-US" sz="3400" dirty="0"/>
                  <a:t>      dataset. We performed a tuning of the</a:t>
                </a:r>
              </a:p>
              <a:p>
                <a:r>
                  <a:rPr lang="en-US" sz="3400" dirty="0"/>
                  <a:t>      desired ratio between ‘FALSE’ and ‘TRUE’</a:t>
                </a:r>
              </a:p>
              <a:p>
                <a:r>
                  <a:rPr lang="en-US" sz="3400" dirty="0"/>
                  <a:t>      labels. Number of ‘FALSE’ genes is</a:t>
                </a:r>
              </a:p>
              <a:p>
                <a:r>
                  <a:rPr lang="en-US" sz="3400" dirty="0"/>
                  <a:t>      multiplied by coefficient to obtain new</a:t>
                </a:r>
              </a:p>
              <a:p>
                <a:r>
                  <a:rPr lang="en-US" sz="3400" dirty="0"/>
                  <a:t>      number of ‘TRUE’ genes.</a:t>
                </a:r>
              </a:p>
              <a:p>
                <a:r>
                  <a:rPr lang="en-US" sz="3400" dirty="0"/>
                  <a:t>      We chose coefficient 1, so that ratio between</a:t>
                </a:r>
              </a:p>
              <a:p>
                <a:r>
                  <a:rPr lang="en-US" sz="3400" dirty="0"/>
                  <a:t>      ‘FALSE’ and ‘TRUE’ is 1:1.</a:t>
                </a:r>
              </a:p>
            </p:txBody>
          </p:sp>
        </mc:Choice>
        <mc:Fallback>
          <p:sp>
            <p:nvSpPr>
              <p:cNvPr id="37" name="TextBox 36">
                <a:extLst>
                  <a:ext uri="{FF2B5EF4-FFF2-40B4-BE49-F238E27FC236}">
                    <a16:creationId xmlns:a16="http://schemas.microsoft.com/office/drawing/2014/main" id="{F92EC576-90EE-4208-A83B-5BE276CEA082}"/>
                  </a:ext>
                </a:extLst>
              </p:cNvPr>
              <p:cNvSpPr txBox="1">
                <a:spLocks noRot="1" noChangeAspect="1" noMove="1" noResize="1" noEditPoints="1" noAdjustHandles="1" noChangeArrowheads="1" noChangeShapeType="1" noTextEdit="1"/>
              </p:cNvSpPr>
              <p:nvPr/>
            </p:nvSpPr>
            <p:spPr>
              <a:xfrm>
                <a:off x="1080345" y="20882620"/>
                <a:ext cx="15193688" cy="22351696"/>
              </a:xfrm>
              <a:prstGeom prst="rect">
                <a:avLst/>
              </a:prstGeom>
              <a:blipFill>
                <a:blip r:embed="rId3"/>
                <a:stretch>
                  <a:fillRect l="-1243" t="-409"/>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B88F1C59-008E-486A-8BB6-1F1B00E9AB14}"/>
              </a:ext>
            </a:extLst>
          </p:cNvPr>
          <p:cNvPicPr/>
          <p:nvPr/>
        </p:nvPicPr>
        <p:blipFill>
          <a:blip r:embed="rId4"/>
          <a:stretch>
            <a:fillRect/>
          </a:stretch>
        </p:blipFill>
        <p:spPr>
          <a:xfrm>
            <a:off x="10009336" y="33234536"/>
            <a:ext cx="5469707" cy="3993900"/>
          </a:xfrm>
          <a:prstGeom prst="rect">
            <a:avLst/>
          </a:prstGeom>
        </p:spPr>
      </p:pic>
      <p:pic>
        <p:nvPicPr>
          <p:cNvPr id="33" name="Picture 32">
            <a:extLst>
              <a:ext uri="{FF2B5EF4-FFF2-40B4-BE49-F238E27FC236}">
                <a16:creationId xmlns:a16="http://schemas.microsoft.com/office/drawing/2014/main" id="{2A337755-2C70-443D-A284-4CD8FA67AE64}"/>
              </a:ext>
            </a:extLst>
          </p:cNvPr>
          <p:cNvPicPr/>
          <p:nvPr/>
        </p:nvPicPr>
        <p:blipFill>
          <a:blip r:embed="rId5"/>
          <a:stretch>
            <a:fillRect/>
          </a:stretch>
        </p:blipFill>
        <p:spPr>
          <a:xfrm>
            <a:off x="10009337" y="37456527"/>
            <a:ext cx="5469706" cy="4092389"/>
          </a:xfrm>
          <a:prstGeom prst="rect">
            <a:avLst/>
          </a:prstGeom>
        </p:spPr>
      </p:pic>
      <p:sp>
        <p:nvSpPr>
          <p:cNvPr id="38" name="TextBox 37">
            <a:extLst>
              <a:ext uri="{FF2B5EF4-FFF2-40B4-BE49-F238E27FC236}">
                <a16:creationId xmlns:a16="http://schemas.microsoft.com/office/drawing/2014/main" id="{BCE3222F-B312-4A5A-B18E-5DCAE8B1C37C}"/>
              </a:ext>
            </a:extLst>
          </p:cNvPr>
          <p:cNvSpPr txBox="1"/>
          <p:nvPr/>
        </p:nvSpPr>
        <p:spPr>
          <a:xfrm>
            <a:off x="18650297" y="17210212"/>
            <a:ext cx="11582400" cy="1015663"/>
          </a:xfrm>
          <a:prstGeom prst="rect">
            <a:avLst/>
          </a:prstGeom>
          <a:noFill/>
        </p:spPr>
        <p:txBody>
          <a:bodyPr wrap="square" rtlCol="0">
            <a:spAutoFit/>
          </a:bodyPr>
          <a:lstStyle/>
          <a:p>
            <a:pPr algn="ctr"/>
            <a:r>
              <a:rPr lang="en-US" sz="6000" b="1" dirty="0"/>
              <a:t>Clustering</a:t>
            </a:r>
          </a:p>
        </p:txBody>
      </p:sp>
      <p:sp>
        <p:nvSpPr>
          <p:cNvPr id="40" name="TextBox 39">
            <a:extLst>
              <a:ext uri="{FF2B5EF4-FFF2-40B4-BE49-F238E27FC236}">
                <a16:creationId xmlns:a16="http://schemas.microsoft.com/office/drawing/2014/main" id="{3B7647D7-CFE0-4CBB-BB60-E7A325E1173F}"/>
              </a:ext>
            </a:extLst>
          </p:cNvPr>
          <p:cNvSpPr txBox="1"/>
          <p:nvPr/>
        </p:nvSpPr>
        <p:spPr>
          <a:xfrm>
            <a:off x="17204693" y="40180764"/>
            <a:ext cx="14473608" cy="1938992"/>
          </a:xfrm>
          <a:prstGeom prst="rect">
            <a:avLst/>
          </a:prstGeom>
          <a:noFill/>
        </p:spPr>
        <p:txBody>
          <a:bodyPr wrap="square" rtlCol="0">
            <a:spAutoFit/>
          </a:bodyPr>
          <a:lstStyle/>
          <a:p>
            <a:pPr marL="457200" indent="-457200">
              <a:buAutoNum type="arabicPeriod"/>
            </a:pPr>
            <a:r>
              <a:rPr lang="en-US" sz="2400" b="1" dirty="0" err="1"/>
              <a:t>Achari</a:t>
            </a:r>
            <a:r>
              <a:rPr lang="en-US" sz="2400" b="1" dirty="0"/>
              <a:t> C, Winslow S, Larsson C</a:t>
            </a:r>
            <a:r>
              <a:rPr lang="en-US" sz="2400" dirty="0"/>
              <a:t>. Down Regulation of CLDND1 Induces Apoptosis in Breast Cancer Cells. </a:t>
            </a:r>
            <a:r>
              <a:rPr lang="en-US" sz="2400" i="1" dirty="0" err="1"/>
              <a:t>PLoS</a:t>
            </a:r>
            <a:r>
              <a:rPr lang="en-US" sz="2400" i="1" dirty="0"/>
              <a:t> One</a:t>
            </a:r>
            <a:r>
              <a:rPr lang="en-US" sz="2400" dirty="0"/>
              <a:t> 2015;10(6):e0130300. </a:t>
            </a:r>
          </a:p>
          <a:p>
            <a:pPr marL="457200" indent="-457200">
              <a:buAutoNum type="arabicPeriod"/>
            </a:pPr>
            <a:r>
              <a:rPr lang="en-US" sz="2400" b="1" dirty="0" err="1"/>
              <a:t>Lonne</a:t>
            </a:r>
            <a:r>
              <a:rPr lang="en-US" sz="2400" b="1" dirty="0"/>
              <a:t> GK, </a:t>
            </a:r>
            <a:r>
              <a:rPr lang="en-US" sz="2400" b="1" dirty="0" err="1"/>
              <a:t>Masoumi</a:t>
            </a:r>
            <a:r>
              <a:rPr lang="en-US" sz="2400" b="1" dirty="0"/>
              <a:t> KC, </a:t>
            </a:r>
            <a:r>
              <a:rPr lang="en-US" sz="2400" b="1" dirty="0" err="1"/>
              <a:t>Lennartsson</a:t>
            </a:r>
            <a:r>
              <a:rPr lang="en-US" sz="2400" b="1" dirty="0"/>
              <a:t> J, Larsson C</a:t>
            </a:r>
            <a:r>
              <a:rPr lang="en-US" sz="2400" dirty="0"/>
              <a:t>. Protein kinase </a:t>
            </a:r>
            <a:r>
              <a:rPr lang="en-US" sz="2400" dirty="0" err="1"/>
              <a:t>Cdelta</a:t>
            </a:r>
            <a:r>
              <a:rPr lang="en-US" sz="2400" dirty="0"/>
              <a:t> supports survival of MDA-MB-231 breast cancer cells by suppressing the ERK1/2 pathway. The Journal of biological chemistry. 2009;284(48):33456–65</a:t>
            </a:r>
          </a:p>
        </p:txBody>
      </p:sp>
      <p:sp>
        <p:nvSpPr>
          <p:cNvPr id="41" name="TextBox 40">
            <a:extLst>
              <a:ext uri="{FF2B5EF4-FFF2-40B4-BE49-F238E27FC236}">
                <a16:creationId xmlns:a16="http://schemas.microsoft.com/office/drawing/2014/main" id="{96BDCC20-3B36-41AA-8FC3-B68D496AECC1}"/>
              </a:ext>
            </a:extLst>
          </p:cNvPr>
          <p:cNvSpPr txBox="1"/>
          <p:nvPr/>
        </p:nvSpPr>
        <p:spPr>
          <a:xfrm>
            <a:off x="17498169" y="5976964"/>
            <a:ext cx="14761640" cy="7663636"/>
          </a:xfrm>
          <a:prstGeom prst="rect">
            <a:avLst/>
          </a:prstGeom>
          <a:noFill/>
        </p:spPr>
        <p:txBody>
          <a:bodyPr wrap="square" rtlCol="0">
            <a:spAutoFit/>
          </a:bodyPr>
          <a:lstStyle/>
          <a:p>
            <a:r>
              <a:rPr lang="en-US" sz="3400" dirty="0">
                <a:ln w="0"/>
                <a:solidFill>
                  <a:schemeClr val="accent4">
                    <a:lumMod val="75000"/>
                  </a:schemeClr>
                </a:solidFill>
                <a:effectLst>
                  <a:outerShdw blurRad="38100" dist="25400" dir="5400000" algn="ctr" rotWithShape="0">
                    <a:srgbClr val="6E747A">
                      <a:alpha val="43000"/>
                    </a:srgbClr>
                  </a:outerShdw>
                </a:effectLst>
              </a:rPr>
              <a:t>Decision tree</a:t>
            </a:r>
          </a:p>
          <a:p>
            <a:r>
              <a:rPr lang="en-US" sz="3400" dirty="0"/>
              <a:t>We tuned </a:t>
            </a:r>
            <a:r>
              <a:rPr lang="en-US" sz="3400" dirty="0" err="1"/>
              <a:t>max_depth</a:t>
            </a:r>
            <a:r>
              <a:rPr lang="en-US" sz="3400" dirty="0"/>
              <a:t> parameter of decision tree, using 5 folds on the training</a:t>
            </a:r>
          </a:p>
          <a:p>
            <a:r>
              <a:rPr lang="en-US" sz="3400" dirty="0"/>
              <a:t>set. We chose maximal depth of 70.</a:t>
            </a:r>
          </a:p>
          <a:p>
            <a:endParaRPr lang="en-US" sz="3400" dirty="0"/>
          </a:p>
          <a:p>
            <a:r>
              <a:rPr lang="en-US" sz="3400" dirty="0">
                <a:ln w="0"/>
                <a:solidFill>
                  <a:schemeClr val="accent4">
                    <a:lumMod val="75000"/>
                  </a:schemeClr>
                </a:solidFill>
                <a:effectLst>
                  <a:outerShdw blurRad="38100" dist="25400" dir="5400000" algn="ctr" rotWithShape="0">
                    <a:srgbClr val="6E747A">
                      <a:alpha val="43000"/>
                    </a:srgbClr>
                  </a:outerShdw>
                </a:effectLst>
              </a:rPr>
              <a:t>SVM (Support-vector machine)</a:t>
            </a:r>
          </a:p>
          <a:p>
            <a:r>
              <a:rPr lang="en-US" sz="3400" dirty="0"/>
              <a:t>Similarly, we tuned </a:t>
            </a:r>
            <a:r>
              <a:rPr lang="en-US" sz="3400" dirty="0" err="1"/>
              <a:t>max_iter</a:t>
            </a:r>
            <a:r>
              <a:rPr lang="en-US" sz="3400" dirty="0"/>
              <a:t> parameter of SVM classifier. We chose to allow a maximal iterations number of 20.</a:t>
            </a:r>
          </a:p>
          <a:p>
            <a:endParaRPr lang="en-US" sz="3400" dirty="0"/>
          </a:p>
          <a:p>
            <a:r>
              <a:rPr lang="en-US" sz="3400" dirty="0"/>
              <a:t>SVM showed better performance in comparison</a:t>
            </a:r>
          </a:p>
          <a:p>
            <a:r>
              <a:rPr lang="en-US" sz="3400" dirty="0"/>
              <a:t>to decision tree.</a:t>
            </a:r>
            <a:endParaRPr lang="he-IL" sz="3400" dirty="0"/>
          </a:p>
          <a:p>
            <a:endParaRPr lang="en-US" sz="2400" i="1" dirty="0"/>
          </a:p>
          <a:p>
            <a:r>
              <a:rPr lang="en-US" sz="3200" i="1" u="sng"/>
              <a:t>SVM metrics:</a:t>
            </a:r>
          </a:p>
          <a:p>
            <a:r>
              <a:rPr lang="en-US" sz="3200" i="1" dirty="0"/>
              <a:t>accuracy score:  0.79</a:t>
            </a:r>
          </a:p>
          <a:p>
            <a:r>
              <a:rPr lang="en-US" sz="3200" i="1" dirty="0"/>
              <a:t>recall score:  0.26</a:t>
            </a:r>
          </a:p>
          <a:p>
            <a:r>
              <a:rPr lang="en-US" sz="3200" i="1" dirty="0"/>
              <a:t>precision score:  0.18</a:t>
            </a:r>
          </a:p>
        </p:txBody>
      </p:sp>
      <p:sp>
        <p:nvSpPr>
          <p:cNvPr id="25" name="TextBox 24">
            <a:extLst>
              <a:ext uri="{FF2B5EF4-FFF2-40B4-BE49-F238E27FC236}">
                <a16:creationId xmlns:a16="http://schemas.microsoft.com/office/drawing/2014/main" id="{DBB78202-4095-4C57-BC31-2098BA74ED69}"/>
              </a:ext>
            </a:extLst>
          </p:cNvPr>
          <p:cNvSpPr txBox="1"/>
          <p:nvPr/>
        </p:nvSpPr>
        <p:spPr>
          <a:xfrm>
            <a:off x="17227760" y="18046139"/>
            <a:ext cx="14761640" cy="7632859"/>
          </a:xfrm>
          <a:prstGeom prst="rect">
            <a:avLst/>
          </a:prstGeom>
          <a:noFill/>
        </p:spPr>
        <p:txBody>
          <a:bodyPr wrap="square" rtlCol="0">
            <a:spAutoFit/>
          </a:bodyPr>
          <a:lstStyle/>
          <a:p>
            <a:r>
              <a:rPr lang="en-US" sz="3400" dirty="0" err="1">
                <a:ln w="0"/>
                <a:solidFill>
                  <a:schemeClr val="accent4">
                    <a:lumMod val="75000"/>
                  </a:schemeClr>
                </a:solidFill>
                <a:effectLst>
                  <a:outerShdw blurRad="38100" dist="25400" dir="5400000" algn="ctr" rotWithShape="0">
                    <a:srgbClr val="6E747A">
                      <a:alpha val="43000"/>
                    </a:srgbClr>
                  </a:outerShdw>
                </a:effectLst>
              </a:rPr>
              <a:t>KMeans</a:t>
            </a:r>
            <a:endParaRPr lang="en-US" sz="3400" dirty="0">
              <a:ln w="0"/>
              <a:solidFill>
                <a:schemeClr val="accent4">
                  <a:lumMod val="75000"/>
                </a:schemeClr>
              </a:solidFill>
              <a:effectLst>
                <a:outerShdw blurRad="38100" dist="25400" dir="5400000" algn="ctr" rotWithShape="0">
                  <a:srgbClr val="6E747A">
                    <a:alpha val="43000"/>
                  </a:srgbClr>
                </a:outerShdw>
              </a:effectLst>
            </a:endParaRPr>
          </a:p>
          <a:p>
            <a:r>
              <a:rPr lang="en-US" sz="3400" dirty="0" err="1"/>
              <a:t>Kmeans</a:t>
            </a:r>
            <a:r>
              <a:rPr lang="en-US" sz="3400" dirty="0"/>
              <a:t> is a clustering algorithm in which each sample is iteratively assigned to</a:t>
            </a:r>
          </a:p>
          <a:p>
            <a:r>
              <a:rPr lang="en-US" sz="3400" dirty="0"/>
              <a:t>the cluster with the ‘nearest’ mean.</a:t>
            </a:r>
          </a:p>
          <a:p>
            <a:r>
              <a:rPr lang="en-US" sz="3400" dirty="0">
                <a:ln w="0"/>
                <a:solidFill>
                  <a:schemeClr val="accent4">
                    <a:lumMod val="75000"/>
                  </a:schemeClr>
                </a:solidFill>
                <a:effectLst>
                  <a:outerShdw blurRad="38100" dist="25400" dir="5400000" algn="ctr" rotWithShape="0">
                    <a:srgbClr val="6E747A">
                      <a:alpha val="43000"/>
                    </a:srgbClr>
                  </a:outerShdw>
                </a:effectLst>
              </a:rPr>
              <a:t>Hierarchical Clustering</a:t>
            </a:r>
            <a:endParaRPr lang="en-US" sz="3400" dirty="0"/>
          </a:p>
          <a:p>
            <a:r>
              <a:rPr lang="en-US" sz="3400" dirty="0"/>
              <a:t>Agglomerative clustering algorithm for hierarchical clustering is a bottom-up approach, each sample starts in its own cluster, and clusters are successively merged together.</a:t>
            </a:r>
          </a:p>
          <a:p>
            <a:endParaRPr lang="en-US" sz="1000" dirty="0"/>
          </a:p>
          <a:p>
            <a:r>
              <a:rPr lang="en-US" sz="3400" dirty="0"/>
              <a:t>We applied the two algorithms with different</a:t>
            </a:r>
          </a:p>
          <a:p>
            <a:r>
              <a:rPr lang="en-US" sz="3400" dirty="0"/>
              <a:t>number of clusters and compared the result.</a:t>
            </a:r>
          </a:p>
          <a:p>
            <a:r>
              <a:rPr lang="en-US" sz="3400" dirty="0"/>
              <a:t>We chose </a:t>
            </a:r>
            <a:r>
              <a:rPr lang="en-US" sz="3400" dirty="0" err="1"/>
              <a:t>Kmeans</a:t>
            </a:r>
            <a:r>
              <a:rPr lang="en-US" sz="3400" dirty="0"/>
              <a:t> with 2 clusters.</a:t>
            </a:r>
          </a:p>
          <a:p>
            <a:endParaRPr lang="en-US" sz="1000" dirty="0"/>
          </a:p>
          <a:p>
            <a:r>
              <a:rPr lang="en-US" sz="3200" i="1" u="sng" dirty="0"/>
              <a:t>Percentage of true labels per cluster</a:t>
            </a:r>
            <a:r>
              <a:rPr lang="en-US" sz="3200" i="1" dirty="0"/>
              <a:t>:</a:t>
            </a:r>
          </a:p>
          <a:p>
            <a:r>
              <a:rPr lang="en-US" sz="3200" i="1" dirty="0"/>
              <a:t>Cluster 0:  true labels:  0.24</a:t>
            </a:r>
          </a:p>
          <a:p>
            <a:r>
              <a:rPr lang="en-US" sz="3200" i="1" dirty="0"/>
              <a:t>Cluster 1:  true labels:  0.45</a:t>
            </a:r>
          </a:p>
          <a:p>
            <a:endParaRPr lang="en-US" sz="3400" dirty="0"/>
          </a:p>
        </p:txBody>
      </p:sp>
      <p:pic>
        <p:nvPicPr>
          <p:cNvPr id="2" name="Picture 1">
            <a:extLst>
              <a:ext uri="{FF2B5EF4-FFF2-40B4-BE49-F238E27FC236}">
                <a16:creationId xmlns:a16="http://schemas.microsoft.com/office/drawing/2014/main" id="{420C307D-0F08-4157-8A7F-D1E796CBB31F}"/>
              </a:ext>
            </a:extLst>
          </p:cNvPr>
          <p:cNvPicPr>
            <a:picLocks noChangeAspect="1"/>
          </p:cNvPicPr>
          <p:nvPr/>
        </p:nvPicPr>
        <p:blipFill>
          <a:blip r:embed="rId6"/>
          <a:stretch>
            <a:fillRect/>
          </a:stretch>
        </p:blipFill>
        <p:spPr>
          <a:xfrm>
            <a:off x="25483922" y="21276402"/>
            <a:ext cx="5839783" cy="4509833"/>
          </a:xfrm>
          <a:prstGeom prst="rect">
            <a:avLst/>
          </a:prstGeom>
        </p:spPr>
      </p:pic>
      <p:pic>
        <p:nvPicPr>
          <p:cNvPr id="28" name="Picture 27">
            <a:extLst>
              <a:ext uri="{FF2B5EF4-FFF2-40B4-BE49-F238E27FC236}">
                <a16:creationId xmlns:a16="http://schemas.microsoft.com/office/drawing/2014/main" id="{2C820D7C-8B39-4565-92C9-5FA249216CD8}"/>
              </a:ext>
            </a:extLst>
          </p:cNvPr>
          <p:cNvPicPr/>
          <p:nvPr/>
        </p:nvPicPr>
        <p:blipFill>
          <a:blip r:embed="rId7"/>
          <a:stretch>
            <a:fillRect/>
          </a:stretch>
        </p:blipFill>
        <p:spPr>
          <a:xfrm>
            <a:off x="25483922" y="10790949"/>
            <a:ext cx="5520308" cy="4196919"/>
          </a:xfrm>
          <a:prstGeom prst="rect">
            <a:avLst/>
          </a:prstGeom>
        </p:spPr>
      </p:pic>
      <p:sp>
        <p:nvSpPr>
          <p:cNvPr id="29" name="TextBox 28">
            <a:extLst>
              <a:ext uri="{FF2B5EF4-FFF2-40B4-BE49-F238E27FC236}">
                <a16:creationId xmlns:a16="http://schemas.microsoft.com/office/drawing/2014/main" id="{5F519F2A-9775-42EA-AC28-73D54432FFE5}"/>
              </a:ext>
            </a:extLst>
          </p:cNvPr>
          <p:cNvSpPr txBox="1"/>
          <p:nvPr/>
        </p:nvSpPr>
        <p:spPr>
          <a:xfrm>
            <a:off x="17356920" y="30819724"/>
            <a:ext cx="14326825" cy="7940635"/>
          </a:xfrm>
          <a:prstGeom prst="rect">
            <a:avLst/>
          </a:prstGeom>
          <a:noFill/>
        </p:spPr>
        <p:txBody>
          <a:bodyPr wrap="square" rtlCol="0">
            <a:spAutoFit/>
          </a:bodyPr>
          <a:lstStyle/>
          <a:p>
            <a:pPr marL="285750" indent="-285750">
              <a:buFont typeface="Arial" panose="020B0604020202020204" pitchFamily="34" charset="0"/>
              <a:buChar char="•"/>
            </a:pPr>
            <a:r>
              <a:rPr lang="en-US" sz="3400" dirty="0"/>
              <a:t>Both supervised and unsupervised methods did not show good performance.</a:t>
            </a:r>
          </a:p>
          <a:p>
            <a:pPr marL="285750" indent="-285750">
              <a:buFont typeface="Arial" panose="020B0604020202020204" pitchFamily="34" charset="0"/>
              <a:buChar char="•"/>
            </a:pPr>
            <a:r>
              <a:rPr lang="en-US" sz="3400" dirty="0"/>
              <a:t>For supervised methods, there was a relatively high accuracy due to the small fraction of ‘TRUE’ labels in the dataset. We managed to improve precision and recall metrics using, but still most ‘TRUE’ genes are wrongly classified.</a:t>
            </a:r>
          </a:p>
          <a:p>
            <a:pPr marL="285750" indent="-285750">
              <a:buFont typeface="Arial" panose="020B0604020202020204" pitchFamily="34" charset="0"/>
              <a:buChar char="•"/>
            </a:pPr>
            <a:r>
              <a:rPr lang="en-US" sz="3400" dirty="0"/>
              <a:t>For unsupervised methods, we chose the number of clusters  that maximize silhouette score. However, with labels taken into account, the clusters are heterogenous. </a:t>
            </a:r>
          </a:p>
          <a:p>
            <a:pPr marL="285750" indent="-285750">
              <a:buFont typeface="Arial" panose="020B0604020202020204" pitchFamily="34" charset="0"/>
              <a:buChar char="•"/>
            </a:pPr>
            <a:r>
              <a:rPr lang="en-US" sz="3400" dirty="0"/>
              <a:t>A possible explanation could be that down-regulation of </a:t>
            </a:r>
            <a:r>
              <a:rPr lang="en-US" sz="3400" dirty="0" err="1"/>
              <a:t>PKCδ</a:t>
            </a:r>
            <a:r>
              <a:rPr lang="en-US" sz="3400" dirty="0"/>
              <a:t> has an affect on other biological functions and therefore non-apoptosis genes also show changes in expression levels.</a:t>
            </a:r>
          </a:p>
          <a:p>
            <a:pPr marL="285750" indent="-285750">
              <a:buFont typeface="Arial" panose="020B0604020202020204" pitchFamily="34" charset="0"/>
              <a:buChar char="•"/>
            </a:pPr>
            <a:r>
              <a:rPr lang="en-US" sz="3400" dirty="0"/>
              <a:t>Another point to note is that maybe some of the apoptosis genes are not affected by down-regulation of </a:t>
            </a:r>
            <a:r>
              <a:rPr lang="en-US" sz="3400" dirty="0" err="1"/>
              <a:t>PKCδ</a:t>
            </a:r>
            <a:r>
              <a:rPr lang="en-US" sz="3400" dirty="0"/>
              <a:t> and therefore their expression levels did not change, despite being labeled as ‘TRUE’.</a:t>
            </a:r>
          </a:p>
          <a:p>
            <a:pPr marL="285750" indent="-285750">
              <a:buFont typeface="Arial" panose="020B0604020202020204" pitchFamily="34" charset="0"/>
              <a:buChar char="•"/>
            </a:pPr>
            <a:r>
              <a:rPr lang="en-US" sz="3400" dirty="0"/>
              <a:t>We assume that for better results, perhaps a different labeling approach should be applied (for example, multiclass rather than binary).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TM03457491[[fn=Metropolitan]]</Template>
  <TotalTime>2082</TotalTime>
  <Words>993</Words>
  <Application>Microsoft Office PowerPoint</Application>
  <PresentationFormat>Custom</PresentationFormat>
  <Paragraphs>99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Yael Mandel-Gutfreund</dc:creator>
  <cp:lastModifiedBy>Anna Romanov</cp:lastModifiedBy>
  <cp:revision>205</cp:revision>
  <dcterms:created xsi:type="dcterms:W3CDTF">2010-03-31T06:35:48Z</dcterms:created>
  <dcterms:modified xsi:type="dcterms:W3CDTF">2019-03-11T20:44:51Z</dcterms:modified>
</cp:coreProperties>
</file>