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4120475" cy="34920238"/>
  <p:notesSz cx="6858000" cy="9144000"/>
  <p:defaultTextStyle>
    <a:defPPr>
      <a:defRPr lang="en-US"/>
    </a:defPPr>
    <a:lvl1pPr marL="0" algn="l" defTabSz="3373478" rtl="0" eaLnBrk="1" latinLnBrk="0" hangingPunct="1">
      <a:defRPr sz="6637" kern="1200">
        <a:solidFill>
          <a:schemeClr val="tx1"/>
        </a:solidFill>
        <a:latin typeface="+mn-lt"/>
        <a:ea typeface="+mn-ea"/>
        <a:cs typeface="+mn-cs"/>
      </a:defRPr>
    </a:lvl1pPr>
    <a:lvl2pPr marL="1686739" algn="l" defTabSz="3373478" rtl="0" eaLnBrk="1" latinLnBrk="0" hangingPunct="1">
      <a:defRPr sz="6637" kern="1200">
        <a:solidFill>
          <a:schemeClr val="tx1"/>
        </a:solidFill>
        <a:latin typeface="+mn-lt"/>
        <a:ea typeface="+mn-ea"/>
        <a:cs typeface="+mn-cs"/>
      </a:defRPr>
    </a:lvl2pPr>
    <a:lvl3pPr marL="3373478" algn="l" defTabSz="3373478" rtl="0" eaLnBrk="1" latinLnBrk="0" hangingPunct="1">
      <a:defRPr sz="6637" kern="1200">
        <a:solidFill>
          <a:schemeClr val="tx1"/>
        </a:solidFill>
        <a:latin typeface="+mn-lt"/>
        <a:ea typeface="+mn-ea"/>
        <a:cs typeface="+mn-cs"/>
      </a:defRPr>
    </a:lvl3pPr>
    <a:lvl4pPr marL="5060216" algn="l" defTabSz="3373478" rtl="0" eaLnBrk="1" latinLnBrk="0" hangingPunct="1">
      <a:defRPr sz="6637" kern="1200">
        <a:solidFill>
          <a:schemeClr val="tx1"/>
        </a:solidFill>
        <a:latin typeface="+mn-lt"/>
        <a:ea typeface="+mn-ea"/>
        <a:cs typeface="+mn-cs"/>
      </a:defRPr>
    </a:lvl4pPr>
    <a:lvl5pPr marL="6746955" algn="l" defTabSz="3373478" rtl="0" eaLnBrk="1" latinLnBrk="0" hangingPunct="1">
      <a:defRPr sz="6637" kern="1200">
        <a:solidFill>
          <a:schemeClr val="tx1"/>
        </a:solidFill>
        <a:latin typeface="+mn-lt"/>
        <a:ea typeface="+mn-ea"/>
        <a:cs typeface="+mn-cs"/>
      </a:defRPr>
    </a:lvl5pPr>
    <a:lvl6pPr marL="8433694" algn="l" defTabSz="3373478" rtl="0" eaLnBrk="1" latinLnBrk="0" hangingPunct="1">
      <a:defRPr sz="6637" kern="1200">
        <a:solidFill>
          <a:schemeClr val="tx1"/>
        </a:solidFill>
        <a:latin typeface="+mn-lt"/>
        <a:ea typeface="+mn-ea"/>
        <a:cs typeface="+mn-cs"/>
      </a:defRPr>
    </a:lvl6pPr>
    <a:lvl7pPr marL="10120433" algn="l" defTabSz="3373478" rtl="0" eaLnBrk="1" latinLnBrk="0" hangingPunct="1">
      <a:defRPr sz="6637" kern="1200">
        <a:solidFill>
          <a:schemeClr val="tx1"/>
        </a:solidFill>
        <a:latin typeface="+mn-lt"/>
        <a:ea typeface="+mn-ea"/>
        <a:cs typeface="+mn-cs"/>
      </a:defRPr>
    </a:lvl7pPr>
    <a:lvl8pPr marL="11807172" algn="l" defTabSz="3373478" rtl="0" eaLnBrk="1" latinLnBrk="0" hangingPunct="1">
      <a:defRPr sz="6637" kern="1200">
        <a:solidFill>
          <a:schemeClr val="tx1"/>
        </a:solidFill>
        <a:latin typeface="+mn-lt"/>
        <a:ea typeface="+mn-ea"/>
        <a:cs typeface="+mn-cs"/>
      </a:defRPr>
    </a:lvl8pPr>
    <a:lvl9pPr marL="13493911" algn="l" defTabSz="3373478" rtl="0" eaLnBrk="1" latinLnBrk="0" hangingPunct="1">
      <a:defRPr sz="663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999" userDrawn="1">
          <p15:clr>
            <a:srgbClr val="A4A3A4"/>
          </p15:clr>
        </p15:guide>
        <p15:guide id="2" pos="75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FD9"/>
    <a:srgbClr val="0000FF"/>
    <a:srgbClr val="FFCC66"/>
    <a:srgbClr val="BC4744"/>
    <a:srgbClr val="FFCC00"/>
    <a:srgbClr val="FFFF00"/>
    <a:srgbClr val="FF5050"/>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10" d="100"/>
          <a:sy n="10" d="100"/>
        </p:scale>
        <p:origin x="2776" y="420"/>
      </p:cViewPr>
      <p:guideLst>
        <p:guide orient="horz" pos="10999"/>
        <p:guide pos="75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9036" y="10847909"/>
            <a:ext cx="20502404" cy="7485218"/>
          </a:xfrm>
        </p:spPr>
        <p:txBody>
          <a:bodyPr/>
          <a:lstStyle/>
          <a:p>
            <a:r>
              <a:rPr lang="en-US"/>
              <a:t>Click to edit Master title style</a:t>
            </a:r>
          </a:p>
        </p:txBody>
      </p:sp>
      <p:sp>
        <p:nvSpPr>
          <p:cNvPr id="3" name="Subtitle 2"/>
          <p:cNvSpPr>
            <a:spLocks noGrp="1"/>
          </p:cNvSpPr>
          <p:nvPr>
            <p:ph type="subTitle" idx="1"/>
          </p:nvPr>
        </p:nvSpPr>
        <p:spPr>
          <a:xfrm>
            <a:off x="3618072" y="19788135"/>
            <a:ext cx="16884333" cy="8924061"/>
          </a:xfrm>
        </p:spPr>
        <p:txBody>
          <a:bodyPr/>
          <a:lstStyle>
            <a:lvl1pPr marL="0" indent="0" algn="ctr">
              <a:buNone/>
              <a:defRPr>
                <a:solidFill>
                  <a:schemeClr val="tx1">
                    <a:tint val="75000"/>
                  </a:schemeClr>
                </a:solidFill>
              </a:defRPr>
            </a:lvl1pPr>
            <a:lvl2pPr marL="1608105" indent="0" algn="ctr">
              <a:buNone/>
              <a:defRPr>
                <a:solidFill>
                  <a:schemeClr val="tx1">
                    <a:tint val="75000"/>
                  </a:schemeClr>
                </a:solidFill>
              </a:defRPr>
            </a:lvl2pPr>
            <a:lvl3pPr marL="3216210" indent="0" algn="ctr">
              <a:buNone/>
              <a:defRPr>
                <a:solidFill>
                  <a:schemeClr val="tx1">
                    <a:tint val="75000"/>
                  </a:schemeClr>
                </a:solidFill>
              </a:defRPr>
            </a:lvl3pPr>
            <a:lvl4pPr marL="4824315" indent="0" algn="ctr">
              <a:buNone/>
              <a:defRPr>
                <a:solidFill>
                  <a:schemeClr val="tx1">
                    <a:tint val="75000"/>
                  </a:schemeClr>
                </a:solidFill>
              </a:defRPr>
            </a:lvl4pPr>
            <a:lvl5pPr marL="6432420" indent="0" algn="ctr">
              <a:buNone/>
              <a:defRPr>
                <a:solidFill>
                  <a:schemeClr val="tx1">
                    <a:tint val="75000"/>
                  </a:schemeClr>
                </a:solidFill>
              </a:defRPr>
            </a:lvl5pPr>
            <a:lvl6pPr marL="8040525" indent="0" algn="ctr">
              <a:buNone/>
              <a:defRPr>
                <a:solidFill>
                  <a:schemeClr val="tx1">
                    <a:tint val="75000"/>
                  </a:schemeClr>
                </a:solidFill>
              </a:defRPr>
            </a:lvl6pPr>
            <a:lvl7pPr marL="9648630" indent="0" algn="ctr">
              <a:buNone/>
              <a:defRPr>
                <a:solidFill>
                  <a:schemeClr val="tx1">
                    <a:tint val="75000"/>
                  </a:schemeClr>
                </a:solidFill>
              </a:defRPr>
            </a:lvl7pPr>
            <a:lvl8pPr marL="11256735" indent="0" algn="ctr">
              <a:buNone/>
              <a:defRPr>
                <a:solidFill>
                  <a:schemeClr val="tx1">
                    <a:tint val="75000"/>
                  </a:schemeClr>
                </a:solidFill>
              </a:defRPr>
            </a:lvl8pPr>
            <a:lvl9pPr marL="1286484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21-Mar-19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21-Mar-19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972034" y="8810896"/>
            <a:ext cx="19229379" cy="1877124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275525" y="8810896"/>
            <a:ext cx="57294503" cy="1877124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21-Mar-19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21-Mar-19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05351" y="22439489"/>
            <a:ext cx="20502404" cy="6935548"/>
          </a:xfrm>
        </p:spPr>
        <p:txBody>
          <a:bodyPr anchor="t"/>
          <a:lstStyle>
            <a:lvl1pPr algn="l">
              <a:defRPr sz="14069" b="1" cap="all"/>
            </a:lvl1pPr>
          </a:lstStyle>
          <a:p>
            <a:r>
              <a:rPr lang="en-US"/>
              <a:t>Click to edit Master title style</a:t>
            </a:r>
          </a:p>
        </p:txBody>
      </p:sp>
      <p:sp>
        <p:nvSpPr>
          <p:cNvPr id="3" name="Text Placeholder 2"/>
          <p:cNvSpPr>
            <a:spLocks noGrp="1"/>
          </p:cNvSpPr>
          <p:nvPr>
            <p:ph type="body" idx="1"/>
          </p:nvPr>
        </p:nvSpPr>
        <p:spPr>
          <a:xfrm>
            <a:off x="1905351" y="14800689"/>
            <a:ext cx="20502404" cy="7638799"/>
          </a:xfrm>
        </p:spPr>
        <p:txBody>
          <a:bodyPr anchor="b"/>
          <a:lstStyle>
            <a:lvl1pPr marL="0" indent="0">
              <a:buNone/>
              <a:defRPr sz="7072">
                <a:solidFill>
                  <a:schemeClr val="tx1">
                    <a:tint val="75000"/>
                  </a:schemeClr>
                </a:solidFill>
              </a:defRPr>
            </a:lvl1pPr>
            <a:lvl2pPr marL="1608105" indent="0">
              <a:buNone/>
              <a:defRPr sz="6327">
                <a:solidFill>
                  <a:schemeClr val="tx1">
                    <a:tint val="75000"/>
                  </a:schemeClr>
                </a:solidFill>
              </a:defRPr>
            </a:lvl2pPr>
            <a:lvl3pPr marL="3216210" indent="0">
              <a:buNone/>
              <a:defRPr sz="5657">
                <a:solidFill>
                  <a:schemeClr val="tx1">
                    <a:tint val="75000"/>
                  </a:schemeClr>
                </a:solidFill>
              </a:defRPr>
            </a:lvl3pPr>
            <a:lvl4pPr marL="4824315" indent="0">
              <a:buNone/>
              <a:defRPr sz="4913">
                <a:solidFill>
                  <a:schemeClr val="tx1">
                    <a:tint val="75000"/>
                  </a:schemeClr>
                </a:solidFill>
              </a:defRPr>
            </a:lvl4pPr>
            <a:lvl5pPr marL="6432420" indent="0">
              <a:buNone/>
              <a:defRPr sz="4913">
                <a:solidFill>
                  <a:schemeClr val="tx1">
                    <a:tint val="75000"/>
                  </a:schemeClr>
                </a:solidFill>
              </a:defRPr>
            </a:lvl5pPr>
            <a:lvl6pPr marL="8040525" indent="0">
              <a:buNone/>
              <a:defRPr sz="4913">
                <a:solidFill>
                  <a:schemeClr val="tx1">
                    <a:tint val="75000"/>
                  </a:schemeClr>
                </a:solidFill>
              </a:defRPr>
            </a:lvl6pPr>
            <a:lvl7pPr marL="9648630" indent="0">
              <a:buNone/>
              <a:defRPr sz="4913">
                <a:solidFill>
                  <a:schemeClr val="tx1">
                    <a:tint val="75000"/>
                  </a:schemeClr>
                </a:solidFill>
              </a:defRPr>
            </a:lvl7pPr>
            <a:lvl8pPr marL="11256735" indent="0">
              <a:buNone/>
              <a:defRPr sz="4913">
                <a:solidFill>
                  <a:schemeClr val="tx1">
                    <a:tint val="75000"/>
                  </a:schemeClr>
                </a:solidFill>
              </a:defRPr>
            </a:lvl8pPr>
            <a:lvl9pPr marL="12864840" indent="0">
              <a:buNone/>
              <a:defRPr sz="491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21-Mar-19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75524" y="51329519"/>
            <a:ext cx="38261940" cy="145193823"/>
          </a:xfrm>
        </p:spPr>
        <p:txBody>
          <a:bodyPr/>
          <a:lstStyle>
            <a:lvl1pPr>
              <a:defRPr sz="9826"/>
            </a:lvl1pPr>
            <a:lvl2pPr>
              <a:defRPr sz="8412"/>
            </a:lvl2pPr>
            <a:lvl3pPr>
              <a:defRPr sz="7072"/>
            </a:lvl3pPr>
            <a:lvl4pPr>
              <a:defRPr sz="6327"/>
            </a:lvl4pPr>
            <a:lvl5pPr>
              <a:defRPr sz="6327"/>
            </a:lvl5pPr>
            <a:lvl6pPr>
              <a:defRPr sz="6327"/>
            </a:lvl6pPr>
            <a:lvl7pPr>
              <a:defRPr sz="6327"/>
            </a:lvl7pPr>
            <a:lvl8pPr>
              <a:defRPr sz="6327"/>
            </a:lvl8pPr>
            <a:lvl9pPr>
              <a:defRPr sz="63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939471" y="51329519"/>
            <a:ext cx="38261942" cy="145193823"/>
          </a:xfrm>
        </p:spPr>
        <p:txBody>
          <a:bodyPr/>
          <a:lstStyle>
            <a:lvl1pPr>
              <a:defRPr sz="9826"/>
            </a:lvl1pPr>
            <a:lvl2pPr>
              <a:defRPr sz="8412"/>
            </a:lvl2pPr>
            <a:lvl3pPr>
              <a:defRPr sz="7072"/>
            </a:lvl3pPr>
            <a:lvl4pPr>
              <a:defRPr sz="6327"/>
            </a:lvl4pPr>
            <a:lvl5pPr>
              <a:defRPr sz="6327"/>
            </a:lvl5pPr>
            <a:lvl6pPr>
              <a:defRPr sz="6327"/>
            </a:lvl6pPr>
            <a:lvl7pPr>
              <a:defRPr sz="6327"/>
            </a:lvl7pPr>
            <a:lvl8pPr>
              <a:defRPr sz="6327"/>
            </a:lvl8pPr>
            <a:lvl9pPr>
              <a:defRPr sz="63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21-Mar-19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06024" y="1398428"/>
            <a:ext cx="21708428" cy="582004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06024" y="7816640"/>
            <a:ext cx="10657399" cy="3257603"/>
          </a:xfrm>
        </p:spPr>
        <p:txBody>
          <a:bodyPr anchor="b"/>
          <a:lstStyle>
            <a:lvl1pPr marL="0" indent="0">
              <a:buNone/>
              <a:defRPr sz="8412" b="1"/>
            </a:lvl1pPr>
            <a:lvl2pPr marL="1608105" indent="0">
              <a:buNone/>
              <a:defRPr sz="7072" b="1"/>
            </a:lvl2pPr>
            <a:lvl3pPr marL="3216210" indent="0">
              <a:buNone/>
              <a:defRPr sz="6327" b="1"/>
            </a:lvl3pPr>
            <a:lvl4pPr marL="4824315" indent="0">
              <a:buNone/>
              <a:defRPr sz="5657" b="1"/>
            </a:lvl4pPr>
            <a:lvl5pPr marL="6432420" indent="0">
              <a:buNone/>
              <a:defRPr sz="5657" b="1"/>
            </a:lvl5pPr>
            <a:lvl6pPr marL="8040525" indent="0">
              <a:buNone/>
              <a:defRPr sz="5657" b="1"/>
            </a:lvl6pPr>
            <a:lvl7pPr marL="9648630" indent="0">
              <a:buNone/>
              <a:defRPr sz="5657" b="1"/>
            </a:lvl7pPr>
            <a:lvl8pPr marL="11256735" indent="0">
              <a:buNone/>
              <a:defRPr sz="5657" b="1"/>
            </a:lvl8pPr>
            <a:lvl9pPr marL="12864840" indent="0">
              <a:buNone/>
              <a:defRPr sz="5657" b="1"/>
            </a:lvl9pPr>
          </a:lstStyle>
          <a:p>
            <a:pPr lvl="0"/>
            <a:r>
              <a:rPr lang="en-US"/>
              <a:t>Click to edit Master text styles</a:t>
            </a:r>
          </a:p>
        </p:txBody>
      </p:sp>
      <p:sp>
        <p:nvSpPr>
          <p:cNvPr id="4" name="Content Placeholder 3"/>
          <p:cNvSpPr>
            <a:spLocks noGrp="1"/>
          </p:cNvSpPr>
          <p:nvPr>
            <p:ph sz="half" idx="2"/>
          </p:nvPr>
        </p:nvSpPr>
        <p:spPr>
          <a:xfrm>
            <a:off x="1206024" y="11074243"/>
            <a:ext cx="10657399" cy="20119556"/>
          </a:xfrm>
        </p:spPr>
        <p:txBody>
          <a:bodyPr/>
          <a:lstStyle>
            <a:lvl1pPr>
              <a:defRPr sz="8412"/>
            </a:lvl1pPr>
            <a:lvl2pPr>
              <a:defRPr sz="7072"/>
            </a:lvl2pPr>
            <a:lvl3pPr>
              <a:defRPr sz="6327"/>
            </a:lvl3pPr>
            <a:lvl4pPr>
              <a:defRPr sz="5657"/>
            </a:lvl4pPr>
            <a:lvl5pPr>
              <a:defRPr sz="5657"/>
            </a:lvl5pPr>
            <a:lvl6pPr>
              <a:defRPr sz="5657"/>
            </a:lvl6pPr>
            <a:lvl7pPr>
              <a:defRPr sz="5657"/>
            </a:lvl7pPr>
            <a:lvl8pPr>
              <a:defRPr sz="5657"/>
            </a:lvl8pPr>
            <a:lvl9pPr>
              <a:defRPr sz="56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252867" y="7816640"/>
            <a:ext cx="10661585" cy="3257603"/>
          </a:xfrm>
        </p:spPr>
        <p:txBody>
          <a:bodyPr anchor="b"/>
          <a:lstStyle>
            <a:lvl1pPr marL="0" indent="0">
              <a:buNone/>
              <a:defRPr sz="8412" b="1"/>
            </a:lvl1pPr>
            <a:lvl2pPr marL="1608105" indent="0">
              <a:buNone/>
              <a:defRPr sz="7072" b="1"/>
            </a:lvl2pPr>
            <a:lvl3pPr marL="3216210" indent="0">
              <a:buNone/>
              <a:defRPr sz="6327" b="1"/>
            </a:lvl3pPr>
            <a:lvl4pPr marL="4824315" indent="0">
              <a:buNone/>
              <a:defRPr sz="5657" b="1"/>
            </a:lvl4pPr>
            <a:lvl5pPr marL="6432420" indent="0">
              <a:buNone/>
              <a:defRPr sz="5657" b="1"/>
            </a:lvl5pPr>
            <a:lvl6pPr marL="8040525" indent="0">
              <a:buNone/>
              <a:defRPr sz="5657" b="1"/>
            </a:lvl6pPr>
            <a:lvl7pPr marL="9648630" indent="0">
              <a:buNone/>
              <a:defRPr sz="5657" b="1"/>
            </a:lvl7pPr>
            <a:lvl8pPr marL="11256735" indent="0">
              <a:buNone/>
              <a:defRPr sz="5657" b="1"/>
            </a:lvl8pPr>
            <a:lvl9pPr marL="12864840" indent="0">
              <a:buNone/>
              <a:defRPr sz="5657" b="1"/>
            </a:lvl9pPr>
          </a:lstStyle>
          <a:p>
            <a:pPr lvl="0"/>
            <a:r>
              <a:rPr lang="en-US"/>
              <a:t>Click to edit Master text styles</a:t>
            </a:r>
          </a:p>
        </p:txBody>
      </p:sp>
      <p:sp>
        <p:nvSpPr>
          <p:cNvPr id="6" name="Content Placeholder 5"/>
          <p:cNvSpPr>
            <a:spLocks noGrp="1"/>
          </p:cNvSpPr>
          <p:nvPr>
            <p:ph sz="quarter" idx="4"/>
          </p:nvPr>
        </p:nvSpPr>
        <p:spPr>
          <a:xfrm>
            <a:off x="12252867" y="11074243"/>
            <a:ext cx="10661585" cy="20119556"/>
          </a:xfrm>
        </p:spPr>
        <p:txBody>
          <a:bodyPr/>
          <a:lstStyle>
            <a:lvl1pPr>
              <a:defRPr sz="8412"/>
            </a:lvl1pPr>
            <a:lvl2pPr>
              <a:defRPr sz="7072"/>
            </a:lvl2pPr>
            <a:lvl3pPr>
              <a:defRPr sz="6327"/>
            </a:lvl3pPr>
            <a:lvl4pPr>
              <a:defRPr sz="5657"/>
            </a:lvl4pPr>
            <a:lvl5pPr>
              <a:defRPr sz="5657"/>
            </a:lvl5pPr>
            <a:lvl6pPr>
              <a:defRPr sz="5657"/>
            </a:lvl6pPr>
            <a:lvl7pPr>
              <a:defRPr sz="5657"/>
            </a:lvl7pPr>
            <a:lvl8pPr>
              <a:defRPr sz="5657"/>
            </a:lvl8pPr>
            <a:lvl9pPr>
              <a:defRPr sz="56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21-Mar-19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21-Mar-19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21-Mar-19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06025" y="1390343"/>
            <a:ext cx="7935470" cy="5917040"/>
          </a:xfrm>
        </p:spPr>
        <p:txBody>
          <a:bodyPr anchor="b"/>
          <a:lstStyle>
            <a:lvl1pPr algn="l">
              <a:defRPr sz="7072" b="1"/>
            </a:lvl1pPr>
          </a:lstStyle>
          <a:p>
            <a:r>
              <a:rPr lang="en-US"/>
              <a:t>Click to edit Master title style</a:t>
            </a:r>
          </a:p>
        </p:txBody>
      </p:sp>
      <p:sp>
        <p:nvSpPr>
          <p:cNvPr id="3" name="Content Placeholder 2"/>
          <p:cNvSpPr>
            <a:spLocks noGrp="1"/>
          </p:cNvSpPr>
          <p:nvPr>
            <p:ph idx="1"/>
          </p:nvPr>
        </p:nvSpPr>
        <p:spPr>
          <a:xfrm>
            <a:off x="9430436" y="1390345"/>
            <a:ext cx="13484015" cy="29803456"/>
          </a:xfrm>
        </p:spPr>
        <p:txBody>
          <a:bodyPr/>
          <a:lstStyle>
            <a:lvl1pPr>
              <a:defRPr sz="11240"/>
            </a:lvl1pPr>
            <a:lvl2pPr>
              <a:defRPr sz="9826"/>
            </a:lvl2pPr>
            <a:lvl3pPr>
              <a:defRPr sz="8412"/>
            </a:lvl3pPr>
            <a:lvl4pPr>
              <a:defRPr sz="7072"/>
            </a:lvl4pPr>
            <a:lvl5pPr>
              <a:defRPr sz="7072"/>
            </a:lvl5pPr>
            <a:lvl6pPr>
              <a:defRPr sz="7072"/>
            </a:lvl6pPr>
            <a:lvl7pPr>
              <a:defRPr sz="7072"/>
            </a:lvl7pPr>
            <a:lvl8pPr>
              <a:defRPr sz="7072"/>
            </a:lvl8pPr>
            <a:lvl9pPr>
              <a:defRPr sz="707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06025" y="7307386"/>
            <a:ext cx="7935470" cy="23886415"/>
          </a:xfrm>
        </p:spPr>
        <p:txBody>
          <a:bodyPr/>
          <a:lstStyle>
            <a:lvl1pPr marL="0" indent="0">
              <a:buNone/>
              <a:defRPr sz="4913"/>
            </a:lvl1pPr>
            <a:lvl2pPr marL="1608105" indent="0">
              <a:buNone/>
              <a:defRPr sz="4243"/>
            </a:lvl2pPr>
            <a:lvl3pPr marL="3216210" indent="0">
              <a:buNone/>
              <a:defRPr sz="3499"/>
            </a:lvl3pPr>
            <a:lvl4pPr marL="4824315" indent="0">
              <a:buNone/>
              <a:defRPr sz="3201"/>
            </a:lvl4pPr>
            <a:lvl5pPr marL="6432420" indent="0">
              <a:buNone/>
              <a:defRPr sz="3201"/>
            </a:lvl5pPr>
            <a:lvl6pPr marL="8040525" indent="0">
              <a:buNone/>
              <a:defRPr sz="3201"/>
            </a:lvl6pPr>
            <a:lvl7pPr marL="9648630" indent="0">
              <a:buNone/>
              <a:defRPr sz="3201"/>
            </a:lvl7pPr>
            <a:lvl8pPr marL="11256735" indent="0">
              <a:buNone/>
              <a:defRPr sz="3201"/>
            </a:lvl8pPr>
            <a:lvl9pPr marL="12864840" indent="0">
              <a:buNone/>
              <a:defRPr sz="3201"/>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21-Mar-19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7782" y="24444167"/>
            <a:ext cx="14472285" cy="2885772"/>
          </a:xfrm>
        </p:spPr>
        <p:txBody>
          <a:bodyPr anchor="b"/>
          <a:lstStyle>
            <a:lvl1pPr algn="l">
              <a:defRPr sz="7072" b="1"/>
            </a:lvl1pPr>
          </a:lstStyle>
          <a:p>
            <a:r>
              <a:rPr lang="en-US"/>
              <a:t>Click to edit Master title style</a:t>
            </a:r>
          </a:p>
        </p:txBody>
      </p:sp>
      <p:sp>
        <p:nvSpPr>
          <p:cNvPr id="3" name="Picture Placeholder 2"/>
          <p:cNvSpPr>
            <a:spLocks noGrp="1"/>
          </p:cNvSpPr>
          <p:nvPr>
            <p:ph type="pic" idx="1"/>
          </p:nvPr>
        </p:nvSpPr>
        <p:spPr>
          <a:xfrm>
            <a:off x="4727782" y="3120188"/>
            <a:ext cx="14472285" cy="20952143"/>
          </a:xfrm>
        </p:spPr>
        <p:txBody>
          <a:bodyPr/>
          <a:lstStyle>
            <a:lvl1pPr marL="0" indent="0">
              <a:buNone/>
              <a:defRPr sz="11240"/>
            </a:lvl1pPr>
            <a:lvl2pPr marL="1608105" indent="0">
              <a:buNone/>
              <a:defRPr sz="9826"/>
            </a:lvl2pPr>
            <a:lvl3pPr marL="3216210" indent="0">
              <a:buNone/>
              <a:defRPr sz="8412"/>
            </a:lvl3pPr>
            <a:lvl4pPr marL="4824315" indent="0">
              <a:buNone/>
              <a:defRPr sz="7072"/>
            </a:lvl4pPr>
            <a:lvl5pPr marL="6432420" indent="0">
              <a:buNone/>
              <a:defRPr sz="7072"/>
            </a:lvl5pPr>
            <a:lvl6pPr marL="8040525" indent="0">
              <a:buNone/>
              <a:defRPr sz="7072"/>
            </a:lvl6pPr>
            <a:lvl7pPr marL="9648630" indent="0">
              <a:buNone/>
              <a:defRPr sz="7072"/>
            </a:lvl7pPr>
            <a:lvl8pPr marL="11256735" indent="0">
              <a:buNone/>
              <a:defRPr sz="7072"/>
            </a:lvl8pPr>
            <a:lvl9pPr marL="12864840" indent="0">
              <a:buNone/>
              <a:defRPr sz="7072"/>
            </a:lvl9pPr>
          </a:lstStyle>
          <a:p>
            <a:endParaRPr lang="en-US"/>
          </a:p>
        </p:txBody>
      </p:sp>
      <p:sp>
        <p:nvSpPr>
          <p:cNvPr id="4" name="Text Placeholder 3"/>
          <p:cNvSpPr>
            <a:spLocks noGrp="1"/>
          </p:cNvSpPr>
          <p:nvPr>
            <p:ph type="body" sz="half" idx="2"/>
          </p:nvPr>
        </p:nvSpPr>
        <p:spPr>
          <a:xfrm>
            <a:off x="4727782" y="27329939"/>
            <a:ext cx="14472285" cy="4098276"/>
          </a:xfrm>
        </p:spPr>
        <p:txBody>
          <a:bodyPr/>
          <a:lstStyle>
            <a:lvl1pPr marL="0" indent="0">
              <a:buNone/>
              <a:defRPr sz="4913"/>
            </a:lvl1pPr>
            <a:lvl2pPr marL="1608105" indent="0">
              <a:buNone/>
              <a:defRPr sz="4243"/>
            </a:lvl2pPr>
            <a:lvl3pPr marL="3216210" indent="0">
              <a:buNone/>
              <a:defRPr sz="3499"/>
            </a:lvl3pPr>
            <a:lvl4pPr marL="4824315" indent="0">
              <a:buNone/>
              <a:defRPr sz="3201"/>
            </a:lvl4pPr>
            <a:lvl5pPr marL="6432420" indent="0">
              <a:buNone/>
              <a:defRPr sz="3201"/>
            </a:lvl5pPr>
            <a:lvl6pPr marL="8040525" indent="0">
              <a:buNone/>
              <a:defRPr sz="3201"/>
            </a:lvl6pPr>
            <a:lvl7pPr marL="9648630" indent="0">
              <a:buNone/>
              <a:defRPr sz="3201"/>
            </a:lvl7pPr>
            <a:lvl8pPr marL="11256735" indent="0">
              <a:buNone/>
              <a:defRPr sz="3201"/>
            </a:lvl8pPr>
            <a:lvl9pPr marL="12864840" indent="0">
              <a:buNone/>
              <a:defRPr sz="3201"/>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21-Mar-19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06024" y="1398428"/>
            <a:ext cx="21708428" cy="582004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206024" y="8148058"/>
            <a:ext cx="21708428" cy="23045743"/>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6024" y="32365890"/>
            <a:ext cx="5628111" cy="1859180"/>
          </a:xfrm>
          <a:prstGeom prst="rect">
            <a:avLst/>
          </a:prstGeom>
        </p:spPr>
        <p:txBody>
          <a:bodyPr vert="horz" lIns="432054" tIns="216027" rIns="432054" bIns="216027" rtlCol="0" anchor="ctr"/>
          <a:lstStyle>
            <a:lvl1pPr algn="l">
              <a:defRPr sz="4243">
                <a:solidFill>
                  <a:schemeClr val="tx1">
                    <a:tint val="75000"/>
                  </a:schemeClr>
                </a:solidFill>
              </a:defRPr>
            </a:lvl1pPr>
          </a:lstStyle>
          <a:p>
            <a:fld id="{C33D5922-1A10-453D-B34B-87D0376FB0F9}" type="datetimeFigureOut">
              <a:rPr lang="en-US" smtClean="0"/>
              <a:pPr/>
              <a:t>21-Mar-19</a:t>
            </a:fld>
            <a:endParaRPr lang="en-US"/>
          </a:p>
        </p:txBody>
      </p:sp>
      <p:sp>
        <p:nvSpPr>
          <p:cNvPr id="5" name="Footer Placeholder 4"/>
          <p:cNvSpPr>
            <a:spLocks noGrp="1"/>
          </p:cNvSpPr>
          <p:nvPr>
            <p:ph type="ftr" sz="quarter" idx="3"/>
          </p:nvPr>
        </p:nvSpPr>
        <p:spPr>
          <a:xfrm>
            <a:off x="8241163" y="32365890"/>
            <a:ext cx="7638151" cy="1859180"/>
          </a:xfrm>
          <a:prstGeom prst="rect">
            <a:avLst/>
          </a:prstGeom>
        </p:spPr>
        <p:txBody>
          <a:bodyPr vert="horz" lIns="432054" tIns="216027" rIns="432054" bIns="216027" rtlCol="0" anchor="ctr"/>
          <a:lstStyle>
            <a:lvl1pPr algn="ctr">
              <a:defRPr sz="424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86341" y="32365890"/>
            <a:ext cx="5628111" cy="1859180"/>
          </a:xfrm>
          <a:prstGeom prst="rect">
            <a:avLst/>
          </a:prstGeom>
        </p:spPr>
        <p:txBody>
          <a:bodyPr vert="horz" lIns="432054" tIns="216027" rIns="432054" bIns="216027" rtlCol="0" anchor="ctr"/>
          <a:lstStyle>
            <a:lvl1pPr algn="r">
              <a:defRPr sz="4243">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16210" rtl="0" eaLnBrk="1" latinLnBrk="0" hangingPunct="1">
        <a:spcBef>
          <a:spcPct val="0"/>
        </a:spcBef>
        <a:buNone/>
        <a:defRPr sz="15484" kern="1200">
          <a:solidFill>
            <a:schemeClr val="tx1"/>
          </a:solidFill>
          <a:latin typeface="+mj-lt"/>
          <a:ea typeface="+mj-ea"/>
          <a:cs typeface="+mj-cs"/>
        </a:defRPr>
      </a:lvl1pPr>
    </p:titleStyle>
    <p:bodyStyle>
      <a:lvl1pPr marL="1206079" indent="-1206079" algn="l" defTabSz="3216210" rtl="0" eaLnBrk="1" latinLnBrk="0" hangingPunct="1">
        <a:spcBef>
          <a:spcPct val="20000"/>
        </a:spcBef>
        <a:buFont typeface="Arial" pitchFamily="34" charset="0"/>
        <a:buChar char="•"/>
        <a:defRPr sz="11240" kern="1200">
          <a:solidFill>
            <a:schemeClr val="tx1"/>
          </a:solidFill>
          <a:latin typeface="+mn-lt"/>
          <a:ea typeface="+mn-ea"/>
          <a:cs typeface="+mn-cs"/>
        </a:defRPr>
      </a:lvl1pPr>
      <a:lvl2pPr marL="2613171" indent="-1005066" algn="l" defTabSz="3216210" rtl="0" eaLnBrk="1" latinLnBrk="0" hangingPunct="1">
        <a:spcBef>
          <a:spcPct val="20000"/>
        </a:spcBef>
        <a:buFont typeface="Arial" pitchFamily="34" charset="0"/>
        <a:buChar char="–"/>
        <a:defRPr sz="9826" kern="1200">
          <a:solidFill>
            <a:schemeClr val="tx1"/>
          </a:solidFill>
          <a:latin typeface="+mn-lt"/>
          <a:ea typeface="+mn-ea"/>
          <a:cs typeface="+mn-cs"/>
        </a:defRPr>
      </a:lvl2pPr>
      <a:lvl3pPr marL="4020262" indent="-804052" algn="l" defTabSz="3216210" rtl="0" eaLnBrk="1" latinLnBrk="0" hangingPunct="1">
        <a:spcBef>
          <a:spcPct val="20000"/>
        </a:spcBef>
        <a:buFont typeface="Arial" pitchFamily="34" charset="0"/>
        <a:buChar char="•"/>
        <a:defRPr sz="8412" kern="1200">
          <a:solidFill>
            <a:schemeClr val="tx1"/>
          </a:solidFill>
          <a:latin typeface="+mn-lt"/>
          <a:ea typeface="+mn-ea"/>
          <a:cs typeface="+mn-cs"/>
        </a:defRPr>
      </a:lvl3pPr>
      <a:lvl4pPr marL="5628367" indent="-804052" algn="l" defTabSz="3216210" rtl="0" eaLnBrk="1" latinLnBrk="0" hangingPunct="1">
        <a:spcBef>
          <a:spcPct val="20000"/>
        </a:spcBef>
        <a:buFont typeface="Arial" pitchFamily="34" charset="0"/>
        <a:buChar char="–"/>
        <a:defRPr sz="7072" kern="1200">
          <a:solidFill>
            <a:schemeClr val="tx1"/>
          </a:solidFill>
          <a:latin typeface="+mn-lt"/>
          <a:ea typeface="+mn-ea"/>
          <a:cs typeface="+mn-cs"/>
        </a:defRPr>
      </a:lvl4pPr>
      <a:lvl5pPr marL="7236472" indent="-804052" algn="l" defTabSz="3216210" rtl="0" eaLnBrk="1" latinLnBrk="0" hangingPunct="1">
        <a:spcBef>
          <a:spcPct val="20000"/>
        </a:spcBef>
        <a:buFont typeface="Arial" pitchFamily="34" charset="0"/>
        <a:buChar char="»"/>
        <a:defRPr sz="7072" kern="1200">
          <a:solidFill>
            <a:schemeClr val="tx1"/>
          </a:solidFill>
          <a:latin typeface="+mn-lt"/>
          <a:ea typeface="+mn-ea"/>
          <a:cs typeface="+mn-cs"/>
        </a:defRPr>
      </a:lvl5pPr>
      <a:lvl6pPr marL="8844577" indent="-804052" algn="l" defTabSz="3216210" rtl="0" eaLnBrk="1" latinLnBrk="0" hangingPunct="1">
        <a:spcBef>
          <a:spcPct val="20000"/>
        </a:spcBef>
        <a:buFont typeface="Arial" pitchFamily="34" charset="0"/>
        <a:buChar char="•"/>
        <a:defRPr sz="7072" kern="1200">
          <a:solidFill>
            <a:schemeClr val="tx1"/>
          </a:solidFill>
          <a:latin typeface="+mn-lt"/>
          <a:ea typeface="+mn-ea"/>
          <a:cs typeface="+mn-cs"/>
        </a:defRPr>
      </a:lvl6pPr>
      <a:lvl7pPr marL="10452682" indent="-804052" algn="l" defTabSz="3216210" rtl="0" eaLnBrk="1" latinLnBrk="0" hangingPunct="1">
        <a:spcBef>
          <a:spcPct val="20000"/>
        </a:spcBef>
        <a:buFont typeface="Arial" pitchFamily="34" charset="0"/>
        <a:buChar char="•"/>
        <a:defRPr sz="7072" kern="1200">
          <a:solidFill>
            <a:schemeClr val="tx1"/>
          </a:solidFill>
          <a:latin typeface="+mn-lt"/>
          <a:ea typeface="+mn-ea"/>
          <a:cs typeface="+mn-cs"/>
        </a:defRPr>
      </a:lvl7pPr>
      <a:lvl8pPr marL="12060787" indent="-804052" algn="l" defTabSz="3216210" rtl="0" eaLnBrk="1" latinLnBrk="0" hangingPunct="1">
        <a:spcBef>
          <a:spcPct val="20000"/>
        </a:spcBef>
        <a:buFont typeface="Arial" pitchFamily="34" charset="0"/>
        <a:buChar char="•"/>
        <a:defRPr sz="7072" kern="1200">
          <a:solidFill>
            <a:schemeClr val="tx1"/>
          </a:solidFill>
          <a:latin typeface="+mn-lt"/>
          <a:ea typeface="+mn-ea"/>
          <a:cs typeface="+mn-cs"/>
        </a:defRPr>
      </a:lvl8pPr>
      <a:lvl9pPr marL="13668892" indent="-804052" algn="l" defTabSz="3216210" rtl="0" eaLnBrk="1" latinLnBrk="0" hangingPunct="1">
        <a:spcBef>
          <a:spcPct val="20000"/>
        </a:spcBef>
        <a:buFont typeface="Arial" pitchFamily="34" charset="0"/>
        <a:buChar char="•"/>
        <a:defRPr sz="7072" kern="1200">
          <a:solidFill>
            <a:schemeClr val="tx1"/>
          </a:solidFill>
          <a:latin typeface="+mn-lt"/>
          <a:ea typeface="+mn-ea"/>
          <a:cs typeface="+mn-cs"/>
        </a:defRPr>
      </a:lvl9pPr>
    </p:bodyStyle>
    <p:otherStyle>
      <a:defPPr>
        <a:defRPr lang="en-US"/>
      </a:defPPr>
      <a:lvl1pPr marL="0" algn="l" defTabSz="3216210" rtl="0" eaLnBrk="1" latinLnBrk="0" hangingPunct="1">
        <a:defRPr sz="6327" kern="1200">
          <a:solidFill>
            <a:schemeClr val="tx1"/>
          </a:solidFill>
          <a:latin typeface="+mn-lt"/>
          <a:ea typeface="+mn-ea"/>
          <a:cs typeface="+mn-cs"/>
        </a:defRPr>
      </a:lvl1pPr>
      <a:lvl2pPr marL="1608105" algn="l" defTabSz="3216210" rtl="0" eaLnBrk="1" latinLnBrk="0" hangingPunct="1">
        <a:defRPr sz="6327" kern="1200">
          <a:solidFill>
            <a:schemeClr val="tx1"/>
          </a:solidFill>
          <a:latin typeface="+mn-lt"/>
          <a:ea typeface="+mn-ea"/>
          <a:cs typeface="+mn-cs"/>
        </a:defRPr>
      </a:lvl2pPr>
      <a:lvl3pPr marL="3216210" algn="l" defTabSz="3216210" rtl="0" eaLnBrk="1" latinLnBrk="0" hangingPunct="1">
        <a:defRPr sz="6327" kern="1200">
          <a:solidFill>
            <a:schemeClr val="tx1"/>
          </a:solidFill>
          <a:latin typeface="+mn-lt"/>
          <a:ea typeface="+mn-ea"/>
          <a:cs typeface="+mn-cs"/>
        </a:defRPr>
      </a:lvl3pPr>
      <a:lvl4pPr marL="4824315" algn="l" defTabSz="3216210" rtl="0" eaLnBrk="1" latinLnBrk="0" hangingPunct="1">
        <a:defRPr sz="6327" kern="1200">
          <a:solidFill>
            <a:schemeClr val="tx1"/>
          </a:solidFill>
          <a:latin typeface="+mn-lt"/>
          <a:ea typeface="+mn-ea"/>
          <a:cs typeface="+mn-cs"/>
        </a:defRPr>
      </a:lvl4pPr>
      <a:lvl5pPr marL="6432420" algn="l" defTabSz="3216210" rtl="0" eaLnBrk="1" latinLnBrk="0" hangingPunct="1">
        <a:defRPr sz="6327" kern="1200">
          <a:solidFill>
            <a:schemeClr val="tx1"/>
          </a:solidFill>
          <a:latin typeface="+mn-lt"/>
          <a:ea typeface="+mn-ea"/>
          <a:cs typeface="+mn-cs"/>
        </a:defRPr>
      </a:lvl5pPr>
      <a:lvl6pPr marL="8040525" algn="l" defTabSz="3216210" rtl="0" eaLnBrk="1" latinLnBrk="0" hangingPunct="1">
        <a:defRPr sz="6327" kern="1200">
          <a:solidFill>
            <a:schemeClr val="tx1"/>
          </a:solidFill>
          <a:latin typeface="+mn-lt"/>
          <a:ea typeface="+mn-ea"/>
          <a:cs typeface="+mn-cs"/>
        </a:defRPr>
      </a:lvl6pPr>
      <a:lvl7pPr marL="9648630" algn="l" defTabSz="3216210" rtl="0" eaLnBrk="1" latinLnBrk="0" hangingPunct="1">
        <a:defRPr sz="6327" kern="1200">
          <a:solidFill>
            <a:schemeClr val="tx1"/>
          </a:solidFill>
          <a:latin typeface="+mn-lt"/>
          <a:ea typeface="+mn-ea"/>
          <a:cs typeface="+mn-cs"/>
        </a:defRPr>
      </a:lvl7pPr>
      <a:lvl8pPr marL="11256735" algn="l" defTabSz="3216210" rtl="0" eaLnBrk="1" latinLnBrk="0" hangingPunct="1">
        <a:defRPr sz="6327" kern="1200">
          <a:solidFill>
            <a:schemeClr val="tx1"/>
          </a:solidFill>
          <a:latin typeface="+mn-lt"/>
          <a:ea typeface="+mn-ea"/>
          <a:cs typeface="+mn-cs"/>
        </a:defRPr>
      </a:lvl8pPr>
      <a:lvl9pPr marL="12864840" algn="l" defTabSz="3216210" rtl="0" eaLnBrk="1" latinLnBrk="0" hangingPunct="1">
        <a:defRPr sz="63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339452" y="570945"/>
            <a:ext cx="23174026" cy="2100054"/>
          </a:xfrm>
          <a:prstGeom prst="rect">
            <a:avLst/>
          </a:prstGeom>
          <a:noFill/>
          <a:ln w="9525">
            <a:noFill/>
            <a:miter lim="800000"/>
            <a:headEnd/>
            <a:tailEnd/>
          </a:ln>
          <a:effectLst/>
        </p:spPr>
        <p:txBody>
          <a:bodyPr vert="horz" wrap="square" lIns="68065" tIns="34032" rIns="68065" bIns="34032" numCol="1" anchor="ctr" anchorCtr="0" compatLnSpc="1">
            <a:spAutoFit/>
            <a:scene3d>
              <a:camera prst="orthographicFront"/>
              <a:lightRig rig="soft" dir="t">
                <a:rot lat="0" lon="0" rev="15600000"/>
              </a:lightRig>
            </a:scene3d>
            <a:sp3d extrusionH="57150" prstMaterial="softEdge">
              <a:bevelT w="25400" h="38100"/>
            </a:sp3d>
          </a:bodyPr>
          <a:lstStyle/>
          <a:p>
            <a:pPr algn="ctr" defTabSz="680679" fontAlgn="base">
              <a:spcBef>
                <a:spcPct val="0"/>
              </a:spcBef>
              <a:spcAft>
                <a:spcPct val="0"/>
              </a:spcAft>
            </a:pPr>
            <a:r>
              <a:rPr lang="en-US"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lang="en-US"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1" y="2252777"/>
            <a:ext cx="24120475" cy="1901410"/>
          </a:xfrm>
          <a:prstGeom prst="rect">
            <a:avLst/>
          </a:prstGeom>
          <a:noFill/>
          <a:ln w="9525">
            <a:noFill/>
            <a:miter lim="800000"/>
            <a:headEnd/>
            <a:tailEnd/>
          </a:ln>
          <a:effectLst/>
        </p:spPr>
        <p:txBody>
          <a:bodyPr vert="horz" wrap="square" lIns="68065" tIns="34032" rIns="68065" bIns="34032" numCol="1" anchor="ctr" anchorCtr="0" compatLnSpc="1">
            <a:spAutoFit/>
          </a:bodyPr>
          <a:lstStyle/>
          <a:p>
            <a:pPr algn="ctr" defTabSz="680679" fontAlgn="base">
              <a:spcBef>
                <a:spcPct val="0"/>
              </a:spcBef>
              <a:spcAft>
                <a:spcPct val="0"/>
              </a:spcAft>
            </a:pPr>
            <a:endParaRPr lang="en-US" sz="4466" b="1" baseline="30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ea typeface="Calibri" pitchFamily="34" charset="0"/>
              <a:cs typeface="Arial" pitchFamily="34" charset="0"/>
            </a:endParaRPr>
          </a:p>
          <a:p>
            <a:pPr algn="ctr" defTabSz="680679" fontAlgn="base">
              <a:spcBef>
                <a:spcPct val="0"/>
              </a:spcBef>
              <a:spcAft>
                <a:spcPct val="0"/>
              </a:spcAft>
            </a:pPr>
            <a:r>
              <a:rPr lang="en-US" sz="4466"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ea typeface="Calibri" pitchFamily="34" charset="0"/>
                <a:cs typeface="Arial" pitchFamily="34" charset="0"/>
              </a:rPr>
              <a:t>Anna Romanov</a:t>
            </a:r>
            <a:r>
              <a:rPr lang="en-US" sz="4466" b="1" baseline="30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ea typeface="Calibri" pitchFamily="34" charset="0"/>
                <a:cs typeface="Arial" pitchFamily="34" charset="0"/>
              </a:rPr>
              <a:t>1</a:t>
            </a:r>
            <a:r>
              <a:rPr lang="en-US" sz="4466"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ea typeface="Calibri" pitchFamily="34" charset="0"/>
                <a:cs typeface="Arial" pitchFamily="34" charset="0"/>
              </a:rPr>
              <a:t>, Maxim Kolchinsky</a:t>
            </a:r>
            <a:r>
              <a:rPr lang="en-US" sz="4466" b="1" baseline="300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ea typeface="Calibri" pitchFamily="34" charset="0"/>
                <a:cs typeface="Arial" pitchFamily="34" charset="0"/>
              </a:rPr>
              <a:t>1</a:t>
            </a:r>
          </a:p>
          <a:p>
            <a:pPr algn="ctr" defTabSz="680679" fontAlgn="base">
              <a:spcBef>
                <a:spcPct val="0"/>
              </a:spcBef>
              <a:spcAft>
                <a:spcPct val="0"/>
              </a:spcAft>
            </a:pPr>
            <a:r>
              <a:rPr lang="en-US" sz="4466"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538847" y="4556505"/>
            <a:ext cx="11735792" cy="579285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4941" dirty="0"/>
          </a:p>
        </p:txBody>
      </p:sp>
      <p:sp>
        <p:nvSpPr>
          <p:cNvPr id="8" name="TextBox 7"/>
          <p:cNvSpPr txBox="1"/>
          <p:nvPr/>
        </p:nvSpPr>
        <p:spPr>
          <a:xfrm>
            <a:off x="4682099" y="4902126"/>
            <a:ext cx="2986604" cy="779572"/>
          </a:xfrm>
          <a:prstGeom prst="rect">
            <a:avLst/>
          </a:prstGeom>
          <a:noFill/>
        </p:spPr>
        <p:txBody>
          <a:bodyPr wrap="square" rtlCol="0">
            <a:spAutoFit/>
          </a:bodyPr>
          <a:lstStyle/>
          <a:p>
            <a:r>
              <a:rPr lang="en-US" sz="4466" b="1" dirty="0"/>
              <a:t>Background</a:t>
            </a:r>
          </a:p>
        </p:txBody>
      </p:sp>
      <p:sp>
        <p:nvSpPr>
          <p:cNvPr id="10" name="Flowchart: Alternate Process 9"/>
          <p:cNvSpPr/>
          <p:nvPr/>
        </p:nvSpPr>
        <p:spPr>
          <a:xfrm>
            <a:off x="12610946" y="4504857"/>
            <a:ext cx="11030944" cy="1959219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084" dirty="0">
              <a:latin typeface="Calibri" pitchFamily="34" charset="0"/>
              <a:cs typeface="Arial" pitchFamily="34" charset="0"/>
            </a:endParaRPr>
          </a:p>
        </p:txBody>
      </p:sp>
      <p:sp>
        <p:nvSpPr>
          <p:cNvPr id="11" name="TextBox 10"/>
          <p:cNvSpPr txBox="1"/>
          <p:nvPr/>
        </p:nvSpPr>
        <p:spPr>
          <a:xfrm>
            <a:off x="13815645" y="4873945"/>
            <a:ext cx="2925112" cy="779572"/>
          </a:xfrm>
          <a:prstGeom prst="rect">
            <a:avLst/>
          </a:prstGeom>
          <a:noFill/>
        </p:spPr>
        <p:txBody>
          <a:bodyPr wrap="square" rtlCol="0">
            <a:spAutoFit/>
          </a:bodyPr>
          <a:lstStyle/>
          <a:p>
            <a:pPr algn="ctr"/>
            <a:r>
              <a:rPr lang="en-US" sz="4466" b="1" dirty="0"/>
              <a:t>Classifying</a:t>
            </a:r>
          </a:p>
        </p:txBody>
      </p:sp>
      <p:sp>
        <p:nvSpPr>
          <p:cNvPr id="46" name="Flowchart: Alternate Process 45"/>
          <p:cNvSpPr/>
          <p:nvPr/>
        </p:nvSpPr>
        <p:spPr>
          <a:xfrm>
            <a:off x="467864" y="16093627"/>
            <a:ext cx="11806774" cy="18144356"/>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4941" dirty="0"/>
          </a:p>
        </p:txBody>
      </p:sp>
      <p:sp>
        <p:nvSpPr>
          <p:cNvPr id="47" name="Flowchart: Alternate Process 46"/>
          <p:cNvSpPr/>
          <p:nvPr/>
        </p:nvSpPr>
        <p:spPr>
          <a:xfrm>
            <a:off x="397758" y="10785720"/>
            <a:ext cx="11876881" cy="4905589"/>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4941" dirty="0"/>
          </a:p>
        </p:txBody>
      </p:sp>
      <p:sp>
        <p:nvSpPr>
          <p:cNvPr id="48" name="Flowchart: Alternate Process 47"/>
          <p:cNvSpPr/>
          <p:nvPr/>
        </p:nvSpPr>
        <p:spPr>
          <a:xfrm>
            <a:off x="12610947" y="24404307"/>
            <a:ext cx="11041664" cy="7259894"/>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4941" dirty="0"/>
          </a:p>
        </p:txBody>
      </p:sp>
      <p:sp>
        <p:nvSpPr>
          <p:cNvPr id="50" name="Flowchart: Alternate Process 49"/>
          <p:cNvSpPr/>
          <p:nvPr/>
        </p:nvSpPr>
        <p:spPr>
          <a:xfrm>
            <a:off x="12663759" y="32014871"/>
            <a:ext cx="11041664" cy="2251214"/>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4941" dirty="0"/>
          </a:p>
        </p:txBody>
      </p:sp>
      <p:sp>
        <p:nvSpPr>
          <p:cNvPr id="69" name="TextBox 68"/>
          <p:cNvSpPr txBox="1"/>
          <p:nvPr/>
        </p:nvSpPr>
        <p:spPr>
          <a:xfrm>
            <a:off x="1543299" y="16221691"/>
            <a:ext cx="9585797" cy="779572"/>
          </a:xfrm>
          <a:prstGeom prst="rect">
            <a:avLst/>
          </a:prstGeom>
          <a:noFill/>
        </p:spPr>
        <p:txBody>
          <a:bodyPr wrap="square" rtlCol="0">
            <a:spAutoFit/>
          </a:bodyPr>
          <a:lstStyle/>
          <a:p>
            <a:pPr algn="ctr"/>
            <a:r>
              <a:rPr lang="en-US" sz="4466" b="1" dirty="0"/>
              <a:t>Material and Methods</a:t>
            </a:r>
          </a:p>
        </p:txBody>
      </p:sp>
      <p:sp>
        <p:nvSpPr>
          <p:cNvPr id="198" name="TextBox 197"/>
          <p:cNvSpPr txBox="1"/>
          <p:nvPr/>
        </p:nvSpPr>
        <p:spPr>
          <a:xfrm>
            <a:off x="13106542" y="32173969"/>
            <a:ext cx="4027169" cy="596317"/>
          </a:xfrm>
          <a:prstGeom prst="rect">
            <a:avLst/>
          </a:prstGeom>
          <a:noFill/>
        </p:spPr>
        <p:txBody>
          <a:bodyPr wrap="square" rtlCol="0">
            <a:spAutoFit/>
          </a:bodyPr>
          <a:lstStyle/>
          <a:p>
            <a:r>
              <a:rPr lang="en-US" sz="3275" b="1" dirty="0"/>
              <a:t>References</a:t>
            </a:r>
          </a:p>
        </p:txBody>
      </p:sp>
      <p:sp>
        <p:nvSpPr>
          <p:cNvPr id="200" name="TextBox 199"/>
          <p:cNvSpPr txBox="1"/>
          <p:nvPr/>
        </p:nvSpPr>
        <p:spPr>
          <a:xfrm>
            <a:off x="12201378" y="24530239"/>
            <a:ext cx="11876881" cy="779572"/>
          </a:xfrm>
          <a:prstGeom prst="rect">
            <a:avLst/>
          </a:prstGeom>
          <a:noFill/>
        </p:spPr>
        <p:txBody>
          <a:bodyPr wrap="square" rtlCol="0">
            <a:spAutoFit/>
          </a:bodyPr>
          <a:lstStyle/>
          <a:p>
            <a:pPr algn="ctr"/>
            <a:r>
              <a:rPr lang="en-US" sz="4466" b="1" dirty="0"/>
              <a:t>Conclusions</a:t>
            </a:r>
          </a:p>
        </p:txBody>
      </p:sp>
      <p:sp>
        <p:nvSpPr>
          <p:cNvPr id="208" name="TextBox 207"/>
          <p:cNvSpPr txBox="1"/>
          <p:nvPr/>
        </p:nvSpPr>
        <p:spPr>
          <a:xfrm>
            <a:off x="2025424" y="10920881"/>
            <a:ext cx="8621545" cy="779572"/>
          </a:xfrm>
          <a:prstGeom prst="rect">
            <a:avLst/>
          </a:prstGeom>
          <a:noFill/>
        </p:spPr>
        <p:txBody>
          <a:bodyPr wrap="square" rtlCol="0">
            <a:spAutoFit/>
          </a:bodyPr>
          <a:lstStyle/>
          <a:p>
            <a:pPr algn="ctr"/>
            <a:r>
              <a:rPr lang="en-US" sz="4466"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815628" y="5126077"/>
            <a:ext cx="10988064" cy="6094682"/>
          </a:xfrm>
          <a:prstGeom prst="rect">
            <a:avLst/>
          </a:prstGeom>
          <a:noFill/>
        </p:spPr>
        <p:txBody>
          <a:bodyPr wrap="square" rtlCol="0">
            <a:spAutoFit/>
          </a:bodyPr>
          <a:lstStyle/>
          <a:p>
            <a:pPr marL="510510" indent="-510510">
              <a:buFont typeface="Arial" panose="020B0604020202020204" pitchFamily="34" charset="0"/>
              <a:buChar char="•"/>
            </a:pPr>
            <a:endParaRPr lang="he-IL" sz="2531" b="1" dirty="0"/>
          </a:p>
          <a:p>
            <a:pPr marL="510510" indent="-510510">
              <a:buFont typeface="Arial" panose="020B0604020202020204" pitchFamily="34" charset="0"/>
              <a:buChar char="•"/>
            </a:pPr>
            <a:r>
              <a:rPr lang="en-US" sz="2531" b="1" dirty="0"/>
              <a:t>Apoptosis </a:t>
            </a:r>
            <a:r>
              <a:rPr lang="en-US" sz="2531" dirty="0"/>
              <a:t>is a form of programmed cell death that occurs in multicellular organisms</a:t>
            </a:r>
            <a:endParaRPr lang="he-IL" sz="2531" dirty="0"/>
          </a:p>
          <a:p>
            <a:pPr marL="510510" indent="-510510">
              <a:buFont typeface="Arial" panose="020B0604020202020204" pitchFamily="34" charset="0"/>
              <a:buChar char="•"/>
            </a:pPr>
            <a:r>
              <a:rPr lang="en-US" sz="2531" dirty="0"/>
              <a:t>Negative regulation of apoptosis inhibits apoptosis signaling pathways, helping tumors to evade cell death.</a:t>
            </a:r>
          </a:p>
          <a:p>
            <a:pPr marL="510510" indent="-510510">
              <a:buFont typeface="Arial" panose="020B0604020202020204" pitchFamily="34" charset="0"/>
              <a:buChar char="•"/>
            </a:pPr>
            <a:r>
              <a:rPr lang="en-US" sz="2531" dirty="0"/>
              <a:t>Identification of targets for apoptosis induction is important to provide novel therapeutic approaches in breast cancer.</a:t>
            </a:r>
          </a:p>
          <a:p>
            <a:pPr marL="510510" indent="-510510">
              <a:buFont typeface="Arial" panose="020B0604020202020204" pitchFamily="34" charset="0"/>
              <a:buChar char="•"/>
            </a:pPr>
            <a:r>
              <a:rPr lang="en-US" sz="2531" dirty="0"/>
              <a:t>According to researchers </a:t>
            </a:r>
            <a:r>
              <a:rPr lang="en-US" sz="1600" dirty="0"/>
              <a:t>[2]</a:t>
            </a:r>
            <a:r>
              <a:rPr lang="en-US" sz="2531" dirty="0"/>
              <a:t>, PKC</a:t>
            </a:r>
            <a:r>
              <a:rPr lang="el-GR" sz="2531" dirty="0"/>
              <a:t>δ</a:t>
            </a:r>
            <a:r>
              <a:rPr lang="en-US" sz="2531" dirty="0"/>
              <a:t> supports surviving of breast cancer cells:</a:t>
            </a:r>
          </a:p>
          <a:p>
            <a:endParaRPr lang="en-US" sz="2531" dirty="0"/>
          </a:p>
          <a:p>
            <a:endParaRPr lang="en-US" sz="1200" dirty="0"/>
          </a:p>
          <a:p>
            <a:endParaRPr lang="en-US" sz="2382" dirty="0"/>
          </a:p>
          <a:p>
            <a:endParaRPr lang="en-US" sz="1191" dirty="0"/>
          </a:p>
          <a:p>
            <a:pPr marL="510510" indent="-510510">
              <a:buFont typeface="Arial" panose="020B0604020202020204" pitchFamily="34" charset="0"/>
              <a:buChar char="•"/>
            </a:pPr>
            <a:r>
              <a:rPr lang="en-US" sz="2531" dirty="0"/>
              <a:t>It is therefore assumed that down-regulation of Protein Kinase </a:t>
            </a:r>
            <a:r>
              <a:rPr lang="en-US" sz="2531" dirty="0" err="1"/>
              <a:t>Cδ</a:t>
            </a:r>
            <a:r>
              <a:rPr lang="en-US" sz="2531" dirty="0"/>
              <a:t> can be used as treatment. </a:t>
            </a:r>
          </a:p>
          <a:p>
            <a:endParaRPr lang="en-US" sz="2531" dirty="0"/>
          </a:p>
          <a:p>
            <a:pPr marL="510510" indent="-510510">
              <a:buFont typeface="Arial" panose="020B0604020202020204" pitchFamily="34" charset="0"/>
              <a:buChar char="•"/>
            </a:pPr>
            <a:endParaRPr lang="en-US" sz="2531"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581728" y="11700905"/>
            <a:ext cx="11692910" cy="2400657"/>
          </a:xfrm>
          <a:prstGeom prst="rect">
            <a:avLst/>
          </a:prstGeom>
          <a:noFill/>
        </p:spPr>
        <p:txBody>
          <a:bodyPr wrap="square" rtlCol="0">
            <a:spAutoFit/>
          </a:bodyPr>
          <a:lstStyle/>
          <a:p>
            <a:pPr marL="212712" indent="-212712">
              <a:buFont typeface="Arial" panose="020B0604020202020204" pitchFamily="34" charset="0"/>
              <a:buChar char="•"/>
            </a:pPr>
            <a:r>
              <a:rPr lang="en-US" sz="2500" dirty="0"/>
              <a:t>Compare between different methods of supervised and unsupervised approaches of classifying gene expression.</a:t>
            </a:r>
          </a:p>
          <a:p>
            <a:pPr marL="212712" indent="-212712">
              <a:buFont typeface="Arial" panose="020B0604020202020204" pitchFamily="34" charset="0"/>
              <a:buChar char="•"/>
            </a:pPr>
            <a:r>
              <a:rPr lang="en-US" sz="2500" dirty="0"/>
              <a:t>Be able to classify whether a gene is related to apoptosis based on its expression levels in different cells, with and without treatment. We expect genes associated with apoptosis show difference in expression levels between treatment and control samples, due to the role of </a:t>
            </a:r>
            <a:r>
              <a:rPr lang="en-US" sz="2500" dirty="0" err="1"/>
              <a:t>PKC</a:t>
            </a:r>
            <a:r>
              <a:rPr lang="en-US" sz="2400" dirty="0" err="1"/>
              <a:t>δ</a:t>
            </a:r>
            <a:r>
              <a:rPr lang="en-US" sz="2400" dirty="0"/>
              <a:t> in suppressing apoptosis.</a:t>
            </a:r>
            <a:endParaRPr lang="en-US" sz="2500" dirty="0"/>
          </a:p>
        </p:txBody>
      </p:sp>
      <p:sp>
        <p:nvSpPr>
          <p:cNvPr id="37" name="TextBox 36">
            <a:extLst>
              <a:ext uri="{FF2B5EF4-FFF2-40B4-BE49-F238E27FC236}">
                <a16:creationId xmlns:a16="http://schemas.microsoft.com/office/drawing/2014/main" id="{F92EC576-90EE-4208-A83B-5BE276CEA082}"/>
              </a:ext>
            </a:extLst>
          </p:cNvPr>
          <p:cNvSpPr txBox="1"/>
          <p:nvPr/>
        </p:nvSpPr>
        <p:spPr>
          <a:xfrm>
            <a:off x="804171" y="16924116"/>
            <a:ext cx="11309666" cy="12315166"/>
          </a:xfrm>
          <a:prstGeom prst="rect">
            <a:avLst/>
          </a:prstGeom>
          <a:noFill/>
        </p:spPr>
        <p:txBody>
          <a:bodyPr wrap="square" rtlCol="0">
            <a:spAutoFit/>
          </a:bodyPr>
          <a:lstStyle/>
          <a:p>
            <a:pPr marL="212712" indent="-212712">
              <a:buFont typeface="Arial" panose="020B0604020202020204" pitchFamily="34" charset="0"/>
              <a:buChar char="•"/>
            </a:pPr>
            <a:r>
              <a:rPr lang="en-US" sz="2382" b="1" u="sng" dirty="0"/>
              <a:t>GEO</a:t>
            </a:r>
            <a:r>
              <a:rPr lang="en-US" sz="2382" dirty="0"/>
              <a:t> – public genomics data repository</a:t>
            </a:r>
          </a:p>
          <a:p>
            <a:pPr marL="212712" indent="-212712">
              <a:buFont typeface="Arial" panose="020B0604020202020204" pitchFamily="34" charset="0"/>
              <a:buChar char="•"/>
            </a:pPr>
            <a:r>
              <a:rPr lang="en-US" sz="2382" b="1" u="sng" dirty="0" err="1"/>
              <a:t>AmiGo</a:t>
            </a:r>
            <a:r>
              <a:rPr lang="en-US" sz="2382" dirty="0"/>
              <a:t> – Web-based set of tools for searching and browsing the gene ontology. database. We used it to obtain a list of GO terms associated with apoptosis.</a:t>
            </a:r>
          </a:p>
          <a:p>
            <a:pPr marL="212712" indent="-212712">
              <a:buFont typeface="Arial" panose="020B0604020202020204" pitchFamily="34" charset="0"/>
              <a:buChar char="•"/>
            </a:pPr>
            <a:r>
              <a:rPr lang="en-US" sz="2382" b="1" u="sng" dirty="0" err="1"/>
              <a:t>Scikit</a:t>
            </a:r>
            <a:r>
              <a:rPr lang="en-US" sz="2382" b="1" u="sng" dirty="0"/>
              <a:t>-learn</a:t>
            </a:r>
            <a:r>
              <a:rPr lang="en-US" sz="2382" dirty="0"/>
              <a:t> – Python library for machine learning.</a:t>
            </a:r>
            <a:endParaRPr lang="en-US" sz="2382" b="1" u="sng" dirty="0"/>
          </a:p>
          <a:p>
            <a:endParaRPr lang="en-US" sz="2382" dirty="0"/>
          </a:p>
          <a:p>
            <a:r>
              <a:rPr lang="en-US" sz="2382" dirty="0">
                <a:ln w="0"/>
                <a:solidFill>
                  <a:schemeClr val="accent4">
                    <a:lumMod val="75000"/>
                  </a:schemeClr>
                </a:solidFill>
                <a:effectLst>
                  <a:outerShdw blurRad="38100" dist="25400" dir="5400000" algn="ctr" rotWithShape="0">
                    <a:srgbClr val="6E747A">
                      <a:alpha val="43000"/>
                    </a:srgbClr>
                  </a:outerShdw>
                </a:effectLst>
              </a:rPr>
              <a:t>Building the dataset</a:t>
            </a:r>
          </a:p>
          <a:p>
            <a:pPr marL="510510" indent="-510510">
              <a:buFont typeface="Arial" panose="020B0604020202020204" pitchFamily="34" charset="0"/>
              <a:buChar char="•"/>
            </a:pPr>
            <a:r>
              <a:rPr lang="en-US" sz="2382" dirty="0"/>
              <a:t>Dataset: 12 samples of breast cancer cell lines (BT-549, MDA-mB-468) before and after down regulation of </a:t>
            </a:r>
            <a:r>
              <a:rPr lang="en-US" sz="2382" dirty="0" err="1"/>
              <a:t>PKCδ</a:t>
            </a:r>
            <a:r>
              <a:rPr lang="en-US" sz="2382" dirty="0"/>
              <a:t>. For each sample, gene expression levels and associated GO terms are presented.</a:t>
            </a:r>
          </a:p>
          <a:p>
            <a:pPr marL="510510" indent="-510510">
              <a:buFont typeface="Arial" panose="020B0604020202020204" pitchFamily="34" charset="0"/>
              <a:buChar char="•"/>
            </a:pPr>
            <a:r>
              <a:rPr lang="en-US" sz="2382" dirty="0"/>
              <a:t>Generating labels:</a:t>
            </a:r>
          </a:p>
          <a:p>
            <a:endParaRPr lang="en-US" sz="2382" dirty="0"/>
          </a:p>
          <a:p>
            <a:endParaRPr lang="en-US" sz="2382" dirty="0"/>
          </a:p>
          <a:p>
            <a:endParaRPr lang="en-US" sz="2382" dirty="0"/>
          </a:p>
          <a:p>
            <a:endParaRPr lang="en-US" sz="2382" dirty="0">
              <a:ln w="0"/>
              <a:solidFill>
                <a:schemeClr val="accent4">
                  <a:lumMod val="75000"/>
                </a:schemeClr>
              </a:solidFill>
              <a:effectLst>
                <a:outerShdw blurRad="38100" dist="25400" dir="5400000" algn="ctr" rotWithShape="0">
                  <a:srgbClr val="6E747A">
                    <a:alpha val="43000"/>
                  </a:srgbClr>
                </a:outerShdw>
              </a:effectLst>
            </a:endParaRPr>
          </a:p>
          <a:p>
            <a:endParaRPr lang="en-US" sz="2382" dirty="0">
              <a:ln w="0"/>
              <a:solidFill>
                <a:schemeClr val="accent4">
                  <a:lumMod val="75000"/>
                </a:schemeClr>
              </a:solidFill>
              <a:effectLst>
                <a:outerShdw blurRad="38100" dist="25400" dir="5400000" algn="ctr" rotWithShape="0">
                  <a:srgbClr val="6E747A">
                    <a:alpha val="43000"/>
                  </a:srgbClr>
                </a:outerShdw>
              </a:effectLst>
            </a:endParaRPr>
          </a:p>
          <a:p>
            <a:endParaRPr lang="en-US" sz="2382" dirty="0">
              <a:ln w="0"/>
              <a:solidFill>
                <a:schemeClr val="accent4">
                  <a:lumMod val="75000"/>
                </a:schemeClr>
              </a:solidFill>
              <a:effectLst>
                <a:outerShdw blurRad="38100" dist="25400" dir="5400000" algn="ctr" rotWithShape="0">
                  <a:srgbClr val="6E747A">
                    <a:alpha val="43000"/>
                  </a:srgbClr>
                </a:outerShdw>
              </a:effectLst>
            </a:endParaRPr>
          </a:p>
          <a:p>
            <a:endParaRPr lang="en-US" sz="2382" dirty="0">
              <a:ln w="0"/>
              <a:solidFill>
                <a:schemeClr val="accent4">
                  <a:lumMod val="75000"/>
                </a:schemeClr>
              </a:solidFill>
              <a:effectLst>
                <a:outerShdw blurRad="38100" dist="25400" dir="5400000" algn="ctr" rotWithShape="0">
                  <a:srgbClr val="6E747A">
                    <a:alpha val="43000"/>
                  </a:srgbClr>
                </a:outerShdw>
              </a:effectLst>
            </a:endParaRPr>
          </a:p>
          <a:p>
            <a:r>
              <a:rPr lang="en-US" sz="2382"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2382" dirty="0"/>
          </a:p>
          <a:p>
            <a:pPr marL="425425" indent="-425425">
              <a:buFont typeface="Arial" panose="020B0604020202020204" pitchFamily="34" charset="0"/>
              <a:buChar char="•"/>
            </a:pPr>
            <a:r>
              <a:rPr lang="en-US" sz="2382" dirty="0"/>
              <a:t>Dividing the data into training and test sets.</a:t>
            </a:r>
          </a:p>
          <a:p>
            <a:pPr marL="425425" indent="-425425">
              <a:buFont typeface="Arial" panose="020B0604020202020204" pitchFamily="34" charset="0"/>
              <a:buChar char="•"/>
            </a:pPr>
            <a:r>
              <a:rPr lang="en-US" sz="2382" dirty="0"/>
              <a:t>Run the following process:</a:t>
            </a:r>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pPr marL="425425" indent="-425425">
              <a:buFont typeface="Arial" panose="020B0604020202020204" pitchFamily="34" charset="0"/>
              <a:buChar char="•"/>
            </a:pPr>
            <a:endParaRPr lang="en-US" sz="2382" dirty="0"/>
          </a:p>
          <a:p>
            <a:endParaRPr lang="en-US" sz="1200" dirty="0"/>
          </a:p>
          <a:p>
            <a:endParaRPr lang="en-US" sz="2000" dirty="0"/>
          </a:p>
          <a:p>
            <a:r>
              <a:rPr lang="en-US" sz="2382" dirty="0">
                <a:ln w="0"/>
                <a:solidFill>
                  <a:schemeClr val="accent4">
                    <a:lumMod val="75000"/>
                  </a:schemeClr>
                </a:solidFill>
                <a:effectLst>
                  <a:outerShdw blurRad="38100" dist="25400" dir="5400000" algn="ctr" rotWithShape="0">
                    <a:srgbClr val="6E747A">
                      <a:alpha val="43000"/>
                    </a:srgbClr>
                  </a:outerShdw>
                </a:effectLst>
              </a:rPr>
              <a:t>Tuning the parameters of filtering and oversampling:</a:t>
            </a:r>
            <a:endParaRPr lang="en-US" sz="2382" dirty="0"/>
          </a:p>
        </p:txBody>
      </p:sp>
      <p:sp>
        <p:nvSpPr>
          <p:cNvPr id="38" name="TextBox 37">
            <a:extLst>
              <a:ext uri="{FF2B5EF4-FFF2-40B4-BE49-F238E27FC236}">
                <a16:creationId xmlns:a16="http://schemas.microsoft.com/office/drawing/2014/main" id="{BCE3222F-B312-4A5A-B18E-5DCAE8B1C37C}"/>
              </a:ext>
            </a:extLst>
          </p:cNvPr>
          <p:cNvSpPr txBox="1"/>
          <p:nvPr/>
        </p:nvSpPr>
        <p:spPr>
          <a:xfrm>
            <a:off x="13572405" y="14219759"/>
            <a:ext cx="3598309" cy="779572"/>
          </a:xfrm>
          <a:prstGeom prst="rect">
            <a:avLst/>
          </a:prstGeom>
          <a:noFill/>
        </p:spPr>
        <p:txBody>
          <a:bodyPr wrap="square" rtlCol="0">
            <a:spAutoFit/>
          </a:bodyPr>
          <a:lstStyle/>
          <a:p>
            <a:pPr algn="ctr"/>
            <a:r>
              <a:rPr lang="en-US" sz="4466"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2787995" y="32684434"/>
            <a:ext cx="10773663" cy="1467389"/>
          </a:xfrm>
          <a:prstGeom prst="rect">
            <a:avLst/>
          </a:prstGeom>
          <a:noFill/>
        </p:spPr>
        <p:txBody>
          <a:bodyPr wrap="square" rtlCol="0">
            <a:spAutoFit/>
          </a:bodyPr>
          <a:lstStyle/>
          <a:p>
            <a:pPr marL="340340" indent="-340340">
              <a:buAutoNum type="arabicPeriod"/>
            </a:pPr>
            <a:r>
              <a:rPr lang="en-US" sz="1787" b="1" dirty="0" err="1"/>
              <a:t>Achari</a:t>
            </a:r>
            <a:r>
              <a:rPr lang="en-US" sz="1787" b="1" dirty="0"/>
              <a:t> C, Winslow S, Larsson C</a:t>
            </a:r>
            <a:r>
              <a:rPr lang="en-US" sz="1787" dirty="0"/>
              <a:t>. Down Regulation of CLDND1 Induces Apoptosis in Breast Cancer Cells. </a:t>
            </a:r>
            <a:r>
              <a:rPr lang="en-US" sz="1787" i="1" dirty="0" err="1"/>
              <a:t>PLoS</a:t>
            </a:r>
            <a:r>
              <a:rPr lang="en-US" sz="1787" i="1" dirty="0"/>
              <a:t> One</a:t>
            </a:r>
            <a:r>
              <a:rPr lang="en-US" sz="1787" dirty="0"/>
              <a:t> 2015;10(6):e0130300. </a:t>
            </a:r>
          </a:p>
          <a:p>
            <a:pPr marL="340340" indent="-340340">
              <a:buAutoNum type="arabicPeriod"/>
            </a:pPr>
            <a:r>
              <a:rPr lang="en-US" sz="1787" b="1" dirty="0" err="1"/>
              <a:t>Lonne</a:t>
            </a:r>
            <a:r>
              <a:rPr lang="en-US" sz="1787" b="1" dirty="0"/>
              <a:t> GK, </a:t>
            </a:r>
            <a:r>
              <a:rPr lang="en-US" sz="1787" b="1" dirty="0" err="1"/>
              <a:t>Masoumi</a:t>
            </a:r>
            <a:r>
              <a:rPr lang="en-US" sz="1787" b="1" dirty="0"/>
              <a:t> KC, </a:t>
            </a:r>
            <a:r>
              <a:rPr lang="en-US" sz="1787" b="1" dirty="0" err="1"/>
              <a:t>Lennartsson</a:t>
            </a:r>
            <a:r>
              <a:rPr lang="en-US" sz="1787" b="1" dirty="0"/>
              <a:t> J, Larsson C</a:t>
            </a:r>
            <a:r>
              <a:rPr lang="en-US" sz="1787" dirty="0"/>
              <a:t>. Protein kinase </a:t>
            </a:r>
            <a:r>
              <a:rPr lang="en-US" sz="1787" dirty="0" err="1"/>
              <a:t>Cdelta</a:t>
            </a:r>
            <a:r>
              <a:rPr lang="en-US" sz="1787"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2997493" y="5676215"/>
            <a:ext cx="10452061" cy="4307718"/>
          </a:xfrm>
          <a:prstGeom prst="rect">
            <a:avLst/>
          </a:prstGeom>
          <a:noFill/>
        </p:spPr>
        <p:txBody>
          <a:bodyPr wrap="square" rtlCol="0">
            <a:spAutoFit/>
          </a:bodyPr>
          <a:lstStyle/>
          <a:p>
            <a:r>
              <a:rPr lang="en-US" sz="2531"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2531" dirty="0"/>
              <a:t>We tuned </a:t>
            </a:r>
            <a:r>
              <a:rPr lang="en-US" sz="2531" dirty="0" err="1"/>
              <a:t>max_depth</a:t>
            </a:r>
            <a:r>
              <a:rPr lang="en-US" sz="2531" dirty="0"/>
              <a:t> parameter of decision </a:t>
            </a:r>
          </a:p>
          <a:p>
            <a:r>
              <a:rPr lang="en-US" sz="2531" dirty="0"/>
              <a:t>tree, using 5 folds on the training set. </a:t>
            </a:r>
          </a:p>
          <a:p>
            <a:r>
              <a:rPr lang="en-US" sz="2531" dirty="0"/>
              <a:t>We chose maximal depth of 70.</a:t>
            </a:r>
          </a:p>
          <a:p>
            <a:endParaRPr lang="en-US" sz="1042" dirty="0"/>
          </a:p>
          <a:p>
            <a:r>
              <a:rPr lang="en-US" sz="2531"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2531" dirty="0"/>
              <a:t>Similarly, we tuned </a:t>
            </a:r>
            <a:r>
              <a:rPr lang="en-US" sz="2531" dirty="0" err="1"/>
              <a:t>max_iter</a:t>
            </a:r>
            <a:r>
              <a:rPr lang="en-US" sz="2531" dirty="0"/>
              <a:t> parameter of</a:t>
            </a:r>
          </a:p>
          <a:p>
            <a:r>
              <a:rPr lang="en-US" sz="2531" dirty="0"/>
              <a:t>SVM classifier. We chose to allow a maximal </a:t>
            </a:r>
          </a:p>
          <a:p>
            <a:r>
              <a:rPr lang="en-US" sz="2531" dirty="0"/>
              <a:t>iterations number of 20.</a:t>
            </a:r>
            <a:endParaRPr lang="ru-RU" sz="2531" dirty="0"/>
          </a:p>
          <a:p>
            <a:endParaRPr lang="en-US" sz="1042" dirty="0"/>
          </a:p>
          <a:p>
            <a:r>
              <a:rPr lang="en-US" sz="2531" dirty="0">
                <a:ln w="0"/>
                <a:solidFill>
                  <a:schemeClr val="accent4">
                    <a:lumMod val="75000"/>
                  </a:schemeClr>
                </a:solidFill>
                <a:effectLst>
                  <a:outerShdw blurRad="38100" dist="25400" dir="5400000" algn="ctr" rotWithShape="0">
                    <a:srgbClr val="6E747A">
                      <a:alpha val="43000"/>
                    </a:srgbClr>
                  </a:outerShdw>
                </a:effectLst>
              </a:rPr>
              <a:t>KNN (K nearest neighbors)</a:t>
            </a:r>
          </a:p>
          <a:p>
            <a:r>
              <a:rPr lang="en-US" sz="2531" dirty="0"/>
              <a:t>We chose to use 3 neighbors for KNN.</a:t>
            </a:r>
            <a:endParaRPr lang="ru-RU" sz="2531" dirty="0"/>
          </a:p>
        </p:txBody>
      </p:sp>
      <p:sp>
        <p:nvSpPr>
          <p:cNvPr id="25" name="TextBox 24">
            <a:extLst>
              <a:ext uri="{FF2B5EF4-FFF2-40B4-BE49-F238E27FC236}">
                <a16:creationId xmlns:a16="http://schemas.microsoft.com/office/drawing/2014/main" id="{DBB78202-4095-4C57-BC31-2098BA74ED69}"/>
              </a:ext>
            </a:extLst>
          </p:cNvPr>
          <p:cNvSpPr txBox="1"/>
          <p:nvPr/>
        </p:nvSpPr>
        <p:spPr>
          <a:xfrm>
            <a:off x="13032443" y="15073575"/>
            <a:ext cx="5043130" cy="2818592"/>
          </a:xfrm>
          <a:prstGeom prst="rect">
            <a:avLst/>
          </a:prstGeom>
          <a:noFill/>
        </p:spPr>
        <p:txBody>
          <a:bodyPr wrap="square" rtlCol="0">
            <a:spAutoFit/>
          </a:bodyPr>
          <a:lstStyle/>
          <a:p>
            <a:r>
              <a:rPr lang="en-US" sz="2531" dirty="0" err="1">
                <a:ln w="0"/>
                <a:solidFill>
                  <a:schemeClr val="accent4">
                    <a:lumMod val="75000"/>
                  </a:schemeClr>
                </a:solidFill>
                <a:effectLst>
                  <a:outerShdw blurRad="38100" dist="25400" dir="5400000" algn="ctr" rotWithShape="0">
                    <a:srgbClr val="6E747A">
                      <a:alpha val="43000"/>
                    </a:srgbClr>
                  </a:outerShdw>
                </a:effectLst>
              </a:rPr>
              <a:t>KMeans</a:t>
            </a:r>
            <a:r>
              <a:rPr lang="en-US" sz="2531" dirty="0">
                <a:ln w="0"/>
                <a:solidFill>
                  <a:schemeClr val="accent4">
                    <a:lumMod val="75000"/>
                  </a:schemeClr>
                </a:solidFill>
                <a:effectLst>
                  <a:outerShdw blurRad="38100" dist="25400" dir="5400000" algn="ctr" rotWithShape="0">
                    <a:srgbClr val="6E747A">
                      <a:alpha val="43000"/>
                    </a:srgbClr>
                  </a:outerShdw>
                </a:effectLst>
              </a:rPr>
              <a:t> and Hierarchical Clustering</a:t>
            </a:r>
            <a:endParaRPr lang="en-US" sz="2531" dirty="0"/>
          </a:p>
          <a:p>
            <a:r>
              <a:rPr lang="en-US" sz="2531" dirty="0"/>
              <a:t>We applied the two algorithms with</a:t>
            </a:r>
          </a:p>
          <a:p>
            <a:r>
              <a:rPr lang="en-US" sz="2531" dirty="0"/>
              <a:t>Different number of clusters and</a:t>
            </a:r>
          </a:p>
          <a:p>
            <a:r>
              <a:rPr lang="en-US" sz="2531" dirty="0"/>
              <a:t>compared silhouette score (based on distance within and between clusters).</a:t>
            </a:r>
          </a:p>
          <a:p>
            <a:r>
              <a:rPr lang="en-US" sz="2531" dirty="0"/>
              <a:t>We chose </a:t>
            </a:r>
            <a:r>
              <a:rPr lang="en-US" sz="2531" dirty="0" err="1"/>
              <a:t>KMeans</a:t>
            </a:r>
            <a:r>
              <a:rPr lang="en-US" sz="2531" dirty="0"/>
              <a:t> with 2 clusters.</a:t>
            </a:r>
          </a:p>
        </p:txBody>
      </p:sp>
      <p:sp>
        <p:nvSpPr>
          <p:cNvPr id="29" name="TextBox 28">
            <a:extLst>
              <a:ext uri="{FF2B5EF4-FFF2-40B4-BE49-F238E27FC236}">
                <a16:creationId xmlns:a16="http://schemas.microsoft.com/office/drawing/2014/main" id="{5F519F2A-9775-42EA-AC28-73D54432FFE5}"/>
              </a:ext>
            </a:extLst>
          </p:cNvPr>
          <p:cNvSpPr txBox="1"/>
          <p:nvPr/>
        </p:nvSpPr>
        <p:spPr>
          <a:xfrm>
            <a:off x="12946063" y="25296700"/>
            <a:ext cx="10664402" cy="6323782"/>
          </a:xfrm>
          <a:prstGeom prst="rect">
            <a:avLst/>
          </a:prstGeom>
          <a:noFill/>
        </p:spPr>
        <p:txBody>
          <a:bodyPr wrap="square" rtlCol="0">
            <a:spAutoFit/>
          </a:bodyPr>
          <a:lstStyle/>
          <a:p>
            <a:pPr marL="212712" indent="-212712">
              <a:buFont typeface="Arial" panose="020B0604020202020204" pitchFamily="34" charset="0"/>
              <a:buChar char="•"/>
            </a:pPr>
            <a:r>
              <a:rPr lang="en-US" sz="2531" dirty="0"/>
              <a:t>Both supervised and unsupervised methods did not show good performance.</a:t>
            </a:r>
          </a:p>
          <a:p>
            <a:pPr marL="212712" indent="-212712">
              <a:buFont typeface="Arial" panose="020B0604020202020204" pitchFamily="34" charset="0"/>
              <a:buChar char="•"/>
            </a:pPr>
            <a:r>
              <a:rPr lang="en-US" sz="2531" dirty="0"/>
              <a:t>There was a relatively high accuracy score due to the small fraction of ‘TRUE’ labels in the dataset. For supervised, we managed to improve precision and recall metrics using resampling, but still most ‘TRUE’ genes are wrongly classified.</a:t>
            </a:r>
          </a:p>
          <a:p>
            <a:pPr marL="212712" indent="-212712">
              <a:buFont typeface="Arial" panose="020B0604020202020204" pitchFamily="34" charset="0"/>
              <a:buChar char="•"/>
            </a:pPr>
            <a:r>
              <a:rPr lang="en-US" sz="2531" dirty="0"/>
              <a:t>For unsupervised methods, we chose the number of clusters that maximize silhouette score. However, the resulting clusters could not provide good separation of true and false labels.</a:t>
            </a:r>
          </a:p>
          <a:p>
            <a:pPr marL="212712" indent="-212712">
              <a:buFont typeface="Arial" panose="020B0604020202020204" pitchFamily="34" charset="0"/>
              <a:buChar char="•"/>
            </a:pPr>
            <a:r>
              <a:rPr lang="en-US" sz="2531" dirty="0"/>
              <a:t>A possible explanation could be that down-regulation of </a:t>
            </a:r>
            <a:r>
              <a:rPr lang="en-US" sz="2531" dirty="0" err="1"/>
              <a:t>PKCδ</a:t>
            </a:r>
            <a:r>
              <a:rPr lang="en-US" sz="2531" dirty="0"/>
              <a:t> has an affect on other biological functions and therefore non-apoptosis genes also show changes in expression levels.</a:t>
            </a:r>
          </a:p>
          <a:p>
            <a:pPr marL="212712" indent="-212712">
              <a:buFont typeface="Arial" panose="020B0604020202020204" pitchFamily="34" charset="0"/>
              <a:buChar char="•"/>
            </a:pPr>
            <a:r>
              <a:rPr lang="en-US" sz="2531" dirty="0"/>
              <a:t>Another point to note is that maybe some of the apoptosis genes are not affected by down-regulation of </a:t>
            </a:r>
            <a:r>
              <a:rPr lang="en-US" sz="2531" dirty="0" err="1"/>
              <a:t>PKCδ</a:t>
            </a:r>
            <a:r>
              <a:rPr lang="en-US" sz="2531" dirty="0"/>
              <a:t> and therefore their expression levels did not change, despite being labeled as ‘TRUE’.</a:t>
            </a:r>
          </a:p>
          <a:p>
            <a:pPr marL="212712" indent="-212712">
              <a:buFont typeface="Arial" panose="020B0604020202020204" pitchFamily="34" charset="0"/>
              <a:buChar char="•"/>
            </a:pPr>
            <a:r>
              <a:rPr lang="en-US" sz="2531" dirty="0"/>
              <a:t>We assume that for better results, perhaps a different labeling approach should be applied (for example, multiclass rather than binary).</a:t>
            </a:r>
          </a:p>
        </p:txBody>
      </p:sp>
      <p:sp>
        <p:nvSpPr>
          <p:cNvPr id="74" name="TextBox 73">
            <a:extLst>
              <a:ext uri="{FF2B5EF4-FFF2-40B4-BE49-F238E27FC236}">
                <a16:creationId xmlns:a16="http://schemas.microsoft.com/office/drawing/2014/main" id="{6A008B07-9D88-44A0-9736-A41CDDC390FA}"/>
              </a:ext>
            </a:extLst>
          </p:cNvPr>
          <p:cNvSpPr txBox="1"/>
          <p:nvPr/>
        </p:nvSpPr>
        <p:spPr>
          <a:xfrm>
            <a:off x="18191685" y="19906878"/>
            <a:ext cx="5533848" cy="3372590"/>
          </a:xfrm>
          <a:prstGeom prst="rect">
            <a:avLst/>
          </a:prstGeom>
          <a:noFill/>
        </p:spPr>
        <p:txBody>
          <a:bodyPr wrap="square" rtlCol="0">
            <a:spAutoFit/>
          </a:bodyPr>
          <a:lstStyle/>
          <a:p>
            <a:r>
              <a:rPr lang="en-US" sz="2531" dirty="0"/>
              <a:t>We used semi-clustering for evaluation of </a:t>
            </a:r>
            <a:r>
              <a:rPr lang="en-US" sz="2531" dirty="0" err="1"/>
              <a:t>KMeans</a:t>
            </a:r>
            <a:r>
              <a:rPr lang="en-US" sz="2531" dirty="0"/>
              <a:t> performance </a:t>
            </a:r>
            <a:r>
              <a:rPr lang="en-US" sz="1800" dirty="0"/>
              <a:t>(predict cluster for each sample in test, then treat clusters as labels to obtain score).</a:t>
            </a:r>
          </a:p>
          <a:p>
            <a:r>
              <a:rPr lang="en-US" sz="2531" dirty="0"/>
              <a:t>All methods show similar result in terms of accuracy, significantly better than our baseline classifier. In terms of precision and recall score we see no improvement compared to the baseline classifier. </a:t>
            </a:r>
          </a:p>
        </p:txBody>
      </p:sp>
      <p:grpSp>
        <p:nvGrpSpPr>
          <p:cNvPr id="42" name="Group 41">
            <a:extLst>
              <a:ext uri="{FF2B5EF4-FFF2-40B4-BE49-F238E27FC236}">
                <a16:creationId xmlns:a16="http://schemas.microsoft.com/office/drawing/2014/main" id="{D054DF94-D93F-4DE7-9867-5382CE64DB90}"/>
              </a:ext>
            </a:extLst>
          </p:cNvPr>
          <p:cNvGrpSpPr/>
          <p:nvPr/>
        </p:nvGrpSpPr>
        <p:grpSpPr>
          <a:xfrm>
            <a:off x="1045474" y="8406157"/>
            <a:ext cx="10800362" cy="701034"/>
            <a:chOff x="1045474" y="8274080"/>
            <a:chExt cx="10800362" cy="701034"/>
          </a:xfrm>
        </p:grpSpPr>
        <p:cxnSp>
          <p:nvCxnSpPr>
            <p:cNvPr id="34" name="Straight Connector 33">
              <a:extLst>
                <a:ext uri="{FF2B5EF4-FFF2-40B4-BE49-F238E27FC236}">
                  <a16:creationId xmlns:a16="http://schemas.microsoft.com/office/drawing/2014/main" id="{3A3D6D0F-0E73-4264-BE23-F8DF97C2B992}"/>
                </a:ext>
              </a:extLst>
            </p:cNvPr>
            <p:cNvCxnSpPr>
              <a:cxnSpLocks/>
            </p:cNvCxnSpPr>
            <p:nvPr/>
          </p:nvCxnSpPr>
          <p:spPr>
            <a:xfrm flipV="1">
              <a:off x="4180991" y="8401667"/>
              <a:ext cx="0" cy="428803"/>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19495A0B-2F22-4E76-A159-ABEAFB4A1611}"/>
                </a:ext>
              </a:extLst>
            </p:cNvPr>
            <p:cNvGrpSpPr/>
            <p:nvPr/>
          </p:nvGrpSpPr>
          <p:grpSpPr>
            <a:xfrm>
              <a:off x="1045474" y="8274080"/>
              <a:ext cx="10800362" cy="701034"/>
              <a:chOff x="1045474" y="8274080"/>
              <a:chExt cx="10800362" cy="701034"/>
            </a:xfrm>
          </p:grpSpPr>
          <p:cxnSp>
            <p:nvCxnSpPr>
              <p:cNvPr id="13" name="Straight Connector 12"/>
              <p:cNvCxnSpPr/>
              <p:nvPr/>
            </p:nvCxnSpPr>
            <p:spPr>
              <a:xfrm>
                <a:off x="2454002" y="8616068"/>
                <a:ext cx="172698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A19CA2B-B11A-4EE1-9A53-58BE74D84579}"/>
                  </a:ext>
                </a:extLst>
              </p:cNvPr>
              <p:cNvCxnSpPr/>
              <p:nvPr/>
            </p:nvCxnSpPr>
            <p:spPr>
              <a:xfrm>
                <a:off x="7634944" y="8616068"/>
                <a:ext cx="1798878" cy="0"/>
              </a:xfrm>
              <a:prstGeom prst="straightConnector1">
                <a:avLst/>
              </a:prstGeom>
              <a:ln w="63500">
                <a:headEnd type="none" w="med" len="med"/>
                <a:tailEnd type="arrow" w="lg" len="lg"/>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9DCC11B4-0F19-42B2-8932-A232B8E48435}"/>
                  </a:ext>
                </a:extLst>
              </p:cNvPr>
              <p:cNvSpPr/>
              <p:nvPr/>
            </p:nvSpPr>
            <p:spPr>
              <a:xfrm>
                <a:off x="1045474" y="8294466"/>
                <a:ext cx="1473908" cy="6806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573" dirty="0" err="1"/>
                  <a:t>PKCδ</a:t>
                </a:r>
                <a:endParaRPr lang="en-US" sz="3573" dirty="0"/>
              </a:p>
            </p:txBody>
          </p:sp>
          <p:sp>
            <p:nvSpPr>
              <p:cNvPr id="78" name="Rectangle: Rounded Corners 77">
                <a:extLst>
                  <a:ext uri="{FF2B5EF4-FFF2-40B4-BE49-F238E27FC236}">
                    <a16:creationId xmlns:a16="http://schemas.microsoft.com/office/drawing/2014/main" id="{424283FE-85AE-4056-B164-059A80D6066E}"/>
                  </a:ext>
                </a:extLst>
              </p:cNvPr>
              <p:cNvSpPr/>
              <p:nvPr/>
            </p:nvSpPr>
            <p:spPr>
              <a:xfrm>
                <a:off x="4343089" y="8274080"/>
                <a:ext cx="3268322" cy="6806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sz="3573" dirty="0"/>
                  <a:t>ERK1/2 pathway</a:t>
                </a:r>
              </a:p>
            </p:txBody>
          </p:sp>
          <p:sp>
            <p:nvSpPr>
              <p:cNvPr id="79" name="Rectangle: Rounded Corners 78">
                <a:extLst>
                  <a:ext uri="{FF2B5EF4-FFF2-40B4-BE49-F238E27FC236}">
                    <a16:creationId xmlns:a16="http://schemas.microsoft.com/office/drawing/2014/main" id="{E36B45E4-98C9-4C1E-B593-14D0ECA61051}"/>
                  </a:ext>
                </a:extLst>
              </p:cNvPr>
              <p:cNvSpPr/>
              <p:nvPr/>
            </p:nvSpPr>
            <p:spPr>
              <a:xfrm>
                <a:off x="9541023" y="8284768"/>
                <a:ext cx="2304813" cy="68064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573" dirty="0"/>
                  <a:t>Apoptosis</a:t>
                </a:r>
              </a:p>
            </p:txBody>
          </p:sp>
        </p:grpSp>
      </p:grpSp>
      <p:grpSp>
        <p:nvGrpSpPr>
          <p:cNvPr id="43" name="Group 42">
            <a:extLst>
              <a:ext uri="{FF2B5EF4-FFF2-40B4-BE49-F238E27FC236}">
                <a16:creationId xmlns:a16="http://schemas.microsoft.com/office/drawing/2014/main" id="{FF3C5B99-0785-4027-99C7-25CA2B8CB196}"/>
              </a:ext>
            </a:extLst>
          </p:cNvPr>
          <p:cNvGrpSpPr/>
          <p:nvPr/>
        </p:nvGrpSpPr>
        <p:grpSpPr>
          <a:xfrm>
            <a:off x="750571" y="14181144"/>
            <a:ext cx="11095265" cy="1290691"/>
            <a:chOff x="696971" y="13941650"/>
            <a:chExt cx="11095265" cy="1235202"/>
          </a:xfrm>
        </p:grpSpPr>
        <p:cxnSp>
          <p:nvCxnSpPr>
            <p:cNvPr id="14" name="Straight Arrow Connector 13">
              <a:extLst>
                <a:ext uri="{FF2B5EF4-FFF2-40B4-BE49-F238E27FC236}">
                  <a16:creationId xmlns:a16="http://schemas.microsoft.com/office/drawing/2014/main" id="{930ADC05-08E3-4439-9A05-89AA8383F606}"/>
                </a:ext>
              </a:extLst>
            </p:cNvPr>
            <p:cNvCxnSpPr>
              <a:cxnSpLocks/>
            </p:cNvCxnSpPr>
            <p:nvPr/>
          </p:nvCxnSpPr>
          <p:spPr>
            <a:xfrm>
              <a:off x="4186866" y="14555195"/>
              <a:ext cx="126866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76D7DD1D-BD44-4CCF-A7DE-46265F285AE1}"/>
                </a:ext>
              </a:extLst>
            </p:cNvPr>
            <p:cNvCxnSpPr>
              <a:cxnSpLocks/>
            </p:cNvCxnSpPr>
            <p:nvPr/>
          </p:nvCxnSpPr>
          <p:spPr>
            <a:xfrm>
              <a:off x="8103744" y="14528781"/>
              <a:ext cx="126866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0" name="Rectangle: Rounded Corners 79">
              <a:extLst>
                <a:ext uri="{FF2B5EF4-FFF2-40B4-BE49-F238E27FC236}">
                  <a16:creationId xmlns:a16="http://schemas.microsoft.com/office/drawing/2014/main" id="{F9FC12F1-D768-43F4-8C50-1F4497745857}"/>
                </a:ext>
              </a:extLst>
            </p:cNvPr>
            <p:cNvSpPr/>
            <p:nvPr/>
          </p:nvSpPr>
          <p:spPr>
            <a:xfrm>
              <a:off x="696971" y="13941652"/>
              <a:ext cx="3376820" cy="116936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t>Gene Expression</a:t>
              </a:r>
            </a:p>
            <a:p>
              <a:pPr algn="ctr"/>
              <a:r>
                <a:rPr lang="en-US" sz="3200" dirty="0"/>
                <a:t>Data</a:t>
              </a:r>
              <a:endParaRPr lang="en-US" sz="4800" dirty="0"/>
            </a:p>
          </p:txBody>
        </p:sp>
        <p:sp>
          <p:nvSpPr>
            <p:cNvPr id="81" name="Rectangle: Rounded Corners 80">
              <a:extLst>
                <a:ext uri="{FF2B5EF4-FFF2-40B4-BE49-F238E27FC236}">
                  <a16:creationId xmlns:a16="http://schemas.microsoft.com/office/drawing/2014/main" id="{0E61ADDE-00AC-4E57-9B5D-8DEA6BFD77BE}"/>
                </a:ext>
              </a:extLst>
            </p:cNvPr>
            <p:cNvSpPr/>
            <p:nvPr/>
          </p:nvSpPr>
          <p:spPr>
            <a:xfrm>
              <a:off x="5547668" y="13941651"/>
              <a:ext cx="2385345" cy="123520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t>Classifier</a:t>
              </a:r>
            </a:p>
          </p:txBody>
        </p:sp>
        <p:sp>
          <p:nvSpPr>
            <p:cNvPr id="82" name="Rectangle: Rounded Corners 81">
              <a:extLst>
                <a:ext uri="{FF2B5EF4-FFF2-40B4-BE49-F238E27FC236}">
                  <a16:creationId xmlns:a16="http://schemas.microsoft.com/office/drawing/2014/main" id="{E9414CBD-0D81-4412-B3F9-7B0DE7D9D2C3}"/>
                </a:ext>
              </a:extLst>
            </p:cNvPr>
            <p:cNvSpPr/>
            <p:nvPr/>
          </p:nvSpPr>
          <p:spPr>
            <a:xfrm>
              <a:off x="9406891" y="13941650"/>
              <a:ext cx="2385345" cy="11781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t>Labels</a:t>
              </a:r>
            </a:p>
            <a:p>
              <a:pPr algn="ctr"/>
              <a:r>
                <a:rPr lang="en-US" sz="3200" dirty="0"/>
                <a:t>(True, False)</a:t>
              </a:r>
              <a:endParaRPr lang="en-US" sz="4800" dirty="0"/>
            </a:p>
          </p:txBody>
        </p:sp>
      </p:grpSp>
      <p:grpSp>
        <p:nvGrpSpPr>
          <p:cNvPr id="36" name="Group 35">
            <a:extLst>
              <a:ext uri="{FF2B5EF4-FFF2-40B4-BE49-F238E27FC236}">
                <a16:creationId xmlns:a16="http://schemas.microsoft.com/office/drawing/2014/main" id="{4CB978A0-C673-405E-8B91-43AC8E6077F5}"/>
              </a:ext>
            </a:extLst>
          </p:cNvPr>
          <p:cNvGrpSpPr/>
          <p:nvPr/>
        </p:nvGrpSpPr>
        <p:grpSpPr>
          <a:xfrm>
            <a:off x="698126" y="20266986"/>
            <a:ext cx="11362111" cy="3169797"/>
            <a:chOff x="698126" y="19828477"/>
            <a:chExt cx="11362111" cy="3169797"/>
          </a:xfrm>
        </p:grpSpPr>
        <p:cxnSp>
          <p:nvCxnSpPr>
            <p:cNvPr id="54" name="Straight Arrow Connector 53">
              <a:extLst>
                <a:ext uri="{FF2B5EF4-FFF2-40B4-BE49-F238E27FC236}">
                  <a16:creationId xmlns:a16="http://schemas.microsoft.com/office/drawing/2014/main" id="{3B702B41-81F8-4122-B4F4-43D7D3BE00C6}"/>
                </a:ext>
              </a:extLst>
            </p:cNvPr>
            <p:cNvCxnSpPr>
              <a:cxnSpLocks/>
            </p:cNvCxnSpPr>
            <p:nvPr/>
          </p:nvCxnSpPr>
          <p:spPr>
            <a:xfrm>
              <a:off x="2805125" y="21265741"/>
              <a:ext cx="126866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8298EB60-CD1E-4038-B267-0F1811741E59}"/>
                </a:ext>
              </a:extLst>
            </p:cNvPr>
            <p:cNvCxnSpPr>
              <a:cxnSpLocks/>
            </p:cNvCxnSpPr>
            <p:nvPr/>
          </p:nvCxnSpPr>
          <p:spPr>
            <a:xfrm flipV="1">
              <a:off x="7201774" y="20571874"/>
              <a:ext cx="1588280" cy="79079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53124AB-E56C-4D0B-B802-C7D140A8D01B}"/>
                </a:ext>
              </a:extLst>
            </p:cNvPr>
            <p:cNvCxnSpPr>
              <a:cxnSpLocks/>
            </p:cNvCxnSpPr>
            <p:nvPr/>
          </p:nvCxnSpPr>
          <p:spPr>
            <a:xfrm>
              <a:off x="7187056" y="21380967"/>
              <a:ext cx="1602998" cy="75780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3" name="Rectangle: Rounded Corners 82">
              <a:extLst>
                <a:ext uri="{FF2B5EF4-FFF2-40B4-BE49-F238E27FC236}">
                  <a16:creationId xmlns:a16="http://schemas.microsoft.com/office/drawing/2014/main" id="{DE019C89-69E9-44DA-BEFF-CF7BC154E0DA}"/>
                </a:ext>
              </a:extLst>
            </p:cNvPr>
            <p:cNvSpPr/>
            <p:nvPr/>
          </p:nvSpPr>
          <p:spPr>
            <a:xfrm>
              <a:off x="698126" y="20405158"/>
              <a:ext cx="2142857" cy="16548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Unite</a:t>
              </a:r>
            </a:p>
            <a:p>
              <a:pPr algn="ctr"/>
              <a:r>
                <a:rPr lang="en-US" sz="3200" dirty="0"/>
                <a:t>probes</a:t>
              </a:r>
            </a:p>
            <a:p>
              <a:pPr algn="ctr"/>
              <a:r>
                <a:rPr lang="en-US" sz="3200" dirty="0"/>
                <a:t>by genes</a:t>
              </a:r>
            </a:p>
          </p:txBody>
        </p:sp>
        <p:sp>
          <p:nvSpPr>
            <p:cNvPr id="84" name="Rectangle: Rounded Corners 83">
              <a:extLst>
                <a:ext uri="{FF2B5EF4-FFF2-40B4-BE49-F238E27FC236}">
                  <a16:creationId xmlns:a16="http://schemas.microsoft.com/office/drawing/2014/main" id="{616A1608-23C1-4FD8-B3F5-9C6DF8FBF47E}"/>
                </a:ext>
              </a:extLst>
            </p:cNvPr>
            <p:cNvSpPr/>
            <p:nvPr/>
          </p:nvSpPr>
          <p:spPr>
            <a:xfrm>
              <a:off x="4121077" y="20405158"/>
              <a:ext cx="3210784" cy="165483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Apoptosis terms list from </a:t>
              </a:r>
              <a:r>
                <a:rPr lang="en-US" sz="3200" dirty="0" err="1"/>
                <a:t>amiGO</a:t>
              </a:r>
              <a:endParaRPr lang="en-US" sz="3200" dirty="0"/>
            </a:p>
          </p:txBody>
        </p:sp>
        <p:sp>
          <p:nvSpPr>
            <p:cNvPr id="85" name="Rectangle: Rounded Corners 84">
              <a:extLst>
                <a:ext uri="{FF2B5EF4-FFF2-40B4-BE49-F238E27FC236}">
                  <a16:creationId xmlns:a16="http://schemas.microsoft.com/office/drawing/2014/main" id="{153B3E7A-70FC-4D1A-8315-58E126147693}"/>
                </a:ext>
              </a:extLst>
            </p:cNvPr>
            <p:cNvSpPr/>
            <p:nvPr/>
          </p:nvSpPr>
          <p:spPr>
            <a:xfrm>
              <a:off x="8849453" y="19828477"/>
              <a:ext cx="3210784" cy="14284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t>True if associated with apoptosis term</a:t>
              </a:r>
            </a:p>
          </p:txBody>
        </p:sp>
        <p:sp>
          <p:nvSpPr>
            <p:cNvPr id="86" name="Rectangle: Rounded Corners 85">
              <a:extLst>
                <a:ext uri="{FF2B5EF4-FFF2-40B4-BE49-F238E27FC236}">
                  <a16:creationId xmlns:a16="http://schemas.microsoft.com/office/drawing/2014/main" id="{36ADEA7C-452D-4B4E-B25F-C9ED81876B82}"/>
                </a:ext>
              </a:extLst>
            </p:cNvPr>
            <p:cNvSpPr/>
            <p:nvPr/>
          </p:nvSpPr>
          <p:spPr>
            <a:xfrm>
              <a:off x="8849453" y="21648747"/>
              <a:ext cx="3210784" cy="134952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False otherwise</a:t>
              </a:r>
              <a:endParaRPr lang="en-US" sz="4800" dirty="0"/>
            </a:p>
          </p:txBody>
        </p:sp>
      </p:grpSp>
      <p:grpSp>
        <p:nvGrpSpPr>
          <p:cNvPr id="35" name="Group 34">
            <a:extLst>
              <a:ext uri="{FF2B5EF4-FFF2-40B4-BE49-F238E27FC236}">
                <a16:creationId xmlns:a16="http://schemas.microsoft.com/office/drawing/2014/main" id="{B31F10B2-3936-4403-8AD8-328F7104680C}"/>
              </a:ext>
            </a:extLst>
          </p:cNvPr>
          <p:cNvGrpSpPr/>
          <p:nvPr/>
        </p:nvGrpSpPr>
        <p:grpSpPr>
          <a:xfrm>
            <a:off x="1259037" y="24444895"/>
            <a:ext cx="9107811" cy="3719805"/>
            <a:chOff x="630965" y="23512750"/>
            <a:chExt cx="9107811" cy="3719805"/>
          </a:xfrm>
        </p:grpSpPr>
        <p:cxnSp>
          <p:nvCxnSpPr>
            <p:cNvPr id="63" name="Straight Arrow Connector 62">
              <a:extLst>
                <a:ext uri="{FF2B5EF4-FFF2-40B4-BE49-F238E27FC236}">
                  <a16:creationId xmlns:a16="http://schemas.microsoft.com/office/drawing/2014/main" id="{BD94B222-8A17-4D5F-A0EB-BC4E5B01713E}"/>
                </a:ext>
              </a:extLst>
            </p:cNvPr>
            <p:cNvCxnSpPr>
              <a:cxnSpLocks/>
            </p:cNvCxnSpPr>
            <p:nvPr/>
          </p:nvCxnSpPr>
          <p:spPr>
            <a:xfrm flipH="1">
              <a:off x="4524760" y="24234280"/>
              <a:ext cx="1438240" cy="75857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7C429779-3F3C-4872-8DCF-BD25E0E56F2A}"/>
                </a:ext>
              </a:extLst>
            </p:cNvPr>
            <p:cNvCxnSpPr>
              <a:cxnSpLocks/>
            </p:cNvCxnSpPr>
            <p:nvPr/>
          </p:nvCxnSpPr>
          <p:spPr>
            <a:xfrm>
              <a:off x="6402602" y="24209447"/>
              <a:ext cx="1655353" cy="75685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A3DE165-3CFD-406B-B465-3838AC5C6180}"/>
                </a:ext>
              </a:extLst>
            </p:cNvPr>
            <p:cNvCxnSpPr>
              <a:cxnSpLocks/>
            </p:cNvCxnSpPr>
            <p:nvPr/>
          </p:nvCxnSpPr>
          <p:spPr>
            <a:xfrm>
              <a:off x="8197241" y="25501299"/>
              <a:ext cx="0" cy="96817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33" name="Group 32">
              <a:extLst>
                <a:ext uri="{FF2B5EF4-FFF2-40B4-BE49-F238E27FC236}">
                  <a16:creationId xmlns:a16="http://schemas.microsoft.com/office/drawing/2014/main" id="{E808D1EB-B70D-4992-AE7D-57B5CFE4981C}"/>
                </a:ext>
              </a:extLst>
            </p:cNvPr>
            <p:cNvGrpSpPr/>
            <p:nvPr/>
          </p:nvGrpSpPr>
          <p:grpSpPr>
            <a:xfrm>
              <a:off x="630965" y="23512750"/>
              <a:ext cx="7453147" cy="725734"/>
              <a:chOff x="630965" y="23512750"/>
              <a:chExt cx="7453147" cy="725734"/>
            </a:xfrm>
          </p:grpSpPr>
          <p:cxnSp>
            <p:nvCxnSpPr>
              <p:cNvPr id="61" name="Straight Arrow Connector 60">
                <a:extLst>
                  <a:ext uri="{FF2B5EF4-FFF2-40B4-BE49-F238E27FC236}">
                    <a16:creationId xmlns:a16="http://schemas.microsoft.com/office/drawing/2014/main" id="{8D32576D-F5AC-486A-BB04-B11B530772DD}"/>
                  </a:ext>
                </a:extLst>
              </p:cNvPr>
              <p:cNvCxnSpPr>
                <a:cxnSpLocks/>
              </p:cNvCxnSpPr>
              <p:nvPr/>
            </p:nvCxnSpPr>
            <p:spPr>
              <a:xfrm>
                <a:off x="3115129" y="23901278"/>
                <a:ext cx="958662"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8" name="Rectangle: Rounded Corners 87">
                <a:extLst>
                  <a:ext uri="{FF2B5EF4-FFF2-40B4-BE49-F238E27FC236}">
                    <a16:creationId xmlns:a16="http://schemas.microsoft.com/office/drawing/2014/main" id="{C25186BC-1F45-4E09-A0A6-31AFBAFA16F0}"/>
                  </a:ext>
                </a:extLst>
              </p:cNvPr>
              <p:cNvSpPr/>
              <p:nvPr/>
            </p:nvSpPr>
            <p:spPr>
              <a:xfrm>
                <a:off x="630965" y="23516954"/>
                <a:ext cx="2424420" cy="7215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Normalize</a:t>
                </a:r>
              </a:p>
            </p:txBody>
          </p:sp>
          <p:sp>
            <p:nvSpPr>
              <p:cNvPr id="89" name="Rectangle: Rounded Corners 88">
                <a:extLst>
                  <a:ext uri="{FF2B5EF4-FFF2-40B4-BE49-F238E27FC236}">
                    <a16:creationId xmlns:a16="http://schemas.microsoft.com/office/drawing/2014/main" id="{1D5C1069-091B-42AD-B196-93FB8DD451CE}"/>
                  </a:ext>
                </a:extLst>
              </p:cNvPr>
              <p:cNvSpPr/>
              <p:nvPr/>
            </p:nvSpPr>
            <p:spPr>
              <a:xfrm>
                <a:off x="4127391" y="23512750"/>
                <a:ext cx="3956721" cy="7215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Variance Filter</a:t>
                </a:r>
                <a:endParaRPr lang="en-US" sz="4800" dirty="0"/>
              </a:p>
            </p:txBody>
          </p:sp>
        </p:grpSp>
        <p:sp>
          <p:nvSpPr>
            <p:cNvPr id="93" name="Rectangle: Rounded Corners 92">
              <a:extLst>
                <a:ext uri="{FF2B5EF4-FFF2-40B4-BE49-F238E27FC236}">
                  <a16:creationId xmlns:a16="http://schemas.microsoft.com/office/drawing/2014/main" id="{86B47A0B-A152-4846-BF30-16B6AB01FC4E}"/>
                </a:ext>
              </a:extLst>
            </p:cNvPr>
            <p:cNvSpPr/>
            <p:nvPr/>
          </p:nvSpPr>
          <p:spPr>
            <a:xfrm>
              <a:off x="2251381" y="25046638"/>
              <a:ext cx="2424420" cy="7215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Clustering</a:t>
              </a:r>
            </a:p>
          </p:txBody>
        </p:sp>
        <p:sp>
          <p:nvSpPr>
            <p:cNvPr id="94" name="Rectangle: Rounded Corners 93">
              <a:extLst>
                <a:ext uri="{FF2B5EF4-FFF2-40B4-BE49-F238E27FC236}">
                  <a16:creationId xmlns:a16="http://schemas.microsoft.com/office/drawing/2014/main" id="{28379860-9190-4ED7-8A28-7ED9B57BBA0E}"/>
                </a:ext>
              </a:extLst>
            </p:cNvPr>
            <p:cNvSpPr/>
            <p:nvPr/>
          </p:nvSpPr>
          <p:spPr>
            <a:xfrm>
              <a:off x="6655709" y="25046638"/>
              <a:ext cx="3083067" cy="7215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Oversampling</a:t>
              </a:r>
            </a:p>
          </p:txBody>
        </p:sp>
        <p:sp>
          <p:nvSpPr>
            <p:cNvPr id="95" name="Rectangle: Rounded Corners 94">
              <a:extLst>
                <a:ext uri="{FF2B5EF4-FFF2-40B4-BE49-F238E27FC236}">
                  <a16:creationId xmlns:a16="http://schemas.microsoft.com/office/drawing/2014/main" id="{619052C1-0773-4201-AC8E-62BE18A6C9A6}"/>
                </a:ext>
              </a:extLst>
            </p:cNvPr>
            <p:cNvSpPr/>
            <p:nvPr/>
          </p:nvSpPr>
          <p:spPr>
            <a:xfrm>
              <a:off x="7055876" y="26511025"/>
              <a:ext cx="2424420" cy="72153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t>Classifying</a:t>
              </a:r>
            </a:p>
          </p:txBody>
        </p:sp>
      </p:grpSp>
      <p:grpSp>
        <p:nvGrpSpPr>
          <p:cNvPr id="30" name="Group 29">
            <a:extLst>
              <a:ext uri="{FF2B5EF4-FFF2-40B4-BE49-F238E27FC236}">
                <a16:creationId xmlns:a16="http://schemas.microsoft.com/office/drawing/2014/main" id="{7747B2A2-33FC-48A5-A0FE-92691EBE19CF}"/>
              </a:ext>
            </a:extLst>
          </p:cNvPr>
          <p:cNvGrpSpPr/>
          <p:nvPr/>
        </p:nvGrpSpPr>
        <p:grpSpPr>
          <a:xfrm>
            <a:off x="714175" y="28808616"/>
            <a:ext cx="5377873" cy="5069327"/>
            <a:chOff x="696971" y="27662992"/>
            <a:chExt cx="5377873" cy="5069327"/>
          </a:xfrm>
        </p:grpSpPr>
        <p:pic>
          <p:nvPicPr>
            <p:cNvPr id="77" name="Picture 76">
              <a:extLst>
                <a:ext uri="{FF2B5EF4-FFF2-40B4-BE49-F238E27FC236}">
                  <a16:creationId xmlns:a16="http://schemas.microsoft.com/office/drawing/2014/main" id="{173E46CF-6000-4E49-8238-2BB0B3356464}"/>
                </a:ext>
              </a:extLst>
            </p:cNvPr>
            <p:cNvPicPr/>
            <p:nvPr/>
          </p:nvPicPr>
          <p:blipFill>
            <a:blip r:embed="rId3"/>
            <a:stretch>
              <a:fillRect/>
            </a:stretch>
          </p:blipFill>
          <p:spPr>
            <a:xfrm>
              <a:off x="696971" y="27662992"/>
              <a:ext cx="5377873" cy="3994616"/>
            </a:xfrm>
            <a:prstGeom prst="rect">
              <a:avLst/>
            </a:prstGeom>
          </p:spPr>
        </p:pic>
        <p:sp>
          <p:nvSpPr>
            <p:cNvPr id="4" name="Rectangle 3">
              <a:extLst>
                <a:ext uri="{FF2B5EF4-FFF2-40B4-BE49-F238E27FC236}">
                  <a16:creationId xmlns:a16="http://schemas.microsoft.com/office/drawing/2014/main" id="{4FBEDAAD-873B-4DDD-A286-2A93DDFE3621}"/>
                </a:ext>
              </a:extLst>
            </p:cNvPr>
            <p:cNvSpPr/>
            <p:nvPr/>
          </p:nvSpPr>
          <p:spPr>
            <a:xfrm>
              <a:off x="1543299" y="31664201"/>
              <a:ext cx="4531544" cy="106811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065" tIns="34032" rIns="68065" bIns="34032" numCol="1" spcCol="0" rtlCol="0" fromWordArt="0" anchor="ctr" anchorCtr="0" forceAA="0" compatLnSpc="1">
              <a:prstTxWarp prst="textNoShape">
                <a:avLst/>
              </a:prstTxWarp>
              <a:noAutofit/>
            </a:bodyPr>
            <a:lstStyle/>
            <a:p>
              <a:r>
                <a:rPr lang="en-US" sz="1800" b="1" dirty="0"/>
                <a:t>Figure 1: </a:t>
              </a:r>
              <a:r>
                <a:rPr lang="en-US" sz="1800" dirty="0"/>
                <a:t>Parameter tuning on the variance threshold used for filtering genes out. </a:t>
              </a:r>
            </a:p>
            <a:p>
              <a:r>
                <a:rPr lang="en-US" sz="1800" dirty="0"/>
                <a:t>We chose to filter out genes with variance less than 0.00005 between samples.</a:t>
              </a:r>
              <a:endParaRPr lang="en-IL" sz="1800" dirty="0"/>
            </a:p>
          </p:txBody>
        </p:sp>
      </p:grpSp>
      <p:grpSp>
        <p:nvGrpSpPr>
          <p:cNvPr id="32" name="Group 31">
            <a:extLst>
              <a:ext uri="{FF2B5EF4-FFF2-40B4-BE49-F238E27FC236}">
                <a16:creationId xmlns:a16="http://schemas.microsoft.com/office/drawing/2014/main" id="{95124AA2-040D-4D1B-8710-359B73B63920}"/>
              </a:ext>
            </a:extLst>
          </p:cNvPr>
          <p:cNvGrpSpPr/>
          <p:nvPr/>
        </p:nvGrpSpPr>
        <p:grpSpPr>
          <a:xfrm>
            <a:off x="6282601" y="28808615"/>
            <a:ext cx="5777635" cy="5069328"/>
            <a:chOff x="6175401" y="27662991"/>
            <a:chExt cx="5777635" cy="5069328"/>
          </a:xfrm>
        </p:grpSpPr>
        <p:pic>
          <p:nvPicPr>
            <p:cNvPr id="76" name="Picture 75">
              <a:extLst>
                <a:ext uri="{FF2B5EF4-FFF2-40B4-BE49-F238E27FC236}">
                  <a16:creationId xmlns:a16="http://schemas.microsoft.com/office/drawing/2014/main" id="{44B3DAEB-2618-424D-8FA1-0DF9387C505F}"/>
                </a:ext>
              </a:extLst>
            </p:cNvPr>
            <p:cNvPicPr/>
            <p:nvPr/>
          </p:nvPicPr>
          <p:blipFill>
            <a:blip r:embed="rId4"/>
            <a:stretch>
              <a:fillRect/>
            </a:stretch>
          </p:blipFill>
          <p:spPr>
            <a:xfrm>
              <a:off x="6175401" y="27662991"/>
              <a:ext cx="5777635" cy="4001210"/>
            </a:xfrm>
            <a:prstGeom prst="rect">
              <a:avLst/>
            </a:prstGeom>
          </p:spPr>
        </p:pic>
        <p:sp>
          <p:nvSpPr>
            <p:cNvPr id="96" name="Rectangle 95">
              <a:extLst>
                <a:ext uri="{FF2B5EF4-FFF2-40B4-BE49-F238E27FC236}">
                  <a16:creationId xmlns:a16="http://schemas.microsoft.com/office/drawing/2014/main" id="{4C763AE5-1935-4D24-BFD3-385CCAB3B279}"/>
                </a:ext>
              </a:extLst>
            </p:cNvPr>
            <p:cNvSpPr/>
            <p:nvPr/>
          </p:nvSpPr>
          <p:spPr>
            <a:xfrm>
              <a:off x="6175402" y="31664201"/>
              <a:ext cx="4471567" cy="1068118"/>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065" tIns="34032" rIns="68065" bIns="34032" numCol="1" spcCol="0" rtlCol="0" fromWordArt="0" anchor="ctr" anchorCtr="0" forceAA="0" compatLnSpc="1">
              <a:prstTxWarp prst="textNoShape">
                <a:avLst/>
              </a:prstTxWarp>
              <a:noAutofit/>
            </a:bodyPr>
            <a:lstStyle/>
            <a:p>
              <a:r>
                <a:rPr lang="en-US" sz="1800" b="1" dirty="0"/>
                <a:t>Figure 2: </a:t>
              </a:r>
              <a:r>
                <a:rPr lang="en-US" sz="1800" dirty="0"/>
                <a:t>Parameter tuning on the ratio of ‘TRUE’ to ‘FALSE’ labels obtained </a:t>
              </a:r>
              <a:r>
                <a:rPr lang="en-US" sz="1800" u="sng" dirty="0"/>
                <a:t>after</a:t>
              </a:r>
              <a:r>
                <a:rPr lang="en-US" sz="1800" dirty="0"/>
                <a:t> oversampling.</a:t>
              </a:r>
            </a:p>
            <a:p>
              <a:r>
                <a:rPr lang="en-US" sz="1800" dirty="0"/>
                <a:t>We chose to use ratio of 1.</a:t>
              </a:r>
            </a:p>
          </p:txBody>
        </p:sp>
      </p:grpSp>
      <p:grpSp>
        <p:nvGrpSpPr>
          <p:cNvPr id="28" name="Group 27">
            <a:extLst>
              <a:ext uri="{FF2B5EF4-FFF2-40B4-BE49-F238E27FC236}">
                <a16:creationId xmlns:a16="http://schemas.microsoft.com/office/drawing/2014/main" id="{80A5E82D-BA4E-4FDA-AA1D-F39800F7452B}"/>
              </a:ext>
            </a:extLst>
          </p:cNvPr>
          <p:cNvGrpSpPr/>
          <p:nvPr/>
        </p:nvGrpSpPr>
        <p:grpSpPr>
          <a:xfrm>
            <a:off x="18937749" y="5692398"/>
            <a:ext cx="4394693" cy="4190537"/>
            <a:chOff x="18921610" y="6066897"/>
            <a:chExt cx="4394693" cy="4190537"/>
          </a:xfrm>
        </p:grpSpPr>
        <p:pic>
          <p:nvPicPr>
            <p:cNvPr id="75" name="Picture 74">
              <a:extLst>
                <a:ext uri="{FF2B5EF4-FFF2-40B4-BE49-F238E27FC236}">
                  <a16:creationId xmlns:a16="http://schemas.microsoft.com/office/drawing/2014/main" id="{B139DFFC-1F96-4852-93AC-754F06D5256B}"/>
                </a:ext>
              </a:extLst>
            </p:cNvPr>
            <p:cNvPicPr/>
            <p:nvPr/>
          </p:nvPicPr>
          <p:blipFill>
            <a:blip r:embed="rId5"/>
            <a:stretch>
              <a:fillRect/>
            </a:stretch>
          </p:blipFill>
          <p:spPr>
            <a:xfrm>
              <a:off x="18921610" y="6066897"/>
              <a:ext cx="4394693" cy="3567577"/>
            </a:xfrm>
            <a:prstGeom prst="rect">
              <a:avLst/>
            </a:prstGeom>
          </p:spPr>
        </p:pic>
        <p:sp>
          <p:nvSpPr>
            <p:cNvPr id="97" name="Rectangle 96">
              <a:extLst>
                <a:ext uri="{FF2B5EF4-FFF2-40B4-BE49-F238E27FC236}">
                  <a16:creationId xmlns:a16="http://schemas.microsoft.com/office/drawing/2014/main" id="{B152981D-8DCD-4337-8873-C9DEB7EFE644}"/>
                </a:ext>
              </a:extLst>
            </p:cNvPr>
            <p:cNvSpPr/>
            <p:nvPr/>
          </p:nvSpPr>
          <p:spPr>
            <a:xfrm>
              <a:off x="18921610" y="9634473"/>
              <a:ext cx="4394693" cy="62296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065" tIns="34032" rIns="68065" bIns="34032" numCol="1" spcCol="0" rtlCol="0" fromWordArt="0" anchor="ctr" anchorCtr="0" forceAA="0" compatLnSpc="1">
              <a:prstTxWarp prst="textNoShape">
                <a:avLst/>
              </a:prstTxWarp>
              <a:noAutofit/>
            </a:bodyPr>
            <a:lstStyle/>
            <a:p>
              <a:r>
                <a:rPr lang="en-US" sz="2000" b="1" dirty="0"/>
                <a:t>Figure 3</a:t>
              </a:r>
              <a:r>
                <a:rPr lang="en-US" sz="2000" dirty="0"/>
                <a:t>: Parameter tuning of maximal depth allowed in decision tree classifier.</a:t>
              </a:r>
              <a:endParaRPr lang="en-IL" sz="2000" dirty="0"/>
            </a:p>
          </p:txBody>
        </p:sp>
      </p:grpSp>
      <p:grpSp>
        <p:nvGrpSpPr>
          <p:cNvPr id="26" name="Group 25">
            <a:extLst>
              <a:ext uri="{FF2B5EF4-FFF2-40B4-BE49-F238E27FC236}">
                <a16:creationId xmlns:a16="http://schemas.microsoft.com/office/drawing/2014/main" id="{38C0FE48-264E-4782-B2FF-BFDA5097485B}"/>
              </a:ext>
            </a:extLst>
          </p:cNvPr>
          <p:cNvGrpSpPr/>
          <p:nvPr/>
        </p:nvGrpSpPr>
        <p:grpSpPr>
          <a:xfrm>
            <a:off x="13191572" y="10145392"/>
            <a:ext cx="4341625" cy="3895905"/>
            <a:chOff x="17822029" y="12313668"/>
            <a:chExt cx="5832648" cy="5233856"/>
          </a:xfrm>
        </p:grpSpPr>
        <p:pic>
          <p:nvPicPr>
            <p:cNvPr id="73" name="Picture 72">
              <a:extLst>
                <a:ext uri="{FF2B5EF4-FFF2-40B4-BE49-F238E27FC236}">
                  <a16:creationId xmlns:a16="http://schemas.microsoft.com/office/drawing/2014/main" id="{BF328C72-A05D-4AF5-BB5D-0E678109112F}"/>
                </a:ext>
              </a:extLst>
            </p:cNvPr>
            <p:cNvPicPr/>
            <p:nvPr/>
          </p:nvPicPr>
          <p:blipFill>
            <a:blip r:embed="rId6"/>
            <a:stretch>
              <a:fillRect/>
            </a:stretch>
          </p:blipFill>
          <p:spPr>
            <a:xfrm>
              <a:off x="17844427" y="12313668"/>
              <a:ext cx="5810250" cy="4358621"/>
            </a:xfrm>
            <a:prstGeom prst="rect">
              <a:avLst/>
            </a:prstGeom>
          </p:spPr>
        </p:pic>
        <p:sp>
          <p:nvSpPr>
            <p:cNvPr id="98" name="Rectangle 97">
              <a:extLst>
                <a:ext uri="{FF2B5EF4-FFF2-40B4-BE49-F238E27FC236}">
                  <a16:creationId xmlns:a16="http://schemas.microsoft.com/office/drawing/2014/main" id="{8C1A9FE3-1F1A-4EC8-8B20-EF1DFFA68279}"/>
                </a:ext>
              </a:extLst>
            </p:cNvPr>
            <p:cNvSpPr/>
            <p:nvPr/>
          </p:nvSpPr>
          <p:spPr>
            <a:xfrm>
              <a:off x="17822029" y="16681107"/>
              <a:ext cx="5832648" cy="86641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065" tIns="34032" rIns="68065" bIns="34032" numCol="1" spcCol="0" rtlCol="0" fromWordArt="0" anchor="ctr" anchorCtr="0" forceAA="0" compatLnSpc="1">
              <a:prstTxWarp prst="textNoShape">
                <a:avLst/>
              </a:prstTxWarp>
              <a:noAutofit/>
            </a:bodyPr>
            <a:lstStyle/>
            <a:p>
              <a:r>
                <a:rPr lang="en-US" sz="2000" b="1" dirty="0"/>
                <a:t>Figure 4: </a:t>
              </a:r>
              <a:r>
                <a:rPr lang="en-US" sz="2000" dirty="0"/>
                <a:t>Parameter tuning of maximal number of iterations allowed in SVM.</a:t>
              </a:r>
              <a:endParaRPr lang="en-IL" sz="2000" dirty="0"/>
            </a:p>
          </p:txBody>
        </p:sp>
      </p:grpSp>
      <p:grpSp>
        <p:nvGrpSpPr>
          <p:cNvPr id="23" name="Group 22">
            <a:extLst>
              <a:ext uri="{FF2B5EF4-FFF2-40B4-BE49-F238E27FC236}">
                <a16:creationId xmlns:a16="http://schemas.microsoft.com/office/drawing/2014/main" id="{59D4A8D9-4EF6-41CB-A860-AA020C0C8967}"/>
              </a:ext>
            </a:extLst>
          </p:cNvPr>
          <p:cNvGrpSpPr/>
          <p:nvPr/>
        </p:nvGrpSpPr>
        <p:grpSpPr>
          <a:xfrm>
            <a:off x="18937749" y="10195682"/>
            <a:ext cx="4324953" cy="3801501"/>
            <a:chOff x="25441447" y="12313668"/>
            <a:chExt cx="5810250" cy="5107031"/>
          </a:xfrm>
        </p:grpSpPr>
        <p:pic>
          <p:nvPicPr>
            <p:cNvPr id="72" name="Picture 71">
              <a:extLst>
                <a:ext uri="{FF2B5EF4-FFF2-40B4-BE49-F238E27FC236}">
                  <a16:creationId xmlns:a16="http://schemas.microsoft.com/office/drawing/2014/main" id="{BB6C50D3-16BB-4C33-87F6-EEC9814741B3}"/>
                </a:ext>
              </a:extLst>
            </p:cNvPr>
            <p:cNvPicPr/>
            <p:nvPr/>
          </p:nvPicPr>
          <p:blipFill>
            <a:blip r:embed="rId7"/>
            <a:stretch>
              <a:fillRect/>
            </a:stretch>
          </p:blipFill>
          <p:spPr>
            <a:xfrm>
              <a:off x="25441447" y="12313668"/>
              <a:ext cx="5810250" cy="4324350"/>
            </a:xfrm>
            <a:prstGeom prst="rect">
              <a:avLst/>
            </a:prstGeom>
          </p:spPr>
        </p:pic>
        <p:sp>
          <p:nvSpPr>
            <p:cNvPr id="99" name="Rectangle 98">
              <a:extLst>
                <a:ext uri="{FF2B5EF4-FFF2-40B4-BE49-F238E27FC236}">
                  <a16:creationId xmlns:a16="http://schemas.microsoft.com/office/drawing/2014/main" id="{67E36CB1-992F-4759-8AE6-6C87DD60FBEC}"/>
                </a:ext>
              </a:extLst>
            </p:cNvPr>
            <p:cNvSpPr/>
            <p:nvPr/>
          </p:nvSpPr>
          <p:spPr>
            <a:xfrm>
              <a:off x="25441447" y="16634148"/>
              <a:ext cx="5810250" cy="78655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065" tIns="34032" rIns="68065" bIns="34032" numCol="1" spcCol="0" rtlCol="0" fromWordArt="0" anchor="ctr" anchorCtr="0" forceAA="0" compatLnSpc="1">
              <a:prstTxWarp prst="textNoShape">
                <a:avLst/>
              </a:prstTxWarp>
              <a:noAutofit/>
            </a:bodyPr>
            <a:lstStyle/>
            <a:p>
              <a:r>
                <a:rPr lang="en-US" sz="2000" b="1" dirty="0"/>
                <a:t>Figure 5</a:t>
              </a:r>
              <a:r>
                <a:rPr lang="en-US" sz="2000" dirty="0"/>
                <a:t>: Parameter tuning of number of neighbors to consider in KNN classifier.</a:t>
              </a:r>
              <a:endParaRPr lang="en-IL" sz="2000" dirty="0"/>
            </a:p>
          </p:txBody>
        </p:sp>
      </p:grpSp>
      <p:grpSp>
        <p:nvGrpSpPr>
          <p:cNvPr id="19" name="Group 18">
            <a:extLst>
              <a:ext uri="{FF2B5EF4-FFF2-40B4-BE49-F238E27FC236}">
                <a16:creationId xmlns:a16="http://schemas.microsoft.com/office/drawing/2014/main" id="{9EBB785A-79C7-45B7-836E-3AEE981609A9}"/>
              </a:ext>
            </a:extLst>
          </p:cNvPr>
          <p:cNvGrpSpPr/>
          <p:nvPr/>
        </p:nvGrpSpPr>
        <p:grpSpPr>
          <a:xfrm>
            <a:off x="18335442" y="14147751"/>
            <a:ext cx="5011629" cy="4874450"/>
            <a:chOff x="24518949" y="23258884"/>
            <a:chExt cx="6732748" cy="6548458"/>
          </a:xfrm>
        </p:grpSpPr>
        <p:pic>
          <p:nvPicPr>
            <p:cNvPr id="70" name="Picture 69">
              <a:extLst>
                <a:ext uri="{FF2B5EF4-FFF2-40B4-BE49-F238E27FC236}">
                  <a16:creationId xmlns:a16="http://schemas.microsoft.com/office/drawing/2014/main" id="{5E97327B-EBAA-4284-9C21-091076E9F5F2}"/>
                </a:ext>
              </a:extLst>
            </p:cNvPr>
            <p:cNvPicPr/>
            <p:nvPr/>
          </p:nvPicPr>
          <p:blipFill>
            <a:blip r:embed="rId8"/>
            <a:stretch>
              <a:fillRect/>
            </a:stretch>
          </p:blipFill>
          <p:spPr>
            <a:xfrm>
              <a:off x="24518949" y="23258884"/>
              <a:ext cx="6732748" cy="4807690"/>
            </a:xfrm>
            <a:prstGeom prst="rect">
              <a:avLst/>
            </a:prstGeom>
          </p:spPr>
        </p:pic>
        <p:sp>
          <p:nvSpPr>
            <p:cNvPr id="101" name="Rectangle 100">
              <a:extLst>
                <a:ext uri="{FF2B5EF4-FFF2-40B4-BE49-F238E27FC236}">
                  <a16:creationId xmlns:a16="http://schemas.microsoft.com/office/drawing/2014/main" id="{4B562FFD-6A31-4035-84A4-0D404141B05C}"/>
                </a:ext>
              </a:extLst>
            </p:cNvPr>
            <p:cNvSpPr/>
            <p:nvPr/>
          </p:nvSpPr>
          <p:spPr>
            <a:xfrm>
              <a:off x="24518949" y="28089339"/>
              <a:ext cx="6732748" cy="171800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065" tIns="34032" rIns="68065" bIns="34032" numCol="1" spcCol="0" rtlCol="0" fromWordArt="0" anchor="ctr" anchorCtr="0" forceAA="0" compatLnSpc="1">
              <a:prstTxWarp prst="textNoShape">
                <a:avLst/>
              </a:prstTxWarp>
              <a:noAutofit/>
            </a:bodyPr>
            <a:lstStyle/>
            <a:p>
              <a:r>
                <a:rPr lang="en-US" sz="2000" b="1" dirty="0"/>
                <a:t>Figure 6</a:t>
              </a:r>
              <a:r>
                <a:rPr lang="en-US" sz="2000" dirty="0"/>
                <a:t>: Comparison of silhouette score obtained for </a:t>
              </a:r>
              <a:r>
                <a:rPr lang="en-US" sz="2000" dirty="0" err="1"/>
                <a:t>KMeans</a:t>
              </a:r>
              <a:r>
                <a:rPr lang="en-US" sz="2000" dirty="0"/>
                <a:t> and Hierarchical clustering, as a function of the number of clusters used. </a:t>
              </a:r>
              <a:endParaRPr lang="en-IL" sz="2000" dirty="0"/>
            </a:p>
          </p:txBody>
        </p:sp>
      </p:grpSp>
      <p:grpSp>
        <p:nvGrpSpPr>
          <p:cNvPr id="22" name="Group 21">
            <a:extLst>
              <a:ext uri="{FF2B5EF4-FFF2-40B4-BE49-F238E27FC236}">
                <a16:creationId xmlns:a16="http://schemas.microsoft.com/office/drawing/2014/main" id="{F7147464-2FB4-454E-8765-E8565A6530F7}"/>
              </a:ext>
            </a:extLst>
          </p:cNvPr>
          <p:cNvGrpSpPr/>
          <p:nvPr/>
        </p:nvGrpSpPr>
        <p:grpSpPr>
          <a:xfrm>
            <a:off x="13001208" y="18104156"/>
            <a:ext cx="5035693" cy="5404635"/>
            <a:chOff x="17301901" y="22421135"/>
            <a:chExt cx="6765076" cy="7260721"/>
          </a:xfrm>
        </p:grpSpPr>
        <p:sp>
          <p:nvSpPr>
            <p:cNvPr id="100" name="Rectangle 99">
              <a:extLst>
                <a:ext uri="{FF2B5EF4-FFF2-40B4-BE49-F238E27FC236}">
                  <a16:creationId xmlns:a16="http://schemas.microsoft.com/office/drawing/2014/main" id="{1C006696-F0AB-4BD3-8A38-D0ABC72FDFB7}"/>
                </a:ext>
              </a:extLst>
            </p:cNvPr>
            <p:cNvSpPr/>
            <p:nvPr/>
          </p:nvSpPr>
          <p:spPr>
            <a:xfrm>
              <a:off x="17301902" y="27857347"/>
              <a:ext cx="6765075" cy="182450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68065" tIns="34032" rIns="68065" bIns="34032" numCol="1" spcCol="0" rtlCol="0" fromWordArt="0" anchor="ctr" anchorCtr="0" forceAA="0" compatLnSpc="1">
              <a:prstTxWarp prst="textNoShape">
                <a:avLst/>
              </a:prstTxWarp>
              <a:noAutofit/>
            </a:bodyPr>
            <a:lstStyle/>
            <a:p>
              <a:r>
                <a:rPr lang="en-US" sz="2000" b="1" dirty="0"/>
                <a:t>Figure 7</a:t>
              </a:r>
              <a:r>
                <a:rPr lang="en-US" sz="2000" dirty="0"/>
                <a:t>: Comparison between 3 supervised methods, one unsupervised  method and a baseline dummy classifier, considering 3 scoring methods.</a:t>
              </a:r>
              <a:endParaRPr lang="en-IL" sz="2000" dirty="0"/>
            </a:p>
          </p:txBody>
        </p:sp>
        <p:pic>
          <p:nvPicPr>
            <p:cNvPr id="21" name="Picture 20">
              <a:extLst>
                <a:ext uri="{FF2B5EF4-FFF2-40B4-BE49-F238E27FC236}">
                  <a16:creationId xmlns:a16="http://schemas.microsoft.com/office/drawing/2014/main" id="{74A49972-5E27-441F-A3A7-06775E32F43F}"/>
                </a:ext>
              </a:extLst>
            </p:cNvPr>
            <p:cNvPicPr>
              <a:picLocks noChangeAspect="1"/>
            </p:cNvPicPr>
            <p:nvPr/>
          </p:nvPicPr>
          <p:blipFill>
            <a:blip r:embed="rId9"/>
            <a:stretch>
              <a:fillRect/>
            </a:stretch>
          </p:blipFill>
          <p:spPr>
            <a:xfrm>
              <a:off x="17301901" y="22421135"/>
              <a:ext cx="6765075" cy="5447666"/>
            </a:xfrm>
            <a:prstGeom prst="rect">
              <a:avLst/>
            </a:prstGeom>
          </p:spPr>
        </p:pic>
      </p:grpSp>
      <p:sp>
        <p:nvSpPr>
          <p:cNvPr id="102" name="TextBox 101">
            <a:extLst>
              <a:ext uri="{FF2B5EF4-FFF2-40B4-BE49-F238E27FC236}">
                <a16:creationId xmlns:a16="http://schemas.microsoft.com/office/drawing/2014/main" id="{D88DCA82-116D-463E-98A3-BD83AF455278}"/>
              </a:ext>
            </a:extLst>
          </p:cNvPr>
          <p:cNvSpPr txBox="1"/>
          <p:nvPr/>
        </p:nvSpPr>
        <p:spPr>
          <a:xfrm>
            <a:off x="17767831" y="19211775"/>
            <a:ext cx="5793827" cy="710964"/>
          </a:xfrm>
          <a:prstGeom prst="rect">
            <a:avLst/>
          </a:prstGeom>
          <a:noFill/>
        </p:spPr>
        <p:txBody>
          <a:bodyPr wrap="square" rtlCol="0">
            <a:spAutoFit/>
          </a:bodyPr>
          <a:lstStyle/>
          <a:p>
            <a:pPr algn="ctr"/>
            <a:r>
              <a:rPr lang="en-US" sz="4020" b="1" dirty="0"/>
              <a:t>Methods Comparison</a:t>
            </a:r>
          </a:p>
        </p:txBody>
      </p:sp>
      <p:sp>
        <p:nvSpPr>
          <p:cNvPr id="44" name="TextBox 43">
            <a:extLst>
              <a:ext uri="{FF2B5EF4-FFF2-40B4-BE49-F238E27FC236}">
                <a16:creationId xmlns:a16="http://schemas.microsoft.com/office/drawing/2014/main" id="{80E69B04-4AD7-476A-ACF6-424D2C06F623}"/>
              </a:ext>
            </a:extLst>
          </p:cNvPr>
          <p:cNvSpPr txBox="1"/>
          <p:nvPr/>
        </p:nvSpPr>
        <p:spPr>
          <a:xfrm>
            <a:off x="7367169" y="20484455"/>
            <a:ext cx="1308692" cy="646331"/>
          </a:xfrm>
          <a:prstGeom prst="rect">
            <a:avLst/>
          </a:prstGeom>
          <a:noFill/>
        </p:spPr>
        <p:txBody>
          <a:bodyPr wrap="none" rtlCol="0">
            <a:spAutoFit/>
          </a:bodyPr>
          <a:lstStyle/>
          <a:p>
            <a:r>
              <a:rPr lang="en-US" sz="1800" dirty="0"/>
              <a:t>Set label for</a:t>
            </a:r>
          </a:p>
          <a:p>
            <a:r>
              <a:rPr lang="en-US" sz="1800" dirty="0"/>
              <a:t>each gene: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3460</TotalTime>
  <Words>838</Words>
  <Application>Microsoft Office PowerPoint</Application>
  <PresentationFormat>Custom</PresentationFormat>
  <Paragraphs>111</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keywords>CTPClassification=CTP_NT</cp:keywords>
  <cp:lastModifiedBy>Anna Romanov</cp:lastModifiedBy>
  <cp:revision>276</cp:revision>
  <dcterms:created xsi:type="dcterms:W3CDTF">2010-03-31T06:35:48Z</dcterms:created>
  <dcterms:modified xsi:type="dcterms:W3CDTF">2019-03-21T20:46:20Z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31954861-dfb2-4d1a-8344-7791df3a5349</vt:lpwstr>
  </property>
  <property fmtid="{D5CDD505-2E9C-101B-9397-08002B2CF9AE}" pid="3" name="CTP_TimeStamp">
    <vt:lpwstr>2019-03-17 16:47:10Z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