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66"/>
    <a:srgbClr val="BC4744"/>
    <a:srgbClr val="FFCC00"/>
    <a:srgbClr val="FFFF00"/>
    <a:srgbClr val="FF5050"/>
    <a:srgbClr val="F9FFD9"/>
    <a:srgbClr val="FEF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96" autoAdjust="0"/>
  </p:normalViewPr>
  <p:slideViewPr>
    <p:cSldViewPr>
      <p:cViewPr>
        <p:scale>
          <a:sx n="50" d="100"/>
          <a:sy n="50" d="100"/>
        </p:scale>
        <p:origin x="288" y="-5316"/>
      </p:cViewPr>
      <p:guideLst>
        <p:guide orient="horz" pos="13608"/>
        <p:guide pos="102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13421680"/>
            <a:ext cx="27543443" cy="9261158"/>
          </a:xfrm>
        </p:spPr>
        <p:txBody>
          <a:bodyPr/>
          <a:lstStyle/>
          <a:p>
            <a:r>
              <a:rPr lang="en-US"/>
              <a:t>Click to edit Master title style</a:t>
            </a:r>
          </a:p>
        </p:txBody>
      </p:sp>
      <p:sp>
        <p:nvSpPr>
          <p:cNvPr id="3" name="Subtitle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D5922-1A10-453D-B34B-87D0376FB0F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54782" y="10901365"/>
            <a:ext cx="25833229" cy="2322490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43847" y="10901365"/>
            <a:ext cx="76970870" cy="232249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6" y="27763473"/>
            <a:ext cx="27543443" cy="8581073"/>
          </a:xfrm>
        </p:spPr>
        <p:txBody>
          <a:bodyPr anchor="t"/>
          <a:lstStyle>
            <a:lvl1pPr algn="l">
              <a:defRPr sz="18900" b="1" cap="all"/>
            </a:lvl1pPr>
          </a:lstStyle>
          <a:p>
            <a:r>
              <a:rPr lang="en-US"/>
              <a:t>Click to edit Master title style</a:t>
            </a:r>
          </a:p>
        </p:txBody>
      </p:sp>
      <p:sp>
        <p:nvSpPr>
          <p:cNvPr id="3" name="Text Placeholder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D5922-1A10-453D-B34B-87D0376FB0F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D5922-1A10-453D-B34B-87D0376FB0F9}"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03" y="1730219"/>
            <a:ext cx="29163645" cy="72009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4" name="Content Placeholder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D5922-1A10-453D-B34B-87D0376FB0F9}" type="datetimeFigureOut">
              <a:rPr lang="en-US" smtClean="0"/>
              <a:pPr/>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D5922-1A10-453D-B34B-87D0376FB0F9}" type="datetimeFigureOut">
              <a:rPr lang="en-US" smtClean="0"/>
              <a:pPr/>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5922-1A10-453D-B34B-87D0376FB0F9}" type="datetimeFigureOut">
              <a:rPr lang="en-US" smtClean="0"/>
              <a:pPr/>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4" y="1720215"/>
            <a:ext cx="10660709" cy="7320915"/>
          </a:xfrm>
        </p:spPr>
        <p:txBody>
          <a:bodyPr anchor="b"/>
          <a:lstStyle>
            <a:lvl1pPr algn="l">
              <a:defRPr sz="9500" b="1"/>
            </a:lvl1pPr>
          </a:lstStyle>
          <a:p>
            <a:r>
              <a:rPr lang="en-US"/>
              <a:t>Click to edit Master title style</a:t>
            </a:r>
          </a:p>
        </p:txBody>
      </p:sp>
      <p:sp>
        <p:nvSpPr>
          <p:cNvPr id="3" name="Content Placeholder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30243780"/>
            <a:ext cx="19442430" cy="3570449"/>
          </a:xfrm>
        </p:spPr>
        <p:txBody>
          <a:bodyPr anchor="b"/>
          <a:lstStyle>
            <a:lvl1pPr algn="l">
              <a:defRPr sz="9500" b="1"/>
            </a:lvl1pPr>
          </a:lstStyle>
          <a:p>
            <a:r>
              <a:rPr lang="en-US"/>
              <a:t>Click to edit Master title style</a:t>
            </a:r>
          </a:p>
        </p:txBody>
      </p:sp>
      <p:sp>
        <p:nvSpPr>
          <p:cNvPr id="3" name="Picture Placeholder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n-US"/>
              <a:t>Click to edit Master title style</a:t>
            </a:r>
          </a:p>
        </p:txBody>
      </p:sp>
      <p:sp>
        <p:nvSpPr>
          <p:cNvPr id="3" name="Text Placeholder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C33D5922-1A10-453D-B34B-87D0376FB0F9}" type="datetimeFigureOut">
              <a:rPr lang="en-US" smtClean="0"/>
              <a:pPr/>
              <a:t>3/20/2019</a:t>
            </a:fld>
            <a:endParaRPr lang="en-US"/>
          </a:p>
        </p:txBody>
      </p:sp>
      <p:sp>
        <p:nvSpPr>
          <p:cNvPr id="5" name="Footer Placeholder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1687A137-04E3-413B-9256-3257631352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28541" y="-256339"/>
            <a:ext cx="31132567" cy="2708434"/>
          </a:xfrm>
          <a:prstGeom prst="rect">
            <a:avLst/>
          </a:prstGeom>
          <a:noFill/>
          <a:ln w="9525">
            <a:noFill/>
            <a:miter lim="800000"/>
            <a:headEnd/>
            <a:tailEnd/>
          </a:ln>
          <a:effec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Times New Roman" pitchFamily="18" charset="0"/>
              </a:rPr>
              <a:t>Comparing between supervised and unsupervised approaches to classify gene expression profiles of cancer patients</a:t>
            </a:r>
            <a:endParaRPr kumimoji="0" lang="en-US" b="1" i="0" u="none" strike="noStrike" spc="50" normalizeH="0" baseline="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Arial" pitchFamily="34" charset="0"/>
            </a:endParaRPr>
          </a:p>
        </p:txBody>
      </p:sp>
      <p:sp>
        <p:nvSpPr>
          <p:cNvPr id="6" name="Rectangle 5"/>
          <p:cNvSpPr>
            <a:spLocks noChangeArrowheads="1"/>
          </p:cNvSpPr>
          <p:nvPr/>
        </p:nvSpPr>
        <p:spPr bwMode="auto">
          <a:xfrm>
            <a:off x="0" y="1742938"/>
            <a:ext cx="32404050" cy="2554545"/>
          </a:xfrm>
          <a:prstGeom prst="rect">
            <a:avLst/>
          </a:prstGeom>
          <a:noFill/>
          <a:ln w="9525">
            <a:noFill/>
            <a:miter lim="800000"/>
            <a:headEnd/>
            <a:tailEnd/>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6000" b="1"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endParaRPr>
          </a:p>
          <a:p>
            <a:pPr lvl="0" algn="ctr" defTabSz="914400" fontAlgn="base">
              <a:spcBef>
                <a:spcPct val="0"/>
              </a:spcBef>
              <a:spcAft>
                <a:spcPct val="0"/>
              </a:spcAft>
            </a:pP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Anna Romanov</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 Maxim Kolchinsky</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p>
          <a:p>
            <a:pPr lvl="0" algn="ctr" defTabSz="914400" fontAlgn="base">
              <a:spcBef>
                <a:spcPct val="0"/>
              </a:spcBef>
              <a:spcAft>
                <a:spcPct val="0"/>
              </a:spcAft>
            </a:pPr>
            <a:r>
              <a:rPr lang="en-US" sz="6000" b="1"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 Computer Science Department, Technion – Israel Institute of Technology, Haifa, Israel </a:t>
            </a:r>
          </a:p>
        </p:txBody>
      </p:sp>
      <p:sp>
        <p:nvSpPr>
          <p:cNvPr id="7" name="Flowchart: Alternate Process 6"/>
          <p:cNvSpPr/>
          <p:nvPr/>
        </p:nvSpPr>
        <p:spPr>
          <a:xfrm>
            <a:off x="723900" y="4886208"/>
            <a:ext cx="15766157" cy="740668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p:cNvSpPr txBox="1"/>
          <p:nvPr/>
        </p:nvSpPr>
        <p:spPr>
          <a:xfrm>
            <a:off x="6506067" y="5092818"/>
            <a:ext cx="4012279" cy="1015663"/>
          </a:xfrm>
          <a:prstGeom prst="rect">
            <a:avLst/>
          </a:prstGeom>
          <a:noFill/>
        </p:spPr>
        <p:txBody>
          <a:bodyPr wrap="square" rtlCol="0">
            <a:spAutoFit/>
          </a:bodyPr>
          <a:lstStyle/>
          <a:p>
            <a:r>
              <a:rPr lang="en-US" sz="6000" b="1" dirty="0"/>
              <a:t>Background</a:t>
            </a:r>
          </a:p>
        </p:txBody>
      </p:sp>
      <p:sp>
        <p:nvSpPr>
          <p:cNvPr id="10" name="Flowchart: Alternate Process 9"/>
          <p:cNvSpPr/>
          <p:nvPr/>
        </p:nvSpPr>
        <p:spPr>
          <a:xfrm>
            <a:off x="16941862" y="4883062"/>
            <a:ext cx="14819246" cy="25012762"/>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r">
              <a:defRPr/>
            </a:pPr>
            <a:endParaRPr lang="en-US" sz="2800" dirty="0">
              <a:latin typeface="Calibri" pitchFamily="34" charset="0"/>
              <a:cs typeface="Arial" pitchFamily="34" charset="0"/>
            </a:endParaRPr>
          </a:p>
        </p:txBody>
      </p:sp>
      <p:sp>
        <p:nvSpPr>
          <p:cNvPr id="11" name="TextBox 10"/>
          <p:cNvSpPr txBox="1"/>
          <p:nvPr/>
        </p:nvSpPr>
        <p:spPr>
          <a:xfrm>
            <a:off x="18578289" y="4896844"/>
            <a:ext cx="11582400" cy="1015663"/>
          </a:xfrm>
          <a:prstGeom prst="rect">
            <a:avLst/>
          </a:prstGeom>
          <a:noFill/>
        </p:spPr>
        <p:txBody>
          <a:bodyPr wrap="square" rtlCol="0">
            <a:spAutoFit/>
          </a:bodyPr>
          <a:lstStyle/>
          <a:p>
            <a:pPr algn="ctr"/>
            <a:r>
              <a:rPr lang="en-US" sz="6000" b="1" dirty="0"/>
              <a:t>Classifying</a:t>
            </a:r>
          </a:p>
        </p:txBody>
      </p:sp>
      <p:sp>
        <p:nvSpPr>
          <p:cNvPr id="46" name="Flowchart: Alternate Process 45"/>
          <p:cNvSpPr/>
          <p:nvPr/>
        </p:nvSpPr>
        <p:spPr>
          <a:xfrm>
            <a:off x="628541" y="19766920"/>
            <a:ext cx="15861516" cy="2250207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7" name="Flowchart: Alternate Process 46"/>
          <p:cNvSpPr/>
          <p:nvPr/>
        </p:nvSpPr>
        <p:spPr>
          <a:xfrm>
            <a:off x="534358" y="12636145"/>
            <a:ext cx="15955699" cy="6590291"/>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8" name="Flowchart: Alternate Process 47"/>
          <p:cNvSpPr/>
          <p:nvPr/>
        </p:nvSpPr>
        <p:spPr>
          <a:xfrm>
            <a:off x="16941862" y="30099645"/>
            <a:ext cx="14833648" cy="8856983"/>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0" name="Flowchart: Alternate Process 49"/>
          <p:cNvSpPr/>
          <p:nvPr/>
        </p:nvSpPr>
        <p:spPr>
          <a:xfrm>
            <a:off x="16927460" y="39244660"/>
            <a:ext cx="14833647" cy="302433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9" name="TextBox 68"/>
          <p:cNvSpPr txBox="1"/>
          <p:nvPr/>
        </p:nvSpPr>
        <p:spPr>
          <a:xfrm>
            <a:off x="2073307" y="19938965"/>
            <a:ext cx="12877800" cy="1015663"/>
          </a:xfrm>
          <a:prstGeom prst="rect">
            <a:avLst/>
          </a:prstGeom>
          <a:noFill/>
        </p:spPr>
        <p:txBody>
          <a:bodyPr wrap="square" rtlCol="0">
            <a:spAutoFit/>
          </a:bodyPr>
          <a:lstStyle/>
          <a:p>
            <a:pPr algn="ctr"/>
            <a:r>
              <a:rPr lang="en-US" sz="6000" b="1" dirty="0"/>
              <a:t>Material and methods</a:t>
            </a:r>
          </a:p>
        </p:txBody>
      </p:sp>
      <p:sp>
        <p:nvSpPr>
          <p:cNvPr id="198" name="TextBox 197"/>
          <p:cNvSpPr txBox="1"/>
          <p:nvPr/>
        </p:nvSpPr>
        <p:spPr>
          <a:xfrm>
            <a:off x="17282145" y="39411323"/>
            <a:ext cx="5410200" cy="769441"/>
          </a:xfrm>
          <a:prstGeom prst="rect">
            <a:avLst/>
          </a:prstGeom>
          <a:noFill/>
        </p:spPr>
        <p:txBody>
          <a:bodyPr wrap="square" rtlCol="0">
            <a:spAutoFit/>
          </a:bodyPr>
          <a:lstStyle/>
          <a:p>
            <a:r>
              <a:rPr lang="en-US" sz="4400" b="1" dirty="0"/>
              <a:t>References</a:t>
            </a:r>
          </a:p>
        </p:txBody>
      </p:sp>
      <p:sp>
        <p:nvSpPr>
          <p:cNvPr id="200" name="TextBox 199"/>
          <p:cNvSpPr txBox="1"/>
          <p:nvPr/>
        </p:nvSpPr>
        <p:spPr>
          <a:xfrm>
            <a:off x="16413515" y="30027636"/>
            <a:ext cx="15955699" cy="1015663"/>
          </a:xfrm>
          <a:prstGeom prst="rect">
            <a:avLst/>
          </a:prstGeom>
          <a:noFill/>
        </p:spPr>
        <p:txBody>
          <a:bodyPr wrap="square" rtlCol="0">
            <a:spAutoFit/>
          </a:bodyPr>
          <a:lstStyle/>
          <a:p>
            <a:pPr algn="ctr"/>
            <a:r>
              <a:rPr lang="en-US" sz="6000" b="1" dirty="0"/>
              <a:t>Conclusions</a:t>
            </a:r>
          </a:p>
        </p:txBody>
      </p:sp>
      <p:sp>
        <p:nvSpPr>
          <p:cNvPr id="208" name="TextBox 207"/>
          <p:cNvSpPr txBox="1"/>
          <p:nvPr/>
        </p:nvSpPr>
        <p:spPr>
          <a:xfrm>
            <a:off x="2721006" y="12817724"/>
            <a:ext cx="11582400" cy="1015663"/>
          </a:xfrm>
          <a:prstGeom prst="rect">
            <a:avLst/>
          </a:prstGeom>
          <a:noFill/>
        </p:spPr>
        <p:txBody>
          <a:bodyPr wrap="square" rtlCol="0">
            <a:spAutoFit/>
          </a:bodyPr>
          <a:lstStyle/>
          <a:p>
            <a:pPr algn="ctr"/>
            <a:r>
              <a:rPr lang="en-US" sz="6000" b="1" dirty="0"/>
              <a:t>Goals </a:t>
            </a:r>
          </a:p>
        </p:txBody>
      </p:sp>
      <p:sp>
        <p:nvSpPr>
          <p:cNvPr id="3" name="TextBox 2">
            <a:extLst>
              <a:ext uri="{FF2B5EF4-FFF2-40B4-BE49-F238E27FC236}">
                <a16:creationId xmlns:a16="http://schemas.microsoft.com/office/drawing/2014/main" id="{42DB555F-2B7D-4674-A6CF-05BCE42F2F7C}"/>
              </a:ext>
            </a:extLst>
          </p:cNvPr>
          <p:cNvSpPr txBox="1"/>
          <p:nvPr/>
        </p:nvSpPr>
        <p:spPr>
          <a:xfrm>
            <a:off x="1080345" y="5544916"/>
            <a:ext cx="14761640" cy="7109639"/>
          </a:xfrm>
          <a:prstGeom prst="rect">
            <a:avLst/>
          </a:prstGeom>
          <a:noFill/>
        </p:spPr>
        <p:txBody>
          <a:bodyPr wrap="square" rtlCol="0">
            <a:spAutoFit/>
          </a:bodyPr>
          <a:lstStyle/>
          <a:p>
            <a:pPr marL="685800" indent="-685800">
              <a:buFont typeface="Arial" panose="020B0604020202020204" pitchFamily="34" charset="0"/>
              <a:buChar char="•"/>
            </a:pPr>
            <a:endParaRPr lang="he-IL" sz="3400" b="1" dirty="0"/>
          </a:p>
          <a:p>
            <a:pPr marL="685800" indent="-685800">
              <a:buFont typeface="Arial" panose="020B0604020202020204" pitchFamily="34" charset="0"/>
              <a:buChar char="•"/>
            </a:pPr>
            <a:r>
              <a:rPr lang="en-US" sz="3400" b="1" dirty="0"/>
              <a:t>Apoptosis </a:t>
            </a:r>
            <a:r>
              <a:rPr lang="en-US" sz="3400" dirty="0"/>
              <a:t>is a form of programmed cell death that occurs in multicellular organisms</a:t>
            </a:r>
            <a:endParaRPr lang="he-IL" sz="3400" dirty="0"/>
          </a:p>
          <a:p>
            <a:pPr marL="685800" indent="-685800">
              <a:buFont typeface="Arial" panose="020B0604020202020204" pitchFamily="34" charset="0"/>
              <a:buChar char="•"/>
            </a:pPr>
            <a:r>
              <a:rPr lang="en-US" sz="3400" dirty="0"/>
              <a:t>Negative regulation of apoptosis inhibits apoptosis signaling pathways, helping tumors to evade cell death.</a:t>
            </a:r>
          </a:p>
          <a:p>
            <a:pPr marL="685800" indent="-685800">
              <a:buFont typeface="Arial" panose="020B0604020202020204" pitchFamily="34" charset="0"/>
              <a:buChar char="•"/>
            </a:pPr>
            <a:r>
              <a:rPr lang="en-US" sz="3400" dirty="0"/>
              <a:t>Identification of targets for apoptosis induction is important to provide novel therapeutic approaches in breast cancer.</a:t>
            </a:r>
          </a:p>
          <a:p>
            <a:endParaRPr lang="en-US" sz="3400" dirty="0"/>
          </a:p>
          <a:p>
            <a:endParaRPr lang="en-US" sz="3200" dirty="0"/>
          </a:p>
          <a:p>
            <a:endParaRPr lang="en-US" sz="1600" dirty="0"/>
          </a:p>
          <a:p>
            <a:pPr marL="685800" indent="-685800">
              <a:buFont typeface="Arial" panose="020B0604020202020204" pitchFamily="34" charset="0"/>
              <a:buChar char="•"/>
            </a:pPr>
            <a:r>
              <a:rPr lang="en-US" sz="3400" dirty="0"/>
              <a:t>It is therefore assumed that down-regulation of Protein Kinase </a:t>
            </a:r>
            <a:r>
              <a:rPr lang="en-US" sz="3400" dirty="0" err="1"/>
              <a:t>Cδ</a:t>
            </a:r>
            <a:r>
              <a:rPr lang="en-US" sz="3400" dirty="0"/>
              <a:t> can be used as treatment. </a:t>
            </a:r>
          </a:p>
          <a:p>
            <a:endParaRPr lang="en-US" sz="3400" dirty="0"/>
          </a:p>
          <a:p>
            <a:pPr marL="685800" indent="-685800">
              <a:buFont typeface="Arial" panose="020B0604020202020204" pitchFamily="34" charset="0"/>
              <a:buChar char="•"/>
            </a:pPr>
            <a:endParaRPr lang="en-US" sz="3400" dirty="0"/>
          </a:p>
        </p:txBody>
      </p:sp>
      <p:sp>
        <p:nvSpPr>
          <p:cNvPr id="31" name="TextBox 30">
            <a:extLst>
              <a:ext uri="{FF2B5EF4-FFF2-40B4-BE49-F238E27FC236}">
                <a16:creationId xmlns:a16="http://schemas.microsoft.com/office/drawing/2014/main" id="{20EE0A04-D7A1-4886-A7D2-E94F75BD8CD9}"/>
              </a:ext>
            </a:extLst>
          </p:cNvPr>
          <p:cNvSpPr txBox="1"/>
          <p:nvPr/>
        </p:nvSpPr>
        <p:spPr>
          <a:xfrm>
            <a:off x="854443" y="13609812"/>
            <a:ext cx="15409712"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Compare between different methods of supervised and unsupervised approaches of classifying gene expression.</a:t>
            </a:r>
          </a:p>
          <a:p>
            <a:pPr marL="285750" indent="-285750">
              <a:buFont typeface="Arial" panose="020B0604020202020204" pitchFamily="34" charset="0"/>
              <a:buChar char="•"/>
            </a:pPr>
            <a:r>
              <a:rPr lang="en-US" sz="3200" dirty="0"/>
              <a:t>Be able to classify whether a gene is related to apoptosis based on its expression levels in different cells, with and without treatment. We expect genes associated with apoptosis show difference in expression levels between treatment and control samples.</a:t>
            </a:r>
          </a:p>
        </p:txBody>
      </p:sp>
      <p:sp>
        <p:nvSpPr>
          <p:cNvPr id="37" name="TextBox 36">
            <a:extLst>
              <a:ext uri="{FF2B5EF4-FFF2-40B4-BE49-F238E27FC236}">
                <a16:creationId xmlns:a16="http://schemas.microsoft.com/office/drawing/2014/main" id="{F92EC576-90EE-4208-A83B-5BE276CEA082}"/>
              </a:ext>
            </a:extLst>
          </p:cNvPr>
          <p:cNvSpPr txBox="1"/>
          <p:nvPr/>
        </p:nvSpPr>
        <p:spPr>
          <a:xfrm>
            <a:off x="1080345" y="20882620"/>
            <a:ext cx="15193688" cy="8956298"/>
          </a:xfrm>
          <a:prstGeom prst="rect">
            <a:avLst/>
          </a:prstGeom>
          <a:noFill/>
        </p:spPr>
        <p:txBody>
          <a:bodyPr wrap="square" rtlCol="0">
            <a:spAutoFit/>
          </a:bodyPr>
          <a:lstStyle/>
          <a:p>
            <a:pPr marL="285750" indent="-285750">
              <a:buFont typeface="Arial" panose="020B0604020202020204" pitchFamily="34" charset="0"/>
              <a:buChar char="•"/>
            </a:pPr>
            <a:r>
              <a:rPr lang="en-US" sz="3200" b="1" u="sng" dirty="0"/>
              <a:t>GEO</a:t>
            </a:r>
            <a:r>
              <a:rPr lang="en-US" sz="3200" dirty="0"/>
              <a:t> – public genomics data repository</a:t>
            </a:r>
          </a:p>
          <a:p>
            <a:pPr marL="285750" indent="-285750">
              <a:buFont typeface="Arial" panose="020B0604020202020204" pitchFamily="34" charset="0"/>
              <a:buChar char="•"/>
            </a:pPr>
            <a:r>
              <a:rPr lang="en-US" sz="3200" b="1" u="sng" dirty="0" err="1"/>
              <a:t>AmiGo</a:t>
            </a:r>
            <a:r>
              <a:rPr lang="en-US" sz="3200" dirty="0"/>
              <a:t> – Web-based set of tools for searching and browsing the gene ontology. database. We used it to obtain a list of GO terms associated with apoptosis.</a:t>
            </a:r>
          </a:p>
          <a:p>
            <a:pPr marL="285750" indent="-285750">
              <a:buFont typeface="Arial" panose="020B0604020202020204" pitchFamily="34" charset="0"/>
              <a:buChar char="•"/>
            </a:pPr>
            <a:r>
              <a:rPr lang="en-US" sz="3200" b="1" u="sng" dirty="0" err="1"/>
              <a:t>Scikit</a:t>
            </a:r>
            <a:r>
              <a:rPr lang="en-US" sz="3200" b="1" u="sng" dirty="0"/>
              <a:t>-learn</a:t>
            </a:r>
            <a:r>
              <a:rPr lang="en-US" sz="3200" dirty="0"/>
              <a:t> – Python library for machine learning.</a:t>
            </a:r>
            <a:endParaRPr lang="en-US" sz="3200" b="1" u="sng" dirty="0"/>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Building the dataset</a:t>
            </a:r>
          </a:p>
          <a:p>
            <a:pPr marL="685800" indent="-685800">
              <a:buFont typeface="Arial" panose="020B0604020202020204" pitchFamily="34" charset="0"/>
              <a:buChar char="•"/>
            </a:pPr>
            <a:r>
              <a:rPr lang="en-US" sz="3200" dirty="0"/>
              <a:t>Dataset: 12 samples, gene expression levels, before and after down regulation of </a:t>
            </a:r>
            <a:r>
              <a:rPr lang="en-US" sz="3200" dirty="0" err="1"/>
              <a:t>PKCδ</a:t>
            </a:r>
            <a:r>
              <a:rPr lang="en-US" sz="3200" dirty="0"/>
              <a:t>:    - BT-549 (Invasive ductal carcinoma)</a:t>
            </a:r>
          </a:p>
          <a:p>
            <a:r>
              <a:rPr lang="en-US" sz="3200" dirty="0"/>
              <a:t>                      - MDA-mB-468 (adenocarcinoma)</a:t>
            </a:r>
          </a:p>
          <a:p>
            <a:endParaRPr lang="en-US" sz="3200" dirty="0"/>
          </a:p>
          <a:p>
            <a:endParaRPr lang="en-US" sz="3200" dirty="0"/>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r>
              <a:rPr lang="en-US" sz="3200" dirty="0">
                <a:ln w="0"/>
                <a:solidFill>
                  <a:schemeClr val="accent4">
                    <a:lumMod val="75000"/>
                  </a:schemeClr>
                </a:solidFill>
                <a:effectLst>
                  <a:outerShdw blurRad="38100" dist="25400" dir="5400000" algn="ctr" rotWithShape="0">
                    <a:srgbClr val="6E747A">
                      <a:alpha val="43000"/>
                    </a:srgbClr>
                  </a:outerShdw>
                </a:effectLst>
              </a:rPr>
              <a:t>Data preparation and preprocessing</a:t>
            </a:r>
            <a:endParaRPr lang="en-US" sz="3200" dirty="0"/>
          </a:p>
          <a:p>
            <a:pPr marL="571500" indent="-571500">
              <a:buFont typeface="Arial" panose="020B0604020202020204" pitchFamily="34" charset="0"/>
              <a:buChar char="•"/>
            </a:pPr>
            <a:r>
              <a:rPr lang="en-US" sz="3200" dirty="0"/>
              <a:t>Dividing the data into training and test sets.</a:t>
            </a:r>
          </a:p>
          <a:p>
            <a:pPr marL="571500" indent="-571500">
              <a:buFont typeface="Arial" panose="020B0604020202020204" pitchFamily="34" charset="0"/>
              <a:buChar char="•"/>
            </a:pPr>
            <a:r>
              <a:rPr lang="en-US" sz="3200" dirty="0"/>
              <a:t>Run the following process:</a:t>
            </a:r>
          </a:p>
        </p:txBody>
      </p:sp>
      <p:sp>
        <p:nvSpPr>
          <p:cNvPr id="38" name="TextBox 37">
            <a:extLst>
              <a:ext uri="{FF2B5EF4-FFF2-40B4-BE49-F238E27FC236}">
                <a16:creationId xmlns:a16="http://schemas.microsoft.com/office/drawing/2014/main" id="{BCE3222F-B312-4A5A-B18E-5DCAE8B1C37C}"/>
              </a:ext>
            </a:extLst>
          </p:cNvPr>
          <p:cNvSpPr txBox="1"/>
          <p:nvPr/>
        </p:nvSpPr>
        <p:spPr>
          <a:xfrm>
            <a:off x="18735908" y="23114868"/>
            <a:ext cx="11582400" cy="1015663"/>
          </a:xfrm>
          <a:prstGeom prst="rect">
            <a:avLst/>
          </a:prstGeom>
          <a:noFill/>
        </p:spPr>
        <p:txBody>
          <a:bodyPr wrap="square" rtlCol="0">
            <a:spAutoFit/>
          </a:bodyPr>
          <a:lstStyle/>
          <a:p>
            <a:pPr algn="ctr"/>
            <a:r>
              <a:rPr lang="en-US" sz="6000" b="1" dirty="0"/>
              <a:t>Clustering</a:t>
            </a:r>
          </a:p>
        </p:txBody>
      </p:sp>
      <p:sp>
        <p:nvSpPr>
          <p:cNvPr id="40" name="TextBox 39">
            <a:extLst>
              <a:ext uri="{FF2B5EF4-FFF2-40B4-BE49-F238E27FC236}">
                <a16:creationId xmlns:a16="http://schemas.microsoft.com/office/drawing/2014/main" id="{3B7647D7-CFE0-4CBB-BB60-E7A325E1173F}"/>
              </a:ext>
            </a:extLst>
          </p:cNvPr>
          <p:cNvSpPr txBox="1"/>
          <p:nvPr/>
        </p:nvSpPr>
        <p:spPr>
          <a:xfrm>
            <a:off x="17204693" y="40180764"/>
            <a:ext cx="14473608" cy="1938992"/>
          </a:xfrm>
          <a:prstGeom prst="rect">
            <a:avLst/>
          </a:prstGeom>
          <a:noFill/>
        </p:spPr>
        <p:txBody>
          <a:bodyPr wrap="square" rtlCol="0">
            <a:spAutoFit/>
          </a:bodyPr>
          <a:lstStyle/>
          <a:p>
            <a:pPr marL="457200" indent="-457200">
              <a:buAutoNum type="arabicPeriod"/>
            </a:pPr>
            <a:r>
              <a:rPr lang="en-US" sz="2400" b="1" dirty="0" err="1"/>
              <a:t>Achari</a:t>
            </a:r>
            <a:r>
              <a:rPr lang="en-US" sz="2400" b="1" dirty="0"/>
              <a:t> C, Winslow S, Larsson C</a:t>
            </a:r>
            <a:r>
              <a:rPr lang="en-US" sz="2400" dirty="0"/>
              <a:t>. Down Regulation of CLDND1 Induces Apoptosis in Breast Cancer Cells. </a:t>
            </a:r>
            <a:r>
              <a:rPr lang="en-US" sz="2400" i="1" dirty="0" err="1"/>
              <a:t>PLoS</a:t>
            </a:r>
            <a:r>
              <a:rPr lang="en-US" sz="2400" i="1" dirty="0"/>
              <a:t> One</a:t>
            </a:r>
            <a:r>
              <a:rPr lang="en-US" sz="2400" dirty="0"/>
              <a:t> 2015;10(6):e0130300. </a:t>
            </a:r>
          </a:p>
          <a:p>
            <a:pPr marL="457200" indent="-457200">
              <a:buAutoNum type="arabicPeriod"/>
            </a:pPr>
            <a:r>
              <a:rPr lang="en-US" sz="2400" b="1" dirty="0" err="1"/>
              <a:t>Lonne</a:t>
            </a:r>
            <a:r>
              <a:rPr lang="en-US" sz="2400" b="1" dirty="0"/>
              <a:t> GK, </a:t>
            </a:r>
            <a:r>
              <a:rPr lang="en-US" sz="2400" b="1" dirty="0" err="1"/>
              <a:t>Masoumi</a:t>
            </a:r>
            <a:r>
              <a:rPr lang="en-US" sz="2400" b="1" dirty="0"/>
              <a:t> KC, </a:t>
            </a:r>
            <a:r>
              <a:rPr lang="en-US" sz="2400" b="1" dirty="0" err="1"/>
              <a:t>Lennartsson</a:t>
            </a:r>
            <a:r>
              <a:rPr lang="en-US" sz="2400" b="1" dirty="0"/>
              <a:t> J, Larsson C</a:t>
            </a:r>
            <a:r>
              <a:rPr lang="en-US" sz="2400" dirty="0"/>
              <a:t>. Protein kinase </a:t>
            </a:r>
            <a:r>
              <a:rPr lang="en-US" sz="2400" dirty="0" err="1"/>
              <a:t>Cdelta</a:t>
            </a:r>
            <a:r>
              <a:rPr lang="en-US" sz="2400" dirty="0"/>
              <a:t> supports survival of MDA-MB-231 breast cancer cells by suppressing the ERK1/2 pathway. The Journal of biological chemistry. 2009;284(48):33456–65</a:t>
            </a:r>
          </a:p>
        </p:txBody>
      </p:sp>
      <p:sp>
        <p:nvSpPr>
          <p:cNvPr id="41" name="TextBox 40">
            <a:extLst>
              <a:ext uri="{FF2B5EF4-FFF2-40B4-BE49-F238E27FC236}">
                <a16:creationId xmlns:a16="http://schemas.microsoft.com/office/drawing/2014/main" id="{96BDCC20-3B36-41AA-8FC3-B68D496AECC1}"/>
              </a:ext>
            </a:extLst>
          </p:cNvPr>
          <p:cNvSpPr txBox="1"/>
          <p:nvPr/>
        </p:nvSpPr>
        <p:spPr>
          <a:xfrm>
            <a:off x="17498169" y="5976964"/>
            <a:ext cx="14041560" cy="6894195"/>
          </a:xfrm>
          <a:prstGeom prst="rect">
            <a:avLst/>
          </a:prstGeom>
          <a:noFill/>
        </p:spPr>
        <p:txBody>
          <a:bodyPr wrap="square" rtlCol="0">
            <a:spAutoFit/>
          </a:bodyPr>
          <a:lstStyle/>
          <a:p>
            <a:r>
              <a:rPr lang="en-US" sz="3400" dirty="0">
                <a:ln w="0"/>
                <a:solidFill>
                  <a:schemeClr val="accent4">
                    <a:lumMod val="75000"/>
                  </a:schemeClr>
                </a:solidFill>
                <a:effectLst>
                  <a:outerShdw blurRad="38100" dist="25400" dir="5400000" algn="ctr" rotWithShape="0">
                    <a:srgbClr val="6E747A">
                      <a:alpha val="43000"/>
                    </a:srgbClr>
                  </a:outerShdw>
                </a:effectLst>
              </a:rPr>
              <a:t>Decision tree</a:t>
            </a:r>
          </a:p>
          <a:p>
            <a:r>
              <a:rPr lang="en-US" sz="3400" dirty="0"/>
              <a:t>We tuned </a:t>
            </a:r>
            <a:r>
              <a:rPr lang="en-US" sz="3400" dirty="0" err="1"/>
              <a:t>max_depth</a:t>
            </a:r>
            <a:r>
              <a:rPr lang="en-US" sz="3400" dirty="0"/>
              <a:t> parameter of decision </a:t>
            </a:r>
          </a:p>
          <a:p>
            <a:r>
              <a:rPr lang="en-US" sz="3400" dirty="0"/>
              <a:t>tree, using 5 folds on the training set. </a:t>
            </a:r>
          </a:p>
          <a:p>
            <a:r>
              <a:rPr lang="en-US" sz="3400" dirty="0"/>
              <a:t>We chose maximal depth of 70.</a:t>
            </a:r>
          </a:p>
          <a:p>
            <a:endParaRPr lang="en-US" sz="3400" dirty="0"/>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SVM (Support-vector machine)</a:t>
            </a:r>
          </a:p>
          <a:p>
            <a:r>
              <a:rPr lang="en-US" sz="3400" dirty="0"/>
              <a:t>Similarly, we tuned </a:t>
            </a:r>
            <a:r>
              <a:rPr lang="en-US" sz="3400" dirty="0" err="1"/>
              <a:t>max_iter</a:t>
            </a:r>
            <a:r>
              <a:rPr lang="en-US" sz="3400" dirty="0"/>
              <a:t> parameter of</a:t>
            </a:r>
          </a:p>
          <a:p>
            <a:r>
              <a:rPr lang="en-US" sz="3400" dirty="0"/>
              <a:t>SVM classifier. We chose to allow a maximal </a:t>
            </a:r>
          </a:p>
          <a:p>
            <a:r>
              <a:rPr lang="en-US" sz="3400" dirty="0"/>
              <a:t>iterations number of 20.</a:t>
            </a:r>
            <a:br>
              <a:rPr lang="en-US" sz="3400" dirty="0"/>
            </a:br>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KNN (K nearest neighbors)</a:t>
            </a:r>
          </a:p>
          <a:p>
            <a:r>
              <a:rPr lang="en-US" sz="3400" dirty="0"/>
              <a:t>We used 3 neighbors for KNN classifier.</a:t>
            </a:r>
          </a:p>
        </p:txBody>
      </p:sp>
      <p:sp>
        <p:nvSpPr>
          <p:cNvPr id="25" name="TextBox 24">
            <a:extLst>
              <a:ext uri="{FF2B5EF4-FFF2-40B4-BE49-F238E27FC236}">
                <a16:creationId xmlns:a16="http://schemas.microsoft.com/office/drawing/2014/main" id="{DBB78202-4095-4C57-BC31-2098BA74ED69}"/>
              </a:ext>
            </a:extLst>
          </p:cNvPr>
          <p:cNvSpPr txBox="1"/>
          <p:nvPr/>
        </p:nvSpPr>
        <p:spPr>
          <a:xfrm>
            <a:off x="17378633" y="23978964"/>
            <a:ext cx="14761640" cy="5016758"/>
          </a:xfrm>
          <a:prstGeom prst="rect">
            <a:avLst/>
          </a:prstGeom>
          <a:noFill/>
        </p:spPr>
        <p:txBody>
          <a:bodyPr wrap="square" rtlCol="0">
            <a:spAutoFit/>
          </a:bodyPr>
          <a:lstStyle/>
          <a:p>
            <a:r>
              <a:rPr lang="en-US" sz="3400" dirty="0" err="1">
                <a:ln w="0"/>
                <a:solidFill>
                  <a:schemeClr val="accent4">
                    <a:lumMod val="75000"/>
                  </a:schemeClr>
                </a:solidFill>
                <a:effectLst>
                  <a:outerShdw blurRad="38100" dist="25400" dir="5400000" algn="ctr" rotWithShape="0">
                    <a:srgbClr val="6E747A">
                      <a:alpha val="43000"/>
                    </a:srgbClr>
                  </a:outerShdw>
                </a:effectLst>
              </a:rPr>
              <a:t>Kmeans</a:t>
            </a:r>
            <a:r>
              <a:rPr lang="en-US" sz="3400" dirty="0">
                <a:ln w="0"/>
                <a:solidFill>
                  <a:schemeClr val="accent4">
                    <a:lumMod val="75000"/>
                  </a:schemeClr>
                </a:solidFill>
                <a:effectLst>
                  <a:outerShdw blurRad="38100" dist="25400" dir="5400000" algn="ctr" rotWithShape="0">
                    <a:srgbClr val="6E747A">
                      <a:alpha val="43000"/>
                    </a:srgbClr>
                  </a:outerShdw>
                </a:effectLst>
              </a:rPr>
              <a:t> and Hierarchical Clustering</a:t>
            </a:r>
            <a:endParaRPr lang="en-US" sz="3400" dirty="0"/>
          </a:p>
          <a:p>
            <a:r>
              <a:rPr lang="en-US" sz="3400" dirty="0"/>
              <a:t>We applied the two algorithms with</a:t>
            </a:r>
          </a:p>
          <a:p>
            <a:r>
              <a:rPr lang="en-US" sz="3400" dirty="0"/>
              <a:t>Different number of clusters and</a:t>
            </a:r>
          </a:p>
          <a:p>
            <a:r>
              <a:rPr lang="en-US" sz="3400" dirty="0"/>
              <a:t>compared the result.</a:t>
            </a:r>
          </a:p>
          <a:p>
            <a:r>
              <a:rPr lang="en-US" sz="3400" dirty="0"/>
              <a:t>We chose </a:t>
            </a:r>
            <a:r>
              <a:rPr lang="en-US" sz="3400" dirty="0" err="1"/>
              <a:t>Kmeans</a:t>
            </a:r>
            <a:r>
              <a:rPr lang="en-US" sz="3400" dirty="0"/>
              <a:t> with 2 clusters.</a:t>
            </a:r>
          </a:p>
          <a:p>
            <a:endParaRPr lang="en-US" sz="2000" dirty="0"/>
          </a:p>
          <a:p>
            <a:r>
              <a:rPr lang="en-US" sz="3200" dirty="0"/>
              <a:t>1</a:t>
            </a:r>
            <a:r>
              <a:rPr lang="en-US" sz="3200" baseline="30000" dirty="0"/>
              <a:t>st</a:t>
            </a:r>
            <a:r>
              <a:rPr lang="en-US" sz="3200" dirty="0"/>
              <a:t> cluster true labels:  10 %</a:t>
            </a:r>
          </a:p>
          <a:p>
            <a:r>
              <a:rPr lang="en-US" sz="3200" dirty="0"/>
              <a:t>2</a:t>
            </a:r>
            <a:r>
              <a:rPr lang="en-US" sz="3200" baseline="30000" dirty="0"/>
              <a:t>nd</a:t>
            </a:r>
            <a:r>
              <a:rPr lang="en-US" sz="3200" dirty="0"/>
              <a:t> cluster true labels: 17 %</a:t>
            </a:r>
          </a:p>
          <a:p>
            <a:r>
              <a:rPr lang="en-US" sz="2800" dirty="0"/>
              <a:t>         - No cluster with majority true</a:t>
            </a:r>
          </a:p>
          <a:p>
            <a:endParaRPr lang="en-US" sz="3400" dirty="0"/>
          </a:p>
        </p:txBody>
      </p:sp>
      <p:sp>
        <p:nvSpPr>
          <p:cNvPr id="29" name="TextBox 28">
            <a:extLst>
              <a:ext uri="{FF2B5EF4-FFF2-40B4-BE49-F238E27FC236}">
                <a16:creationId xmlns:a16="http://schemas.microsoft.com/office/drawing/2014/main" id="{5F519F2A-9775-42EA-AC28-73D54432FFE5}"/>
              </a:ext>
            </a:extLst>
          </p:cNvPr>
          <p:cNvSpPr txBox="1"/>
          <p:nvPr/>
        </p:nvSpPr>
        <p:spPr>
          <a:xfrm>
            <a:off x="17356920" y="30819724"/>
            <a:ext cx="14326825" cy="7940635"/>
          </a:xfrm>
          <a:prstGeom prst="rect">
            <a:avLst/>
          </a:prstGeom>
          <a:noFill/>
        </p:spPr>
        <p:txBody>
          <a:bodyPr wrap="square" rtlCol="0">
            <a:spAutoFit/>
          </a:bodyPr>
          <a:lstStyle/>
          <a:p>
            <a:pPr marL="285750" indent="-285750">
              <a:buFont typeface="Arial" panose="020B0604020202020204" pitchFamily="34" charset="0"/>
              <a:buChar char="•"/>
            </a:pPr>
            <a:r>
              <a:rPr lang="en-US" sz="3400" dirty="0"/>
              <a:t>Both supervised and unsupervised methods did not show good performance.</a:t>
            </a:r>
          </a:p>
          <a:p>
            <a:pPr marL="285750" indent="-285750">
              <a:buFont typeface="Arial" panose="020B0604020202020204" pitchFamily="34" charset="0"/>
              <a:buChar char="•"/>
            </a:pPr>
            <a:r>
              <a:rPr lang="en-US" sz="3400" dirty="0"/>
              <a:t>For supervised methods, there was a relatively high accuracy due to the small fraction of ‘TRUE’ labels in the dataset. We managed to improve precision and recall metrics, but still most ‘TRUE’ genes are wrongly classified.</a:t>
            </a:r>
          </a:p>
          <a:p>
            <a:pPr marL="285750" indent="-285750">
              <a:buFont typeface="Arial" panose="020B0604020202020204" pitchFamily="34" charset="0"/>
              <a:buChar char="•"/>
            </a:pPr>
            <a:r>
              <a:rPr lang="en-US" sz="3400" dirty="0"/>
              <a:t>For unsupervised methods, we chose the number of clusters that maximize silhouette score. However, with labels taken into account, the clusters are heterogenous. </a:t>
            </a:r>
          </a:p>
          <a:p>
            <a:pPr marL="285750" indent="-285750">
              <a:buFont typeface="Arial" panose="020B0604020202020204" pitchFamily="34" charset="0"/>
              <a:buChar char="•"/>
            </a:pPr>
            <a:r>
              <a:rPr lang="en-US" sz="3400" dirty="0"/>
              <a:t>A possible explanation could be that down-regulation of </a:t>
            </a:r>
            <a:r>
              <a:rPr lang="en-US" sz="3400" dirty="0" err="1"/>
              <a:t>PKCδ</a:t>
            </a:r>
            <a:r>
              <a:rPr lang="en-US" sz="3400" dirty="0"/>
              <a:t> has an affect on other biological functions and therefore non-apoptosis genes also show changes in expression levels.</a:t>
            </a:r>
          </a:p>
          <a:p>
            <a:pPr marL="285750" indent="-285750">
              <a:buFont typeface="Arial" panose="020B0604020202020204" pitchFamily="34" charset="0"/>
              <a:buChar char="•"/>
            </a:pPr>
            <a:r>
              <a:rPr lang="en-US" sz="3400" dirty="0"/>
              <a:t>Another point to note is that maybe some of the apoptosis genes are not affected by down-regulation of </a:t>
            </a:r>
            <a:r>
              <a:rPr lang="en-US" sz="3400" dirty="0" err="1"/>
              <a:t>PKCδ</a:t>
            </a:r>
            <a:r>
              <a:rPr lang="en-US" sz="3400" dirty="0"/>
              <a:t> and therefore their expression levels did not change, despite being labeled as ‘TRUE’.</a:t>
            </a:r>
          </a:p>
          <a:p>
            <a:pPr marL="285750" indent="-285750">
              <a:buFont typeface="Arial" panose="020B0604020202020204" pitchFamily="34" charset="0"/>
              <a:buChar char="•"/>
            </a:pPr>
            <a:r>
              <a:rPr lang="en-US" sz="3400" dirty="0"/>
              <a:t>We assume that for better results, perhaps a different labeling approach should be applied (for example, multiclass rather than binary).</a:t>
            </a:r>
          </a:p>
        </p:txBody>
      </p:sp>
      <p:cxnSp>
        <p:nvCxnSpPr>
          <p:cNvPr id="13" name="Straight Connector 12"/>
          <p:cNvCxnSpPr/>
          <p:nvPr/>
        </p:nvCxnSpPr>
        <p:spPr>
          <a:xfrm>
            <a:off x="3296769" y="9721380"/>
            <a:ext cx="23200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A3D6D0F-0E73-4264-BE23-F8DF97C2B992}"/>
              </a:ext>
            </a:extLst>
          </p:cNvPr>
          <p:cNvCxnSpPr>
            <a:cxnSpLocks/>
          </p:cNvCxnSpPr>
          <p:nvPr/>
        </p:nvCxnSpPr>
        <p:spPr>
          <a:xfrm flipV="1">
            <a:off x="5616849" y="9433348"/>
            <a:ext cx="0" cy="576065"/>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30ADC05-08E3-4439-9A05-89AA8383F606}"/>
              </a:ext>
            </a:extLst>
          </p:cNvPr>
          <p:cNvCxnSpPr>
            <a:cxnSpLocks/>
          </p:cNvCxnSpPr>
          <p:nvPr/>
        </p:nvCxnSpPr>
        <p:spPr>
          <a:xfrm>
            <a:off x="5640683"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76D7DD1D-BD44-4CCF-A7DE-46265F285AE1}"/>
              </a:ext>
            </a:extLst>
          </p:cNvPr>
          <p:cNvCxnSpPr>
            <a:cxnSpLocks/>
          </p:cNvCxnSpPr>
          <p:nvPr/>
        </p:nvCxnSpPr>
        <p:spPr>
          <a:xfrm>
            <a:off x="10825259"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B702B41-81F8-4122-B4F4-43D7D3BE00C6}"/>
              </a:ext>
            </a:extLst>
          </p:cNvPr>
          <p:cNvCxnSpPr>
            <a:cxnSpLocks/>
          </p:cNvCxnSpPr>
          <p:nvPr/>
        </p:nvCxnSpPr>
        <p:spPr>
          <a:xfrm>
            <a:off x="3768475" y="26715268"/>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8298EB60-CD1E-4038-B267-0F1811741E59}"/>
              </a:ext>
            </a:extLst>
          </p:cNvPr>
          <p:cNvCxnSpPr>
            <a:cxnSpLocks/>
          </p:cNvCxnSpPr>
          <p:nvPr/>
        </p:nvCxnSpPr>
        <p:spPr>
          <a:xfrm flipV="1">
            <a:off x="9675044" y="25783110"/>
            <a:ext cx="2133735" cy="10623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953124AB-E56C-4D0B-B802-C7D140A8D01B}"/>
              </a:ext>
            </a:extLst>
          </p:cNvPr>
          <p:cNvCxnSpPr>
            <a:cxnSpLocks/>
          </p:cNvCxnSpPr>
          <p:nvPr/>
        </p:nvCxnSpPr>
        <p:spPr>
          <a:xfrm>
            <a:off x="9655271" y="26870065"/>
            <a:ext cx="2153508" cy="101804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8D32576D-F5AC-486A-BB04-B11B530772DD}"/>
              </a:ext>
            </a:extLst>
          </p:cNvPr>
          <p:cNvCxnSpPr>
            <a:cxnSpLocks/>
          </p:cNvCxnSpPr>
          <p:nvPr/>
        </p:nvCxnSpPr>
        <p:spPr>
          <a:xfrm>
            <a:off x="4184942" y="30255914"/>
            <a:ext cx="128789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BD94B222-8A17-4D5F-A0EB-BC4E5B01713E}"/>
              </a:ext>
            </a:extLst>
          </p:cNvPr>
          <p:cNvCxnSpPr>
            <a:cxnSpLocks/>
          </p:cNvCxnSpPr>
          <p:nvPr/>
        </p:nvCxnSpPr>
        <p:spPr>
          <a:xfrm flipH="1">
            <a:off x="6078677" y="30703277"/>
            <a:ext cx="1932168" cy="101908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C429779-3F3C-4872-8DCF-BD25E0E56F2A}"/>
              </a:ext>
            </a:extLst>
          </p:cNvPr>
          <p:cNvCxnSpPr>
            <a:cxnSpLocks/>
          </p:cNvCxnSpPr>
          <p:nvPr/>
        </p:nvCxnSpPr>
        <p:spPr>
          <a:xfrm>
            <a:off x="8601417" y="30669915"/>
            <a:ext cx="2223842" cy="101678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A3DE165-3CFD-406B-B465-3838AC5C6180}"/>
              </a:ext>
            </a:extLst>
          </p:cNvPr>
          <p:cNvCxnSpPr>
            <a:cxnSpLocks/>
          </p:cNvCxnSpPr>
          <p:nvPr/>
        </p:nvCxnSpPr>
        <p:spPr>
          <a:xfrm>
            <a:off x="11012380" y="32405423"/>
            <a:ext cx="0" cy="13006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70" name="Picture 69">
            <a:extLst>
              <a:ext uri="{FF2B5EF4-FFF2-40B4-BE49-F238E27FC236}">
                <a16:creationId xmlns:a16="http://schemas.microsoft.com/office/drawing/2014/main" id="{5E97327B-EBAA-4284-9C21-091076E9F5F2}"/>
              </a:ext>
            </a:extLst>
          </p:cNvPr>
          <p:cNvPicPr/>
          <p:nvPr/>
        </p:nvPicPr>
        <p:blipFill>
          <a:blip r:embed="rId3"/>
          <a:stretch>
            <a:fillRect/>
          </a:stretch>
        </p:blipFill>
        <p:spPr>
          <a:xfrm>
            <a:off x="24006308" y="24031738"/>
            <a:ext cx="6624736" cy="4833301"/>
          </a:xfrm>
          <a:prstGeom prst="rect">
            <a:avLst/>
          </a:prstGeom>
        </p:spPr>
      </p:pic>
      <p:pic>
        <p:nvPicPr>
          <p:cNvPr id="71" name="Picture 70">
            <a:extLst>
              <a:ext uri="{FF2B5EF4-FFF2-40B4-BE49-F238E27FC236}">
                <a16:creationId xmlns:a16="http://schemas.microsoft.com/office/drawing/2014/main" id="{BBEA01B9-2EEA-408C-9EE7-4FD4368C0AFB}"/>
              </a:ext>
            </a:extLst>
          </p:cNvPr>
          <p:cNvPicPr/>
          <p:nvPr/>
        </p:nvPicPr>
        <p:blipFill>
          <a:blip r:embed="rId4"/>
          <a:stretch>
            <a:fillRect/>
          </a:stretch>
        </p:blipFill>
        <p:spPr>
          <a:xfrm>
            <a:off x="24778328" y="18020897"/>
            <a:ext cx="6207654" cy="4637889"/>
          </a:xfrm>
          <a:prstGeom prst="rect">
            <a:avLst/>
          </a:prstGeom>
        </p:spPr>
      </p:pic>
      <p:pic>
        <p:nvPicPr>
          <p:cNvPr id="72" name="Picture 71">
            <a:extLst>
              <a:ext uri="{FF2B5EF4-FFF2-40B4-BE49-F238E27FC236}">
                <a16:creationId xmlns:a16="http://schemas.microsoft.com/office/drawing/2014/main" id="{BB6C50D3-16BB-4C33-87F6-EEC9814741B3}"/>
              </a:ext>
            </a:extLst>
          </p:cNvPr>
          <p:cNvPicPr/>
          <p:nvPr/>
        </p:nvPicPr>
        <p:blipFill>
          <a:blip r:embed="rId5"/>
          <a:stretch>
            <a:fillRect/>
          </a:stretch>
        </p:blipFill>
        <p:spPr>
          <a:xfrm>
            <a:off x="24759453" y="12911828"/>
            <a:ext cx="5810250" cy="4324350"/>
          </a:xfrm>
          <a:prstGeom prst="rect">
            <a:avLst/>
          </a:prstGeom>
        </p:spPr>
      </p:pic>
      <p:pic>
        <p:nvPicPr>
          <p:cNvPr id="73" name="Picture 72">
            <a:extLst>
              <a:ext uri="{FF2B5EF4-FFF2-40B4-BE49-F238E27FC236}">
                <a16:creationId xmlns:a16="http://schemas.microsoft.com/office/drawing/2014/main" id="{BF328C72-A05D-4AF5-BB5D-0E678109112F}"/>
              </a:ext>
            </a:extLst>
          </p:cNvPr>
          <p:cNvPicPr/>
          <p:nvPr/>
        </p:nvPicPr>
        <p:blipFill>
          <a:blip r:embed="rId6"/>
          <a:stretch>
            <a:fillRect/>
          </a:stretch>
        </p:blipFill>
        <p:spPr>
          <a:xfrm>
            <a:off x="18388085" y="12935616"/>
            <a:ext cx="5810250" cy="4324350"/>
          </a:xfrm>
          <a:prstGeom prst="rect">
            <a:avLst/>
          </a:prstGeom>
        </p:spPr>
      </p:pic>
      <p:sp>
        <p:nvSpPr>
          <p:cNvPr id="74" name="TextBox 73">
            <a:extLst>
              <a:ext uri="{FF2B5EF4-FFF2-40B4-BE49-F238E27FC236}">
                <a16:creationId xmlns:a16="http://schemas.microsoft.com/office/drawing/2014/main" id="{6A008B07-9D88-44A0-9736-A41CDDC390FA}"/>
              </a:ext>
            </a:extLst>
          </p:cNvPr>
          <p:cNvSpPr txBox="1"/>
          <p:nvPr/>
        </p:nvSpPr>
        <p:spPr>
          <a:xfrm>
            <a:off x="17589934" y="17975580"/>
            <a:ext cx="7137223" cy="3231654"/>
          </a:xfrm>
          <a:prstGeom prst="rect">
            <a:avLst/>
          </a:prstGeom>
          <a:noFill/>
        </p:spPr>
        <p:txBody>
          <a:bodyPr wrap="square" rtlCol="0">
            <a:spAutoFit/>
          </a:bodyPr>
          <a:lstStyle/>
          <a:p>
            <a:r>
              <a:rPr lang="en-US" sz="3400" dirty="0"/>
              <a:t>All classifiers show similar result in terms of accuracy which are significantly better than our baseline classifier. In terms of precision and recall score we see no improvement compared to the baseline classifier. </a:t>
            </a:r>
          </a:p>
        </p:txBody>
      </p:sp>
      <p:pic>
        <p:nvPicPr>
          <p:cNvPr id="75" name="Picture 74">
            <a:extLst>
              <a:ext uri="{FF2B5EF4-FFF2-40B4-BE49-F238E27FC236}">
                <a16:creationId xmlns:a16="http://schemas.microsoft.com/office/drawing/2014/main" id="{B139DFFC-1F96-4852-93AC-754F06D5256B}"/>
              </a:ext>
            </a:extLst>
          </p:cNvPr>
          <p:cNvPicPr/>
          <p:nvPr/>
        </p:nvPicPr>
        <p:blipFill>
          <a:blip r:embed="rId7"/>
          <a:stretch>
            <a:fillRect/>
          </a:stretch>
        </p:blipFill>
        <p:spPr>
          <a:xfrm>
            <a:off x="25419764" y="6296760"/>
            <a:ext cx="5903941" cy="4792772"/>
          </a:xfrm>
          <a:prstGeom prst="rect">
            <a:avLst/>
          </a:prstGeom>
        </p:spPr>
      </p:pic>
      <p:pic>
        <p:nvPicPr>
          <p:cNvPr id="76" name="Picture 75">
            <a:extLst>
              <a:ext uri="{FF2B5EF4-FFF2-40B4-BE49-F238E27FC236}">
                <a16:creationId xmlns:a16="http://schemas.microsoft.com/office/drawing/2014/main" id="{44B3DAEB-2618-424D-8FA1-0DF9387C505F}"/>
              </a:ext>
            </a:extLst>
          </p:cNvPr>
          <p:cNvPicPr/>
          <p:nvPr/>
        </p:nvPicPr>
        <p:blipFill>
          <a:blip r:embed="rId8"/>
          <a:stretch>
            <a:fillRect/>
          </a:stretch>
        </p:blipFill>
        <p:spPr>
          <a:xfrm>
            <a:off x="8296189" y="35309494"/>
            <a:ext cx="7761820" cy="5375326"/>
          </a:xfrm>
          <a:prstGeom prst="rect">
            <a:avLst/>
          </a:prstGeom>
        </p:spPr>
      </p:pic>
      <p:pic>
        <p:nvPicPr>
          <p:cNvPr id="77" name="Picture 76">
            <a:extLst>
              <a:ext uri="{FF2B5EF4-FFF2-40B4-BE49-F238E27FC236}">
                <a16:creationId xmlns:a16="http://schemas.microsoft.com/office/drawing/2014/main" id="{173E46CF-6000-4E49-8238-2BB0B3356464}"/>
              </a:ext>
            </a:extLst>
          </p:cNvPr>
          <p:cNvPicPr/>
          <p:nvPr/>
        </p:nvPicPr>
        <p:blipFill>
          <a:blip r:embed="rId9"/>
          <a:stretch>
            <a:fillRect/>
          </a:stretch>
        </p:blipFill>
        <p:spPr>
          <a:xfrm>
            <a:off x="936329" y="35309494"/>
            <a:ext cx="7224769" cy="5366467"/>
          </a:xfrm>
          <a:prstGeom prst="rect">
            <a:avLst/>
          </a:prstGeom>
        </p:spPr>
      </p:pic>
      <p:cxnSp>
        <p:nvCxnSpPr>
          <p:cNvPr id="16" name="Straight Arrow Connector 15">
            <a:extLst>
              <a:ext uri="{FF2B5EF4-FFF2-40B4-BE49-F238E27FC236}">
                <a16:creationId xmlns:a16="http://schemas.microsoft.com/office/drawing/2014/main" id="{6A19CA2B-B11A-4EE1-9A53-58BE74D84579}"/>
              </a:ext>
            </a:extLst>
          </p:cNvPr>
          <p:cNvCxnSpPr/>
          <p:nvPr/>
        </p:nvCxnSpPr>
        <p:spPr>
          <a:xfrm>
            <a:off x="10256975" y="9721380"/>
            <a:ext cx="2416658" cy="0"/>
          </a:xfrm>
          <a:prstGeom prst="straightConnector1">
            <a:avLst/>
          </a:prstGeom>
          <a:ln w="63500">
            <a:headEnd type="none" w="med" len="med"/>
            <a:tailEnd type="arrow" w="lg" len="lg"/>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9DCC11B4-0F19-42B2-8932-A232B8E48435}"/>
              </a:ext>
            </a:extLst>
          </p:cNvPr>
          <p:cNvSpPr/>
          <p:nvPr/>
        </p:nvSpPr>
        <p:spPr>
          <a:xfrm>
            <a:off x="1404516" y="9289332"/>
            <a:ext cx="1980085"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err="1"/>
              <a:t>PKCδ</a:t>
            </a:r>
            <a:endParaRPr lang="en-US" sz="4800" dirty="0"/>
          </a:p>
        </p:txBody>
      </p:sp>
      <p:sp>
        <p:nvSpPr>
          <p:cNvPr id="78" name="Rectangle: Rounded Corners 77">
            <a:extLst>
              <a:ext uri="{FF2B5EF4-FFF2-40B4-BE49-F238E27FC236}">
                <a16:creationId xmlns:a16="http://schemas.microsoft.com/office/drawing/2014/main" id="{424283FE-85AE-4056-B164-059A80D6066E}"/>
              </a:ext>
            </a:extLst>
          </p:cNvPr>
          <p:cNvSpPr/>
          <p:nvPr/>
        </p:nvSpPr>
        <p:spPr>
          <a:xfrm>
            <a:off x="5834615" y="9261945"/>
            <a:ext cx="4390746"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800" dirty="0"/>
              <a:t>ERK1/2 pathway</a:t>
            </a:r>
          </a:p>
        </p:txBody>
      </p:sp>
      <p:sp>
        <p:nvSpPr>
          <p:cNvPr id="79" name="Rectangle: Rounded Corners 78">
            <a:extLst>
              <a:ext uri="{FF2B5EF4-FFF2-40B4-BE49-F238E27FC236}">
                <a16:creationId xmlns:a16="http://schemas.microsoft.com/office/drawing/2014/main" id="{E36B45E4-98C9-4C1E-B593-14D0ECA61051}"/>
              </a:ext>
            </a:extLst>
          </p:cNvPr>
          <p:cNvSpPr/>
          <p:nvPr/>
        </p:nvSpPr>
        <p:spPr>
          <a:xfrm>
            <a:off x="12817650" y="9276304"/>
            <a:ext cx="3096343"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Apoptosis</a:t>
            </a:r>
          </a:p>
        </p:txBody>
      </p:sp>
      <p:sp>
        <p:nvSpPr>
          <p:cNvPr id="80" name="Rectangle: Rounded Corners 79">
            <a:extLst>
              <a:ext uri="{FF2B5EF4-FFF2-40B4-BE49-F238E27FC236}">
                <a16:creationId xmlns:a16="http://schemas.microsoft.com/office/drawing/2014/main" id="{F9FC12F1-D768-43F4-8C50-1F4497745857}"/>
              </a:ext>
            </a:extLst>
          </p:cNvPr>
          <p:cNvSpPr/>
          <p:nvPr/>
        </p:nvSpPr>
        <p:spPr>
          <a:xfrm>
            <a:off x="936329" y="16223705"/>
            <a:ext cx="4536504" cy="222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800" dirty="0"/>
              <a:t>Gene Expression</a:t>
            </a:r>
          </a:p>
          <a:p>
            <a:pPr algn="ctr"/>
            <a:r>
              <a:rPr lang="en-US" sz="4800" dirty="0"/>
              <a:t>Data</a:t>
            </a:r>
            <a:endParaRPr lang="en-US" sz="6600" dirty="0"/>
          </a:p>
        </p:txBody>
      </p:sp>
      <p:sp>
        <p:nvSpPr>
          <p:cNvPr id="81" name="Rectangle: Rounded Corners 80">
            <a:extLst>
              <a:ext uri="{FF2B5EF4-FFF2-40B4-BE49-F238E27FC236}">
                <a16:creationId xmlns:a16="http://schemas.microsoft.com/office/drawing/2014/main" id="{0E61ADDE-00AC-4E57-9B5D-8DEA6BFD77BE}"/>
              </a:ext>
            </a:extLst>
          </p:cNvPr>
          <p:cNvSpPr/>
          <p:nvPr/>
        </p:nvSpPr>
        <p:spPr>
          <a:xfrm>
            <a:off x="7452877" y="16312157"/>
            <a:ext cx="3204532" cy="222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800" dirty="0"/>
              <a:t>Classifier</a:t>
            </a:r>
          </a:p>
        </p:txBody>
      </p:sp>
      <p:sp>
        <p:nvSpPr>
          <p:cNvPr id="82" name="Rectangle: Rounded Corners 81">
            <a:extLst>
              <a:ext uri="{FF2B5EF4-FFF2-40B4-BE49-F238E27FC236}">
                <a16:creationId xmlns:a16="http://schemas.microsoft.com/office/drawing/2014/main" id="{E9414CBD-0D81-4412-B3F9-7B0DE7D9D2C3}"/>
              </a:ext>
            </a:extLst>
          </p:cNvPr>
          <p:cNvSpPr/>
          <p:nvPr/>
        </p:nvSpPr>
        <p:spPr>
          <a:xfrm>
            <a:off x="12637453" y="16235493"/>
            <a:ext cx="3204532" cy="222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800" dirty="0"/>
              <a:t>Labels</a:t>
            </a:r>
          </a:p>
          <a:p>
            <a:pPr algn="ctr"/>
            <a:r>
              <a:rPr lang="en-US" sz="4800" dirty="0"/>
              <a:t>(True, False)</a:t>
            </a:r>
            <a:endParaRPr lang="en-US" sz="6600" dirty="0"/>
          </a:p>
        </p:txBody>
      </p:sp>
      <p:sp>
        <p:nvSpPr>
          <p:cNvPr id="83" name="Rectangle: Rounded Corners 82">
            <a:extLst>
              <a:ext uri="{FF2B5EF4-FFF2-40B4-BE49-F238E27FC236}">
                <a16:creationId xmlns:a16="http://schemas.microsoft.com/office/drawing/2014/main" id="{DE019C89-69E9-44DA-BEFF-CF7BC154E0DA}"/>
              </a:ext>
            </a:extLst>
          </p:cNvPr>
          <p:cNvSpPr/>
          <p:nvPr/>
        </p:nvSpPr>
        <p:spPr>
          <a:xfrm>
            <a:off x="937881" y="25559139"/>
            <a:ext cx="2878768" cy="22231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dirty="0"/>
              <a:t>Unite</a:t>
            </a:r>
          </a:p>
          <a:p>
            <a:pPr algn="ctr"/>
            <a:r>
              <a:rPr lang="en-US" sz="4800" dirty="0"/>
              <a:t>probes</a:t>
            </a:r>
          </a:p>
          <a:p>
            <a:pPr algn="ctr"/>
            <a:r>
              <a:rPr lang="en-US" sz="4800" dirty="0"/>
              <a:t>by genes</a:t>
            </a:r>
          </a:p>
        </p:txBody>
      </p:sp>
      <p:sp>
        <p:nvSpPr>
          <p:cNvPr id="84" name="Rectangle: Rounded Corners 83">
            <a:extLst>
              <a:ext uri="{FF2B5EF4-FFF2-40B4-BE49-F238E27FC236}">
                <a16:creationId xmlns:a16="http://schemas.microsoft.com/office/drawing/2014/main" id="{616A1608-23C1-4FD8-B3F5-9C6DF8FBF47E}"/>
              </a:ext>
            </a:extLst>
          </p:cNvPr>
          <p:cNvSpPr/>
          <p:nvPr/>
        </p:nvSpPr>
        <p:spPr>
          <a:xfrm>
            <a:off x="5536358" y="25559139"/>
            <a:ext cx="4313448" cy="22231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dirty="0"/>
              <a:t>Apoptosis terms list from </a:t>
            </a:r>
            <a:r>
              <a:rPr lang="en-US" sz="4800" dirty="0" err="1"/>
              <a:t>amiGO</a:t>
            </a:r>
            <a:endParaRPr lang="en-US" sz="4800" dirty="0"/>
          </a:p>
        </p:txBody>
      </p:sp>
      <p:sp>
        <p:nvSpPr>
          <p:cNvPr id="85" name="Rectangle: Rounded Corners 84">
            <a:extLst>
              <a:ext uri="{FF2B5EF4-FFF2-40B4-BE49-F238E27FC236}">
                <a16:creationId xmlns:a16="http://schemas.microsoft.com/office/drawing/2014/main" id="{153B3E7A-70FC-4D1A-8315-58E126147693}"/>
              </a:ext>
            </a:extLst>
          </p:cNvPr>
          <p:cNvSpPr/>
          <p:nvPr/>
        </p:nvSpPr>
        <p:spPr>
          <a:xfrm>
            <a:off x="11888577" y="24480297"/>
            <a:ext cx="4313448" cy="22231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800" dirty="0"/>
              <a:t>True if related to apoptosis term</a:t>
            </a:r>
          </a:p>
        </p:txBody>
      </p:sp>
      <p:sp>
        <p:nvSpPr>
          <p:cNvPr id="86" name="Rectangle: Rounded Corners 85">
            <a:extLst>
              <a:ext uri="{FF2B5EF4-FFF2-40B4-BE49-F238E27FC236}">
                <a16:creationId xmlns:a16="http://schemas.microsoft.com/office/drawing/2014/main" id="{36ADEA7C-452D-4B4E-B25F-C9ED81876B82}"/>
              </a:ext>
            </a:extLst>
          </p:cNvPr>
          <p:cNvSpPr/>
          <p:nvPr/>
        </p:nvSpPr>
        <p:spPr>
          <a:xfrm>
            <a:off x="11888577" y="27229807"/>
            <a:ext cx="4313448" cy="22231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800" dirty="0"/>
              <a:t>False otherwise</a:t>
            </a:r>
            <a:endParaRPr lang="en-US" sz="6600" dirty="0"/>
          </a:p>
        </p:txBody>
      </p:sp>
      <p:sp>
        <p:nvSpPr>
          <p:cNvPr id="88" name="Rectangle: Rounded Corners 87">
            <a:extLst>
              <a:ext uri="{FF2B5EF4-FFF2-40B4-BE49-F238E27FC236}">
                <a16:creationId xmlns:a16="http://schemas.microsoft.com/office/drawing/2014/main" id="{C25186BC-1F45-4E09-A0A6-31AFBAFA16F0}"/>
              </a:ext>
            </a:extLst>
          </p:cNvPr>
          <p:cNvSpPr/>
          <p:nvPr/>
        </p:nvSpPr>
        <p:spPr>
          <a:xfrm>
            <a:off x="847654" y="29739604"/>
            <a:ext cx="3257027"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Normalize</a:t>
            </a:r>
          </a:p>
        </p:txBody>
      </p:sp>
      <p:sp>
        <p:nvSpPr>
          <p:cNvPr id="89" name="Rectangle: Rounded Corners 88">
            <a:extLst>
              <a:ext uri="{FF2B5EF4-FFF2-40B4-BE49-F238E27FC236}">
                <a16:creationId xmlns:a16="http://schemas.microsoft.com/office/drawing/2014/main" id="{1D5C1069-091B-42AD-B196-93FB8DD451CE}"/>
              </a:ext>
            </a:extLst>
          </p:cNvPr>
          <p:cNvSpPr/>
          <p:nvPr/>
        </p:nvSpPr>
        <p:spPr>
          <a:xfrm>
            <a:off x="5544841" y="29733956"/>
            <a:ext cx="5315558"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Variance Filter</a:t>
            </a:r>
            <a:endParaRPr lang="en-US" sz="6600" dirty="0"/>
          </a:p>
        </p:txBody>
      </p:sp>
      <p:sp>
        <p:nvSpPr>
          <p:cNvPr id="93" name="Rectangle: Rounded Corners 92">
            <a:extLst>
              <a:ext uri="{FF2B5EF4-FFF2-40B4-BE49-F238E27FC236}">
                <a16:creationId xmlns:a16="http://schemas.microsoft.com/office/drawing/2014/main" id="{86B47A0B-A152-4846-BF30-16B6AB01FC4E}"/>
              </a:ext>
            </a:extLst>
          </p:cNvPr>
          <p:cNvSpPr/>
          <p:nvPr/>
        </p:nvSpPr>
        <p:spPr>
          <a:xfrm>
            <a:off x="3024561" y="31794619"/>
            <a:ext cx="3257027"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Clustering</a:t>
            </a:r>
          </a:p>
        </p:txBody>
      </p:sp>
      <p:sp>
        <p:nvSpPr>
          <p:cNvPr id="94" name="Rectangle: Rounded Corners 93">
            <a:extLst>
              <a:ext uri="{FF2B5EF4-FFF2-40B4-BE49-F238E27FC236}">
                <a16:creationId xmlns:a16="http://schemas.microsoft.com/office/drawing/2014/main" id="{28379860-9190-4ED7-8A28-7ED9B57BBA0E}"/>
              </a:ext>
            </a:extLst>
          </p:cNvPr>
          <p:cNvSpPr/>
          <p:nvPr/>
        </p:nvSpPr>
        <p:spPr>
          <a:xfrm>
            <a:off x="8941446" y="31794619"/>
            <a:ext cx="4141869"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Oversampling</a:t>
            </a:r>
          </a:p>
        </p:txBody>
      </p:sp>
      <p:sp>
        <p:nvSpPr>
          <p:cNvPr id="95" name="Rectangle: Rounded Corners 94">
            <a:extLst>
              <a:ext uri="{FF2B5EF4-FFF2-40B4-BE49-F238E27FC236}">
                <a16:creationId xmlns:a16="http://schemas.microsoft.com/office/drawing/2014/main" id="{619052C1-0773-4201-AC8E-62BE18A6C9A6}"/>
              </a:ext>
            </a:extLst>
          </p:cNvPr>
          <p:cNvSpPr/>
          <p:nvPr/>
        </p:nvSpPr>
        <p:spPr>
          <a:xfrm>
            <a:off x="9479040" y="33761914"/>
            <a:ext cx="3257027" cy="9693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dirty="0"/>
              <a:t>Classifying</a:t>
            </a:r>
          </a:p>
        </p:txBody>
      </p:sp>
      <p:sp>
        <p:nvSpPr>
          <p:cNvPr id="2" name="TextBox 1">
            <a:extLst>
              <a:ext uri="{FF2B5EF4-FFF2-40B4-BE49-F238E27FC236}">
                <a16:creationId xmlns:a16="http://schemas.microsoft.com/office/drawing/2014/main" id="{B66D7D28-E7B4-4901-965E-CF21C6EE1BD2}"/>
              </a:ext>
            </a:extLst>
          </p:cNvPr>
          <p:cNvSpPr txBox="1"/>
          <p:nvPr/>
        </p:nvSpPr>
        <p:spPr>
          <a:xfrm>
            <a:off x="1163147" y="40738747"/>
            <a:ext cx="12719005" cy="400110"/>
          </a:xfrm>
          <a:prstGeom prst="rect">
            <a:avLst/>
          </a:prstGeom>
          <a:noFill/>
        </p:spPr>
        <p:txBody>
          <a:bodyPr wrap="square" rtlCol="0">
            <a:spAutoFit/>
          </a:bodyPr>
          <a:lstStyle/>
          <a:p>
            <a:r>
              <a:rPr lang="en-US" sz="2000" b="1" dirty="0"/>
              <a:t>Figures 1 and 2</a:t>
            </a:r>
            <a:r>
              <a:rPr lang="en-US" sz="2000" dirty="0"/>
              <a:t>: Checking the change of the score for 2 methods we used to fix data imbalances.</a:t>
            </a:r>
            <a:endParaRPr lang="en-IL" sz="2000" dirty="0"/>
          </a:p>
        </p:txBody>
      </p:sp>
      <p:sp>
        <p:nvSpPr>
          <p:cNvPr id="60" name="TextBox 59">
            <a:extLst>
              <a:ext uri="{FF2B5EF4-FFF2-40B4-BE49-F238E27FC236}">
                <a16:creationId xmlns:a16="http://schemas.microsoft.com/office/drawing/2014/main" id="{FF43DA7F-8550-4AF4-A898-5A33179E0C73}"/>
              </a:ext>
            </a:extLst>
          </p:cNvPr>
          <p:cNvSpPr txBox="1"/>
          <p:nvPr/>
        </p:nvSpPr>
        <p:spPr>
          <a:xfrm>
            <a:off x="25387845" y="11089532"/>
            <a:ext cx="6151884" cy="707886"/>
          </a:xfrm>
          <a:prstGeom prst="rect">
            <a:avLst/>
          </a:prstGeom>
          <a:noFill/>
        </p:spPr>
        <p:txBody>
          <a:bodyPr wrap="square" rtlCol="0">
            <a:spAutoFit/>
          </a:bodyPr>
          <a:lstStyle/>
          <a:p>
            <a:r>
              <a:rPr lang="en-US" sz="2000" b="1" dirty="0"/>
              <a:t>Figure 3</a:t>
            </a:r>
            <a:r>
              <a:rPr lang="en-US" sz="2000" dirty="0"/>
              <a:t>: Checking the affect of parameter tuning on 3 types of score for the Decision Tree classifier</a:t>
            </a:r>
            <a:endParaRPr lang="en-IL" sz="2000" dirty="0"/>
          </a:p>
        </p:txBody>
      </p:sp>
      <p:sp>
        <p:nvSpPr>
          <p:cNvPr id="64" name="TextBox 63">
            <a:extLst>
              <a:ext uri="{FF2B5EF4-FFF2-40B4-BE49-F238E27FC236}">
                <a16:creationId xmlns:a16="http://schemas.microsoft.com/office/drawing/2014/main" id="{EFDB3311-439D-4068-81FD-7465C684CB1F}"/>
              </a:ext>
            </a:extLst>
          </p:cNvPr>
          <p:cNvSpPr txBox="1"/>
          <p:nvPr/>
        </p:nvSpPr>
        <p:spPr>
          <a:xfrm>
            <a:off x="18327010" y="17239919"/>
            <a:ext cx="6151884" cy="707886"/>
          </a:xfrm>
          <a:prstGeom prst="rect">
            <a:avLst/>
          </a:prstGeom>
          <a:noFill/>
        </p:spPr>
        <p:txBody>
          <a:bodyPr wrap="square" rtlCol="0">
            <a:spAutoFit/>
          </a:bodyPr>
          <a:lstStyle/>
          <a:p>
            <a:r>
              <a:rPr lang="en-US" sz="2000" b="1" dirty="0"/>
              <a:t>Figure 4</a:t>
            </a:r>
            <a:r>
              <a:rPr lang="en-US" sz="2000" dirty="0"/>
              <a:t>: Checking the affect of parameter tuning on 3 types of score for the SVM classifier</a:t>
            </a:r>
            <a:endParaRPr lang="en-IL" sz="2000" dirty="0"/>
          </a:p>
        </p:txBody>
      </p:sp>
      <p:sp>
        <p:nvSpPr>
          <p:cNvPr id="66" name="TextBox 65">
            <a:extLst>
              <a:ext uri="{FF2B5EF4-FFF2-40B4-BE49-F238E27FC236}">
                <a16:creationId xmlns:a16="http://schemas.microsoft.com/office/drawing/2014/main" id="{2AA29009-3D8F-49F2-9DE4-283A162221B2}"/>
              </a:ext>
            </a:extLst>
          </p:cNvPr>
          <p:cNvSpPr txBox="1"/>
          <p:nvPr/>
        </p:nvSpPr>
        <p:spPr>
          <a:xfrm>
            <a:off x="24727157" y="17241899"/>
            <a:ext cx="6151884" cy="707886"/>
          </a:xfrm>
          <a:prstGeom prst="rect">
            <a:avLst/>
          </a:prstGeom>
          <a:noFill/>
        </p:spPr>
        <p:txBody>
          <a:bodyPr wrap="square" rtlCol="0">
            <a:spAutoFit/>
          </a:bodyPr>
          <a:lstStyle/>
          <a:p>
            <a:r>
              <a:rPr lang="en-US" sz="2000" b="1" dirty="0"/>
              <a:t>Figure 5</a:t>
            </a:r>
            <a:r>
              <a:rPr lang="en-US" sz="2000" dirty="0"/>
              <a:t>: Checking the affect of parameter tuning on 3 types of score for the KNN classifier</a:t>
            </a:r>
            <a:endParaRPr lang="en-IL" sz="2000" dirty="0"/>
          </a:p>
        </p:txBody>
      </p:sp>
      <p:sp>
        <p:nvSpPr>
          <p:cNvPr id="68" name="TextBox 67">
            <a:extLst>
              <a:ext uri="{FF2B5EF4-FFF2-40B4-BE49-F238E27FC236}">
                <a16:creationId xmlns:a16="http://schemas.microsoft.com/office/drawing/2014/main" id="{8E26FAD8-2FE2-4032-AFD0-A57BB0542CFD}"/>
              </a:ext>
            </a:extLst>
          </p:cNvPr>
          <p:cNvSpPr txBox="1"/>
          <p:nvPr/>
        </p:nvSpPr>
        <p:spPr>
          <a:xfrm>
            <a:off x="24702252" y="22616908"/>
            <a:ext cx="6151884" cy="707886"/>
          </a:xfrm>
          <a:prstGeom prst="rect">
            <a:avLst/>
          </a:prstGeom>
          <a:noFill/>
        </p:spPr>
        <p:txBody>
          <a:bodyPr wrap="square" rtlCol="0">
            <a:spAutoFit/>
          </a:bodyPr>
          <a:lstStyle/>
          <a:p>
            <a:r>
              <a:rPr lang="en-US" sz="2000" b="1" dirty="0"/>
              <a:t>Figure 6</a:t>
            </a:r>
            <a:r>
              <a:rPr lang="en-US" sz="2000" dirty="0"/>
              <a:t>: Comparison between 3 supervised methods by 3 types of score compared to a baseline dummy classifier</a:t>
            </a:r>
            <a:endParaRPr lang="en-IL" sz="2000" dirty="0"/>
          </a:p>
        </p:txBody>
      </p:sp>
      <p:sp>
        <p:nvSpPr>
          <p:cNvPr id="87" name="TextBox 86">
            <a:extLst>
              <a:ext uri="{FF2B5EF4-FFF2-40B4-BE49-F238E27FC236}">
                <a16:creationId xmlns:a16="http://schemas.microsoft.com/office/drawing/2014/main" id="{067D7E3A-ACDB-4D99-9ED1-EEBCCE61643C}"/>
              </a:ext>
            </a:extLst>
          </p:cNvPr>
          <p:cNvSpPr txBox="1"/>
          <p:nvPr/>
        </p:nvSpPr>
        <p:spPr>
          <a:xfrm>
            <a:off x="23352414" y="28824273"/>
            <a:ext cx="6810804" cy="1015663"/>
          </a:xfrm>
          <a:prstGeom prst="rect">
            <a:avLst/>
          </a:prstGeom>
          <a:noFill/>
        </p:spPr>
        <p:txBody>
          <a:bodyPr wrap="square" rtlCol="0">
            <a:spAutoFit/>
          </a:bodyPr>
          <a:lstStyle/>
          <a:p>
            <a:r>
              <a:rPr lang="en-US" sz="2000" b="1" dirty="0"/>
              <a:t>Figure 7</a:t>
            </a:r>
            <a:r>
              <a:rPr lang="en-US" sz="2000" dirty="0"/>
              <a:t>: Comparison between </a:t>
            </a:r>
            <a:r>
              <a:rPr lang="en-US" sz="2000"/>
              <a:t>KMeans</a:t>
            </a:r>
            <a:r>
              <a:rPr lang="en-US" sz="2000" dirty="0"/>
              <a:t> and Hierarchical clustering by using silhouette score as a function of the number of clusters used. The score is calculated using semi clustering.</a:t>
            </a:r>
            <a:endParaRPr lang="en-IL"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3152</TotalTime>
  <Words>734</Words>
  <Application>Microsoft Office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Yael Mandel-Gutfreund</dc:creator>
  <cp:keywords>CTPClassification=CTP_NT</cp:keywords>
  <cp:lastModifiedBy>Max Kolchinsky</cp:lastModifiedBy>
  <cp:revision>244</cp:revision>
  <dcterms:created xsi:type="dcterms:W3CDTF">2010-03-31T06:35:48Z</dcterms:created>
  <dcterms:modified xsi:type="dcterms:W3CDTF">2019-03-20T09:04:28Z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31954861-dfb2-4d1a-8344-7791df3a5349</vt:lpwstr>
  </property>
  <property fmtid="{D5CDD505-2E9C-101B-9397-08002B2CF9AE}" pid="3" name="CTP_TimeStamp">
    <vt:lpwstr>2019-03-17 16:47:10Z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