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50" d="100"/>
          <a:sy n="50" d="100"/>
        </p:scale>
        <p:origin x="288" y="-126"/>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3/18/2019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endParaRPr lang="en-US" sz="3400" dirty="0"/>
          </a:p>
          <a:p>
            <a:endParaRPr lang="en-US" sz="3200" dirty="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p:txBody>
      </p:sp>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8956298"/>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p>
          <a:p>
            <a:pPr marL="685800" indent="-685800">
              <a:buFont typeface="Arial" panose="020B0604020202020204" pitchFamily="34" charset="0"/>
              <a:buChar char="•"/>
            </a:pPr>
            <a:r>
              <a:rPr lang="en-US" sz="3200" dirty="0"/>
              <a:t>Dataset: gene expression levels, before and after down regulation of </a:t>
            </a:r>
            <a:r>
              <a:rPr lang="en-US" sz="3200" dirty="0" err="1"/>
              <a:t>PKCδ</a:t>
            </a:r>
            <a:r>
              <a:rPr lang="en-US" sz="3200" dirty="0"/>
              <a:t>:</a:t>
            </a:r>
          </a:p>
          <a:p>
            <a:r>
              <a:rPr lang="en-US" sz="3200" dirty="0"/>
              <a:t>        - BT-549 (Invasive ductal carcinoma)</a:t>
            </a:r>
          </a:p>
          <a:p>
            <a:r>
              <a:rPr lang="en-US" sz="3200" dirty="0"/>
              <a:t>        - MDA-mB-468 (adenocarcinoma)</a:t>
            </a:r>
          </a:p>
          <a:p>
            <a:endParaRPr lang="en-US" sz="3200" dirty="0"/>
          </a:p>
          <a:p>
            <a:endParaRPr lang="en-US" sz="3200" dirty="0"/>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Run the following process:</a:t>
            </a:r>
          </a:p>
        </p:txBody>
      </p:sp>
      <p:pic>
        <p:nvPicPr>
          <p:cNvPr id="30" name="Picture 29">
            <a:extLst>
              <a:ext uri="{FF2B5EF4-FFF2-40B4-BE49-F238E27FC236}">
                <a16:creationId xmlns:a16="http://schemas.microsoft.com/office/drawing/2014/main" id="{B88F1C59-008E-486A-8BB6-1F1B00E9AB14}"/>
              </a:ext>
            </a:extLst>
          </p:cNvPr>
          <p:cNvPicPr/>
          <p:nvPr/>
        </p:nvPicPr>
        <p:blipFill>
          <a:blip r:embed="rId3"/>
          <a:stretch>
            <a:fillRect/>
          </a:stretch>
        </p:blipFill>
        <p:spPr>
          <a:xfrm>
            <a:off x="1201445" y="34694009"/>
            <a:ext cx="7087771" cy="5521865"/>
          </a:xfrm>
          <a:prstGeom prst="rect">
            <a:avLst/>
          </a:prstGeom>
        </p:spPr>
      </p:pic>
      <p:pic>
        <p:nvPicPr>
          <p:cNvPr id="33" name="Picture 32">
            <a:extLst>
              <a:ext uri="{FF2B5EF4-FFF2-40B4-BE49-F238E27FC236}">
                <a16:creationId xmlns:a16="http://schemas.microsoft.com/office/drawing/2014/main" id="{2A337755-2C70-443D-A284-4CD8FA67AE64}"/>
              </a:ext>
            </a:extLst>
          </p:cNvPr>
          <p:cNvPicPr/>
          <p:nvPr/>
        </p:nvPicPr>
        <p:blipFill>
          <a:blip r:embed="rId4"/>
          <a:stretch>
            <a:fillRect/>
          </a:stretch>
        </p:blipFill>
        <p:spPr>
          <a:xfrm>
            <a:off x="8869094" y="34678341"/>
            <a:ext cx="7087770" cy="5521865"/>
          </a:xfrm>
          <a:prstGeom prst="rect">
            <a:avLst/>
          </a:prstGeom>
        </p:spPr>
      </p:pic>
      <p:sp>
        <p:nvSpPr>
          <p:cNvPr id="38" name="TextBox 37">
            <a:extLst>
              <a:ext uri="{FF2B5EF4-FFF2-40B4-BE49-F238E27FC236}">
                <a16:creationId xmlns:a16="http://schemas.microsoft.com/office/drawing/2014/main" id="{BCE3222F-B312-4A5A-B18E-5DCAE8B1C37C}"/>
              </a:ext>
            </a:extLst>
          </p:cNvPr>
          <p:cNvSpPr txBox="1"/>
          <p:nvPr/>
        </p:nvSpPr>
        <p:spPr>
          <a:xfrm>
            <a:off x="18735908" y="23330892"/>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6894195"/>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We tuned </a:t>
            </a:r>
            <a:r>
              <a:rPr lang="en-US" sz="3400" dirty="0" err="1"/>
              <a:t>max_depth</a:t>
            </a:r>
            <a:r>
              <a:rPr lang="en-US" sz="3400" dirty="0"/>
              <a:t> parameter of decision </a:t>
            </a:r>
          </a:p>
          <a:p>
            <a:r>
              <a:rPr lang="en-US" sz="3400" dirty="0"/>
              <a:t>tree, using 5 folds on the training set. </a:t>
            </a:r>
          </a:p>
          <a:p>
            <a:r>
              <a:rPr lang="en-US" sz="3400" dirty="0"/>
              <a:t>We chose maximal depth of 70.</a:t>
            </a:r>
          </a:p>
          <a:p>
            <a:endParaRPr lang="en-US" sz="3400" dirty="0"/>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Similarly, we tuned </a:t>
            </a:r>
            <a:r>
              <a:rPr lang="en-US" sz="3400" dirty="0" err="1"/>
              <a:t>max_iter</a:t>
            </a:r>
            <a:r>
              <a:rPr lang="en-US" sz="3400" dirty="0"/>
              <a:t> parameter of</a:t>
            </a:r>
          </a:p>
          <a:p>
            <a:r>
              <a:rPr lang="en-US" sz="3400" dirty="0"/>
              <a:t>SVM classifier. We chose to allow a maximal </a:t>
            </a:r>
          </a:p>
          <a:p>
            <a:r>
              <a:rPr lang="en-US" sz="3400" dirty="0"/>
              <a:t>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We used 5 neighbors for KNN classifier.</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378633" y="24582772"/>
            <a:ext cx="14761640" cy="2708434"/>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r>
              <a:rPr lang="en-US" sz="3400" dirty="0">
                <a:ln w="0"/>
                <a:solidFill>
                  <a:schemeClr val="accent4">
                    <a:lumMod val="75000"/>
                  </a:schemeClr>
                </a:solidFill>
                <a:effectLst>
                  <a:outerShdw blurRad="38100" dist="25400" dir="5400000" algn="ctr" rotWithShape="0">
                    <a:srgbClr val="6E747A">
                      <a:alpha val="43000"/>
                    </a:srgbClr>
                  </a:outerShdw>
                </a:effectLst>
              </a:rPr>
              <a:t> and Hierarchical Clustering</a:t>
            </a:r>
            <a:endParaRPr lang="en-US" sz="3400" dirty="0"/>
          </a:p>
          <a:p>
            <a:r>
              <a:rPr lang="en-US" sz="3400" dirty="0"/>
              <a:t>We applied the two algorithms with</a:t>
            </a:r>
          </a:p>
          <a:p>
            <a:r>
              <a:rPr lang="en-US" sz="3400" dirty="0"/>
              <a:t>Different number of clusters and</a:t>
            </a:r>
          </a:p>
          <a:p>
            <a:r>
              <a:rPr lang="en-US" sz="3400" dirty="0"/>
              <a:t>compared the result.</a:t>
            </a:r>
          </a:p>
          <a:p>
            <a:r>
              <a:rPr lang="en-US" sz="3400" dirty="0"/>
              <a:t>We chose </a:t>
            </a:r>
            <a:r>
              <a:rPr lang="en-US" sz="3400" dirty="0" err="1"/>
              <a:t>Kmeans</a:t>
            </a:r>
            <a:r>
              <a:rPr lang="en-US" sz="3400" dirty="0"/>
              <a:t> with 2 clusters.</a:t>
            </a:r>
          </a:p>
        </p:txBody>
      </p:sp>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sp>
        <p:nvSpPr>
          <p:cNvPr id="9" name="TextBox 8"/>
          <p:cNvSpPr txBox="1"/>
          <p:nvPr/>
        </p:nvSpPr>
        <p:spPr>
          <a:xfrm>
            <a:off x="1740894" y="9217324"/>
            <a:ext cx="1450012" cy="830997"/>
          </a:xfrm>
          <a:prstGeom prst="rect">
            <a:avLst/>
          </a:prstGeom>
          <a:noFill/>
        </p:spPr>
        <p:txBody>
          <a:bodyPr wrap="none" rtlCol="0">
            <a:spAutoFit/>
          </a:bodyPr>
          <a:lstStyle/>
          <a:p>
            <a:r>
              <a:rPr lang="en-US" sz="4800" dirty="0" err="1"/>
              <a:t>PKCδ</a:t>
            </a:r>
            <a:endParaRPr lang="en-US" sz="6600" dirty="0"/>
          </a:p>
        </p:txBody>
      </p:sp>
      <p:cxnSp>
        <p:nvCxnSpPr>
          <p:cNvPr id="13" name="Straight Connector 12"/>
          <p:cNvCxnSpPr/>
          <p:nvPr/>
        </p:nvCxnSpPr>
        <p:spPr>
          <a:xfrm>
            <a:off x="3190906" y="9618211"/>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36" name="Picture 35"/>
          <p:cNvPicPr/>
          <p:nvPr/>
        </p:nvPicPr>
        <p:blipFill>
          <a:blip r:embed="rId5"/>
          <a:stretch>
            <a:fillRect/>
          </a:stretch>
        </p:blipFill>
        <p:spPr>
          <a:xfrm>
            <a:off x="25647149" y="6171485"/>
            <a:ext cx="5438775" cy="4248150"/>
          </a:xfrm>
          <a:prstGeom prst="rect">
            <a:avLst/>
          </a:prstGeom>
        </p:spPr>
      </p:pic>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5510986" y="9422925"/>
            <a:ext cx="0" cy="36842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A8A1FA6-6B2B-4CF3-818E-69FF8051D5B0}"/>
              </a:ext>
            </a:extLst>
          </p:cNvPr>
          <p:cNvSpPr txBox="1"/>
          <p:nvPr/>
        </p:nvSpPr>
        <p:spPr>
          <a:xfrm>
            <a:off x="5728283" y="9217324"/>
            <a:ext cx="4279313" cy="830997"/>
          </a:xfrm>
          <a:prstGeom prst="rect">
            <a:avLst/>
          </a:prstGeom>
          <a:noFill/>
        </p:spPr>
        <p:txBody>
          <a:bodyPr wrap="none" rtlCol="0">
            <a:spAutoFit/>
          </a:bodyPr>
          <a:lstStyle/>
          <a:p>
            <a:r>
              <a:rPr lang="en-US" sz="4800" dirty="0"/>
              <a:t>ERK1/2 pathway</a:t>
            </a:r>
          </a:p>
        </p:txBody>
      </p:sp>
      <p:cxnSp>
        <p:nvCxnSpPr>
          <p:cNvPr id="42" name="Straight Connector 41">
            <a:extLst>
              <a:ext uri="{FF2B5EF4-FFF2-40B4-BE49-F238E27FC236}">
                <a16:creationId xmlns:a16="http://schemas.microsoft.com/office/drawing/2014/main" id="{8B293ED2-E014-429D-AA8F-B6FD9F69AB89}"/>
              </a:ext>
            </a:extLst>
          </p:cNvPr>
          <p:cNvCxnSpPr/>
          <p:nvPr/>
        </p:nvCxnSpPr>
        <p:spPr>
          <a:xfrm>
            <a:off x="10007596" y="9607137"/>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1394F82-062A-48EF-A3AB-87D56D451C52}"/>
              </a:ext>
            </a:extLst>
          </p:cNvPr>
          <p:cNvCxnSpPr>
            <a:cxnSpLocks/>
          </p:cNvCxnSpPr>
          <p:nvPr/>
        </p:nvCxnSpPr>
        <p:spPr>
          <a:xfrm flipV="1">
            <a:off x="12327676" y="9411851"/>
            <a:ext cx="0" cy="36842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8EC71EB-2657-4437-A168-9A60181E0F3A}"/>
              </a:ext>
            </a:extLst>
          </p:cNvPr>
          <p:cNvSpPr txBox="1"/>
          <p:nvPr/>
        </p:nvSpPr>
        <p:spPr>
          <a:xfrm>
            <a:off x="12424254" y="9180564"/>
            <a:ext cx="2658998" cy="830997"/>
          </a:xfrm>
          <a:prstGeom prst="rect">
            <a:avLst/>
          </a:prstGeom>
          <a:noFill/>
        </p:spPr>
        <p:txBody>
          <a:bodyPr wrap="none" rtlCol="0">
            <a:spAutoFit/>
          </a:bodyPr>
          <a:lstStyle/>
          <a:p>
            <a:r>
              <a:rPr lang="en-US" sz="4800" dirty="0"/>
              <a:t>Apoptosis</a:t>
            </a:r>
          </a:p>
        </p:txBody>
      </p:sp>
      <p:sp>
        <p:nvSpPr>
          <p:cNvPr id="45" name="TextBox 44">
            <a:extLst>
              <a:ext uri="{FF2B5EF4-FFF2-40B4-BE49-F238E27FC236}">
                <a16:creationId xmlns:a16="http://schemas.microsoft.com/office/drawing/2014/main" id="{6D9A96BB-396E-4C53-8FF7-35443E3364D4}"/>
              </a:ext>
            </a:extLst>
          </p:cNvPr>
          <p:cNvSpPr txBox="1"/>
          <p:nvPr/>
        </p:nvSpPr>
        <p:spPr>
          <a:xfrm>
            <a:off x="1029160" y="16518312"/>
            <a:ext cx="4323491" cy="1569660"/>
          </a:xfrm>
          <a:prstGeom prst="rect">
            <a:avLst/>
          </a:prstGeom>
          <a:noFill/>
        </p:spPr>
        <p:txBody>
          <a:bodyPr wrap="none" rtlCol="0">
            <a:spAutoFit/>
          </a:bodyPr>
          <a:lstStyle/>
          <a:p>
            <a:pPr algn="ctr"/>
            <a:r>
              <a:rPr lang="en-US" sz="4800" dirty="0"/>
              <a:t>Gene Expression</a:t>
            </a:r>
          </a:p>
          <a:p>
            <a:pPr algn="ctr"/>
            <a:r>
              <a:rPr lang="en-US" sz="4800" dirty="0"/>
              <a:t>Data</a:t>
            </a:r>
            <a:endParaRPr lang="en-US" sz="6600" dirty="0"/>
          </a:p>
        </p:txBody>
      </p:sp>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5352651"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6533274-FBBA-45B8-AC82-507AEAF89379}"/>
              </a:ext>
            </a:extLst>
          </p:cNvPr>
          <p:cNvSpPr txBox="1"/>
          <p:nvPr/>
        </p:nvSpPr>
        <p:spPr>
          <a:xfrm>
            <a:off x="7141530" y="16255899"/>
            <a:ext cx="2613216" cy="2308324"/>
          </a:xfrm>
          <a:prstGeom prst="rect">
            <a:avLst/>
          </a:prstGeom>
          <a:noFill/>
        </p:spPr>
        <p:txBody>
          <a:bodyPr wrap="none" rtlCol="0">
            <a:spAutoFit/>
          </a:bodyPr>
          <a:lstStyle/>
          <a:p>
            <a:pPr algn="ctr"/>
            <a:r>
              <a:rPr lang="en-US" sz="4800" dirty="0"/>
              <a:t>Classifier</a:t>
            </a:r>
          </a:p>
          <a:p>
            <a:pPr algn="ctr"/>
            <a:r>
              <a:rPr lang="en-US" sz="4800" dirty="0"/>
              <a:t>Based on </a:t>
            </a:r>
          </a:p>
          <a:p>
            <a:pPr algn="ctr"/>
            <a:r>
              <a:rPr lang="en-US" sz="4800" dirty="0"/>
              <a:t>Go-Terms</a:t>
            </a:r>
            <a:endParaRPr lang="en-US" sz="6600" dirty="0"/>
          </a:p>
        </p:txBody>
      </p: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9839267"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8F519855-F65A-4057-9162-960380ECB650}"/>
              </a:ext>
            </a:extLst>
          </p:cNvPr>
          <p:cNvSpPr txBox="1"/>
          <p:nvPr/>
        </p:nvSpPr>
        <p:spPr>
          <a:xfrm>
            <a:off x="10920984" y="16839587"/>
            <a:ext cx="3204532" cy="1569660"/>
          </a:xfrm>
          <a:prstGeom prst="rect">
            <a:avLst/>
          </a:prstGeom>
          <a:noFill/>
        </p:spPr>
        <p:txBody>
          <a:bodyPr wrap="none" rtlCol="0">
            <a:spAutoFit/>
          </a:bodyPr>
          <a:lstStyle/>
          <a:p>
            <a:pPr algn="ctr"/>
            <a:r>
              <a:rPr lang="en-US" sz="4800" dirty="0"/>
              <a:t>Labels</a:t>
            </a:r>
          </a:p>
          <a:p>
            <a:pPr algn="ctr"/>
            <a:r>
              <a:rPr lang="en-US" sz="4800" dirty="0"/>
              <a:t>(True, False)</a:t>
            </a:r>
            <a:endParaRPr lang="en-US" sz="6600" dirty="0"/>
          </a:p>
        </p:txBody>
      </p:sp>
      <p:sp>
        <p:nvSpPr>
          <p:cNvPr id="53" name="TextBox 52">
            <a:extLst>
              <a:ext uri="{FF2B5EF4-FFF2-40B4-BE49-F238E27FC236}">
                <a16:creationId xmlns:a16="http://schemas.microsoft.com/office/drawing/2014/main" id="{076C39AB-B7CF-4462-8A13-A3ECFBAAA4AC}"/>
              </a:ext>
            </a:extLst>
          </p:cNvPr>
          <p:cNvSpPr txBox="1"/>
          <p:nvPr/>
        </p:nvSpPr>
        <p:spPr>
          <a:xfrm>
            <a:off x="1090646" y="25781436"/>
            <a:ext cx="1902765" cy="1569660"/>
          </a:xfrm>
          <a:prstGeom prst="rect">
            <a:avLst/>
          </a:prstGeom>
          <a:noFill/>
        </p:spPr>
        <p:txBody>
          <a:bodyPr wrap="none" rtlCol="0">
            <a:spAutoFit/>
          </a:bodyPr>
          <a:lstStyle/>
          <a:p>
            <a:pPr algn="ctr"/>
            <a:r>
              <a:rPr lang="en-US" sz="4800" dirty="0"/>
              <a:t>Unite</a:t>
            </a:r>
          </a:p>
          <a:p>
            <a:pPr algn="ctr"/>
            <a:r>
              <a:rPr lang="en-US" sz="4800" dirty="0"/>
              <a:t>Probes</a:t>
            </a:r>
            <a:endParaRPr lang="en-US" sz="6600" dirty="0"/>
          </a:p>
        </p:txBody>
      </p:sp>
      <p:cxnSp>
        <p:nvCxnSpPr>
          <p:cNvPr id="54" name="Straight Arrow Connector 53">
            <a:extLst>
              <a:ext uri="{FF2B5EF4-FFF2-40B4-BE49-F238E27FC236}">
                <a16:creationId xmlns:a16="http://schemas.microsoft.com/office/drawing/2014/main" id="{3B702B41-81F8-4122-B4F4-43D7D3BE00C6}"/>
              </a:ext>
            </a:extLst>
          </p:cNvPr>
          <p:cNvCxnSpPr>
            <a:cxnSpLocks/>
          </p:cNvCxnSpPr>
          <p:nvPr/>
        </p:nvCxnSpPr>
        <p:spPr>
          <a:xfrm>
            <a:off x="3201640" y="26523092"/>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0C6C1D4A-BABC-4C32-937F-B18273FD0CBD}"/>
              </a:ext>
            </a:extLst>
          </p:cNvPr>
          <p:cNvSpPr txBox="1"/>
          <p:nvPr/>
        </p:nvSpPr>
        <p:spPr>
          <a:xfrm>
            <a:off x="5097212" y="25412104"/>
            <a:ext cx="2658997" cy="2308324"/>
          </a:xfrm>
          <a:prstGeom prst="rect">
            <a:avLst/>
          </a:prstGeom>
          <a:noFill/>
        </p:spPr>
        <p:txBody>
          <a:bodyPr wrap="none" rtlCol="0">
            <a:spAutoFit/>
          </a:bodyPr>
          <a:lstStyle/>
          <a:p>
            <a:pPr algn="ctr"/>
            <a:r>
              <a:rPr lang="en-US" sz="4800" dirty="0"/>
              <a:t>Filter by</a:t>
            </a:r>
          </a:p>
          <a:p>
            <a:pPr algn="ctr"/>
            <a:r>
              <a:rPr lang="en-US" sz="4800" dirty="0"/>
              <a:t>Apoptosis</a:t>
            </a:r>
          </a:p>
          <a:p>
            <a:pPr algn="ctr"/>
            <a:r>
              <a:rPr lang="en-US" sz="4800" dirty="0"/>
              <a:t>Go Terms</a:t>
            </a:r>
            <a:endParaRPr lang="en-US" sz="6600" dirty="0"/>
          </a:p>
        </p:txBody>
      </p:sp>
      <p:cxnSp>
        <p:nvCxnSpPr>
          <p:cNvPr id="56" name="Straight Arrow Connector 55">
            <a:extLst>
              <a:ext uri="{FF2B5EF4-FFF2-40B4-BE49-F238E27FC236}">
                <a16:creationId xmlns:a16="http://schemas.microsoft.com/office/drawing/2014/main" id="{8298EB60-CD1E-4038-B267-0F1811741E59}"/>
              </a:ext>
            </a:extLst>
          </p:cNvPr>
          <p:cNvCxnSpPr>
            <a:cxnSpLocks/>
          </p:cNvCxnSpPr>
          <p:nvPr/>
        </p:nvCxnSpPr>
        <p:spPr>
          <a:xfrm flipV="1">
            <a:off x="7907218" y="25781436"/>
            <a:ext cx="1242540" cy="78483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53124AB-E56C-4D0B-B802-C7D140A8D01B}"/>
              </a:ext>
            </a:extLst>
          </p:cNvPr>
          <p:cNvCxnSpPr>
            <a:cxnSpLocks/>
          </p:cNvCxnSpPr>
          <p:nvPr/>
        </p:nvCxnSpPr>
        <p:spPr>
          <a:xfrm>
            <a:off x="7954311" y="26566266"/>
            <a:ext cx="1195447" cy="62715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5D84547D-8FA8-4A42-88C0-F5100C0DF0EE}"/>
              </a:ext>
            </a:extLst>
          </p:cNvPr>
          <p:cNvSpPr txBox="1"/>
          <p:nvPr/>
        </p:nvSpPr>
        <p:spPr>
          <a:xfrm>
            <a:off x="9168133" y="25340041"/>
            <a:ext cx="5348965" cy="830997"/>
          </a:xfrm>
          <a:prstGeom prst="rect">
            <a:avLst/>
          </a:prstGeom>
          <a:noFill/>
        </p:spPr>
        <p:txBody>
          <a:bodyPr wrap="none" rtlCol="0">
            <a:spAutoFit/>
          </a:bodyPr>
          <a:lstStyle/>
          <a:p>
            <a:pPr algn="ctr"/>
            <a:r>
              <a:rPr lang="en-US" sz="4800" dirty="0"/>
              <a:t>True if contains term</a:t>
            </a:r>
            <a:endParaRPr lang="en-US" sz="6600" dirty="0"/>
          </a:p>
        </p:txBody>
      </p:sp>
      <p:sp>
        <p:nvSpPr>
          <p:cNvPr id="59" name="TextBox 58">
            <a:extLst>
              <a:ext uri="{FF2B5EF4-FFF2-40B4-BE49-F238E27FC236}">
                <a16:creationId xmlns:a16="http://schemas.microsoft.com/office/drawing/2014/main" id="{0CEF471A-1EE5-4EEC-A592-3AB6CFC89496}"/>
              </a:ext>
            </a:extLst>
          </p:cNvPr>
          <p:cNvSpPr txBox="1"/>
          <p:nvPr/>
        </p:nvSpPr>
        <p:spPr>
          <a:xfrm>
            <a:off x="9347860" y="26711522"/>
            <a:ext cx="4081182" cy="830997"/>
          </a:xfrm>
          <a:prstGeom prst="rect">
            <a:avLst/>
          </a:prstGeom>
          <a:noFill/>
        </p:spPr>
        <p:txBody>
          <a:bodyPr wrap="none" rtlCol="0">
            <a:spAutoFit/>
          </a:bodyPr>
          <a:lstStyle/>
          <a:p>
            <a:pPr algn="ctr"/>
            <a:r>
              <a:rPr lang="en-US" sz="4800" dirty="0"/>
              <a:t>False otherwise</a:t>
            </a:r>
            <a:endParaRPr lang="en-US" sz="6600" dirty="0"/>
          </a:p>
        </p:txBody>
      </p:sp>
      <p:sp>
        <p:nvSpPr>
          <p:cNvPr id="60" name="TextBox 59">
            <a:extLst>
              <a:ext uri="{FF2B5EF4-FFF2-40B4-BE49-F238E27FC236}">
                <a16:creationId xmlns:a16="http://schemas.microsoft.com/office/drawing/2014/main" id="{D81CCFA4-9CDF-463B-97E4-6B3B3E387505}"/>
              </a:ext>
            </a:extLst>
          </p:cNvPr>
          <p:cNvSpPr txBox="1"/>
          <p:nvPr/>
        </p:nvSpPr>
        <p:spPr>
          <a:xfrm>
            <a:off x="1284662" y="29823866"/>
            <a:ext cx="2727606" cy="830997"/>
          </a:xfrm>
          <a:prstGeom prst="rect">
            <a:avLst/>
          </a:prstGeom>
          <a:noFill/>
        </p:spPr>
        <p:txBody>
          <a:bodyPr wrap="none" rtlCol="0">
            <a:spAutoFit/>
          </a:bodyPr>
          <a:lstStyle/>
          <a:p>
            <a:pPr algn="ctr"/>
            <a:r>
              <a:rPr lang="en-US" sz="4800" dirty="0"/>
              <a:t>Normalize</a:t>
            </a:r>
            <a:endParaRPr lang="en-US" sz="6600" dirty="0"/>
          </a:p>
        </p:txBody>
      </p:sp>
      <p:cxnSp>
        <p:nvCxnSpPr>
          <p:cNvPr id="61" name="Straight Arrow Connector 60">
            <a:extLst>
              <a:ext uri="{FF2B5EF4-FFF2-40B4-BE49-F238E27FC236}">
                <a16:creationId xmlns:a16="http://schemas.microsoft.com/office/drawing/2014/main" id="{8D32576D-F5AC-486A-BB04-B11B530772DD}"/>
              </a:ext>
            </a:extLst>
          </p:cNvPr>
          <p:cNvCxnSpPr>
            <a:cxnSpLocks/>
          </p:cNvCxnSpPr>
          <p:nvPr/>
        </p:nvCxnSpPr>
        <p:spPr>
          <a:xfrm>
            <a:off x="4111382" y="30255914"/>
            <a:ext cx="128789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49DAB6E-0F3F-4FAC-82BC-C532164D9E4D}"/>
              </a:ext>
            </a:extLst>
          </p:cNvPr>
          <p:cNvSpPr txBox="1"/>
          <p:nvPr/>
        </p:nvSpPr>
        <p:spPr>
          <a:xfrm>
            <a:off x="5399273" y="29812628"/>
            <a:ext cx="3760197" cy="830997"/>
          </a:xfrm>
          <a:prstGeom prst="rect">
            <a:avLst/>
          </a:prstGeom>
          <a:noFill/>
        </p:spPr>
        <p:txBody>
          <a:bodyPr wrap="none" rtlCol="0">
            <a:spAutoFit/>
          </a:bodyPr>
          <a:lstStyle/>
          <a:p>
            <a:pPr algn="ctr"/>
            <a:r>
              <a:rPr lang="en-US" sz="4800" dirty="0"/>
              <a:t>Variance Filter</a:t>
            </a:r>
            <a:endParaRPr lang="en-US" sz="6600" dirty="0"/>
          </a:p>
        </p:txBody>
      </p:sp>
      <p:cxnSp>
        <p:nvCxnSpPr>
          <p:cNvPr id="63" name="Straight Arrow Connector 62">
            <a:extLst>
              <a:ext uri="{FF2B5EF4-FFF2-40B4-BE49-F238E27FC236}">
                <a16:creationId xmlns:a16="http://schemas.microsoft.com/office/drawing/2014/main" id="{BD94B222-8A17-4D5F-A0EB-BC4E5B01713E}"/>
              </a:ext>
            </a:extLst>
          </p:cNvPr>
          <p:cNvCxnSpPr>
            <a:cxnSpLocks/>
          </p:cNvCxnSpPr>
          <p:nvPr/>
        </p:nvCxnSpPr>
        <p:spPr>
          <a:xfrm flipH="1">
            <a:off x="5345678" y="30579165"/>
            <a:ext cx="1795852" cy="109664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80971DA-BC03-4B34-B5A4-AB0ADA7CC03E}"/>
              </a:ext>
            </a:extLst>
          </p:cNvPr>
          <p:cNvSpPr txBox="1"/>
          <p:nvPr/>
        </p:nvSpPr>
        <p:spPr>
          <a:xfrm>
            <a:off x="2975767" y="31625496"/>
            <a:ext cx="2687852" cy="830997"/>
          </a:xfrm>
          <a:prstGeom prst="rect">
            <a:avLst/>
          </a:prstGeom>
          <a:noFill/>
        </p:spPr>
        <p:txBody>
          <a:bodyPr wrap="none" rtlCol="0">
            <a:spAutoFit/>
          </a:bodyPr>
          <a:lstStyle/>
          <a:p>
            <a:pPr algn="ctr"/>
            <a:r>
              <a:rPr lang="en-US" sz="4800" dirty="0"/>
              <a:t>Clustering</a:t>
            </a:r>
            <a:endParaRPr lang="en-US" sz="6600" dirty="0"/>
          </a:p>
        </p:txBody>
      </p:sp>
      <p:cxnSp>
        <p:nvCxnSpPr>
          <p:cNvPr id="65" name="Straight Arrow Connector 64">
            <a:extLst>
              <a:ext uri="{FF2B5EF4-FFF2-40B4-BE49-F238E27FC236}">
                <a16:creationId xmlns:a16="http://schemas.microsoft.com/office/drawing/2014/main" id="{7C429779-3F3C-4872-8DCF-BD25E0E56F2A}"/>
              </a:ext>
            </a:extLst>
          </p:cNvPr>
          <p:cNvCxnSpPr>
            <a:cxnSpLocks/>
          </p:cNvCxnSpPr>
          <p:nvPr/>
        </p:nvCxnSpPr>
        <p:spPr>
          <a:xfrm>
            <a:off x="7293930" y="30579165"/>
            <a:ext cx="2216658" cy="10463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8E40AAB0-A89F-4A4D-B9E5-62FC5B28F818}"/>
              </a:ext>
            </a:extLst>
          </p:cNvPr>
          <p:cNvSpPr txBox="1"/>
          <p:nvPr/>
        </p:nvSpPr>
        <p:spPr>
          <a:xfrm>
            <a:off x="7842805" y="31621795"/>
            <a:ext cx="3620992" cy="830997"/>
          </a:xfrm>
          <a:prstGeom prst="rect">
            <a:avLst/>
          </a:prstGeom>
          <a:noFill/>
        </p:spPr>
        <p:txBody>
          <a:bodyPr wrap="none" rtlCol="0">
            <a:spAutoFit/>
          </a:bodyPr>
          <a:lstStyle/>
          <a:p>
            <a:pPr algn="ctr"/>
            <a:r>
              <a:rPr lang="en-US" sz="4800" dirty="0"/>
              <a:t>Oversampling</a:t>
            </a:r>
            <a:endParaRPr lang="en-US" sz="6600" dirty="0"/>
          </a:p>
        </p:txBody>
      </p:sp>
      <p:cxnSp>
        <p:nvCxnSpPr>
          <p:cNvPr id="67" name="Straight Arrow Connector 66">
            <a:extLst>
              <a:ext uri="{FF2B5EF4-FFF2-40B4-BE49-F238E27FC236}">
                <a16:creationId xmlns:a16="http://schemas.microsoft.com/office/drawing/2014/main" id="{3A3DE165-3CFD-406B-B465-3838AC5C6180}"/>
              </a:ext>
            </a:extLst>
          </p:cNvPr>
          <p:cNvCxnSpPr>
            <a:cxnSpLocks/>
          </p:cNvCxnSpPr>
          <p:nvPr/>
        </p:nvCxnSpPr>
        <p:spPr>
          <a:xfrm>
            <a:off x="9653301" y="32452792"/>
            <a:ext cx="0" cy="13006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6D62D34B-DB1C-4403-806A-2172DBBD6278}"/>
              </a:ext>
            </a:extLst>
          </p:cNvPr>
          <p:cNvSpPr txBox="1"/>
          <p:nvPr/>
        </p:nvSpPr>
        <p:spPr>
          <a:xfrm>
            <a:off x="8216615" y="33706091"/>
            <a:ext cx="2795766" cy="830997"/>
          </a:xfrm>
          <a:prstGeom prst="rect">
            <a:avLst/>
          </a:prstGeom>
          <a:noFill/>
        </p:spPr>
        <p:txBody>
          <a:bodyPr wrap="none" rtlCol="0">
            <a:spAutoFit/>
          </a:bodyPr>
          <a:lstStyle/>
          <a:p>
            <a:pPr algn="ctr"/>
            <a:r>
              <a:rPr lang="en-US" sz="4800" dirty="0"/>
              <a:t>Classifying</a:t>
            </a:r>
            <a:endParaRPr lang="en-US" sz="6600" dirty="0"/>
          </a:p>
        </p:txBody>
      </p:sp>
      <p:pic>
        <p:nvPicPr>
          <p:cNvPr id="70" name="Picture 69">
            <a:extLst>
              <a:ext uri="{FF2B5EF4-FFF2-40B4-BE49-F238E27FC236}">
                <a16:creationId xmlns:a16="http://schemas.microsoft.com/office/drawing/2014/main" id="{5E97327B-EBAA-4284-9C21-091076E9F5F2}"/>
              </a:ext>
            </a:extLst>
          </p:cNvPr>
          <p:cNvPicPr/>
          <p:nvPr/>
        </p:nvPicPr>
        <p:blipFill>
          <a:blip r:embed="rId6"/>
          <a:stretch>
            <a:fillRect/>
          </a:stretch>
        </p:blipFill>
        <p:spPr>
          <a:xfrm>
            <a:off x="24123089" y="24346555"/>
            <a:ext cx="6624736" cy="4833301"/>
          </a:xfrm>
          <a:prstGeom prst="rect">
            <a:avLst/>
          </a:prstGeom>
        </p:spPr>
      </p:pic>
      <p:pic>
        <p:nvPicPr>
          <p:cNvPr id="71" name="Picture 70">
            <a:extLst>
              <a:ext uri="{FF2B5EF4-FFF2-40B4-BE49-F238E27FC236}">
                <a16:creationId xmlns:a16="http://schemas.microsoft.com/office/drawing/2014/main" id="{BBEA01B9-2EEA-408C-9EE7-4FD4368C0AFB}"/>
              </a:ext>
            </a:extLst>
          </p:cNvPr>
          <p:cNvPicPr/>
          <p:nvPr/>
        </p:nvPicPr>
        <p:blipFill>
          <a:blip r:embed="rId7"/>
          <a:stretch>
            <a:fillRect/>
          </a:stretch>
        </p:blipFill>
        <p:spPr>
          <a:xfrm>
            <a:off x="24759453" y="17526584"/>
            <a:ext cx="5553075" cy="4343400"/>
          </a:xfrm>
          <a:prstGeom prst="rect">
            <a:avLst/>
          </a:prstGeom>
        </p:spPr>
      </p:pic>
      <p:pic>
        <p:nvPicPr>
          <p:cNvPr id="72" name="Picture 71">
            <a:extLst>
              <a:ext uri="{FF2B5EF4-FFF2-40B4-BE49-F238E27FC236}">
                <a16:creationId xmlns:a16="http://schemas.microsoft.com/office/drawing/2014/main" id="{BB6C50D3-16BB-4C33-87F6-EEC9814741B3}"/>
              </a:ext>
            </a:extLst>
          </p:cNvPr>
          <p:cNvPicPr/>
          <p:nvPr/>
        </p:nvPicPr>
        <p:blipFill>
          <a:blip r:embed="rId8"/>
          <a:stretch>
            <a:fillRect/>
          </a:stretch>
        </p:blipFill>
        <p:spPr>
          <a:xfrm>
            <a:off x="24759453" y="12911828"/>
            <a:ext cx="5695950" cy="4391314"/>
          </a:xfrm>
          <a:prstGeom prst="rect">
            <a:avLst/>
          </a:prstGeom>
        </p:spPr>
      </p:pic>
      <p:pic>
        <p:nvPicPr>
          <p:cNvPr id="73" name="Picture 72">
            <a:extLst>
              <a:ext uri="{FF2B5EF4-FFF2-40B4-BE49-F238E27FC236}">
                <a16:creationId xmlns:a16="http://schemas.microsoft.com/office/drawing/2014/main" id="{BF328C72-A05D-4AF5-BB5D-0E678109112F}"/>
              </a:ext>
            </a:extLst>
          </p:cNvPr>
          <p:cNvPicPr/>
          <p:nvPr/>
        </p:nvPicPr>
        <p:blipFill>
          <a:blip r:embed="rId9"/>
          <a:stretch>
            <a:fillRect/>
          </a:stretch>
        </p:blipFill>
        <p:spPr>
          <a:xfrm>
            <a:off x="18388085" y="12935616"/>
            <a:ext cx="5810250" cy="4324350"/>
          </a:xfrm>
          <a:prstGeom prst="rect">
            <a:avLst/>
          </a:prstGeom>
        </p:spPr>
      </p:pic>
      <p:sp>
        <p:nvSpPr>
          <p:cNvPr id="74" name="TextBox 73">
            <a:extLst>
              <a:ext uri="{FF2B5EF4-FFF2-40B4-BE49-F238E27FC236}">
                <a16:creationId xmlns:a16="http://schemas.microsoft.com/office/drawing/2014/main" id="{6A008B07-9D88-44A0-9736-A41CDDC390FA}"/>
              </a:ext>
            </a:extLst>
          </p:cNvPr>
          <p:cNvSpPr txBox="1"/>
          <p:nvPr/>
        </p:nvSpPr>
        <p:spPr>
          <a:xfrm>
            <a:off x="17622230" y="17764806"/>
            <a:ext cx="7137223" cy="3231654"/>
          </a:xfrm>
          <a:prstGeom prst="rect">
            <a:avLst/>
          </a:prstGeom>
          <a:noFill/>
        </p:spPr>
        <p:txBody>
          <a:bodyPr wrap="square" rtlCol="0">
            <a:spAutoFit/>
          </a:bodyPr>
          <a:lstStyle/>
          <a:p>
            <a:r>
              <a:rPr lang="en-US" sz="3400" dirty="0"/>
              <a:t>All classifiers show similar result in terms of accuracy which are significantly better than our baseline classifier. In terms of precision and recall score we see no improvement compared to the baseline classifier.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3004</TotalTime>
  <Words>584</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Max Kolchinsky</cp:lastModifiedBy>
  <cp:revision>232</cp:revision>
  <dcterms:created xsi:type="dcterms:W3CDTF">2010-03-31T06:35:48Z</dcterms:created>
  <dcterms:modified xsi:type="dcterms:W3CDTF">2019-03-18T20:17:44Z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