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50" d="100"/>
          <a:sy n="50" d="100"/>
        </p:scale>
        <p:origin x="36" y="-781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76787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  <a:endParaRPr lang="he-IL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According to researchers </a:t>
            </a:r>
            <a:r>
              <a:rPr lang="en-US" sz="2000" dirty="0"/>
              <a:t>[2]</a:t>
            </a:r>
            <a:r>
              <a:rPr lang="en-US" sz="3200" dirty="0"/>
              <a:t>, Protein Kinase </a:t>
            </a:r>
            <a:r>
              <a:rPr lang="en-US" sz="3200" dirty="0" err="1"/>
              <a:t>Cδ</a:t>
            </a:r>
            <a:r>
              <a:rPr lang="en-US" sz="3200" dirty="0"/>
              <a:t> supports survival of breast cancer cells by suppressing the ERK1/2 pathway, which mediates apoptosis.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The dataset we’ll use </a:t>
            </a:r>
            <a:r>
              <a:rPr lang="en-US" sz="2000" dirty="0"/>
              <a:t>[1]</a:t>
            </a:r>
            <a:r>
              <a:rPr lang="en-US" sz="3200" dirty="0"/>
              <a:t> contains gene expression levels in 2 breast cancer cell lines, before and after down regulation of Protein Kinase </a:t>
            </a:r>
            <a:r>
              <a:rPr lang="en-US" sz="3200" dirty="0" err="1"/>
              <a:t>Cδ</a:t>
            </a:r>
            <a:r>
              <a:rPr lang="en-US" sz="32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breast cancer cell lines that appear in the dataset are:</a:t>
            </a:r>
          </a:p>
          <a:p>
            <a:r>
              <a:rPr lang="en-US" sz="3200" dirty="0"/>
              <a:t>        - BT-549 (Invasive ductal carcinoma)</a:t>
            </a:r>
          </a:p>
          <a:p>
            <a:r>
              <a:rPr lang="en-US" sz="3200" dirty="0"/>
              <a:t>        - MDA-mB-468 (adenocarcinoma)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89" y="11765221"/>
            <a:ext cx="6068999" cy="2281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/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/>
                  <a:t>GEO</a:t>
                </a:r>
                <a:r>
                  <a:rPr lang="en-US" sz="3400" dirty="0"/>
                  <a:t> – public genomics data repository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AmiGo</a:t>
                </a:r>
                <a:r>
                  <a:rPr lang="en-US" sz="3400" dirty="0"/>
                  <a:t> – Web-based set of tools for searching and browsing the gene ontology. database. We used it to obtain a list of GO terms associated with apoptosis.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Scikit</a:t>
                </a:r>
                <a:r>
                  <a:rPr lang="en-US" sz="3400" b="1" u="sng" dirty="0"/>
                  <a:t>-learn</a:t>
                </a:r>
                <a:r>
                  <a:rPr lang="en-US" sz="3400" dirty="0"/>
                  <a:t> – Python library for machine learning.</a:t>
                </a:r>
                <a:endParaRPr lang="en-US" sz="3400" b="1" u="sng" dirty="0"/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Building the dataset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Uniting all probes that belong to the same gene by calculating expression means.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Labeling the data using process GO term: label ‘TRUE’ for genes associated with apoptosis GO terms and label ‘FALSE’ otherwise.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10.74% of genes are labeled ‘TRUE’ in the initial dataset.</a:t>
                </a:r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classifying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Accuracy: percent of genes correctly classified.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Precision: the fraction of true positives out of all genes classified as ‘true’.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Recall: the fraction of true positives out of all genes with actual ‘true’’ label.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clustering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Silhouette score: mean intra cluster distance (a) and mean nearest cluster distance (b) for each sample calculated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Data preparation and preprocessing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Dividing the data into training and test sets.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Normalizing and removing genes with</a:t>
                </a:r>
              </a:p>
              <a:p>
                <a:r>
                  <a:rPr lang="en-US" sz="3400" dirty="0"/>
                  <a:t>      low-variance from the train set.</a:t>
                </a:r>
              </a:p>
              <a:p>
                <a:r>
                  <a:rPr lang="en-US" sz="3400" dirty="0"/>
                  <a:t>      We performed a tuning of the variance</a:t>
                </a:r>
              </a:p>
              <a:p>
                <a:r>
                  <a:rPr lang="en-US" sz="3400" dirty="0"/>
                  <a:t>      threshold that was used for filtering.</a:t>
                </a:r>
              </a:p>
              <a:p>
                <a:r>
                  <a:rPr lang="en-US" sz="3400" dirty="0"/>
                  <a:t>      For score evaluation we used a</a:t>
                </a:r>
              </a:p>
              <a:p>
                <a:r>
                  <a:rPr lang="en-US" sz="3400" dirty="0"/>
                  <a:t>      decision-tree classifier with default</a:t>
                </a:r>
              </a:p>
              <a:p>
                <a:r>
                  <a:rPr lang="en-US" sz="3400" dirty="0"/>
                  <a:t>      parameters.</a:t>
                </a:r>
              </a:p>
              <a:p>
                <a:r>
                  <a:rPr lang="en-US" sz="3400" dirty="0"/>
                  <a:t>      We chose a threshold of 0.00005.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Oversampling the train set, so that genes</a:t>
                </a:r>
              </a:p>
              <a:p>
                <a:r>
                  <a:rPr lang="en-US" sz="3400" dirty="0"/>
                  <a:t>      with label ‘TRUE’ take a bigger part of the</a:t>
                </a:r>
              </a:p>
              <a:p>
                <a:r>
                  <a:rPr lang="en-US" sz="3400" dirty="0"/>
                  <a:t>      dataset. We performed a tuning of the</a:t>
                </a:r>
              </a:p>
              <a:p>
                <a:r>
                  <a:rPr lang="en-US" sz="3400" dirty="0"/>
                  <a:t>      desired ratio between ‘FALSE’ and ‘TRUE’</a:t>
                </a:r>
              </a:p>
              <a:p>
                <a:r>
                  <a:rPr lang="en-US" sz="3400" dirty="0"/>
                  <a:t>      labels. Number of ‘FALSE’ genes is</a:t>
                </a:r>
              </a:p>
              <a:p>
                <a:r>
                  <a:rPr lang="en-US" sz="3400" dirty="0"/>
                  <a:t>      multiplied by coefficient to obtain new</a:t>
                </a:r>
              </a:p>
              <a:p>
                <a:r>
                  <a:rPr lang="en-US" sz="3400" dirty="0"/>
                  <a:t>      number of ‘TRUE’ genes.</a:t>
                </a:r>
              </a:p>
              <a:p>
                <a:r>
                  <a:rPr lang="en-US" sz="3400" dirty="0"/>
                  <a:t>      We chose coefficient 1, so that ratio between</a:t>
                </a:r>
              </a:p>
              <a:p>
                <a:r>
                  <a:rPr lang="en-US" sz="3400" dirty="0"/>
                  <a:t>      ‘FALSE’ and ‘TRUE’ is 1:1.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blipFill>
                <a:blip r:embed="rId4"/>
                <a:stretch>
                  <a:fillRect l="-1243" t="-453" r="-1524" b="-3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8" y="32166993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TODO: briefly introduce each classifier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TODO: graph of performance of decision tree vs. </a:t>
            </a:r>
            <a:r>
              <a:rPr lang="en-US" sz="3400" dirty="0" err="1">
                <a:solidFill>
                  <a:srgbClr val="FF0000"/>
                </a:solidFill>
              </a:rPr>
              <a:t>svm</a:t>
            </a:r>
            <a:endParaRPr lang="en-US" sz="3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78202-4095-4C57-BC31-2098BA74ED69}"/>
              </a:ext>
            </a:extLst>
          </p:cNvPr>
          <p:cNvSpPr txBox="1"/>
          <p:nvPr/>
        </p:nvSpPr>
        <p:spPr>
          <a:xfrm>
            <a:off x="17227760" y="18046139"/>
            <a:ext cx="14761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/>
              <a:t>We used </a:t>
            </a:r>
            <a:r>
              <a:rPr lang="en-US" sz="3400" dirty="0" err="1"/>
              <a:t>Kmeans</a:t>
            </a:r>
            <a:r>
              <a:rPr lang="en-US" sz="3400" dirty="0"/>
              <a:t> clustering with 3 clusters on the data.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Hierarchical Clustering</a:t>
            </a:r>
          </a:p>
          <a:p>
            <a:r>
              <a:rPr lang="en-US" sz="3400" dirty="0"/>
              <a:t>We used Agglomerative clustering algorithm for hierarchical clustering to compare</a:t>
            </a:r>
          </a:p>
          <a:p>
            <a:r>
              <a:rPr lang="en-US" sz="3400" dirty="0"/>
              <a:t>Its results to </a:t>
            </a:r>
            <a:r>
              <a:rPr lang="en-US" sz="3400" dirty="0" err="1"/>
              <a:t>Kmeans</a:t>
            </a:r>
            <a:r>
              <a:rPr lang="en-US" sz="3400" dirty="0"/>
              <a:t> with the same amount of clusters.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C307D-0F08-4157-8A7F-D1E796CBB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2385" y="20947541"/>
            <a:ext cx="8424936" cy="65062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C936CF-FBCC-4B09-A2F6-F9C3923A4D30}"/>
              </a:ext>
            </a:extLst>
          </p:cNvPr>
          <p:cNvSpPr txBox="1"/>
          <p:nvPr/>
        </p:nvSpPr>
        <p:spPr>
          <a:xfrm>
            <a:off x="19298369" y="27573274"/>
            <a:ext cx="1476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Percentage of true labels per cluster</a:t>
            </a:r>
            <a:r>
              <a:rPr lang="en-US" sz="2000" dirty="0"/>
              <a:t>:</a:t>
            </a:r>
          </a:p>
          <a:p>
            <a:r>
              <a:rPr lang="en-US" sz="2000" dirty="0"/>
              <a:t>Cluster 0:  true labels:  0.2470960929250264</a:t>
            </a:r>
          </a:p>
          <a:p>
            <a:r>
              <a:rPr lang="en-US" sz="2000" dirty="0"/>
              <a:t>Cluster 1:  true labels:  0.449438202247191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1933</TotalTime>
  <Words>699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Max Kolchinsky</cp:lastModifiedBy>
  <cp:revision>187</cp:revision>
  <dcterms:created xsi:type="dcterms:W3CDTF">2010-03-31T06:35:48Z</dcterms:created>
  <dcterms:modified xsi:type="dcterms:W3CDTF">2019-03-11T15:39:47Z</dcterms:modified>
</cp:coreProperties>
</file>