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5" r:id="rId11"/>
    <p:sldId id="268" r:id="rId12"/>
    <p:sldId id="266" r:id="rId13"/>
    <p:sldId id="276" r:id="rId14"/>
    <p:sldId id="269" r:id="rId15"/>
    <p:sldId id="272" r:id="rId16"/>
    <p:sldId id="270" r:id="rId17"/>
    <p:sldId id="280" r:id="rId18"/>
    <p:sldId id="273" r:id="rId19"/>
    <p:sldId id="274" r:id="rId20"/>
    <p:sldId id="271" r:id="rId21"/>
    <p:sldId id="277" r:id="rId22"/>
    <p:sldId id="278" r:id="rId23"/>
    <p:sldId id="279" r:id="rId24"/>
    <p:sldId id="275" r:id="rId25"/>
    <p:sldId id="281" r:id="rId26"/>
    <p:sldId id="282" r:id="rId27"/>
    <p:sldId id="283" r:id="rId28"/>
    <p:sldId id="284"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38E26-6264-6870-3570-24E6C3AB9FE4}" v="1372" dt="2024-01-24T21:38:05.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8C28A6-55E1-454C-9685-9E7A16034A73}"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7698A38E-D891-4DA9-9A5E-2D48CB87F1A4}">
      <dgm:prSet/>
      <dgm:spPr/>
      <dgm:t>
        <a:bodyPr/>
        <a:lstStyle/>
        <a:p>
          <a:pPr rtl="0"/>
          <a:r>
            <a:rPr lang="en-US" dirty="0" err="1"/>
            <a:t>Création</a:t>
          </a:r>
          <a:r>
            <a:rPr lang="en-US" dirty="0"/>
            <a:t> </a:t>
          </a:r>
          <a:r>
            <a:rPr lang="en-US" dirty="0" err="1"/>
            <a:t>d'une</a:t>
          </a:r>
          <a:r>
            <a:rPr lang="en-US" dirty="0"/>
            <a:t> application </a:t>
          </a:r>
          <a:r>
            <a:rPr lang="en-US" dirty="0" err="1"/>
            <a:t>Springboot</a:t>
          </a:r>
          <a:r>
            <a:rPr lang="en-US" dirty="0"/>
            <a:t> avec les </a:t>
          </a:r>
          <a:r>
            <a:rPr lang="en-US" dirty="0" err="1"/>
            <a:t>dépendances</a:t>
          </a:r>
          <a:r>
            <a:rPr lang="en-US" dirty="0"/>
            <a:t> </a:t>
          </a:r>
          <a:r>
            <a:rPr lang="en-US" dirty="0" err="1"/>
            <a:t>suivantes</a:t>
          </a:r>
          <a:r>
            <a:rPr lang="en-US" dirty="0"/>
            <a:t> </a:t>
          </a:r>
          <a:r>
            <a:rPr lang="en-US" dirty="0" err="1">
              <a:latin typeface="Calibri Light" panose="020F0302020204030204"/>
            </a:rPr>
            <a:t>dont</a:t>
          </a:r>
          <a:r>
            <a:rPr lang="en-US" dirty="0">
              <a:latin typeface="Calibri Light" panose="020F0302020204030204"/>
            </a:rPr>
            <a:t> </a:t>
          </a:r>
          <a:r>
            <a:rPr lang="en-US" dirty="0" err="1"/>
            <a:t>principalement</a:t>
          </a:r>
          <a:r>
            <a:rPr lang="en-US" dirty="0"/>
            <a:t>:</a:t>
          </a:r>
        </a:p>
      </dgm:t>
    </dgm:pt>
    <dgm:pt modelId="{7FCF0F81-8793-404E-A384-B4306BF91E0D}" type="parTrans" cxnId="{4C749B6C-5451-4E53-BEE9-8D034154496C}">
      <dgm:prSet/>
      <dgm:spPr/>
      <dgm:t>
        <a:bodyPr/>
        <a:lstStyle/>
        <a:p>
          <a:endParaRPr lang="en-US"/>
        </a:p>
      </dgm:t>
    </dgm:pt>
    <dgm:pt modelId="{0F3B7FB5-ABB8-40A4-A922-36190835CCF0}" type="sibTrans" cxnId="{4C749B6C-5451-4E53-BEE9-8D034154496C}">
      <dgm:prSet/>
      <dgm:spPr/>
      <dgm:t>
        <a:bodyPr/>
        <a:lstStyle/>
        <a:p>
          <a:endParaRPr lang="en-US"/>
        </a:p>
      </dgm:t>
    </dgm:pt>
    <dgm:pt modelId="{5A514B35-D7AF-4563-B6B8-D2715CD47C9E}">
      <dgm:prSet/>
      <dgm:spPr/>
      <dgm:t>
        <a:bodyPr/>
        <a:lstStyle/>
        <a:p>
          <a:r>
            <a:rPr lang="en-US" dirty="0"/>
            <a:t>Eureka Client</a:t>
          </a:r>
        </a:p>
      </dgm:t>
    </dgm:pt>
    <dgm:pt modelId="{F3A09DF2-73F1-4902-AAD2-11B21178447B}" type="parTrans" cxnId="{AEB91775-A224-47E1-A2FB-B8B379A38945}">
      <dgm:prSet/>
      <dgm:spPr/>
      <dgm:t>
        <a:bodyPr/>
        <a:lstStyle/>
        <a:p>
          <a:endParaRPr lang="en-US"/>
        </a:p>
      </dgm:t>
    </dgm:pt>
    <dgm:pt modelId="{0FBF6503-20A6-4B64-AE32-B7886B5FEAD5}" type="sibTrans" cxnId="{AEB91775-A224-47E1-A2FB-B8B379A38945}">
      <dgm:prSet/>
      <dgm:spPr/>
      <dgm:t>
        <a:bodyPr/>
        <a:lstStyle/>
        <a:p>
          <a:endParaRPr lang="en-US"/>
        </a:p>
      </dgm:t>
    </dgm:pt>
    <dgm:pt modelId="{C75F28A9-B3AF-4213-8318-3BF6AFC17864}">
      <dgm:prSet/>
      <dgm:spPr/>
      <dgm:t>
        <a:bodyPr/>
        <a:lstStyle/>
        <a:p>
          <a:r>
            <a:rPr lang="en-US" dirty="0"/>
            <a:t>Spring Web</a:t>
          </a:r>
        </a:p>
      </dgm:t>
    </dgm:pt>
    <dgm:pt modelId="{DF92B9E5-7E14-410B-A166-DA4C95B8BEAB}" type="parTrans" cxnId="{0DB26B85-CE1B-40C1-BD6B-F7A29A6B2456}">
      <dgm:prSet/>
      <dgm:spPr/>
      <dgm:t>
        <a:bodyPr/>
        <a:lstStyle/>
        <a:p>
          <a:endParaRPr lang="en-US"/>
        </a:p>
      </dgm:t>
    </dgm:pt>
    <dgm:pt modelId="{DAC4A38B-C8E7-44EE-B0CF-032E6DE8D9E5}" type="sibTrans" cxnId="{0DB26B85-CE1B-40C1-BD6B-F7A29A6B2456}">
      <dgm:prSet/>
      <dgm:spPr/>
      <dgm:t>
        <a:bodyPr/>
        <a:lstStyle/>
        <a:p>
          <a:endParaRPr lang="en-US"/>
        </a:p>
      </dgm:t>
    </dgm:pt>
    <dgm:pt modelId="{7AE0399C-51C4-43EE-9A78-BA2FDF4C04C8}">
      <dgm:prSet/>
      <dgm:spPr/>
      <dgm:t>
        <a:bodyPr/>
        <a:lstStyle/>
        <a:p>
          <a:r>
            <a:rPr lang="en-US" dirty="0"/>
            <a:t>Spring Configuration Processor</a:t>
          </a:r>
        </a:p>
      </dgm:t>
    </dgm:pt>
    <dgm:pt modelId="{020E37E2-84BD-4E89-8354-20067DE2C2CB}" type="parTrans" cxnId="{77790DE9-24C5-456D-B63B-E0177B38482D}">
      <dgm:prSet/>
      <dgm:spPr/>
      <dgm:t>
        <a:bodyPr/>
        <a:lstStyle/>
        <a:p>
          <a:endParaRPr lang="en-US"/>
        </a:p>
      </dgm:t>
    </dgm:pt>
    <dgm:pt modelId="{E846B9C0-0794-47A8-8063-915664BBF1F6}" type="sibTrans" cxnId="{77790DE9-24C5-456D-B63B-E0177B38482D}">
      <dgm:prSet/>
      <dgm:spPr/>
      <dgm:t>
        <a:bodyPr/>
        <a:lstStyle/>
        <a:p>
          <a:endParaRPr lang="en-US"/>
        </a:p>
      </dgm:t>
    </dgm:pt>
    <dgm:pt modelId="{291E54A4-9929-490D-815F-482B87CA566A}">
      <dgm:prSet/>
      <dgm:spPr/>
      <dgm:t>
        <a:bodyPr/>
        <a:lstStyle/>
        <a:p>
          <a:r>
            <a:rPr lang="en-US" dirty="0"/>
            <a:t>Spring Cloud Gateway Starter</a:t>
          </a:r>
        </a:p>
      </dgm:t>
    </dgm:pt>
    <dgm:pt modelId="{DC655C71-E075-4919-A8BA-08899090345C}" type="parTrans" cxnId="{761C2901-00E8-4320-B320-1EEB330B1D8D}">
      <dgm:prSet/>
      <dgm:spPr/>
      <dgm:t>
        <a:bodyPr/>
        <a:lstStyle/>
        <a:p>
          <a:endParaRPr lang="en-US"/>
        </a:p>
      </dgm:t>
    </dgm:pt>
    <dgm:pt modelId="{DC261F94-CAED-4C6F-8EA5-55FE6B75192B}" type="sibTrans" cxnId="{761C2901-00E8-4320-B320-1EEB330B1D8D}">
      <dgm:prSet/>
      <dgm:spPr/>
      <dgm:t>
        <a:bodyPr/>
        <a:lstStyle/>
        <a:p>
          <a:endParaRPr lang="en-US"/>
        </a:p>
      </dgm:t>
    </dgm:pt>
    <dgm:pt modelId="{837C2958-95B3-47E2-9F1F-604B81EC5B5A}">
      <dgm:prSet/>
      <dgm:spPr/>
      <dgm:t>
        <a:bodyPr/>
        <a:lstStyle/>
        <a:p>
          <a:r>
            <a:rPr lang="en-US" dirty="0"/>
            <a:t>...</a:t>
          </a:r>
        </a:p>
      </dgm:t>
    </dgm:pt>
    <dgm:pt modelId="{8921F2E7-BF6A-4A48-AC66-55EFFA9BB464}" type="parTrans" cxnId="{9B4FDBF9-5AD8-4A93-8648-1913A2B73361}">
      <dgm:prSet/>
      <dgm:spPr/>
      <dgm:t>
        <a:bodyPr/>
        <a:lstStyle/>
        <a:p>
          <a:endParaRPr lang="en-US"/>
        </a:p>
      </dgm:t>
    </dgm:pt>
    <dgm:pt modelId="{48ACEA47-898B-4E3D-8377-2F81AB3DFCEC}" type="sibTrans" cxnId="{9B4FDBF9-5AD8-4A93-8648-1913A2B73361}">
      <dgm:prSet/>
      <dgm:spPr/>
      <dgm:t>
        <a:bodyPr/>
        <a:lstStyle/>
        <a:p>
          <a:endParaRPr lang="en-US"/>
        </a:p>
      </dgm:t>
    </dgm:pt>
    <dgm:pt modelId="{09E65BC0-5880-4A0A-BFC9-5275D444838B}">
      <dgm:prSet/>
      <dgm:spPr/>
      <dgm:t>
        <a:bodyPr/>
        <a:lstStyle/>
        <a:p>
          <a:r>
            <a:rPr lang="en-US" dirty="0"/>
            <a:t>Les </a:t>
          </a:r>
          <a:r>
            <a:rPr lang="en-US" dirty="0" err="1"/>
            <a:t>dépendances</a:t>
          </a:r>
          <a:r>
            <a:rPr lang="en-US" dirty="0"/>
            <a:t> de </a:t>
          </a:r>
          <a:r>
            <a:rPr lang="en-US" dirty="0" err="1"/>
            <a:t>l'application</a:t>
          </a:r>
          <a:r>
            <a:rPr lang="en-US" dirty="0"/>
            <a:t> </a:t>
          </a:r>
          <a:r>
            <a:rPr lang="en-US" dirty="0" err="1"/>
            <a:t>springboot</a:t>
          </a:r>
          <a:r>
            <a:rPr lang="en-US" dirty="0"/>
            <a:t> </a:t>
          </a:r>
          <a:r>
            <a:rPr lang="en-US" dirty="0" err="1"/>
            <a:t>sont</a:t>
          </a:r>
          <a:r>
            <a:rPr lang="en-US" dirty="0"/>
            <a:t> </a:t>
          </a:r>
          <a:r>
            <a:rPr lang="en-US" dirty="0" err="1"/>
            <a:t>renseignées</a:t>
          </a:r>
          <a:r>
            <a:rPr lang="en-US" dirty="0"/>
            <a:t> dans le </a:t>
          </a:r>
          <a:r>
            <a:rPr lang="en-US" dirty="0" err="1"/>
            <a:t>fichier</a:t>
          </a:r>
          <a:r>
            <a:rPr lang="en-US" dirty="0"/>
            <a:t> pom.xml</a:t>
          </a:r>
        </a:p>
      </dgm:t>
    </dgm:pt>
    <dgm:pt modelId="{F07BB856-AFBE-4964-8D29-E19AE966AF82}" type="parTrans" cxnId="{73810681-2A09-4935-8A92-35FA45F32D45}">
      <dgm:prSet/>
      <dgm:spPr/>
      <dgm:t>
        <a:bodyPr/>
        <a:lstStyle/>
        <a:p>
          <a:endParaRPr lang="en-US"/>
        </a:p>
      </dgm:t>
    </dgm:pt>
    <dgm:pt modelId="{A875E8EE-0CA8-4FE9-B794-B144EB1A8B4B}" type="sibTrans" cxnId="{73810681-2A09-4935-8A92-35FA45F32D45}">
      <dgm:prSet/>
      <dgm:spPr/>
      <dgm:t>
        <a:bodyPr/>
        <a:lstStyle/>
        <a:p>
          <a:endParaRPr lang="en-US"/>
        </a:p>
      </dgm:t>
    </dgm:pt>
    <dgm:pt modelId="{63CD2DF3-AC42-47AC-8503-608DF14F9FC0}">
      <dgm:prSet phldr="0"/>
      <dgm:spPr/>
      <dgm:t>
        <a:bodyPr/>
        <a:lstStyle/>
        <a:p>
          <a:pPr rtl="0"/>
          <a:r>
            <a:rPr lang="en-US" dirty="0">
              <a:latin typeface="Calibri Light" panose="020F0302020204030204"/>
            </a:rPr>
            <a:t>La </a:t>
          </a:r>
          <a:r>
            <a:rPr lang="en-US" dirty="0" err="1">
              <a:latin typeface="Calibri Light" panose="020F0302020204030204"/>
            </a:rPr>
            <a:t>dépendance</a:t>
          </a:r>
          <a:r>
            <a:rPr lang="en-US" dirty="0">
              <a:latin typeface="Calibri Light" panose="020F0302020204030204"/>
            </a:rPr>
            <a:t> Eureka-Client </a:t>
          </a:r>
          <a:r>
            <a:rPr lang="en-US" dirty="0" err="1">
              <a:latin typeface="Calibri Light" panose="020F0302020204030204"/>
            </a:rPr>
            <a:t>permet</a:t>
          </a:r>
          <a:r>
            <a:rPr lang="en-US" dirty="0">
              <a:latin typeface="Calibri Light" panose="020F0302020204030204"/>
            </a:rPr>
            <a:t> de </a:t>
          </a:r>
          <a:r>
            <a:rPr lang="en-US" dirty="0" err="1">
              <a:latin typeface="Calibri Light" panose="020F0302020204030204"/>
            </a:rPr>
            <a:t>pouvoir</a:t>
          </a:r>
          <a:r>
            <a:rPr lang="en-US" dirty="0">
              <a:latin typeface="Calibri Light" panose="020F0302020204030204"/>
            </a:rPr>
            <a:t> </a:t>
          </a:r>
          <a:r>
            <a:rPr lang="en-US" dirty="0" err="1">
              <a:latin typeface="Calibri Light" panose="020F0302020204030204"/>
            </a:rPr>
            <a:t>s'enregistrer</a:t>
          </a:r>
          <a:r>
            <a:rPr lang="en-US" dirty="0">
              <a:latin typeface="Calibri Light" panose="020F0302020204030204"/>
            </a:rPr>
            <a:t> </a:t>
          </a:r>
          <a:r>
            <a:rPr lang="en-US" dirty="0" err="1">
              <a:latin typeface="Calibri Light" panose="020F0302020204030204"/>
            </a:rPr>
            <a:t>auprès</a:t>
          </a:r>
          <a:r>
            <a:rPr lang="en-US" dirty="0">
              <a:latin typeface="Calibri Light" panose="020F0302020204030204"/>
            </a:rPr>
            <a:t> du discovery-service</a:t>
          </a:r>
        </a:p>
      </dgm:t>
    </dgm:pt>
    <dgm:pt modelId="{EA374501-BE37-455D-A7E8-6BEBAA1C1F1F}" type="parTrans" cxnId="{974A118A-B906-4B65-B65F-D34D1709AA4C}">
      <dgm:prSet/>
      <dgm:spPr/>
    </dgm:pt>
    <dgm:pt modelId="{D92A425B-1329-4B78-9A53-E0A25BDD1B82}" type="sibTrans" cxnId="{974A118A-B906-4B65-B65F-D34D1709AA4C}">
      <dgm:prSet/>
      <dgm:spPr/>
    </dgm:pt>
    <dgm:pt modelId="{A28BD394-A749-4FAF-BAF3-E4DE4DF7F19F}" type="pres">
      <dgm:prSet presAssocID="{0B8C28A6-55E1-454C-9685-9E7A16034A73}" presName="Name0" presStyleCnt="0">
        <dgm:presLayoutVars>
          <dgm:dir/>
          <dgm:animLvl val="lvl"/>
          <dgm:resizeHandles val="exact"/>
        </dgm:presLayoutVars>
      </dgm:prSet>
      <dgm:spPr/>
    </dgm:pt>
    <dgm:pt modelId="{3615E63D-6C2B-4CB6-A2B0-6ADF3CEE49B6}" type="pres">
      <dgm:prSet presAssocID="{63CD2DF3-AC42-47AC-8503-608DF14F9FC0}" presName="boxAndChildren" presStyleCnt="0"/>
      <dgm:spPr/>
    </dgm:pt>
    <dgm:pt modelId="{AF4CDFAE-3C27-4F3A-8D32-645CB59297CD}" type="pres">
      <dgm:prSet presAssocID="{63CD2DF3-AC42-47AC-8503-608DF14F9FC0}" presName="parentTextBox" presStyleLbl="node1" presStyleIdx="0" presStyleCnt="3"/>
      <dgm:spPr/>
    </dgm:pt>
    <dgm:pt modelId="{48D7D5D6-8814-4CF8-9808-770788BCF166}" type="pres">
      <dgm:prSet presAssocID="{A875E8EE-0CA8-4FE9-B794-B144EB1A8B4B}" presName="sp" presStyleCnt="0"/>
      <dgm:spPr/>
    </dgm:pt>
    <dgm:pt modelId="{8076878B-375B-44C8-AC2D-5347CAB77D87}" type="pres">
      <dgm:prSet presAssocID="{09E65BC0-5880-4A0A-BFC9-5275D444838B}" presName="arrowAndChildren" presStyleCnt="0"/>
      <dgm:spPr/>
    </dgm:pt>
    <dgm:pt modelId="{A59DF693-1B40-4FA6-BED9-523F159C35A7}" type="pres">
      <dgm:prSet presAssocID="{09E65BC0-5880-4A0A-BFC9-5275D444838B}" presName="parentTextArrow" presStyleLbl="node1" presStyleIdx="1" presStyleCnt="3"/>
      <dgm:spPr/>
    </dgm:pt>
    <dgm:pt modelId="{1923D0D5-05E7-4468-9F06-22DAEC9DE662}" type="pres">
      <dgm:prSet presAssocID="{0F3B7FB5-ABB8-40A4-A922-36190835CCF0}" presName="sp" presStyleCnt="0"/>
      <dgm:spPr/>
    </dgm:pt>
    <dgm:pt modelId="{8095D187-6387-4EC9-8A2A-606C260CA5AB}" type="pres">
      <dgm:prSet presAssocID="{7698A38E-D891-4DA9-9A5E-2D48CB87F1A4}" presName="arrowAndChildren" presStyleCnt="0"/>
      <dgm:spPr/>
    </dgm:pt>
    <dgm:pt modelId="{3629C968-012E-4DBC-85AB-DDA75BC9A1D9}" type="pres">
      <dgm:prSet presAssocID="{7698A38E-D891-4DA9-9A5E-2D48CB87F1A4}" presName="parentTextArrow" presStyleLbl="node1" presStyleIdx="1" presStyleCnt="3"/>
      <dgm:spPr/>
    </dgm:pt>
    <dgm:pt modelId="{92AF8AAF-6F87-454A-BED8-7FAC7C8833D0}" type="pres">
      <dgm:prSet presAssocID="{7698A38E-D891-4DA9-9A5E-2D48CB87F1A4}" presName="arrow" presStyleLbl="node1" presStyleIdx="2" presStyleCnt="3"/>
      <dgm:spPr/>
    </dgm:pt>
    <dgm:pt modelId="{CC311B87-F63F-4577-922C-571F3B0C1BD2}" type="pres">
      <dgm:prSet presAssocID="{7698A38E-D891-4DA9-9A5E-2D48CB87F1A4}" presName="descendantArrow" presStyleCnt="0"/>
      <dgm:spPr/>
    </dgm:pt>
    <dgm:pt modelId="{302F2159-9308-4CAF-982E-9244572AFBF2}" type="pres">
      <dgm:prSet presAssocID="{5A514B35-D7AF-4563-B6B8-D2715CD47C9E}" presName="childTextArrow" presStyleLbl="fgAccFollowNode1" presStyleIdx="0" presStyleCnt="5">
        <dgm:presLayoutVars>
          <dgm:bulletEnabled val="1"/>
        </dgm:presLayoutVars>
      </dgm:prSet>
      <dgm:spPr/>
    </dgm:pt>
    <dgm:pt modelId="{76EFF5D2-6167-408E-B77E-9A6537C11EAF}" type="pres">
      <dgm:prSet presAssocID="{C75F28A9-B3AF-4213-8318-3BF6AFC17864}" presName="childTextArrow" presStyleLbl="fgAccFollowNode1" presStyleIdx="1" presStyleCnt="5">
        <dgm:presLayoutVars>
          <dgm:bulletEnabled val="1"/>
        </dgm:presLayoutVars>
      </dgm:prSet>
      <dgm:spPr/>
    </dgm:pt>
    <dgm:pt modelId="{791E7C1B-450E-45BD-8185-DD626B505E96}" type="pres">
      <dgm:prSet presAssocID="{7AE0399C-51C4-43EE-9A78-BA2FDF4C04C8}" presName="childTextArrow" presStyleLbl="fgAccFollowNode1" presStyleIdx="2" presStyleCnt="5">
        <dgm:presLayoutVars>
          <dgm:bulletEnabled val="1"/>
        </dgm:presLayoutVars>
      </dgm:prSet>
      <dgm:spPr/>
    </dgm:pt>
    <dgm:pt modelId="{D99558F9-9BA9-4C8D-908A-2B34A7B50B69}" type="pres">
      <dgm:prSet presAssocID="{291E54A4-9929-490D-815F-482B87CA566A}" presName="childTextArrow" presStyleLbl="fgAccFollowNode1" presStyleIdx="3" presStyleCnt="5">
        <dgm:presLayoutVars>
          <dgm:bulletEnabled val="1"/>
        </dgm:presLayoutVars>
      </dgm:prSet>
      <dgm:spPr/>
    </dgm:pt>
    <dgm:pt modelId="{B53D83CF-17BE-4860-9728-E01703F9A46E}" type="pres">
      <dgm:prSet presAssocID="{837C2958-95B3-47E2-9F1F-604B81EC5B5A}" presName="childTextArrow" presStyleLbl="fgAccFollowNode1" presStyleIdx="4" presStyleCnt="5">
        <dgm:presLayoutVars>
          <dgm:bulletEnabled val="1"/>
        </dgm:presLayoutVars>
      </dgm:prSet>
      <dgm:spPr/>
    </dgm:pt>
  </dgm:ptLst>
  <dgm:cxnLst>
    <dgm:cxn modelId="{761C2901-00E8-4320-B320-1EEB330B1D8D}" srcId="{7698A38E-D891-4DA9-9A5E-2D48CB87F1A4}" destId="{291E54A4-9929-490D-815F-482B87CA566A}" srcOrd="3" destOrd="0" parTransId="{DC655C71-E075-4919-A8BA-08899090345C}" sibTransId="{DC261F94-CAED-4C6F-8EA5-55FE6B75192B}"/>
    <dgm:cxn modelId="{DE0FB010-FD0B-482D-890D-E33A888500EE}" type="presOf" srcId="{7698A38E-D891-4DA9-9A5E-2D48CB87F1A4}" destId="{3629C968-012E-4DBC-85AB-DDA75BC9A1D9}" srcOrd="0" destOrd="0" presId="urn:microsoft.com/office/officeart/2005/8/layout/process4"/>
    <dgm:cxn modelId="{F560F813-4B0E-4C82-9B2A-EB9F4E1C4BAF}" type="presOf" srcId="{0B8C28A6-55E1-454C-9685-9E7A16034A73}" destId="{A28BD394-A749-4FAF-BAF3-E4DE4DF7F19F}" srcOrd="0" destOrd="0" presId="urn:microsoft.com/office/officeart/2005/8/layout/process4"/>
    <dgm:cxn modelId="{9C499227-9020-423E-8E7D-3F82F3F02F96}" type="presOf" srcId="{7AE0399C-51C4-43EE-9A78-BA2FDF4C04C8}" destId="{791E7C1B-450E-45BD-8185-DD626B505E96}" srcOrd="0" destOrd="0" presId="urn:microsoft.com/office/officeart/2005/8/layout/process4"/>
    <dgm:cxn modelId="{5EF8E866-AC7E-4DCC-9F92-F9628DE152EA}" type="presOf" srcId="{C75F28A9-B3AF-4213-8318-3BF6AFC17864}" destId="{76EFF5D2-6167-408E-B77E-9A6537C11EAF}" srcOrd="0" destOrd="0" presId="urn:microsoft.com/office/officeart/2005/8/layout/process4"/>
    <dgm:cxn modelId="{9B88114C-1E13-47C4-8B4E-0835BE45D693}" type="presOf" srcId="{63CD2DF3-AC42-47AC-8503-608DF14F9FC0}" destId="{AF4CDFAE-3C27-4F3A-8D32-645CB59297CD}" srcOrd="0" destOrd="0" presId="urn:microsoft.com/office/officeart/2005/8/layout/process4"/>
    <dgm:cxn modelId="{4C749B6C-5451-4E53-BEE9-8D034154496C}" srcId="{0B8C28A6-55E1-454C-9685-9E7A16034A73}" destId="{7698A38E-D891-4DA9-9A5E-2D48CB87F1A4}" srcOrd="0" destOrd="0" parTransId="{7FCF0F81-8793-404E-A384-B4306BF91E0D}" sibTransId="{0F3B7FB5-ABB8-40A4-A922-36190835CCF0}"/>
    <dgm:cxn modelId="{AEB91775-A224-47E1-A2FB-B8B379A38945}" srcId="{7698A38E-D891-4DA9-9A5E-2D48CB87F1A4}" destId="{5A514B35-D7AF-4563-B6B8-D2715CD47C9E}" srcOrd="0" destOrd="0" parTransId="{F3A09DF2-73F1-4902-AAD2-11B21178447B}" sibTransId="{0FBF6503-20A6-4B64-AE32-B7886B5FEAD5}"/>
    <dgm:cxn modelId="{36AB2D75-D3DC-487B-9743-CA2AAF4CD243}" type="presOf" srcId="{7698A38E-D891-4DA9-9A5E-2D48CB87F1A4}" destId="{92AF8AAF-6F87-454A-BED8-7FAC7C8833D0}" srcOrd="1" destOrd="0" presId="urn:microsoft.com/office/officeart/2005/8/layout/process4"/>
    <dgm:cxn modelId="{4E81357E-A413-44F2-AD7A-75F0EF9D2A69}" type="presOf" srcId="{291E54A4-9929-490D-815F-482B87CA566A}" destId="{D99558F9-9BA9-4C8D-908A-2B34A7B50B69}" srcOrd="0" destOrd="0" presId="urn:microsoft.com/office/officeart/2005/8/layout/process4"/>
    <dgm:cxn modelId="{73810681-2A09-4935-8A92-35FA45F32D45}" srcId="{0B8C28A6-55E1-454C-9685-9E7A16034A73}" destId="{09E65BC0-5880-4A0A-BFC9-5275D444838B}" srcOrd="1" destOrd="0" parTransId="{F07BB856-AFBE-4964-8D29-E19AE966AF82}" sibTransId="{A875E8EE-0CA8-4FE9-B794-B144EB1A8B4B}"/>
    <dgm:cxn modelId="{0DB26B85-CE1B-40C1-BD6B-F7A29A6B2456}" srcId="{7698A38E-D891-4DA9-9A5E-2D48CB87F1A4}" destId="{C75F28A9-B3AF-4213-8318-3BF6AFC17864}" srcOrd="1" destOrd="0" parTransId="{DF92B9E5-7E14-410B-A166-DA4C95B8BEAB}" sibTransId="{DAC4A38B-C8E7-44EE-B0CF-032E6DE8D9E5}"/>
    <dgm:cxn modelId="{974A118A-B906-4B65-B65F-D34D1709AA4C}" srcId="{0B8C28A6-55E1-454C-9685-9E7A16034A73}" destId="{63CD2DF3-AC42-47AC-8503-608DF14F9FC0}" srcOrd="2" destOrd="0" parTransId="{EA374501-BE37-455D-A7E8-6BEBAA1C1F1F}" sibTransId="{D92A425B-1329-4B78-9A53-E0A25BDD1B82}"/>
    <dgm:cxn modelId="{72D3A98D-3B3C-4D54-A652-83C62E9BCBBB}" type="presOf" srcId="{09E65BC0-5880-4A0A-BFC9-5275D444838B}" destId="{A59DF693-1B40-4FA6-BED9-523F159C35A7}" srcOrd="0" destOrd="0" presId="urn:microsoft.com/office/officeart/2005/8/layout/process4"/>
    <dgm:cxn modelId="{6CC5B6AB-84BE-4558-A168-2F76773BAA32}" type="presOf" srcId="{837C2958-95B3-47E2-9F1F-604B81EC5B5A}" destId="{B53D83CF-17BE-4860-9728-E01703F9A46E}" srcOrd="0" destOrd="0" presId="urn:microsoft.com/office/officeart/2005/8/layout/process4"/>
    <dgm:cxn modelId="{2C34AEB5-E35F-4D00-9E21-BBCCC0BA65E3}" type="presOf" srcId="{5A514B35-D7AF-4563-B6B8-D2715CD47C9E}" destId="{302F2159-9308-4CAF-982E-9244572AFBF2}" srcOrd="0" destOrd="0" presId="urn:microsoft.com/office/officeart/2005/8/layout/process4"/>
    <dgm:cxn modelId="{77790DE9-24C5-456D-B63B-E0177B38482D}" srcId="{7698A38E-D891-4DA9-9A5E-2D48CB87F1A4}" destId="{7AE0399C-51C4-43EE-9A78-BA2FDF4C04C8}" srcOrd="2" destOrd="0" parTransId="{020E37E2-84BD-4E89-8354-20067DE2C2CB}" sibTransId="{E846B9C0-0794-47A8-8063-915664BBF1F6}"/>
    <dgm:cxn modelId="{9B4FDBF9-5AD8-4A93-8648-1913A2B73361}" srcId="{7698A38E-D891-4DA9-9A5E-2D48CB87F1A4}" destId="{837C2958-95B3-47E2-9F1F-604B81EC5B5A}" srcOrd="4" destOrd="0" parTransId="{8921F2E7-BF6A-4A48-AC66-55EFFA9BB464}" sibTransId="{48ACEA47-898B-4E3D-8377-2F81AB3DFCEC}"/>
    <dgm:cxn modelId="{364431E3-2A04-4D94-9DB7-5D211E22431B}" type="presParOf" srcId="{A28BD394-A749-4FAF-BAF3-E4DE4DF7F19F}" destId="{3615E63D-6C2B-4CB6-A2B0-6ADF3CEE49B6}" srcOrd="0" destOrd="0" presId="urn:microsoft.com/office/officeart/2005/8/layout/process4"/>
    <dgm:cxn modelId="{958F6DE1-4744-48FB-BA18-DF7D12E87694}" type="presParOf" srcId="{3615E63D-6C2B-4CB6-A2B0-6ADF3CEE49B6}" destId="{AF4CDFAE-3C27-4F3A-8D32-645CB59297CD}" srcOrd="0" destOrd="0" presId="urn:microsoft.com/office/officeart/2005/8/layout/process4"/>
    <dgm:cxn modelId="{BDB329DD-F512-43DF-B7B0-DB1BD98D7B26}" type="presParOf" srcId="{A28BD394-A749-4FAF-BAF3-E4DE4DF7F19F}" destId="{48D7D5D6-8814-4CF8-9808-770788BCF166}" srcOrd="1" destOrd="0" presId="urn:microsoft.com/office/officeart/2005/8/layout/process4"/>
    <dgm:cxn modelId="{72BB4204-A1C4-4604-9607-90EC90356ABB}" type="presParOf" srcId="{A28BD394-A749-4FAF-BAF3-E4DE4DF7F19F}" destId="{8076878B-375B-44C8-AC2D-5347CAB77D87}" srcOrd="2" destOrd="0" presId="urn:microsoft.com/office/officeart/2005/8/layout/process4"/>
    <dgm:cxn modelId="{DEF2AC1C-9002-4C41-8907-52B78F7CC1F7}" type="presParOf" srcId="{8076878B-375B-44C8-AC2D-5347CAB77D87}" destId="{A59DF693-1B40-4FA6-BED9-523F159C35A7}" srcOrd="0" destOrd="0" presId="urn:microsoft.com/office/officeart/2005/8/layout/process4"/>
    <dgm:cxn modelId="{823A5D8F-C419-4C86-B2EE-A7D9662EBA37}" type="presParOf" srcId="{A28BD394-A749-4FAF-BAF3-E4DE4DF7F19F}" destId="{1923D0D5-05E7-4468-9F06-22DAEC9DE662}" srcOrd="3" destOrd="0" presId="urn:microsoft.com/office/officeart/2005/8/layout/process4"/>
    <dgm:cxn modelId="{999230B6-9B88-4200-8C45-C95CBCDC9979}" type="presParOf" srcId="{A28BD394-A749-4FAF-BAF3-E4DE4DF7F19F}" destId="{8095D187-6387-4EC9-8A2A-606C260CA5AB}" srcOrd="4" destOrd="0" presId="urn:microsoft.com/office/officeart/2005/8/layout/process4"/>
    <dgm:cxn modelId="{4D49DEAA-1595-4732-BF47-7B6818A17726}" type="presParOf" srcId="{8095D187-6387-4EC9-8A2A-606C260CA5AB}" destId="{3629C968-012E-4DBC-85AB-DDA75BC9A1D9}" srcOrd="0" destOrd="0" presId="urn:microsoft.com/office/officeart/2005/8/layout/process4"/>
    <dgm:cxn modelId="{7CAC0337-CA82-41D8-B509-B5FDD1D3D4CB}" type="presParOf" srcId="{8095D187-6387-4EC9-8A2A-606C260CA5AB}" destId="{92AF8AAF-6F87-454A-BED8-7FAC7C8833D0}" srcOrd="1" destOrd="0" presId="urn:microsoft.com/office/officeart/2005/8/layout/process4"/>
    <dgm:cxn modelId="{B13F66E4-0EC0-4789-8C0C-E5AC9D676835}" type="presParOf" srcId="{8095D187-6387-4EC9-8A2A-606C260CA5AB}" destId="{CC311B87-F63F-4577-922C-571F3B0C1BD2}" srcOrd="2" destOrd="0" presId="urn:microsoft.com/office/officeart/2005/8/layout/process4"/>
    <dgm:cxn modelId="{021A10D2-0304-44B2-842F-AB3D42499BC3}" type="presParOf" srcId="{CC311B87-F63F-4577-922C-571F3B0C1BD2}" destId="{302F2159-9308-4CAF-982E-9244572AFBF2}" srcOrd="0" destOrd="0" presId="urn:microsoft.com/office/officeart/2005/8/layout/process4"/>
    <dgm:cxn modelId="{50090B3F-4262-4AF1-9410-D9A543CFF6B8}" type="presParOf" srcId="{CC311B87-F63F-4577-922C-571F3B0C1BD2}" destId="{76EFF5D2-6167-408E-B77E-9A6537C11EAF}" srcOrd="1" destOrd="0" presId="urn:microsoft.com/office/officeart/2005/8/layout/process4"/>
    <dgm:cxn modelId="{8E5EFD65-6363-4F17-830B-67C0A197ECE0}" type="presParOf" srcId="{CC311B87-F63F-4577-922C-571F3B0C1BD2}" destId="{791E7C1B-450E-45BD-8185-DD626B505E96}" srcOrd="2" destOrd="0" presId="urn:microsoft.com/office/officeart/2005/8/layout/process4"/>
    <dgm:cxn modelId="{AC07D2B2-B1DB-41A9-8AAA-53B34748408C}" type="presParOf" srcId="{CC311B87-F63F-4577-922C-571F3B0C1BD2}" destId="{D99558F9-9BA9-4C8D-908A-2B34A7B50B69}" srcOrd="3" destOrd="0" presId="urn:microsoft.com/office/officeart/2005/8/layout/process4"/>
    <dgm:cxn modelId="{A228BE0D-4C44-4ED9-B6A2-043DD9B6418A}" type="presParOf" srcId="{CC311B87-F63F-4577-922C-571F3B0C1BD2}" destId="{B53D83CF-17BE-4860-9728-E01703F9A46E}"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CDFAE-3C27-4F3A-8D32-645CB59297CD}">
      <dsp:nvSpPr>
        <dsp:cNvPr id="0" name=""/>
        <dsp:cNvSpPr/>
      </dsp:nvSpPr>
      <dsp:spPr>
        <a:xfrm>
          <a:off x="0" y="3063932"/>
          <a:ext cx="4550391" cy="10056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Calibri Light" panose="020F0302020204030204"/>
            </a:rPr>
            <a:t>La </a:t>
          </a:r>
          <a:r>
            <a:rPr lang="en-US" sz="1200" kern="1200" dirty="0" err="1">
              <a:latin typeface="Calibri Light" panose="020F0302020204030204"/>
            </a:rPr>
            <a:t>dépendance</a:t>
          </a:r>
          <a:r>
            <a:rPr lang="en-US" sz="1200" kern="1200" dirty="0">
              <a:latin typeface="Calibri Light" panose="020F0302020204030204"/>
            </a:rPr>
            <a:t> Eureka-Client </a:t>
          </a:r>
          <a:r>
            <a:rPr lang="en-US" sz="1200" kern="1200" dirty="0" err="1">
              <a:latin typeface="Calibri Light" panose="020F0302020204030204"/>
            </a:rPr>
            <a:t>permet</a:t>
          </a:r>
          <a:r>
            <a:rPr lang="en-US" sz="1200" kern="1200" dirty="0">
              <a:latin typeface="Calibri Light" panose="020F0302020204030204"/>
            </a:rPr>
            <a:t> de </a:t>
          </a:r>
          <a:r>
            <a:rPr lang="en-US" sz="1200" kern="1200" dirty="0" err="1">
              <a:latin typeface="Calibri Light" panose="020F0302020204030204"/>
            </a:rPr>
            <a:t>pouvoir</a:t>
          </a:r>
          <a:r>
            <a:rPr lang="en-US" sz="1200" kern="1200" dirty="0">
              <a:latin typeface="Calibri Light" panose="020F0302020204030204"/>
            </a:rPr>
            <a:t> </a:t>
          </a:r>
          <a:r>
            <a:rPr lang="en-US" sz="1200" kern="1200" dirty="0" err="1">
              <a:latin typeface="Calibri Light" panose="020F0302020204030204"/>
            </a:rPr>
            <a:t>s'enregistrer</a:t>
          </a:r>
          <a:r>
            <a:rPr lang="en-US" sz="1200" kern="1200" dirty="0">
              <a:latin typeface="Calibri Light" panose="020F0302020204030204"/>
            </a:rPr>
            <a:t> </a:t>
          </a:r>
          <a:r>
            <a:rPr lang="en-US" sz="1200" kern="1200" dirty="0" err="1">
              <a:latin typeface="Calibri Light" panose="020F0302020204030204"/>
            </a:rPr>
            <a:t>auprès</a:t>
          </a:r>
          <a:r>
            <a:rPr lang="en-US" sz="1200" kern="1200" dirty="0">
              <a:latin typeface="Calibri Light" panose="020F0302020204030204"/>
            </a:rPr>
            <a:t> du discovery-service</a:t>
          </a:r>
        </a:p>
      </dsp:txBody>
      <dsp:txXfrm>
        <a:off x="0" y="3063932"/>
        <a:ext cx="4550391" cy="1005651"/>
      </dsp:txXfrm>
    </dsp:sp>
    <dsp:sp modelId="{A59DF693-1B40-4FA6-BED9-523F159C35A7}">
      <dsp:nvSpPr>
        <dsp:cNvPr id="0" name=""/>
        <dsp:cNvSpPr/>
      </dsp:nvSpPr>
      <dsp:spPr>
        <a:xfrm rot="10800000">
          <a:off x="0" y="1532325"/>
          <a:ext cx="4550391" cy="15466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Les </a:t>
          </a:r>
          <a:r>
            <a:rPr lang="en-US" sz="1200" kern="1200" dirty="0" err="1"/>
            <a:t>dépendances</a:t>
          </a:r>
          <a:r>
            <a:rPr lang="en-US" sz="1200" kern="1200" dirty="0"/>
            <a:t> de </a:t>
          </a:r>
          <a:r>
            <a:rPr lang="en-US" sz="1200" kern="1200" dirty="0" err="1"/>
            <a:t>l'application</a:t>
          </a:r>
          <a:r>
            <a:rPr lang="en-US" sz="1200" kern="1200" dirty="0"/>
            <a:t> </a:t>
          </a:r>
          <a:r>
            <a:rPr lang="en-US" sz="1200" kern="1200" dirty="0" err="1"/>
            <a:t>springboot</a:t>
          </a:r>
          <a:r>
            <a:rPr lang="en-US" sz="1200" kern="1200" dirty="0"/>
            <a:t> </a:t>
          </a:r>
          <a:r>
            <a:rPr lang="en-US" sz="1200" kern="1200" dirty="0" err="1"/>
            <a:t>sont</a:t>
          </a:r>
          <a:r>
            <a:rPr lang="en-US" sz="1200" kern="1200" dirty="0"/>
            <a:t> </a:t>
          </a:r>
          <a:r>
            <a:rPr lang="en-US" sz="1200" kern="1200" dirty="0" err="1"/>
            <a:t>renseignées</a:t>
          </a:r>
          <a:r>
            <a:rPr lang="en-US" sz="1200" kern="1200" dirty="0"/>
            <a:t> dans le </a:t>
          </a:r>
          <a:r>
            <a:rPr lang="en-US" sz="1200" kern="1200" dirty="0" err="1"/>
            <a:t>fichier</a:t>
          </a:r>
          <a:r>
            <a:rPr lang="en-US" sz="1200" kern="1200" dirty="0"/>
            <a:t> pom.xml</a:t>
          </a:r>
        </a:p>
      </dsp:txBody>
      <dsp:txXfrm rot="10800000">
        <a:off x="0" y="1532325"/>
        <a:ext cx="4550391" cy="1004993"/>
      </dsp:txXfrm>
    </dsp:sp>
    <dsp:sp modelId="{92AF8AAF-6F87-454A-BED8-7FAC7C8833D0}">
      <dsp:nvSpPr>
        <dsp:cNvPr id="0" name=""/>
        <dsp:cNvSpPr/>
      </dsp:nvSpPr>
      <dsp:spPr>
        <a:xfrm rot="10800000">
          <a:off x="0" y="719"/>
          <a:ext cx="4550391" cy="15466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err="1"/>
            <a:t>Création</a:t>
          </a:r>
          <a:r>
            <a:rPr lang="en-US" sz="1200" kern="1200" dirty="0"/>
            <a:t> </a:t>
          </a:r>
          <a:r>
            <a:rPr lang="en-US" sz="1200" kern="1200" dirty="0" err="1"/>
            <a:t>d'une</a:t>
          </a:r>
          <a:r>
            <a:rPr lang="en-US" sz="1200" kern="1200" dirty="0"/>
            <a:t> application </a:t>
          </a:r>
          <a:r>
            <a:rPr lang="en-US" sz="1200" kern="1200" dirty="0" err="1"/>
            <a:t>Springboot</a:t>
          </a:r>
          <a:r>
            <a:rPr lang="en-US" sz="1200" kern="1200" dirty="0"/>
            <a:t> avec les </a:t>
          </a:r>
          <a:r>
            <a:rPr lang="en-US" sz="1200" kern="1200" dirty="0" err="1"/>
            <a:t>dépendances</a:t>
          </a:r>
          <a:r>
            <a:rPr lang="en-US" sz="1200" kern="1200" dirty="0"/>
            <a:t> </a:t>
          </a:r>
          <a:r>
            <a:rPr lang="en-US" sz="1200" kern="1200" dirty="0" err="1"/>
            <a:t>suivantes</a:t>
          </a:r>
          <a:r>
            <a:rPr lang="en-US" sz="1200" kern="1200" dirty="0"/>
            <a:t> </a:t>
          </a:r>
          <a:r>
            <a:rPr lang="en-US" sz="1200" kern="1200" dirty="0" err="1">
              <a:latin typeface="Calibri Light" panose="020F0302020204030204"/>
            </a:rPr>
            <a:t>dont</a:t>
          </a:r>
          <a:r>
            <a:rPr lang="en-US" sz="1200" kern="1200" dirty="0">
              <a:latin typeface="Calibri Light" panose="020F0302020204030204"/>
            </a:rPr>
            <a:t> </a:t>
          </a:r>
          <a:r>
            <a:rPr lang="en-US" sz="1200" kern="1200" dirty="0" err="1"/>
            <a:t>principalement</a:t>
          </a:r>
          <a:r>
            <a:rPr lang="en-US" sz="1200" kern="1200" dirty="0"/>
            <a:t>:</a:t>
          </a:r>
        </a:p>
      </dsp:txBody>
      <dsp:txXfrm rot="-10800000">
        <a:off x="0" y="719"/>
        <a:ext cx="4550391" cy="542888"/>
      </dsp:txXfrm>
    </dsp:sp>
    <dsp:sp modelId="{302F2159-9308-4CAF-982E-9244572AFBF2}">
      <dsp:nvSpPr>
        <dsp:cNvPr id="0" name=""/>
        <dsp:cNvSpPr/>
      </dsp:nvSpPr>
      <dsp:spPr>
        <a:xfrm>
          <a:off x="555" y="543608"/>
          <a:ext cx="909856" cy="4624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Eureka Client</a:t>
          </a:r>
        </a:p>
      </dsp:txBody>
      <dsp:txXfrm>
        <a:off x="555" y="543608"/>
        <a:ext cx="909856" cy="462460"/>
      </dsp:txXfrm>
    </dsp:sp>
    <dsp:sp modelId="{76EFF5D2-6167-408E-B77E-9A6537C11EAF}">
      <dsp:nvSpPr>
        <dsp:cNvPr id="0" name=""/>
        <dsp:cNvSpPr/>
      </dsp:nvSpPr>
      <dsp:spPr>
        <a:xfrm>
          <a:off x="910411" y="543608"/>
          <a:ext cx="909856" cy="4624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Spring Web</a:t>
          </a:r>
        </a:p>
      </dsp:txBody>
      <dsp:txXfrm>
        <a:off x="910411" y="543608"/>
        <a:ext cx="909856" cy="462460"/>
      </dsp:txXfrm>
    </dsp:sp>
    <dsp:sp modelId="{791E7C1B-450E-45BD-8185-DD626B505E96}">
      <dsp:nvSpPr>
        <dsp:cNvPr id="0" name=""/>
        <dsp:cNvSpPr/>
      </dsp:nvSpPr>
      <dsp:spPr>
        <a:xfrm>
          <a:off x="1820267" y="543608"/>
          <a:ext cx="909856" cy="4624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Spring Configuration Processor</a:t>
          </a:r>
        </a:p>
      </dsp:txBody>
      <dsp:txXfrm>
        <a:off x="1820267" y="543608"/>
        <a:ext cx="909856" cy="462460"/>
      </dsp:txXfrm>
    </dsp:sp>
    <dsp:sp modelId="{D99558F9-9BA9-4C8D-908A-2B34A7B50B69}">
      <dsp:nvSpPr>
        <dsp:cNvPr id="0" name=""/>
        <dsp:cNvSpPr/>
      </dsp:nvSpPr>
      <dsp:spPr>
        <a:xfrm>
          <a:off x="2730123" y="543608"/>
          <a:ext cx="909856" cy="4624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Spring Cloud Gateway Starter</a:t>
          </a:r>
        </a:p>
      </dsp:txBody>
      <dsp:txXfrm>
        <a:off x="2730123" y="543608"/>
        <a:ext cx="909856" cy="462460"/>
      </dsp:txXfrm>
    </dsp:sp>
    <dsp:sp modelId="{B53D83CF-17BE-4860-9728-E01703F9A46E}">
      <dsp:nvSpPr>
        <dsp:cNvPr id="0" name=""/>
        <dsp:cNvSpPr/>
      </dsp:nvSpPr>
      <dsp:spPr>
        <a:xfrm>
          <a:off x="3639979" y="543608"/>
          <a:ext cx="909856" cy="4624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3639979" y="543608"/>
        <a:ext cx="909856" cy="4624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24/01/2024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24/01/2024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24/01/2024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24/01/2024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24/01/2024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24/01/2024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24/01/2024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24/01/2024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9002"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1285241" y="1008993"/>
            <a:ext cx="9231410" cy="3542045"/>
          </a:xfrm>
        </p:spPr>
        <p:txBody>
          <a:bodyPr anchor="b">
            <a:normAutofit/>
          </a:bodyPr>
          <a:lstStyle/>
          <a:p>
            <a:pPr algn="l"/>
            <a:r>
              <a:rPr lang="fr-FR" sz="11500">
                <a:ea typeface="Calibri Light"/>
                <a:cs typeface="Calibri Light"/>
              </a:rPr>
              <a:t>TP Microservices</a:t>
            </a:r>
            <a:endParaRPr lang="fr-FR" sz="11500"/>
          </a:p>
        </p:txBody>
      </p:sp>
      <p:sp>
        <p:nvSpPr>
          <p:cNvPr id="3" name="Sous-titre 2"/>
          <p:cNvSpPr>
            <a:spLocks noGrp="1"/>
          </p:cNvSpPr>
          <p:nvPr>
            <p:ph type="subTitle" idx="1"/>
          </p:nvPr>
        </p:nvSpPr>
        <p:spPr>
          <a:xfrm>
            <a:off x="1285241" y="4582814"/>
            <a:ext cx="7132335" cy="1312657"/>
          </a:xfrm>
        </p:spPr>
        <p:txBody>
          <a:bodyPr vert="horz" lIns="91440" tIns="45720" rIns="91440" bIns="45720" rtlCol="0" anchor="t">
            <a:normAutofit/>
          </a:bodyPr>
          <a:lstStyle/>
          <a:p>
            <a:pPr algn="l"/>
            <a:r>
              <a:rPr lang="fr-FR" dirty="0">
                <a:ea typeface="Calibri"/>
                <a:cs typeface="Calibri"/>
              </a:rPr>
              <a:t>2022/2023</a:t>
            </a:r>
            <a:endParaRPr lang="fr-F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exte, capture d’écran, logiciel, Logiciel multimédia&#10;&#10;Description générée automatiquement">
            <a:extLst>
              <a:ext uri="{FF2B5EF4-FFF2-40B4-BE49-F238E27FC236}">
                <a16:creationId xmlns:a16="http://schemas.microsoft.com/office/drawing/2014/main" id="{2376F878-E23F-5C7B-1E1C-7FB5F14DF90F}"/>
              </a:ext>
            </a:extLst>
          </p:cNvPr>
          <p:cNvPicPr>
            <a:picLocks noGrp="1" noChangeAspect="1"/>
          </p:cNvPicPr>
          <p:nvPr>
            <p:ph idx="1"/>
          </p:nvPr>
        </p:nvPicPr>
        <p:blipFill rotWithShape="1">
          <a:blip r:embed="rId2"/>
          <a:srcRect r="1963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D1DD13E-B444-0EE6-4F49-980A8E152809}"/>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Configuration du Gateway service</a:t>
            </a:r>
          </a:p>
        </p:txBody>
      </p:sp>
      <p:sp>
        <p:nvSpPr>
          <p:cNvPr id="4" name="Espace réservé du texte 3">
            <a:extLst>
              <a:ext uri="{FF2B5EF4-FFF2-40B4-BE49-F238E27FC236}">
                <a16:creationId xmlns:a16="http://schemas.microsoft.com/office/drawing/2014/main" id="{E0125185-2126-367F-B89F-8180C48F835E}"/>
              </a:ext>
            </a:extLst>
          </p:cNvPr>
          <p:cNvSpPr>
            <a:spLocks noGrp="1"/>
          </p:cNvSpPr>
          <p:nvPr>
            <p:ph type="body" sz="half" idx="2"/>
          </p:nvPr>
        </p:nvSpPr>
        <p:spPr>
          <a:xfrm>
            <a:off x="838200" y="2434201"/>
            <a:ext cx="3822189" cy="3742762"/>
          </a:xfrm>
        </p:spPr>
        <p:txBody>
          <a:bodyPr vert="horz" lIns="91440" tIns="45720" rIns="91440" bIns="45720" rtlCol="0" anchor="t">
            <a:normAutofit/>
          </a:bodyPr>
          <a:lstStyle/>
          <a:p>
            <a:pPr marL="285750" indent="-228600">
              <a:buFont typeface="Arial" panose="020B0604020202020204" pitchFamily="34" charset="0"/>
              <a:buChar char="•"/>
            </a:pPr>
            <a:r>
              <a:rPr lang="en-US" sz="1000" dirty="0"/>
              <a:t>Pour </a:t>
            </a:r>
            <a:r>
              <a:rPr lang="en-US" sz="1000" dirty="0" err="1"/>
              <a:t>configurer</a:t>
            </a:r>
            <a:r>
              <a:rPr lang="en-US" sz="1000" dirty="0"/>
              <a:t> </a:t>
            </a:r>
            <a:r>
              <a:rPr lang="en-US" sz="1000" dirty="0" err="1"/>
              <a:t>notre</a:t>
            </a:r>
            <a:r>
              <a:rPr lang="en-US" sz="1000" dirty="0"/>
              <a:t> application, nous </a:t>
            </a:r>
            <a:r>
              <a:rPr lang="en-US" sz="1000" dirty="0" err="1"/>
              <a:t>allons</a:t>
            </a:r>
            <a:r>
              <a:rPr lang="en-US" sz="1000" dirty="0"/>
              <a:t> </a:t>
            </a:r>
            <a:r>
              <a:rPr lang="en-US" sz="1000" dirty="0" err="1"/>
              <a:t>ajouter</a:t>
            </a:r>
            <a:r>
              <a:rPr lang="en-US" sz="1000" dirty="0"/>
              <a:t> des </a:t>
            </a:r>
            <a:r>
              <a:rPr lang="en-US" sz="1000" dirty="0" err="1"/>
              <a:t>propriétés</a:t>
            </a:r>
            <a:r>
              <a:rPr lang="en-US" sz="1000" dirty="0"/>
              <a:t> dans le </a:t>
            </a:r>
            <a:r>
              <a:rPr lang="en-US" sz="1000" dirty="0" err="1"/>
              <a:t>fichier</a:t>
            </a:r>
            <a:r>
              <a:rPr lang="en-US" sz="1000" dirty="0"/>
              <a:t> </a:t>
            </a:r>
            <a:r>
              <a:rPr lang="en-US" sz="1000" dirty="0" err="1"/>
              <a:t>application.yaml</a:t>
            </a:r>
            <a:r>
              <a:rPr lang="en-US" sz="1000" dirty="0"/>
              <a:t> (il y a deux types de </a:t>
            </a:r>
            <a:r>
              <a:rPr lang="en-US" sz="1000" dirty="0" err="1"/>
              <a:t>fichier</a:t>
            </a:r>
            <a:r>
              <a:rPr lang="en-US" sz="1000" dirty="0"/>
              <a:t> de </a:t>
            </a:r>
            <a:r>
              <a:rPr lang="en-US" sz="1000" dirty="0" err="1"/>
              <a:t>propriété</a:t>
            </a:r>
            <a:r>
              <a:rPr lang="en-US" sz="1000" dirty="0"/>
              <a:t> dans </a:t>
            </a:r>
            <a:r>
              <a:rPr lang="en-US" sz="1000" dirty="0" err="1"/>
              <a:t>springboot</a:t>
            </a:r>
            <a:r>
              <a:rPr lang="en-US" sz="1000" dirty="0"/>
              <a:t>, </a:t>
            </a:r>
            <a:r>
              <a:rPr lang="en-US" sz="1000" dirty="0" err="1"/>
              <a:t>soit</a:t>
            </a:r>
            <a:r>
              <a:rPr lang="en-US" sz="1000" dirty="0"/>
              <a:t> </a:t>
            </a:r>
            <a:r>
              <a:rPr lang="en-US" sz="1000" dirty="0" err="1"/>
              <a:t>application.properties</a:t>
            </a:r>
            <a:r>
              <a:rPr lang="en-US" sz="1000" dirty="0"/>
              <a:t> </a:t>
            </a:r>
            <a:r>
              <a:rPr lang="en-US" sz="1000" dirty="0" err="1"/>
              <a:t>soit</a:t>
            </a:r>
            <a:r>
              <a:rPr lang="en-US" sz="1000" dirty="0"/>
              <a:t> </a:t>
            </a:r>
            <a:r>
              <a:rPr lang="en-US" sz="1000" dirty="0" err="1"/>
              <a:t>application.yaml</a:t>
            </a:r>
            <a:r>
              <a:rPr lang="en-US" sz="1000" dirty="0"/>
              <a:t>)</a:t>
            </a:r>
          </a:p>
          <a:p>
            <a:pPr marL="285750" indent="-228600">
              <a:buFont typeface="Arial" panose="020B0604020202020204" pitchFamily="34" charset="0"/>
              <a:buChar char="•"/>
            </a:pPr>
            <a:endParaRPr lang="en-US" sz="1000"/>
          </a:p>
          <a:p>
            <a:pPr marL="285750" indent="-228600">
              <a:buFont typeface="Arial" panose="020B0604020202020204" pitchFamily="34" charset="0"/>
              <a:buChar char="•"/>
            </a:pPr>
            <a:r>
              <a:rPr lang="en-US" sz="1000" dirty="0"/>
              <a:t>Les </a:t>
            </a:r>
            <a:r>
              <a:rPr lang="en-US" sz="1000" dirty="0" err="1"/>
              <a:t>propriétés</a:t>
            </a:r>
            <a:r>
              <a:rPr lang="en-US" sz="1000" dirty="0"/>
              <a:t> pour </a:t>
            </a:r>
            <a:r>
              <a:rPr lang="en-US" sz="1000" dirty="0" err="1"/>
              <a:t>definir</a:t>
            </a:r>
            <a:r>
              <a:rPr lang="en-US" sz="1000" dirty="0"/>
              <a:t> </a:t>
            </a:r>
            <a:r>
              <a:rPr lang="en-US" sz="1000" dirty="0" err="1"/>
              <a:t>notre</a:t>
            </a:r>
            <a:r>
              <a:rPr lang="en-US" sz="1000" dirty="0"/>
              <a:t> </a:t>
            </a:r>
            <a:r>
              <a:rPr lang="en-US" sz="1000" dirty="0" err="1"/>
              <a:t>api</a:t>
            </a:r>
            <a:r>
              <a:rPr lang="en-US" sz="1000" dirty="0"/>
              <a:t> gateway </a:t>
            </a:r>
            <a:r>
              <a:rPr lang="en-US" sz="1000" dirty="0" err="1"/>
              <a:t>sont</a:t>
            </a:r>
            <a:r>
              <a:rPr lang="en-US" sz="1000" dirty="0"/>
              <a:t>:</a:t>
            </a:r>
          </a:p>
          <a:p>
            <a:pPr marL="742950" lvl="1" indent="-228600">
              <a:buFont typeface="Arial" panose="020B0604020202020204" pitchFamily="34" charset="0"/>
              <a:buChar char="•"/>
            </a:pPr>
            <a:r>
              <a:rPr lang="en-US" sz="1000" dirty="0" err="1"/>
              <a:t>Spring.cloud.gateway.routes</a:t>
            </a:r>
            <a:r>
              <a:rPr lang="en-US" sz="1000" dirty="0"/>
              <a:t> qui </a:t>
            </a:r>
            <a:r>
              <a:rPr lang="en-US" sz="1000" dirty="0" err="1"/>
              <a:t>permet</a:t>
            </a:r>
            <a:r>
              <a:rPr lang="en-US" sz="1000" dirty="0"/>
              <a:t> de </a:t>
            </a:r>
            <a:r>
              <a:rPr lang="en-US" sz="1000" dirty="0" err="1"/>
              <a:t>definir</a:t>
            </a:r>
            <a:r>
              <a:rPr lang="en-US" sz="1000" dirty="0"/>
              <a:t> le </a:t>
            </a:r>
            <a:r>
              <a:rPr lang="en-US" sz="1000" dirty="0" err="1"/>
              <a:t>routage</a:t>
            </a:r>
            <a:r>
              <a:rPr lang="en-US" sz="1000" dirty="0"/>
              <a:t> à faire dans </a:t>
            </a:r>
            <a:r>
              <a:rPr lang="en-US" sz="1000" dirty="0" err="1"/>
              <a:t>notre</a:t>
            </a:r>
            <a:r>
              <a:rPr lang="en-US" sz="1000" dirty="0"/>
              <a:t> application. Par </a:t>
            </a:r>
            <a:r>
              <a:rPr lang="en-US" sz="1000" dirty="0" err="1"/>
              <a:t>l'exemple</a:t>
            </a:r>
            <a:r>
              <a:rPr lang="en-US" sz="1000" dirty="0"/>
              <a:t>, </a:t>
            </a:r>
            <a:r>
              <a:rPr lang="en-US" sz="1000" dirty="0" err="1"/>
              <a:t>diriger</a:t>
            </a:r>
            <a:r>
              <a:rPr lang="en-US" sz="1000" dirty="0"/>
              <a:t> </a:t>
            </a:r>
            <a:r>
              <a:rPr lang="en-US" sz="1000" dirty="0" err="1"/>
              <a:t>chaque</a:t>
            </a:r>
            <a:r>
              <a:rPr lang="en-US" sz="1000" dirty="0"/>
              <a:t> </a:t>
            </a:r>
            <a:r>
              <a:rPr lang="en-US" sz="1000" dirty="0" err="1"/>
              <a:t>requête</a:t>
            </a:r>
            <a:r>
              <a:rPr lang="en-US" sz="1000" dirty="0"/>
              <a:t> qui commence par /</a:t>
            </a:r>
            <a:r>
              <a:rPr lang="en-US" sz="1000" dirty="0" err="1"/>
              <a:t>api</a:t>
            </a:r>
            <a:r>
              <a:rPr lang="en-US" sz="1000" dirty="0"/>
              <a:t>/restaurant-client, il </a:t>
            </a:r>
            <a:r>
              <a:rPr lang="en-US" sz="1000" dirty="0" err="1"/>
              <a:t>faudra</a:t>
            </a:r>
            <a:r>
              <a:rPr lang="en-US" sz="1000" dirty="0"/>
              <a:t> le </a:t>
            </a:r>
            <a:r>
              <a:rPr lang="en-US" sz="1000" dirty="0" err="1"/>
              <a:t>rediriger</a:t>
            </a:r>
            <a:r>
              <a:rPr lang="en-US" sz="1000" dirty="0"/>
              <a:t> </a:t>
            </a:r>
            <a:r>
              <a:rPr lang="en-US" sz="1000" dirty="0" err="1"/>
              <a:t>vers</a:t>
            </a:r>
            <a:r>
              <a:rPr lang="en-US" sz="1000" dirty="0"/>
              <a:t> </a:t>
            </a:r>
            <a:r>
              <a:rPr lang="en-US" sz="1000" dirty="0">
                <a:hlinkClick r:id="rId3"/>
              </a:rPr>
              <a:t>http://localhost:9002</a:t>
            </a:r>
            <a:r>
              <a:rPr lang="en-US" sz="1000" dirty="0"/>
              <a:t> </a:t>
            </a:r>
            <a:r>
              <a:rPr lang="en-US" sz="1000" dirty="0" err="1"/>
              <a:t>ou</a:t>
            </a:r>
            <a:r>
              <a:rPr lang="en-US" sz="1000" dirty="0"/>
              <a:t> </a:t>
            </a:r>
            <a:r>
              <a:rPr lang="en-US" sz="1000" dirty="0" err="1"/>
              <a:t>vers</a:t>
            </a:r>
            <a:r>
              <a:rPr lang="en-US" sz="1000" dirty="0"/>
              <a:t> la </a:t>
            </a:r>
            <a:r>
              <a:rPr lang="en-US" sz="1000" dirty="0" err="1"/>
              <a:t>valeur</a:t>
            </a:r>
            <a:r>
              <a:rPr lang="en-US" sz="1000" dirty="0"/>
              <a:t> de la variable </a:t>
            </a:r>
            <a:r>
              <a:rPr lang="en-US" sz="1000" dirty="0" err="1"/>
              <a:t>d'environnement</a:t>
            </a:r>
            <a:r>
              <a:rPr lang="en-US" sz="1000" dirty="0"/>
              <a:t> USER_SERVICE_URI </a:t>
            </a:r>
            <a:r>
              <a:rPr lang="en-US" sz="1000" dirty="0" err="1"/>
              <a:t>si</a:t>
            </a:r>
            <a:r>
              <a:rPr lang="en-US" sz="1000" dirty="0"/>
              <a:t> </a:t>
            </a:r>
            <a:r>
              <a:rPr lang="en-US" sz="1000" dirty="0" err="1"/>
              <a:t>elle</a:t>
            </a:r>
            <a:r>
              <a:rPr lang="en-US" sz="1000" dirty="0"/>
              <a:t> </a:t>
            </a:r>
            <a:r>
              <a:rPr lang="en-US" sz="1000" dirty="0" err="1"/>
              <a:t>est</a:t>
            </a:r>
            <a:r>
              <a:rPr lang="en-US" sz="1000" dirty="0"/>
              <a:t> </a:t>
            </a:r>
            <a:r>
              <a:rPr lang="en-US" sz="1000" dirty="0" err="1"/>
              <a:t>renseignée</a:t>
            </a:r>
            <a:r>
              <a:rPr lang="en-US" sz="1000" dirty="0"/>
              <a:t> (</a:t>
            </a:r>
            <a:r>
              <a:rPr lang="en-US" sz="1000" dirty="0" err="1"/>
              <a:t>utilisée</a:t>
            </a:r>
            <a:r>
              <a:rPr lang="en-US" sz="1000" dirty="0"/>
              <a:t> pour les </a:t>
            </a:r>
            <a:r>
              <a:rPr lang="en-US" sz="1000" dirty="0" err="1"/>
              <a:t>dockerfile</a:t>
            </a:r>
            <a:r>
              <a:rPr lang="en-US" sz="1000" dirty="0"/>
              <a:t> )</a:t>
            </a:r>
          </a:p>
          <a:p>
            <a:pPr marL="285750" indent="-228600">
              <a:buFont typeface="Arial" panose="020B0604020202020204" pitchFamily="34" charset="0"/>
              <a:buChar char="•"/>
            </a:pPr>
            <a:r>
              <a:rPr lang="en-US" sz="1000" dirty="0"/>
              <a:t>Les </a:t>
            </a:r>
            <a:r>
              <a:rPr lang="en-US" sz="1000" dirty="0" err="1"/>
              <a:t>propriétés</a:t>
            </a:r>
            <a:r>
              <a:rPr lang="en-US" sz="1000" dirty="0"/>
              <a:t> pour dire à </a:t>
            </a:r>
            <a:r>
              <a:rPr lang="en-US" sz="1000" dirty="0" err="1"/>
              <a:t>l'api</a:t>
            </a:r>
            <a:r>
              <a:rPr lang="en-US" sz="1000" dirty="0"/>
              <a:t> gateway de </a:t>
            </a:r>
            <a:r>
              <a:rPr lang="en-US" sz="1000" dirty="0" err="1"/>
              <a:t>s'enregistrer</a:t>
            </a:r>
            <a:r>
              <a:rPr lang="en-US" sz="1000" dirty="0"/>
              <a:t> </a:t>
            </a:r>
            <a:r>
              <a:rPr lang="en-US" sz="1000" dirty="0" err="1"/>
              <a:t>vers</a:t>
            </a:r>
            <a:r>
              <a:rPr lang="en-US" sz="1000" dirty="0"/>
              <a:t> le discovery service </a:t>
            </a:r>
            <a:r>
              <a:rPr lang="en-US" sz="1000" dirty="0" err="1"/>
              <a:t>sont</a:t>
            </a:r>
            <a:r>
              <a:rPr lang="en-US" sz="1000" dirty="0"/>
              <a:t>:</a:t>
            </a:r>
          </a:p>
          <a:p>
            <a:pPr marL="742950" lvl="1" indent="-228600">
              <a:buFont typeface="Arial" panose="020B0604020202020204" pitchFamily="34" charset="0"/>
              <a:buChar char="•"/>
            </a:pPr>
            <a:r>
              <a:rPr lang="en-US" sz="1000" dirty="0" err="1"/>
              <a:t>Spring.cloud.discovery.enabled</a:t>
            </a:r>
            <a:r>
              <a:rPr lang="en-US" sz="1000" dirty="0"/>
              <a:t> </a:t>
            </a:r>
            <a:r>
              <a:rPr lang="en-US" sz="1000" dirty="0" err="1"/>
              <a:t>valorisée</a:t>
            </a:r>
            <a:r>
              <a:rPr lang="en-US" sz="1000" dirty="0"/>
              <a:t> à true pour dire à </a:t>
            </a:r>
            <a:r>
              <a:rPr lang="en-US" sz="1000" dirty="0" err="1"/>
              <a:t>notre</a:t>
            </a:r>
            <a:r>
              <a:rPr lang="en-US" sz="1000" dirty="0"/>
              <a:t> application </a:t>
            </a:r>
            <a:r>
              <a:rPr lang="en-US" sz="1000" dirty="0" err="1"/>
              <a:t>qu'il</a:t>
            </a:r>
            <a:r>
              <a:rPr lang="en-US" sz="1000" dirty="0"/>
              <a:t> doit </a:t>
            </a:r>
            <a:r>
              <a:rPr lang="en-US" sz="1000" dirty="0" err="1"/>
              <a:t>s'enregistrer</a:t>
            </a:r>
            <a:r>
              <a:rPr lang="en-US" sz="1000" dirty="0"/>
              <a:t> sur le service de discovery.</a:t>
            </a:r>
            <a:endParaRPr lang="en-US" sz="1000" dirty="0">
              <a:ea typeface="Calibri"/>
              <a:cs typeface="Calibri"/>
            </a:endParaRPr>
          </a:p>
          <a:p>
            <a:pPr marL="742950" lvl="1" indent="-228600">
              <a:buFont typeface="Arial" panose="020B0604020202020204" pitchFamily="34" charset="0"/>
              <a:buChar char="•"/>
            </a:pPr>
            <a:r>
              <a:rPr lang="en-US" sz="1000" dirty="0" err="1"/>
              <a:t>Eureka.client.service-url.defaultZone</a:t>
            </a:r>
            <a:r>
              <a:rPr lang="en-US" sz="1000" dirty="0"/>
              <a:t>: qui correspond à </a:t>
            </a:r>
            <a:r>
              <a:rPr lang="en-US" sz="1000" dirty="0" err="1"/>
              <a:t>l'url</a:t>
            </a:r>
            <a:r>
              <a:rPr lang="en-US" sz="1000" dirty="0"/>
              <a:t> du service de discovery </a:t>
            </a:r>
            <a:r>
              <a:rPr lang="en-US" sz="1000" dirty="0" err="1"/>
              <a:t>defini</a:t>
            </a:r>
            <a:r>
              <a:rPr lang="en-US" sz="1000" dirty="0"/>
              <a:t> tout à </a:t>
            </a:r>
            <a:r>
              <a:rPr lang="en-US" sz="1000" dirty="0" err="1"/>
              <a:t>l'heure</a:t>
            </a:r>
            <a:r>
              <a:rPr lang="en-US" sz="1000" dirty="0"/>
              <a:t> pour </a:t>
            </a:r>
            <a:r>
              <a:rPr lang="en-US" sz="1000" dirty="0" err="1"/>
              <a:t>s'enregistrer</a:t>
            </a:r>
            <a:r>
              <a:rPr lang="en-US" sz="1000" dirty="0"/>
              <a:t> sur le service de discovery</a:t>
            </a:r>
          </a:p>
          <a:p>
            <a:pPr marL="285750" indent="-228600">
              <a:buFont typeface="Arial" panose="020B0604020202020204" pitchFamily="34" charset="0"/>
              <a:buChar char="•"/>
            </a:pPr>
            <a:endParaRPr lang="en-US" sz="1000"/>
          </a:p>
        </p:txBody>
      </p:sp>
    </p:spTree>
    <p:extLst>
      <p:ext uri="{BB962C8B-B14F-4D97-AF65-F5344CB8AC3E}">
        <p14:creationId xmlns:p14="http://schemas.microsoft.com/office/powerpoint/2010/main" val="15851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8BB382-8583-5CA5-42CD-ABF2F2C5F309}"/>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C032B94-7556-D498-DF84-B05709DFE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715578-C84B-0481-34C8-8BB7A716E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4269E726-D812-696E-634D-2B88E4FC6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88786E-7B2F-F8F0-C9AB-63FE1F281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9DB190EC-148A-CACE-D435-C9ACD66C102C}"/>
              </a:ext>
            </a:extLst>
          </p:cNvPr>
          <p:cNvSpPr>
            <a:spLocks noGrp="1"/>
          </p:cNvSpPr>
          <p:nvPr>
            <p:ph type="title"/>
          </p:nvPr>
        </p:nvSpPr>
        <p:spPr>
          <a:xfrm>
            <a:off x="3315031" y="1380754"/>
            <a:ext cx="5561938" cy="2513516"/>
          </a:xfrm>
        </p:spPr>
        <p:txBody>
          <a:bodyPr vert="horz" lIns="91440" tIns="45720" rIns="91440" bIns="45720" rtlCol="0" anchor="b">
            <a:normAutofit fontScale="90000"/>
          </a:bodyPr>
          <a:lstStyle/>
          <a:p>
            <a:pPr algn="ctr"/>
            <a:r>
              <a:rPr lang="en-US" sz="6000" kern="1200">
                <a:solidFill>
                  <a:schemeClr val="tx1"/>
                </a:solidFill>
                <a:latin typeface="+mj-lt"/>
                <a:ea typeface="+mj-ea"/>
                <a:cs typeface="+mj-cs"/>
              </a:rPr>
              <a:t>Présentation des composants</a:t>
            </a:r>
          </a:p>
        </p:txBody>
      </p:sp>
      <p:sp>
        <p:nvSpPr>
          <p:cNvPr id="4" name="Espace réservé du texte 3">
            <a:extLst>
              <a:ext uri="{FF2B5EF4-FFF2-40B4-BE49-F238E27FC236}">
                <a16:creationId xmlns:a16="http://schemas.microsoft.com/office/drawing/2014/main" id="{09D6F39E-A751-E621-35B2-39477AD0856C}"/>
              </a:ext>
            </a:extLst>
          </p:cNvPr>
          <p:cNvSpPr>
            <a:spLocks noGrp="1"/>
          </p:cNvSpPr>
          <p:nvPr>
            <p:ph idx="1"/>
          </p:nvPr>
        </p:nvSpPr>
        <p:spPr>
          <a:xfrm>
            <a:off x="3315031" y="4076802"/>
            <a:ext cx="5561938" cy="1534587"/>
          </a:xfrm>
        </p:spPr>
        <p:txBody>
          <a:bodyPr vert="horz" lIns="91440" tIns="45720" rIns="91440" bIns="45720" rtlCol="0" anchor="t">
            <a:normAutofit/>
          </a:bodyPr>
          <a:lstStyle/>
          <a:p>
            <a:pPr marL="0" indent="0" algn="ctr">
              <a:buNone/>
            </a:pPr>
            <a:r>
              <a:rPr lang="en-US" sz="2400" dirty="0"/>
              <a:t>USER SERVICE et Restaurant Service</a:t>
            </a:r>
            <a:endParaRPr lang="en-US" sz="2400" kern="1200" dirty="0">
              <a:solidFill>
                <a:schemeClr val="tx1"/>
              </a:solidFill>
              <a:latin typeface="+mn-lt"/>
              <a:ea typeface="+mn-ea"/>
              <a:cs typeface="+mn-cs"/>
            </a:endParaRPr>
          </a:p>
        </p:txBody>
      </p:sp>
      <p:sp>
        <p:nvSpPr>
          <p:cNvPr id="17" name="Arc 16">
            <a:extLst>
              <a:ext uri="{FF2B5EF4-FFF2-40B4-BE49-F238E27FC236}">
                <a16:creationId xmlns:a16="http://schemas.microsoft.com/office/drawing/2014/main" id="{CE5EEE9D-4C3A-E8BF-9723-4D98472F1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18">
            <a:extLst>
              <a:ext uri="{FF2B5EF4-FFF2-40B4-BE49-F238E27FC236}">
                <a16:creationId xmlns:a16="http://schemas.microsoft.com/office/drawing/2014/main" id="{E4047F90-48D8-0F16-43BA-08FFA6EEE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42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C331A-981E-BCFB-F1D4-D5E71E1A910A}"/>
              </a:ext>
            </a:extLst>
          </p:cNvPr>
          <p:cNvSpPr>
            <a:spLocks noGrp="1"/>
          </p:cNvSpPr>
          <p:nvPr>
            <p:ph type="title"/>
          </p:nvPr>
        </p:nvSpPr>
        <p:spPr/>
        <p:txBody>
          <a:bodyPr/>
          <a:lstStyle/>
          <a:p>
            <a:r>
              <a:rPr lang="fr-FR" dirty="0">
                <a:ea typeface="Calibri Light"/>
                <a:cs typeface="Calibri Light"/>
              </a:rPr>
              <a:t>User Service </a:t>
            </a:r>
            <a:endParaRPr lang="fr-FR" dirty="0"/>
          </a:p>
        </p:txBody>
      </p:sp>
      <p:sp>
        <p:nvSpPr>
          <p:cNvPr id="3" name="Espace réservé du contenu 2">
            <a:extLst>
              <a:ext uri="{FF2B5EF4-FFF2-40B4-BE49-F238E27FC236}">
                <a16:creationId xmlns:a16="http://schemas.microsoft.com/office/drawing/2014/main" id="{A1F2AC61-40B7-81B7-F682-8CFDD2AB864F}"/>
              </a:ext>
            </a:extLst>
          </p:cNvPr>
          <p:cNvSpPr>
            <a:spLocks noGrp="1"/>
          </p:cNvSpPr>
          <p:nvPr>
            <p:ph idx="1"/>
          </p:nvPr>
        </p:nvSpPr>
        <p:spPr/>
        <p:txBody>
          <a:bodyPr vert="horz" lIns="91440" tIns="45720" rIns="91440" bIns="45720" rtlCol="0" anchor="t">
            <a:normAutofit fontScale="92500" lnSpcReduction="10000"/>
          </a:bodyPr>
          <a:lstStyle/>
          <a:p>
            <a:r>
              <a:rPr lang="fr-FR" dirty="0">
                <a:ea typeface="Calibri"/>
                <a:cs typeface="Calibri"/>
              </a:rPr>
              <a:t>Service créé pour ajouter des utilisateurs </a:t>
            </a:r>
          </a:p>
          <a:p>
            <a:r>
              <a:rPr lang="fr-FR" dirty="0">
                <a:ea typeface="Calibri"/>
                <a:cs typeface="Calibri"/>
              </a:rPr>
              <a:t>L'architecture du service est constituée de 4 packages principales:</a:t>
            </a:r>
          </a:p>
          <a:p>
            <a:pPr lvl="1">
              <a:buFont typeface="Courier New" panose="020B0604020202020204" pitchFamily="34" charset="0"/>
              <a:buChar char="o"/>
            </a:pPr>
            <a:r>
              <a:rPr lang="fr-FR" dirty="0">
                <a:ea typeface="Calibri"/>
                <a:cs typeface="Calibri"/>
              </a:rPr>
              <a:t>Model: pour créer les classes </a:t>
            </a:r>
            <a:r>
              <a:rPr lang="fr-FR" dirty="0" err="1">
                <a:ea typeface="Calibri"/>
                <a:cs typeface="Calibri"/>
              </a:rPr>
              <a:t>representant</a:t>
            </a:r>
            <a:r>
              <a:rPr lang="fr-FR" dirty="0">
                <a:ea typeface="Calibri"/>
                <a:cs typeface="Calibri"/>
              </a:rPr>
              <a:t> les objets </a:t>
            </a:r>
            <a:r>
              <a:rPr lang="fr-FR" dirty="0" err="1">
                <a:ea typeface="Calibri"/>
                <a:cs typeface="Calibri"/>
              </a:rPr>
              <a:t>metiers</a:t>
            </a:r>
            <a:r>
              <a:rPr lang="fr-FR" dirty="0">
                <a:ea typeface="Calibri"/>
                <a:cs typeface="Calibri"/>
              </a:rPr>
              <a:t> de l'application (ex: </a:t>
            </a:r>
            <a:r>
              <a:rPr lang="fr-FR" dirty="0" err="1">
                <a:ea typeface="Calibri"/>
                <a:cs typeface="Calibri"/>
              </a:rPr>
              <a:t>RestaurantClient</a:t>
            </a:r>
            <a:r>
              <a:rPr lang="fr-FR" dirty="0">
                <a:ea typeface="Calibri"/>
                <a:cs typeface="Calibri"/>
              </a:rPr>
              <a:t> pour désigner un client du restaurant)</a:t>
            </a:r>
          </a:p>
          <a:p>
            <a:pPr lvl="1">
              <a:buFont typeface="Courier New" panose="020B0604020202020204" pitchFamily="34" charset="0"/>
              <a:buChar char="o"/>
            </a:pPr>
            <a:r>
              <a:rPr lang="fr-FR" dirty="0">
                <a:ea typeface="Calibri"/>
                <a:cs typeface="Calibri"/>
              </a:rPr>
              <a:t>Repository: Pour créer les interfaces permettant de créer des méthodes pour appeler la base de données et récupérer des informations</a:t>
            </a:r>
          </a:p>
          <a:p>
            <a:pPr lvl="1">
              <a:buFont typeface="Courier New" panose="020B0604020202020204" pitchFamily="34" charset="0"/>
              <a:buChar char="o"/>
            </a:pPr>
            <a:r>
              <a:rPr lang="fr-FR" dirty="0">
                <a:ea typeface="Calibri"/>
                <a:cs typeface="Calibri"/>
              </a:rPr>
              <a:t>Service: Pour créer les classes permettant de gérer les demandes </a:t>
            </a:r>
            <a:r>
              <a:rPr lang="fr-FR" err="1">
                <a:ea typeface="Calibri"/>
                <a:cs typeface="Calibri"/>
              </a:rPr>
              <a:t>metiers</a:t>
            </a:r>
            <a:r>
              <a:rPr lang="fr-FR" dirty="0">
                <a:ea typeface="Calibri"/>
                <a:cs typeface="Calibri"/>
              </a:rPr>
              <a:t> et les principales fonctionnalités de l'application</a:t>
            </a:r>
          </a:p>
          <a:p>
            <a:pPr lvl="1">
              <a:buFont typeface="Courier New" panose="020B0604020202020204" pitchFamily="34" charset="0"/>
              <a:buChar char="o"/>
            </a:pPr>
            <a:r>
              <a:rPr lang="fr-FR" dirty="0">
                <a:ea typeface="Calibri"/>
                <a:cs typeface="Calibri"/>
              </a:rPr>
              <a:t>Controller: Pour créer les classes permettant de définir et d'exposer des </a:t>
            </a:r>
            <a:r>
              <a:rPr lang="fr-FR" err="1">
                <a:ea typeface="Calibri"/>
                <a:cs typeface="Calibri"/>
              </a:rPr>
              <a:t>endpoints</a:t>
            </a:r>
            <a:r>
              <a:rPr lang="fr-FR" dirty="0">
                <a:ea typeface="Calibri"/>
                <a:cs typeface="Calibri"/>
              </a:rPr>
              <a:t> pour interagir avec le service</a:t>
            </a:r>
          </a:p>
          <a:p>
            <a:r>
              <a:rPr lang="fr-FR" dirty="0">
                <a:ea typeface="Calibri"/>
                <a:cs typeface="Calibri"/>
              </a:rPr>
              <a:t>Un package appelé "</a:t>
            </a:r>
            <a:r>
              <a:rPr lang="fr-FR" dirty="0" err="1">
                <a:ea typeface="Calibri"/>
                <a:cs typeface="Calibri"/>
              </a:rPr>
              <a:t>utils</a:t>
            </a:r>
            <a:r>
              <a:rPr lang="fr-FR" dirty="0">
                <a:ea typeface="Calibri"/>
                <a:cs typeface="Calibri"/>
              </a:rPr>
              <a:t>" est en outre ajouté pour y ajouter toutes les classes utilitaires, c’est-à-dire qui sont utilisées pour aider au bon fonctionnement de l'application</a:t>
            </a:r>
          </a:p>
        </p:txBody>
      </p:sp>
    </p:spTree>
    <p:extLst>
      <p:ext uri="{BB962C8B-B14F-4D97-AF65-F5344CB8AC3E}">
        <p14:creationId xmlns:p14="http://schemas.microsoft.com/office/powerpoint/2010/main" val="271236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AB693-8A55-0EDD-5ECE-0CC25154395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294F1B5-39C1-E802-5FE0-FB02ECCC574B}"/>
              </a:ext>
            </a:extLst>
          </p:cNvPr>
          <p:cNvSpPr>
            <a:spLocks noGrp="1"/>
          </p:cNvSpPr>
          <p:nvPr>
            <p:ph type="title"/>
          </p:nvPr>
        </p:nvSpPr>
        <p:spPr/>
        <p:txBody>
          <a:bodyPr/>
          <a:lstStyle/>
          <a:p>
            <a:r>
              <a:rPr lang="fr-FR" dirty="0">
                <a:ea typeface="Calibri Light"/>
                <a:cs typeface="Calibri Light"/>
              </a:rPr>
              <a:t>Restaurant Service </a:t>
            </a:r>
            <a:endParaRPr lang="fr-FR" dirty="0"/>
          </a:p>
        </p:txBody>
      </p:sp>
      <p:sp>
        <p:nvSpPr>
          <p:cNvPr id="3" name="Espace réservé du contenu 2">
            <a:extLst>
              <a:ext uri="{FF2B5EF4-FFF2-40B4-BE49-F238E27FC236}">
                <a16:creationId xmlns:a16="http://schemas.microsoft.com/office/drawing/2014/main" id="{FE4DF185-940D-7345-0BAB-1677FBA0D7C3}"/>
              </a:ext>
            </a:extLst>
          </p:cNvPr>
          <p:cNvSpPr>
            <a:spLocks noGrp="1"/>
          </p:cNvSpPr>
          <p:nvPr>
            <p:ph idx="1"/>
          </p:nvPr>
        </p:nvSpPr>
        <p:spPr/>
        <p:txBody>
          <a:bodyPr vert="horz" lIns="91440" tIns="45720" rIns="91440" bIns="45720" rtlCol="0" anchor="t">
            <a:normAutofit fontScale="85000" lnSpcReduction="20000"/>
          </a:bodyPr>
          <a:lstStyle/>
          <a:p>
            <a:r>
              <a:rPr lang="fr-FR" dirty="0">
                <a:ea typeface="Calibri"/>
                <a:cs typeface="Calibri"/>
              </a:rPr>
              <a:t>Service créé pour gérer les restaurants </a:t>
            </a:r>
          </a:p>
          <a:p>
            <a:r>
              <a:rPr lang="fr-FR" dirty="0">
                <a:ea typeface="Calibri"/>
                <a:cs typeface="Calibri"/>
              </a:rPr>
              <a:t>L'architecture du service est constituée de 4 packages principales:</a:t>
            </a:r>
            <a:endParaRPr lang="fr-FR" dirty="0"/>
          </a:p>
          <a:p>
            <a:pPr lvl="1">
              <a:buFont typeface="Courier New" panose="020B0604020202020204" pitchFamily="34" charset="0"/>
              <a:buChar char="o"/>
            </a:pPr>
            <a:r>
              <a:rPr lang="fr-FR" dirty="0">
                <a:ea typeface="Calibri"/>
                <a:cs typeface="Calibri"/>
              </a:rPr>
              <a:t>Model: pour créer les classes </a:t>
            </a:r>
            <a:r>
              <a:rPr lang="fr-FR" dirty="0" err="1">
                <a:ea typeface="Calibri"/>
                <a:cs typeface="Calibri"/>
              </a:rPr>
              <a:t>representant</a:t>
            </a:r>
            <a:r>
              <a:rPr lang="fr-FR" dirty="0">
                <a:ea typeface="Calibri"/>
                <a:cs typeface="Calibri"/>
              </a:rPr>
              <a:t> les objets </a:t>
            </a:r>
            <a:r>
              <a:rPr lang="fr-FR" dirty="0" err="1">
                <a:ea typeface="Calibri"/>
                <a:cs typeface="Calibri"/>
              </a:rPr>
              <a:t>metiers</a:t>
            </a:r>
            <a:r>
              <a:rPr lang="fr-FR" dirty="0">
                <a:ea typeface="Calibri"/>
                <a:cs typeface="Calibri"/>
              </a:rPr>
              <a:t> de l'application (ex: Restaurant pour désigner un restaurant)</a:t>
            </a:r>
          </a:p>
          <a:p>
            <a:pPr lvl="1">
              <a:buFont typeface="Courier New" panose="020B0604020202020204" pitchFamily="34" charset="0"/>
              <a:buChar char="o"/>
            </a:pPr>
            <a:r>
              <a:rPr lang="fr-FR" dirty="0">
                <a:ea typeface="Calibri"/>
                <a:cs typeface="Calibri"/>
              </a:rPr>
              <a:t>Repository: Pour créer les interfaces permettant de créer des méthodes pour appeler la base de données et récupérer des informations</a:t>
            </a:r>
          </a:p>
          <a:p>
            <a:pPr lvl="1">
              <a:buFont typeface="Courier New" panose="020B0604020202020204" pitchFamily="34" charset="0"/>
              <a:buChar char="o"/>
            </a:pPr>
            <a:r>
              <a:rPr lang="fr-FR" dirty="0">
                <a:ea typeface="Calibri"/>
                <a:cs typeface="Calibri"/>
              </a:rPr>
              <a:t>Service: Pour créer les classes permettant de gérer les demandes </a:t>
            </a:r>
            <a:r>
              <a:rPr lang="fr-FR" err="1">
                <a:ea typeface="Calibri"/>
                <a:cs typeface="Calibri"/>
              </a:rPr>
              <a:t>metiers</a:t>
            </a:r>
            <a:r>
              <a:rPr lang="fr-FR" dirty="0">
                <a:ea typeface="Calibri"/>
                <a:cs typeface="Calibri"/>
              </a:rPr>
              <a:t> et les principales fonctionnalités de l'application</a:t>
            </a:r>
          </a:p>
          <a:p>
            <a:pPr lvl="1">
              <a:buFont typeface="Courier New" panose="020B0604020202020204" pitchFamily="34" charset="0"/>
              <a:buChar char="o"/>
            </a:pPr>
            <a:r>
              <a:rPr lang="fr-FR" dirty="0">
                <a:ea typeface="Calibri"/>
                <a:cs typeface="Calibri"/>
              </a:rPr>
              <a:t>Controller: Pour créer les classes permettant de définir et d'exposer des </a:t>
            </a:r>
            <a:r>
              <a:rPr lang="fr-FR" err="1">
                <a:ea typeface="Calibri"/>
                <a:cs typeface="Calibri"/>
              </a:rPr>
              <a:t>endpoints</a:t>
            </a:r>
            <a:r>
              <a:rPr lang="fr-FR" dirty="0">
                <a:ea typeface="Calibri"/>
                <a:cs typeface="Calibri"/>
              </a:rPr>
              <a:t> pour interagir avec le service</a:t>
            </a:r>
          </a:p>
          <a:p>
            <a:r>
              <a:rPr lang="fr-FR" dirty="0">
                <a:ea typeface="Calibri"/>
                <a:cs typeface="Calibri"/>
              </a:rPr>
              <a:t>Un package appelé "</a:t>
            </a:r>
            <a:r>
              <a:rPr lang="fr-FR" err="1">
                <a:ea typeface="Calibri"/>
                <a:cs typeface="Calibri"/>
              </a:rPr>
              <a:t>utils</a:t>
            </a:r>
            <a:r>
              <a:rPr lang="fr-FR" dirty="0">
                <a:ea typeface="Calibri"/>
                <a:cs typeface="Calibri"/>
              </a:rPr>
              <a:t>" est en outre ajouté pour y ajouter toutes les classes utilitaires, c’est-à-dire qui sont utilisées pour aider au bon fonctionnement de l'application</a:t>
            </a:r>
          </a:p>
          <a:p>
            <a:r>
              <a:rPr lang="fr-FR" dirty="0">
                <a:ea typeface="Calibri"/>
                <a:cs typeface="Calibri"/>
              </a:rPr>
              <a:t>Un package "</a:t>
            </a:r>
            <a:r>
              <a:rPr lang="fr-FR" dirty="0" err="1">
                <a:ea typeface="Calibri"/>
                <a:cs typeface="Calibri"/>
              </a:rPr>
              <a:t>dto</a:t>
            </a:r>
            <a:r>
              <a:rPr lang="fr-FR" dirty="0">
                <a:ea typeface="Calibri"/>
                <a:cs typeface="Calibri"/>
              </a:rPr>
              <a:t>" a été ajouté pour représenter les classes qui sont utilisés pour recevoir des objets venant d'autres projets.</a:t>
            </a:r>
          </a:p>
        </p:txBody>
      </p:sp>
    </p:spTree>
    <p:extLst>
      <p:ext uri="{BB962C8B-B14F-4D97-AF65-F5344CB8AC3E}">
        <p14:creationId xmlns:p14="http://schemas.microsoft.com/office/powerpoint/2010/main" val="335184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7BC94-3701-9D8A-1CA0-5B3C2BE342D8}"/>
              </a:ext>
            </a:extLst>
          </p:cNvPr>
          <p:cNvSpPr>
            <a:spLocks noGrp="1"/>
          </p:cNvSpPr>
          <p:nvPr>
            <p:ph type="title"/>
          </p:nvPr>
        </p:nvSpPr>
        <p:spPr/>
        <p:txBody>
          <a:bodyPr/>
          <a:lstStyle/>
          <a:p>
            <a:r>
              <a:rPr lang="fr-FR" dirty="0">
                <a:ea typeface="Calibri Light"/>
                <a:cs typeface="Calibri Light"/>
              </a:rPr>
              <a:t>Principales dépendances utilisées dans ce service</a:t>
            </a:r>
            <a:endParaRPr lang="fr-FR" dirty="0"/>
          </a:p>
        </p:txBody>
      </p:sp>
      <p:sp>
        <p:nvSpPr>
          <p:cNvPr id="3" name="Espace réservé du contenu 2">
            <a:extLst>
              <a:ext uri="{FF2B5EF4-FFF2-40B4-BE49-F238E27FC236}">
                <a16:creationId xmlns:a16="http://schemas.microsoft.com/office/drawing/2014/main" id="{5B7FAF23-0232-F540-D088-1D3ADCD3F56A}"/>
              </a:ext>
            </a:extLst>
          </p:cNvPr>
          <p:cNvSpPr>
            <a:spLocks noGrp="1"/>
          </p:cNvSpPr>
          <p:nvPr>
            <p:ph idx="1"/>
          </p:nvPr>
        </p:nvSpPr>
        <p:spPr/>
        <p:txBody>
          <a:bodyPr vert="horz" lIns="91440" tIns="45720" rIns="91440" bIns="45720" rtlCol="0" anchor="t">
            <a:normAutofit fontScale="92500" lnSpcReduction="10000"/>
          </a:bodyPr>
          <a:lstStyle/>
          <a:p>
            <a:r>
              <a:rPr lang="fr-FR" dirty="0">
                <a:ea typeface="Calibri"/>
                <a:cs typeface="Calibri"/>
              </a:rPr>
              <a:t>Définition:  C'est une dépendance qui permet de générer tout le </a:t>
            </a:r>
            <a:r>
              <a:rPr lang="fr-FR" err="1">
                <a:ea typeface="Calibri"/>
                <a:cs typeface="Calibri"/>
              </a:rPr>
              <a:t>boilerplate</a:t>
            </a:r>
            <a:r>
              <a:rPr lang="fr-FR" dirty="0">
                <a:ea typeface="Calibri"/>
                <a:cs typeface="Calibri"/>
              </a:rPr>
              <a:t> pour mettre en place un schéma de base de données et de créer rapidement des fonctions qui permettent d'accéder aux éléments de cette base de données sans écrire des scripts </a:t>
            </a:r>
            <a:r>
              <a:rPr lang="fr-FR" err="1">
                <a:ea typeface="Calibri"/>
                <a:cs typeface="Calibri"/>
              </a:rPr>
              <a:t>sql</a:t>
            </a:r>
            <a:endParaRPr lang="fr-FR">
              <a:ea typeface="Calibri"/>
              <a:cs typeface="Calibri"/>
            </a:endParaRPr>
          </a:p>
          <a:p>
            <a:endParaRPr lang="fr-FR" dirty="0">
              <a:ea typeface="Calibri"/>
              <a:cs typeface="Calibri"/>
            </a:endParaRPr>
          </a:p>
          <a:p>
            <a:r>
              <a:rPr lang="fr-FR" dirty="0">
                <a:ea typeface="Calibri"/>
                <a:cs typeface="Calibri"/>
              </a:rPr>
              <a:t>Elle supporte plusieurs bases de données comme </a:t>
            </a:r>
            <a:r>
              <a:rPr lang="fr-FR" dirty="0" err="1">
                <a:ea typeface="Calibri"/>
                <a:cs typeface="Calibri"/>
              </a:rPr>
              <a:t>MySql</a:t>
            </a:r>
            <a:r>
              <a:rPr lang="fr-FR" dirty="0">
                <a:ea typeface="Calibri"/>
                <a:cs typeface="Calibri"/>
              </a:rPr>
              <a:t>, </a:t>
            </a:r>
            <a:r>
              <a:rPr lang="fr-FR" dirty="0" err="1">
                <a:ea typeface="Calibri"/>
                <a:cs typeface="Calibri"/>
              </a:rPr>
              <a:t>Postgres</a:t>
            </a:r>
            <a:r>
              <a:rPr lang="fr-FR" dirty="0">
                <a:ea typeface="Calibri"/>
                <a:cs typeface="Calibri"/>
              </a:rPr>
              <a:t>, H2, </a:t>
            </a:r>
            <a:r>
              <a:rPr lang="fr-FR" dirty="0" err="1">
                <a:ea typeface="Calibri"/>
                <a:cs typeface="Calibri"/>
              </a:rPr>
              <a:t>mongoDb</a:t>
            </a:r>
            <a:r>
              <a:rPr lang="fr-FR" dirty="0">
                <a:ea typeface="Calibri"/>
                <a:cs typeface="Calibri"/>
              </a:rPr>
              <a:t>, </a:t>
            </a:r>
            <a:r>
              <a:rPr lang="fr-FR" dirty="0" err="1">
                <a:ea typeface="Calibri"/>
                <a:cs typeface="Calibri"/>
              </a:rPr>
              <a:t>MariaDb</a:t>
            </a:r>
            <a:r>
              <a:rPr lang="fr-FR" dirty="0">
                <a:ea typeface="Calibri"/>
                <a:cs typeface="Calibri"/>
              </a:rPr>
              <a:t>, etc.</a:t>
            </a:r>
          </a:p>
        </p:txBody>
      </p:sp>
      <p:sp>
        <p:nvSpPr>
          <p:cNvPr id="4" name="Espace réservé du texte 3">
            <a:extLst>
              <a:ext uri="{FF2B5EF4-FFF2-40B4-BE49-F238E27FC236}">
                <a16:creationId xmlns:a16="http://schemas.microsoft.com/office/drawing/2014/main" id="{7FADB5E2-2BF2-3F38-6786-9D7CD6F3F2B3}"/>
              </a:ext>
            </a:extLst>
          </p:cNvPr>
          <p:cNvSpPr>
            <a:spLocks noGrp="1"/>
          </p:cNvSpPr>
          <p:nvPr>
            <p:ph type="body" sz="half" idx="2"/>
          </p:nvPr>
        </p:nvSpPr>
        <p:spPr>
          <a:xfrm>
            <a:off x="687388" y="2790825"/>
            <a:ext cx="3065462" cy="2058988"/>
          </a:xfrm>
        </p:spPr>
        <p:txBody>
          <a:bodyPr vert="horz" lIns="91440" tIns="45720" rIns="91440" bIns="45720" rtlCol="0" anchor="t">
            <a:noAutofit/>
          </a:bodyPr>
          <a:lstStyle/>
          <a:p>
            <a:endParaRPr lang="fr-FR"/>
          </a:p>
          <a:p>
            <a:endParaRPr lang="fr-FR" dirty="0">
              <a:ea typeface="Calibri"/>
              <a:cs typeface="Calibri"/>
            </a:endParaRPr>
          </a:p>
          <a:p>
            <a:endParaRPr lang="fr-FR" dirty="0">
              <a:ea typeface="Calibri"/>
              <a:cs typeface="Calibri"/>
            </a:endParaRPr>
          </a:p>
          <a:p>
            <a:endParaRPr lang="fr-FR" dirty="0">
              <a:ea typeface="Calibri"/>
              <a:cs typeface="Calibri"/>
            </a:endParaRPr>
          </a:p>
          <a:p>
            <a:r>
              <a:rPr lang="fr-FR" sz="3200" dirty="0">
                <a:ea typeface="Calibri"/>
                <a:cs typeface="Calibri"/>
              </a:rPr>
              <a:t>Spring Data JPA</a:t>
            </a:r>
          </a:p>
        </p:txBody>
      </p:sp>
    </p:spTree>
    <p:extLst>
      <p:ext uri="{BB962C8B-B14F-4D97-AF65-F5344CB8AC3E}">
        <p14:creationId xmlns:p14="http://schemas.microsoft.com/office/powerpoint/2010/main" val="265940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340A6-BAF4-7EC1-2DEA-0C5D431EBA3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34B6CC-886C-A651-D8E2-FB0FB2685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16F5D3E-48B9-B206-1426-4C63C3D765C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Spring Data JPA</a:t>
            </a:r>
          </a:p>
        </p:txBody>
      </p:sp>
      <p:sp>
        <p:nvSpPr>
          <p:cNvPr id="12" name="sketch line">
            <a:extLst>
              <a:ext uri="{FF2B5EF4-FFF2-40B4-BE49-F238E27FC236}">
                <a16:creationId xmlns:a16="http://schemas.microsoft.com/office/drawing/2014/main" id="{674F35C9-8A45-D868-0DB3-46A7FB224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B02B312-45E8-8FE3-F9E0-3CEB8ABBA248}"/>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1500" dirty="0"/>
              <a:t>Pour </a:t>
            </a:r>
            <a:r>
              <a:rPr lang="en-US" sz="1500" dirty="0" err="1"/>
              <a:t>créer</a:t>
            </a:r>
            <a:r>
              <a:rPr lang="en-US" sz="1500" dirty="0"/>
              <a:t> </a:t>
            </a:r>
            <a:r>
              <a:rPr lang="en-US" sz="1500" dirty="0" err="1"/>
              <a:t>une</a:t>
            </a:r>
            <a:r>
              <a:rPr lang="en-US" sz="1500" dirty="0"/>
              <a:t> table, on </a:t>
            </a:r>
            <a:r>
              <a:rPr lang="en-US" sz="1500" dirty="0" err="1"/>
              <a:t>utilise</a:t>
            </a:r>
            <a:r>
              <a:rPr lang="en-US" sz="1500" dirty="0"/>
              <a:t> </a:t>
            </a:r>
            <a:r>
              <a:rPr lang="en-US" sz="1500" dirty="0" err="1"/>
              <a:t>une</a:t>
            </a:r>
            <a:r>
              <a:rPr lang="en-US" sz="1500" dirty="0"/>
              <a:t> </a:t>
            </a:r>
            <a:r>
              <a:rPr lang="en-US" sz="1500" dirty="0" err="1"/>
              <a:t>classe</a:t>
            </a:r>
            <a:r>
              <a:rPr lang="en-US" sz="1500" dirty="0"/>
              <a:t> </a:t>
            </a:r>
            <a:r>
              <a:rPr lang="en-US" sz="1500" dirty="0" err="1"/>
              <a:t>où</a:t>
            </a:r>
            <a:r>
              <a:rPr lang="en-US" sz="1500" dirty="0"/>
              <a:t> </a:t>
            </a:r>
            <a:r>
              <a:rPr lang="en-US" sz="1500" dirty="0" err="1"/>
              <a:t>l'on</a:t>
            </a:r>
            <a:r>
              <a:rPr lang="en-US" sz="1500" dirty="0"/>
              <a:t> </a:t>
            </a:r>
            <a:r>
              <a:rPr lang="en-US" sz="1500" dirty="0" err="1"/>
              <a:t>ajoute</a:t>
            </a:r>
            <a:r>
              <a:rPr lang="en-US" sz="1500" dirty="0"/>
              <a:t> </a:t>
            </a:r>
            <a:r>
              <a:rPr lang="en-US" sz="1500" dirty="0" err="1"/>
              <a:t>l'annotation</a:t>
            </a:r>
            <a:r>
              <a:rPr lang="en-US" sz="1500" dirty="0"/>
              <a:t> </a:t>
            </a:r>
            <a:r>
              <a:rPr lang="en-US" sz="1500" dirty="0">
                <a:solidFill>
                  <a:schemeClr val="accent6"/>
                </a:solidFill>
              </a:rPr>
              <a:t>@Entity</a:t>
            </a:r>
            <a:r>
              <a:rPr lang="en-US" sz="1500" dirty="0"/>
              <a:t> et les </a:t>
            </a:r>
            <a:r>
              <a:rPr lang="en-US" sz="1500" dirty="0" err="1"/>
              <a:t>attributs</a:t>
            </a:r>
            <a:r>
              <a:rPr lang="en-US" sz="1500" dirty="0"/>
              <a:t> de </a:t>
            </a:r>
            <a:r>
              <a:rPr lang="en-US" sz="1500" dirty="0" err="1"/>
              <a:t>cette</a:t>
            </a:r>
            <a:r>
              <a:rPr lang="en-US" sz="1500" dirty="0"/>
              <a:t> </a:t>
            </a:r>
            <a:r>
              <a:rPr lang="en-US" sz="1500" dirty="0" err="1"/>
              <a:t>classe</a:t>
            </a:r>
            <a:r>
              <a:rPr lang="en-US" sz="1500" dirty="0"/>
              <a:t> </a:t>
            </a:r>
            <a:r>
              <a:rPr lang="en-US" sz="1500" dirty="0" err="1"/>
              <a:t>seront</a:t>
            </a:r>
            <a:r>
              <a:rPr lang="en-US" sz="1500" dirty="0"/>
              <a:t> </a:t>
            </a:r>
            <a:r>
              <a:rPr lang="en-US" sz="1500" dirty="0" err="1"/>
              <a:t>considérés</a:t>
            </a:r>
            <a:r>
              <a:rPr lang="en-US" sz="1500" dirty="0"/>
              <a:t> </a:t>
            </a:r>
            <a:r>
              <a:rPr lang="en-US" sz="1500" dirty="0" err="1"/>
              <a:t>comme</a:t>
            </a:r>
            <a:r>
              <a:rPr lang="en-US" sz="1500" dirty="0"/>
              <a:t> des </a:t>
            </a:r>
            <a:r>
              <a:rPr lang="en-US" sz="1500" dirty="0" err="1"/>
              <a:t>colonnes</a:t>
            </a:r>
            <a:r>
              <a:rPr lang="en-US" sz="1500" dirty="0"/>
              <a:t> de la table qui sera </a:t>
            </a:r>
            <a:r>
              <a:rPr lang="en-US" sz="1500" dirty="0" err="1"/>
              <a:t>créée</a:t>
            </a:r>
            <a:r>
              <a:rPr lang="en-US" sz="1500" dirty="0"/>
              <a:t>. Pour </a:t>
            </a:r>
            <a:r>
              <a:rPr lang="en-US" sz="1500" dirty="0" err="1"/>
              <a:t>définir</a:t>
            </a:r>
            <a:r>
              <a:rPr lang="en-US" sz="1500" dirty="0"/>
              <a:t> </a:t>
            </a:r>
            <a:r>
              <a:rPr lang="en-US" sz="1500" dirty="0" err="1"/>
              <a:t>l'attribut</a:t>
            </a:r>
            <a:r>
              <a:rPr lang="en-US" sz="1500" dirty="0"/>
              <a:t> qui sera la </a:t>
            </a:r>
            <a:r>
              <a:rPr lang="en-US" sz="1500" dirty="0" err="1"/>
              <a:t>clé</a:t>
            </a:r>
            <a:r>
              <a:rPr lang="en-US" sz="1500" dirty="0"/>
              <a:t> </a:t>
            </a:r>
            <a:r>
              <a:rPr lang="en-US" sz="1500" dirty="0" err="1"/>
              <a:t>primaire</a:t>
            </a:r>
            <a:r>
              <a:rPr lang="en-US" sz="1500" dirty="0"/>
              <a:t>, il </a:t>
            </a:r>
            <a:r>
              <a:rPr lang="en-US" sz="1500" dirty="0" err="1"/>
              <a:t>faudra</a:t>
            </a:r>
            <a:r>
              <a:rPr lang="en-US" sz="1500" dirty="0"/>
              <a:t> </a:t>
            </a:r>
            <a:r>
              <a:rPr lang="en-US" sz="1500" dirty="0" err="1"/>
              <a:t>ajouter</a:t>
            </a:r>
            <a:r>
              <a:rPr lang="en-US" sz="1500" dirty="0"/>
              <a:t> </a:t>
            </a:r>
            <a:r>
              <a:rPr lang="en-US" sz="1500" dirty="0" err="1"/>
              <a:t>l'annotation</a:t>
            </a:r>
            <a:r>
              <a:rPr lang="en-US" sz="1500" dirty="0"/>
              <a:t> </a:t>
            </a:r>
            <a:r>
              <a:rPr lang="en-US" sz="1500" dirty="0">
                <a:solidFill>
                  <a:schemeClr val="accent6"/>
                </a:solidFill>
              </a:rPr>
              <a:t>@Id</a:t>
            </a:r>
            <a:r>
              <a:rPr lang="en-US" sz="1500" dirty="0"/>
              <a:t> et pour dire à </a:t>
            </a:r>
            <a:r>
              <a:rPr lang="en-US" sz="1500" dirty="0" err="1"/>
              <a:t>jpa</a:t>
            </a:r>
            <a:r>
              <a:rPr lang="en-US" sz="1500" dirty="0"/>
              <a:t> de </a:t>
            </a:r>
            <a:r>
              <a:rPr lang="en-US" sz="1500" dirty="0" err="1"/>
              <a:t>générer</a:t>
            </a:r>
            <a:r>
              <a:rPr lang="en-US" sz="1500" dirty="0"/>
              <a:t> </a:t>
            </a:r>
            <a:r>
              <a:rPr lang="en-US" sz="1500" dirty="0" err="1"/>
              <a:t>automatiquement</a:t>
            </a:r>
            <a:r>
              <a:rPr lang="en-US" sz="1500" dirty="0"/>
              <a:t> </a:t>
            </a:r>
            <a:r>
              <a:rPr lang="en-US" sz="1500" dirty="0" err="1"/>
              <a:t>l'id</a:t>
            </a:r>
            <a:r>
              <a:rPr lang="en-US" sz="1500" dirty="0"/>
              <a:t>, on </a:t>
            </a:r>
            <a:r>
              <a:rPr lang="en-US" sz="1500" dirty="0" err="1"/>
              <a:t>peut</a:t>
            </a:r>
            <a:r>
              <a:rPr lang="en-US" sz="1500" dirty="0"/>
              <a:t> </a:t>
            </a:r>
            <a:r>
              <a:rPr lang="en-US" sz="1500" dirty="0" err="1"/>
              <a:t>aussi</a:t>
            </a:r>
            <a:r>
              <a:rPr lang="en-US" sz="1500" dirty="0"/>
              <a:t> </a:t>
            </a:r>
            <a:r>
              <a:rPr lang="en-US" sz="1500" dirty="0" err="1"/>
              <a:t>ajouter</a:t>
            </a:r>
            <a:r>
              <a:rPr lang="en-US" sz="1500" dirty="0"/>
              <a:t> </a:t>
            </a:r>
            <a:r>
              <a:rPr lang="en-US" sz="1500" dirty="0" err="1"/>
              <a:t>l'annotation</a:t>
            </a:r>
            <a:r>
              <a:rPr lang="en-US" sz="1500" dirty="0"/>
              <a:t> </a:t>
            </a:r>
            <a:r>
              <a:rPr lang="en-US" sz="1500" dirty="0" err="1"/>
              <a:t>l'annotation</a:t>
            </a:r>
            <a:r>
              <a:rPr lang="en-US" sz="1500" dirty="0"/>
              <a:t> </a:t>
            </a:r>
            <a:r>
              <a:rPr lang="en-US" sz="1500" dirty="0">
                <a:solidFill>
                  <a:schemeClr val="accent6"/>
                </a:solidFill>
              </a:rPr>
              <a:t>@GeneratedValue</a:t>
            </a:r>
            <a:r>
              <a:rPr lang="en-US" sz="1500" dirty="0"/>
              <a:t>. </a:t>
            </a:r>
            <a:r>
              <a:rPr lang="en-US" sz="1500" dirty="0" err="1"/>
              <a:t>Exemple</a:t>
            </a:r>
            <a:r>
              <a:rPr lang="en-US" sz="1500" dirty="0"/>
              <a:t>: @GeneratedValue(strategy=GenerationType.</a:t>
            </a:r>
            <a:r>
              <a:rPr lang="en-US" sz="1500" i="1" dirty="0"/>
              <a:t>IDENTITY ) (à noter que </a:t>
            </a:r>
            <a:r>
              <a:rPr lang="en-US" sz="1500" i="1" dirty="0" err="1"/>
              <a:t>ce</a:t>
            </a:r>
            <a:r>
              <a:rPr lang="en-US" sz="1500" i="1" dirty="0"/>
              <a:t> </a:t>
            </a:r>
            <a:r>
              <a:rPr lang="en-US" sz="1500" i="1" dirty="0" err="1"/>
              <a:t>n'est</a:t>
            </a:r>
            <a:r>
              <a:rPr lang="en-US" sz="1500" i="1" dirty="0"/>
              <a:t> pas la </a:t>
            </a:r>
            <a:r>
              <a:rPr lang="en-US" sz="1500" i="1" dirty="0" err="1"/>
              <a:t>seule</a:t>
            </a:r>
            <a:r>
              <a:rPr lang="en-US" sz="1500" i="1" dirty="0"/>
              <a:t> option)</a:t>
            </a:r>
            <a:endParaRPr lang="en-US" sz="1500" dirty="0"/>
          </a:p>
          <a:p>
            <a:pPr indent="-228600">
              <a:buFont typeface="Arial" panose="020B0604020202020204" pitchFamily="34" charset="0"/>
              <a:buChar char="•"/>
            </a:pPr>
            <a:endParaRPr lang="en-US" sz="1500"/>
          </a:p>
        </p:txBody>
      </p:sp>
      <p:pic>
        <p:nvPicPr>
          <p:cNvPr id="5" name="Espace réservé pour une image  4" descr="Une image contenant texte, capture d’écran, logiciel, Logiciel multimédia&#10;&#10;Description générée automatiquement">
            <a:extLst>
              <a:ext uri="{FF2B5EF4-FFF2-40B4-BE49-F238E27FC236}">
                <a16:creationId xmlns:a16="http://schemas.microsoft.com/office/drawing/2014/main" id="{D5389CE7-5A27-0021-82B1-932A24BCD845}"/>
              </a:ext>
            </a:extLst>
          </p:cNvPr>
          <p:cNvPicPr>
            <a:picLocks noGrp="1" noChangeAspect="1"/>
          </p:cNvPicPr>
          <p:nvPr>
            <p:ph type="pic" idx="1"/>
          </p:nvPr>
        </p:nvPicPr>
        <p:blipFill>
          <a:blip r:embed="rId2"/>
          <a:srcRect l="14381" r="14381"/>
          <a:stretch/>
        </p:blipFill>
        <p:spPr>
          <a:xfrm>
            <a:off x="4654296" y="703389"/>
            <a:ext cx="6903720" cy="5451222"/>
          </a:xfrm>
          <a:prstGeom prst="rect">
            <a:avLst/>
          </a:prstGeom>
        </p:spPr>
      </p:pic>
    </p:spTree>
    <p:extLst>
      <p:ext uri="{BB962C8B-B14F-4D97-AF65-F5344CB8AC3E}">
        <p14:creationId xmlns:p14="http://schemas.microsoft.com/office/powerpoint/2010/main" val="349778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pour une image  4" descr="Une image contenant texte, capture d’écran, logiciel, Logiciel multimédia&#10;&#10;Description générée automatiquement">
            <a:extLst>
              <a:ext uri="{FF2B5EF4-FFF2-40B4-BE49-F238E27FC236}">
                <a16:creationId xmlns:a16="http://schemas.microsoft.com/office/drawing/2014/main" id="{2CCB75B4-1CCD-2C91-4ECC-0C9734907928}"/>
              </a:ext>
            </a:extLst>
          </p:cNvPr>
          <p:cNvPicPr>
            <a:picLocks noGrp="1" noChangeAspect="1"/>
          </p:cNvPicPr>
          <p:nvPr>
            <p:ph type="pic" idx="1"/>
          </p:nvPr>
        </p:nvPicPr>
        <p:blipFill rotWithShape="1">
          <a:blip r:embed="rId2"/>
          <a:srcRect r="20689"/>
          <a:stretch/>
        </p:blipFill>
        <p:spPr>
          <a:xfrm>
            <a:off x="2522356" y="10"/>
            <a:ext cx="9669642" cy="6857990"/>
          </a:xfrm>
          <a:prstGeom prst="rect">
            <a:avLst/>
          </a:prstGeom>
        </p:spPr>
      </p:pic>
      <p:sp>
        <p:nvSpPr>
          <p:cNvPr id="33" name="Rectangle 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4AFCCD4-DEA3-3313-EEE6-EB9FC32BE110}"/>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Spring Data JPA</a:t>
            </a:r>
          </a:p>
        </p:txBody>
      </p:sp>
      <p:sp>
        <p:nvSpPr>
          <p:cNvPr id="3" name="Espace réservé du contenu 2">
            <a:extLst>
              <a:ext uri="{FF2B5EF4-FFF2-40B4-BE49-F238E27FC236}">
                <a16:creationId xmlns:a16="http://schemas.microsoft.com/office/drawing/2014/main" id="{F13AA05D-1DEF-FE22-1C74-2FE0B4A0343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1400"/>
              <a:t>Il est aussi possible de creer une interface qui permet de récupérer des données dans sa base de données sur une table specifique sans passer par des scripts sql. Jpa propose une interface générique appelée JpaRepository prenant deux paramètres, la classe annotée @Entity et qui représente une table, et le type de l'id de la table.</a:t>
            </a:r>
            <a:br>
              <a:rPr lang="en-US" sz="1400"/>
            </a:br>
            <a:r>
              <a:rPr lang="en-US" sz="1400"/>
              <a:t>Ensuite pour définir des requêtes, il faut déclarer des méthodes dans une interface qui éténds la classe JpaRepository. Jpa utilise le nom de la méthode pour savoir quelle requête utiliser.</a:t>
            </a:r>
            <a:br>
              <a:rPr lang="en-US" sz="1400"/>
            </a:br>
            <a:r>
              <a:rPr lang="en-US" sz="1400"/>
              <a:t>Par défaut, dès que vous créez votre interface Repository, vous pourrez récuperer un élément par son id en utilisant une méthode disponible par défaut findById</a:t>
            </a:r>
          </a:p>
          <a:p>
            <a:pPr indent="-228600">
              <a:buFont typeface="Arial" panose="020B0604020202020204" pitchFamily="34" charset="0"/>
              <a:buChar char="•"/>
            </a:pPr>
            <a:r>
              <a:rPr lang="en-US" sz="1400"/>
              <a:t>Dans cet exemple, en déclarant juste cette méthode, on sera capable de récupérer un utilisateur par son email.</a:t>
            </a:r>
          </a:p>
          <a:p>
            <a:pPr indent="-228600">
              <a:buFont typeface="Arial" panose="020B0604020202020204" pitchFamily="34" charset="0"/>
              <a:buChar char="•"/>
            </a:pPr>
            <a:endParaRPr lang="en-US" sz="1400"/>
          </a:p>
        </p:txBody>
      </p:sp>
    </p:spTree>
    <p:extLst>
      <p:ext uri="{BB962C8B-B14F-4D97-AF65-F5344CB8AC3E}">
        <p14:creationId xmlns:p14="http://schemas.microsoft.com/office/powerpoint/2010/main" val="2684671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7C7D5F-78D8-0F16-FED7-8032E8568B0F}"/>
            </a:ext>
          </a:extLst>
        </p:cNvPr>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5E36D8-97D4-859F-CFDE-F2E2D64AB730}"/>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400" kern="1200">
                <a:solidFill>
                  <a:schemeClr val="tx1"/>
                </a:solidFill>
                <a:latin typeface="+mj-lt"/>
                <a:ea typeface="+mj-ea"/>
                <a:cs typeface="+mj-cs"/>
              </a:rPr>
              <a:t>Spring Data JPA</a:t>
            </a:r>
          </a:p>
        </p:txBody>
      </p:sp>
      <p:pic>
        <p:nvPicPr>
          <p:cNvPr id="5" name="Espace réservé pour une image  4" descr="Une image contenant texte, capture d’écran, logiciel, Logiciel multimédia&#10;&#10;Description générée automatiquement">
            <a:extLst>
              <a:ext uri="{FF2B5EF4-FFF2-40B4-BE49-F238E27FC236}">
                <a16:creationId xmlns:a16="http://schemas.microsoft.com/office/drawing/2014/main" id="{DF2AE88D-23C9-F5F1-489A-D7D28B2CD37C}"/>
              </a:ext>
            </a:extLst>
          </p:cNvPr>
          <p:cNvPicPr>
            <a:picLocks noGrp="1" noChangeAspect="1"/>
          </p:cNvPicPr>
          <p:nvPr>
            <p:ph type="pic" idx="1"/>
          </p:nvPr>
        </p:nvPicPr>
        <p:blipFill rotWithShape="1">
          <a:blip r:embed="rId2"/>
          <a:srcRect b="1316"/>
          <a:stretch/>
        </p:blipFill>
        <p:spPr>
          <a:xfrm>
            <a:off x="630936" y="1893669"/>
            <a:ext cx="5458968" cy="3070661"/>
          </a:xfrm>
          <a:prstGeom prst="rect">
            <a:avLst/>
          </a:prstGeom>
        </p:spPr>
      </p:pic>
      <p:sp>
        <p:nvSpPr>
          <p:cNvPr id="70"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C83E398-60A5-6FB7-487B-BB21A823D3EC}"/>
              </a:ext>
            </a:extLst>
          </p:cNvPr>
          <p:cNvSpPr>
            <a:spLocks noGrp="1"/>
          </p:cNvSpPr>
          <p:nvPr>
            <p:ph type="body" sz="half" idx="2"/>
          </p:nvPr>
        </p:nvSpPr>
        <p:spPr>
          <a:xfrm>
            <a:off x="6739128" y="2664886"/>
            <a:ext cx="4818888" cy="3550789"/>
          </a:xfrm>
        </p:spPr>
        <p:txBody>
          <a:bodyPr vert="horz" lIns="91440" tIns="45720" rIns="91440" bIns="45720" rtlCol="0" anchor="t">
            <a:normAutofit lnSpcReduction="10000"/>
          </a:bodyPr>
          <a:lstStyle/>
          <a:p>
            <a:pPr marL="285750" indent="-228600">
              <a:buFont typeface="Arial,Sans-Serif" panose="020B0604020202020204" pitchFamily="34" charset="0"/>
              <a:buChar char="•"/>
            </a:pPr>
            <a:r>
              <a:rPr lang="en-US" sz="1100" dirty="0">
                <a:latin typeface="Arial"/>
                <a:cs typeface="Arial"/>
              </a:rPr>
              <a:t>Spring data </a:t>
            </a:r>
            <a:r>
              <a:rPr lang="en-US" sz="1100" err="1">
                <a:latin typeface="Arial"/>
                <a:cs typeface="Arial"/>
              </a:rPr>
              <a:t>permet</a:t>
            </a:r>
            <a:r>
              <a:rPr lang="en-US" sz="1100" dirty="0">
                <a:latin typeface="Arial"/>
                <a:cs typeface="Arial"/>
              </a:rPr>
              <a:t> </a:t>
            </a:r>
            <a:r>
              <a:rPr lang="en-US" sz="1100" err="1">
                <a:latin typeface="Arial"/>
                <a:cs typeface="Arial"/>
              </a:rPr>
              <a:t>aussi</a:t>
            </a:r>
            <a:r>
              <a:rPr lang="en-US" sz="1100" dirty="0">
                <a:latin typeface="Arial"/>
                <a:cs typeface="Arial"/>
              </a:rPr>
              <a:t> de </a:t>
            </a:r>
            <a:r>
              <a:rPr lang="en-US" sz="1100" b="1" dirty="0">
                <a:latin typeface="Arial"/>
                <a:cs typeface="Arial"/>
              </a:rPr>
              <a:t>connecter son application à </a:t>
            </a:r>
            <a:r>
              <a:rPr lang="en-US" sz="1100" b="1" err="1">
                <a:latin typeface="Arial"/>
                <a:cs typeface="Arial"/>
              </a:rPr>
              <a:t>sa</a:t>
            </a:r>
            <a:r>
              <a:rPr lang="en-US" sz="1100" b="1" dirty="0">
                <a:latin typeface="Arial"/>
                <a:cs typeface="Arial"/>
              </a:rPr>
              <a:t> base de données</a:t>
            </a:r>
            <a:r>
              <a:rPr lang="en-US" sz="1100" dirty="0">
                <a:latin typeface="Arial"/>
                <a:cs typeface="Arial"/>
              </a:rPr>
              <a:t> de manière </a:t>
            </a:r>
            <a:r>
              <a:rPr lang="en-US" sz="1100" err="1">
                <a:latin typeface="Arial"/>
                <a:cs typeface="Arial"/>
              </a:rPr>
              <a:t>déclarative</a:t>
            </a:r>
            <a:r>
              <a:rPr lang="en-US" sz="1100" dirty="0">
                <a:latin typeface="Arial"/>
                <a:cs typeface="Arial"/>
              </a:rPr>
              <a:t>, </a:t>
            </a:r>
            <a:r>
              <a:rPr lang="en-US" sz="1100" err="1">
                <a:latin typeface="Arial"/>
                <a:cs typeface="Arial"/>
              </a:rPr>
              <a:t>en</a:t>
            </a:r>
            <a:r>
              <a:rPr lang="en-US" sz="1100" dirty="0">
                <a:latin typeface="Arial"/>
                <a:cs typeface="Arial"/>
              </a:rPr>
              <a:t> </a:t>
            </a:r>
            <a:r>
              <a:rPr lang="en-US" sz="1100" err="1">
                <a:latin typeface="Arial"/>
                <a:cs typeface="Arial"/>
              </a:rPr>
              <a:t>ajoutant</a:t>
            </a:r>
            <a:r>
              <a:rPr lang="en-US" sz="1100" dirty="0">
                <a:latin typeface="Arial"/>
                <a:cs typeface="Arial"/>
              </a:rPr>
              <a:t> </a:t>
            </a:r>
            <a:r>
              <a:rPr lang="en-US" sz="1100" err="1">
                <a:latin typeface="Arial"/>
                <a:cs typeface="Arial"/>
              </a:rPr>
              <a:t>juste</a:t>
            </a:r>
            <a:r>
              <a:rPr lang="en-US" sz="1100" dirty="0">
                <a:latin typeface="Arial"/>
                <a:cs typeface="Arial"/>
              </a:rPr>
              <a:t> des </a:t>
            </a:r>
            <a:r>
              <a:rPr lang="en-US" sz="1100" err="1">
                <a:latin typeface="Arial"/>
                <a:cs typeface="Arial"/>
              </a:rPr>
              <a:t>propriétés</a:t>
            </a:r>
            <a:r>
              <a:rPr lang="en-US" sz="1100" dirty="0">
                <a:latin typeface="Arial"/>
                <a:cs typeface="Arial"/>
              </a:rPr>
              <a:t> dans le </a:t>
            </a:r>
            <a:r>
              <a:rPr lang="en-US" sz="1100" err="1">
                <a:latin typeface="Arial"/>
                <a:cs typeface="Arial"/>
              </a:rPr>
              <a:t>fichier</a:t>
            </a:r>
            <a:r>
              <a:rPr lang="en-US" sz="1100" dirty="0">
                <a:latin typeface="Arial"/>
                <a:cs typeface="Arial"/>
              </a:rPr>
              <a:t> </a:t>
            </a:r>
            <a:r>
              <a:rPr lang="en-US" sz="1100" err="1">
                <a:latin typeface="Arial"/>
                <a:cs typeface="Arial"/>
              </a:rPr>
              <a:t>application.properties</a:t>
            </a:r>
            <a:endParaRPr lang="en-US" sz="1100">
              <a:latin typeface="Arial"/>
              <a:cs typeface="Arial"/>
            </a:endParaRPr>
          </a:p>
          <a:p>
            <a:pPr marL="285750" indent="-228600">
              <a:buFont typeface="Arial,Sans-Serif" panose="020B0604020202020204" pitchFamily="34" charset="0"/>
              <a:buChar char="•"/>
            </a:pPr>
            <a:endParaRPr lang="en-US" sz="1100" dirty="0">
              <a:latin typeface="Arial"/>
              <a:cs typeface="Arial"/>
            </a:endParaRPr>
          </a:p>
          <a:p>
            <a:pPr marL="285750" indent="-228600">
              <a:buFont typeface="Arial,Sans-Serif" panose="020B0604020202020204" pitchFamily="34" charset="0"/>
              <a:buChar char="•"/>
            </a:pPr>
            <a:r>
              <a:rPr lang="en-US" sz="1100" dirty="0">
                <a:latin typeface="Arial"/>
                <a:cs typeface="Arial"/>
              </a:rPr>
              <a:t>Les </a:t>
            </a:r>
            <a:r>
              <a:rPr lang="en-US" sz="1100" dirty="0" err="1">
                <a:latin typeface="Arial"/>
                <a:cs typeface="Arial"/>
              </a:rPr>
              <a:t>principaux</a:t>
            </a:r>
            <a:r>
              <a:rPr lang="en-US" sz="1100" dirty="0">
                <a:latin typeface="Arial"/>
                <a:cs typeface="Arial"/>
              </a:rPr>
              <a:t> </a:t>
            </a:r>
            <a:r>
              <a:rPr lang="en-US" sz="1100" dirty="0" err="1">
                <a:latin typeface="Arial"/>
                <a:cs typeface="Arial"/>
              </a:rPr>
              <a:t>propriétés</a:t>
            </a:r>
            <a:r>
              <a:rPr lang="en-US" sz="1100" dirty="0">
                <a:latin typeface="Arial"/>
                <a:cs typeface="Arial"/>
              </a:rPr>
              <a:t> à </a:t>
            </a:r>
            <a:r>
              <a:rPr lang="en-US" sz="1100" dirty="0" err="1">
                <a:latin typeface="Arial"/>
                <a:cs typeface="Arial"/>
              </a:rPr>
              <a:t>ajouter</a:t>
            </a:r>
            <a:r>
              <a:rPr lang="en-US" sz="1100" dirty="0">
                <a:latin typeface="Arial"/>
                <a:cs typeface="Arial"/>
              </a:rPr>
              <a:t> </a:t>
            </a:r>
            <a:r>
              <a:rPr lang="en-US" sz="1100" dirty="0" err="1">
                <a:latin typeface="Arial"/>
                <a:cs typeface="Arial"/>
              </a:rPr>
              <a:t>sont</a:t>
            </a:r>
            <a:r>
              <a:rPr lang="en-US" sz="1100" dirty="0">
                <a:latin typeface="Arial"/>
                <a:cs typeface="Arial"/>
              </a:rPr>
              <a:t>:</a:t>
            </a:r>
          </a:p>
          <a:p>
            <a:pPr marL="742950" lvl="1" indent="-228600">
              <a:buFont typeface="Arial,Sans-Serif" panose="020B0604020202020204" pitchFamily="34" charset="0"/>
              <a:buChar char="•"/>
            </a:pPr>
            <a:r>
              <a:rPr lang="en-US" sz="1100" b="1" dirty="0">
                <a:latin typeface="Arial"/>
                <a:cs typeface="Arial"/>
              </a:rPr>
              <a:t>Spring.datasource.url </a:t>
            </a:r>
            <a:r>
              <a:rPr lang="en-US" sz="1100" dirty="0">
                <a:latin typeface="Arial"/>
                <a:cs typeface="Arial"/>
              </a:rPr>
              <a:t>qui correspond à </a:t>
            </a:r>
            <a:r>
              <a:rPr lang="en-US" sz="1100" err="1">
                <a:latin typeface="Arial"/>
                <a:cs typeface="Arial"/>
              </a:rPr>
              <a:t>l'url</a:t>
            </a:r>
            <a:r>
              <a:rPr lang="en-US" sz="1100" dirty="0">
                <a:latin typeface="Arial"/>
                <a:cs typeface="Arial"/>
              </a:rPr>
              <a:t> pour se connecter à </a:t>
            </a:r>
            <a:r>
              <a:rPr lang="en-US" sz="1100" err="1">
                <a:latin typeface="Arial"/>
                <a:cs typeface="Arial"/>
              </a:rPr>
              <a:t>sa</a:t>
            </a:r>
            <a:r>
              <a:rPr lang="en-US" sz="1100" dirty="0">
                <a:latin typeface="Arial"/>
                <a:cs typeface="Arial"/>
              </a:rPr>
              <a:t> base de données</a:t>
            </a:r>
          </a:p>
          <a:p>
            <a:pPr marL="742950" lvl="1" indent="-228600">
              <a:buFont typeface="Arial,Sans-Serif" panose="020B0604020202020204" pitchFamily="34" charset="0"/>
              <a:buChar char="•"/>
            </a:pPr>
            <a:r>
              <a:rPr lang="en-US" sz="1100" b="1" err="1">
                <a:latin typeface="Arial"/>
                <a:cs typeface="Arial"/>
              </a:rPr>
              <a:t>Spring.datasource.username</a:t>
            </a:r>
            <a:r>
              <a:rPr lang="en-US" sz="1100" dirty="0">
                <a:latin typeface="Arial"/>
                <a:cs typeface="Arial"/>
              </a:rPr>
              <a:t> qui correspond à </a:t>
            </a:r>
            <a:r>
              <a:rPr lang="en-US" sz="1100" err="1">
                <a:latin typeface="Arial"/>
                <a:cs typeface="Arial"/>
              </a:rPr>
              <a:t>l'utilisateur</a:t>
            </a:r>
            <a:endParaRPr lang="en-US" sz="1100">
              <a:latin typeface="Arial"/>
              <a:cs typeface="Arial"/>
            </a:endParaRPr>
          </a:p>
          <a:p>
            <a:pPr marL="742950" lvl="1" indent="-228600">
              <a:buFont typeface="Arial,Sans-Serif" panose="020B0604020202020204" pitchFamily="34" charset="0"/>
              <a:buChar char="•"/>
            </a:pPr>
            <a:r>
              <a:rPr lang="en-US" sz="1100" b="1" err="1">
                <a:latin typeface="Arial"/>
                <a:cs typeface="Arial"/>
              </a:rPr>
              <a:t>Spring.datasource.password</a:t>
            </a:r>
            <a:r>
              <a:rPr lang="en-US" sz="1100" dirty="0">
                <a:latin typeface="Arial"/>
                <a:cs typeface="Arial"/>
              </a:rPr>
              <a:t> qui correspond au mot de passe de </a:t>
            </a:r>
            <a:r>
              <a:rPr lang="en-US" sz="1100" err="1">
                <a:latin typeface="Arial"/>
                <a:cs typeface="Arial"/>
              </a:rPr>
              <a:t>cet</a:t>
            </a:r>
            <a:r>
              <a:rPr lang="en-US" sz="1100" dirty="0">
                <a:latin typeface="Arial"/>
                <a:cs typeface="Arial"/>
              </a:rPr>
              <a:t> </a:t>
            </a:r>
            <a:r>
              <a:rPr lang="en-US" sz="1100" err="1">
                <a:latin typeface="Arial"/>
                <a:cs typeface="Arial"/>
              </a:rPr>
              <a:t>utilisateur</a:t>
            </a:r>
            <a:endParaRPr lang="en-US" sz="1100">
              <a:latin typeface="Arial"/>
              <a:cs typeface="Arial"/>
            </a:endParaRPr>
          </a:p>
          <a:p>
            <a:pPr marL="742950" lvl="1" indent="-228600">
              <a:buFont typeface="Arial,Sans-Serif" panose="020B0604020202020204" pitchFamily="34" charset="0"/>
              <a:buChar char="•"/>
            </a:pPr>
            <a:r>
              <a:rPr lang="en-US" sz="1100" b="1" dirty="0" err="1">
                <a:latin typeface="Arial"/>
                <a:cs typeface="Arial"/>
              </a:rPr>
              <a:t>Spring.datasource.driver</a:t>
            </a:r>
            <a:r>
              <a:rPr lang="en-US" sz="1100" b="1" dirty="0">
                <a:latin typeface="Arial"/>
                <a:cs typeface="Arial"/>
              </a:rPr>
              <a:t>-class-name</a:t>
            </a:r>
            <a:r>
              <a:rPr lang="en-US" sz="1100" dirty="0">
                <a:latin typeface="Arial"/>
                <a:cs typeface="Arial"/>
              </a:rPr>
              <a:t> qui correspond au </a:t>
            </a:r>
            <a:r>
              <a:rPr lang="en-US" sz="1100" dirty="0" err="1">
                <a:latin typeface="Arial"/>
                <a:cs typeface="Arial"/>
              </a:rPr>
              <a:t>pilote</a:t>
            </a:r>
            <a:r>
              <a:rPr lang="en-US" sz="1100" dirty="0">
                <a:latin typeface="Arial"/>
                <a:cs typeface="Arial"/>
              </a:rPr>
              <a:t> </a:t>
            </a:r>
            <a:r>
              <a:rPr lang="en-US" sz="1100" dirty="0" err="1">
                <a:latin typeface="Arial"/>
                <a:cs typeface="Arial"/>
              </a:rPr>
              <a:t>jdbc</a:t>
            </a:r>
            <a:r>
              <a:rPr lang="en-US" sz="1100" dirty="0">
                <a:latin typeface="Arial"/>
                <a:cs typeface="Arial"/>
              </a:rPr>
              <a:t> que spring doit </a:t>
            </a:r>
            <a:r>
              <a:rPr lang="en-US" sz="1100" dirty="0" err="1">
                <a:latin typeface="Arial"/>
                <a:cs typeface="Arial"/>
              </a:rPr>
              <a:t>utiliser</a:t>
            </a:r>
            <a:r>
              <a:rPr lang="en-US" sz="1100" dirty="0">
                <a:latin typeface="Arial"/>
                <a:cs typeface="Arial"/>
              </a:rPr>
              <a:t>. La </a:t>
            </a:r>
            <a:r>
              <a:rPr lang="en-US" sz="1100" dirty="0" err="1">
                <a:latin typeface="Arial"/>
                <a:cs typeface="Arial"/>
              </a:rPr>
              <a:t>valeur</a:t>
            </a:r>
            <a:r>
              <a:rPr lang="en-US" sz="1100" dirty="0">
                <a:latin typeface="Arial"/>
                <a:cs typeface="Arial"/>
              </a:rPr>
              <a:t> </a:t>
            </a:r>
            <a:r>
              <a:rPr lang="en-US" sz="1100" dirty="0" err="1">
                <a:latin typeface="Arial"/>
                <a:cs typeface="Arial"/>
              </a:rPr>
              <a:t>dépend</a:t>
            </a:r>
            <a:r>
              <a:rPr lang="en-US" sz="1100" dirty="0">
                <a:latin typeface="Arial"/>
                <a:cs typeface="Arial"/>
              </a:rPr>
              <a:t> de la base de données </a:t>
            </a:r>
            <a:r>
              <a:rPr lang="en-US" sz="1100" dirty="0" err="1">
                <a:latin typeface="Arial"/>
                <a:cs typeface="Arial"/>
              </a:rPr>
              <a:t>utilisée</a:t>
            </a:r>
            <a:r>
              <a:rPr lang="en-US" sz="1100" dirty="0">
                <a:latin typeface="Arial"/>
                <a:cs typeface="Arial"/>
              </a:rPr>
              <a:t>.</a:t>
            </a:r>
          </a:p>
          <a:p>
            <a:pPr marL="285750" indent="-228600">
              <a:buFont typeface="Arial,Sans-Serif" panose="020B0604020202020204" pitchFamily="34" charset="0"/>
              <a:buChar char="•"/>
            </a:pPr>
            <a:r>
              <a:rPr lang="en-US" sz="1100" dirty="0">
                <a:latin typeface="Arial"/>
                <a:cs typeface="Arial"/>
              </a:rPr>
              <a:t>On </a:t>
            </a:r>
            <a:r>
              <a:rPr lang="en-US" sz="1100" dirty="0" err="1">
                <a:latin typeface="Arial"/>
                <a:cs typeface="Arial"/>
              </a:rPr>
              <a:t>peut</a:t>
            </a:r>
            <a:r>
              <a:rPr lang="en-US" sz="1100" dirty="0">
                <a:latin typeface="Arial"/>
                <a:cs typeface="Arial"/>
              </a:rPr>
              <a:t> </a:t>
            </a:r>
            <a:r>
              <a:rPr lang="en-US" sz="1100" dirty="0" err="1">
                <a:latin typeface="Arial"/>
                <a:cs typeface="Arial"/>
              </a:rPr>
              <a:t>aussi</a:t>
            </a:r>
            <a:r>
              <a:rPr lang="en-US" sz="1100" dirty="0">
                <a:latin typeface="Arial"/>
                <a:cs typeface="Arial"/>
              </a:rPr>
              <a:t> dire à </a:t>
            </a:r>
            <a:r>
              <a:rPr lang="en-US" sz="1100" dirty="0" err="1">
                <a:latin typeface="Arial"/>
                <a:cs typeface="Arial"/>
              </a:rPr>
              <a:t>Jpa</a:t>
            </a:r>
            <a:r>
              <a:rPr lang="en-US" sz="1100" dirty="0">
                <a:latin typeface="Arial"/>
                <a:cs typeface="Arial"/>
              </a:rPr>
              <a:t> de </a:t>
            </a:r>
            <a:r>
              <a:rPr lang="en-US" sz="1100" dirty="0" err="1">
                <a:latin typeface="Arial"/>
                <a:cs typeface="Arial"/>
              </a:rPr>
              <a:t>créer</a:t>
            </a:r>
            <a:r>
              <a:rPr lang="en-US" sz="1100" dirty="0">
                <a:latin typeface="Arial"/>
                <a:cs typeface="Arial"/>
              </a:rPr>
              <a:t> des tables pour </a:t>
            </a:r>
            <a:r>
              <a:rPr lang="en-US" sz="1100" dirty="0" err="1">
                <a:latin typeface="Arial"/>
                <a:cs typeface="Arial"/>
              </a:rPr>
              <a:t>nos</a:t>
            </a:r>
            <a:r>
              <a:rPr lang="en-US" sz="1100" dirty="0">
                <a:latin typeface="Arial"/>
                <a:cs typeface="Arial"/>
              </a:rPr>
              <a:t> classes </a:t>
            </a:r>
            <a:r>
              <a:rPr lang="en-US" sz="1100" dirty="0" err="1">
                <a:latin typeface="Arial"/>
                <a:cs typeface="Arial"/>
              </a:rPr>
              <a:t>annotées</a:t>
            </a:r>
            <a:r>
              <a:rPr lang="en-US" sz="1100" dirty="0">
                <a:latin typeface="Arial"/>
                <a:cs typeface="Arial"/>
              </a:rPr>
              <a:t> </a:t>
            </a:r>
            <a:r>
              <a:rPr lang="en-US" sz="1100" dirty="0">
                <a:solidFill>
                  <a:schemeClr val="accent6"/>
                </a:solidFill>
                <a:latin typeface="Arial"/>
                <a:cs typeface="Arial"/>
              </a:rPr>
              <a:t>@Entity</a:t>
            </a:r>
            <a:r>
              <a:rPr lang="en-US" sz="1100" dirty="0">
                <a:latin typeface="Arial"/>
                <a:cs typeface="Arial"/>
              </a:rPr>
              <a:t> </a:t>
            </a:r>
            <a:r>
              <a:rPr lang="en-US" sz="1100" dirty="0" err="1">
                <a:latin typeface="Arial"/>
                <a:cs typeface="Arial"/>
              </a:rPr>
              <a:t>dès</a:t>
            </a:r>
            <a:r>
              <a:rPr lang="en-US" sz="1100" dirty="0">
                <a:latin typeface="Arial"/>
                <a:cs typeface="Arial"/>
              </a:rPr>
              <a:t> le </a:t>
            </a:r>
            <a:r>
              <a:rPr lang="en-US" sz="1100" dirty="0" err="1">
                <a:latin typeface="Arial"/>
                <a:cs typeface="Arial"/>
              </a:rPr>
              <a:t>démarrage</a:t>
            </a:r>
            <a:r>
              <a:rPr lang="en-US" sz="1100" dirty="0">
                <a:latin typeface="Arial"/>
                <a:cs typeface="Arial"/>
              </a:rPr>
              <a:t> de </a:t>
            </a:r>
            <a:r>
              <a:rPr lang="en-US" sz="1100" dirty="0" err="1">
                <a:latin typeface="Arial"/>
                <a:cs typeface="Arial"/>
              </a:rPr>
              <a:t>l'application</a:t>
            </a:r>
            <a:r>
              <a:rPr lang="en-US" sz="1100" dirty="0">
                <a:latin typeface="Arial"/>
                <a:cs typeface="Arial"/>
              </a:rPr>
              <a:t> (</a:t>
            </a:r>
            <a:r>
              <a:rPr lang="en-US" sz="1100" dirty="0" err="1">
                <a:latin typeface="Arial"/>
                <a:cs typeface="Arial"/>
              </a:rPr>
              <a:t>utilisation</a:t>
            </a:r>
            <a:r>
              <a:rPr lang="en-US" sz="1100" dirty="0">
                <a:latin typeface="Arial"/>
                <a:cs typeface="Arial"/>
              </a:rPr>
              <a:t> de la </a:t>
            </a:r>
            <a:r>
              <a:rPr lang="en-US" sz="1100" dirty="0" err="1">
                <a:latin typeface="Arial"/>
                <a:cs typeface="Arial"/>
              </a:rPr>
              <a:t>propriété</a:t>
            </a:r>
            <a:r>
              <a:rPr lang="en-US" sz="1100" dirty="0">
                <a:latin typeface="Arial"/>
                <a:cs typeface="Arial"/>
              </a:rPr>
              <a:t> </a:t>
            </a:r>
            <a:r>
              <a:rPr lang="en-US" sz="1100" dirty="0" err="1">
                <a:solidFill>
                  <a:schemeClr val="accent2">
                    <a:lumMod val="75000"/>
                  </a:schemeClr>
                </a:solidFill>
                <a:latin typeface="Arial"/>
                <a:cs typeface="Arial"/>
              </a:rPr>
              <a:t>spring.jpa.hibernate.ddl</a:t>
            </a:r>
            <a:r>
              <a:rPr lang="en-US" sz="1100" dirty="0">
                <a:solidFill>
                  <a:schemeClr val="accent2">
                    <a:lumMod val="75000"/>
                  </a:schemeClr>
                </a:solidFill>
                <a:latin typeface="Arial"/>
                <a:cs typeface="Arial"/>
              </a:rPr>
              <a:t>-auto</a:t>
            </a:r>
            <a:r>
              <a:rPr lang="en-US" sz="1100" dirty="0">
                <a:latin typeface="Arial"/>
                <a:cs typeface="Arial"/>
              </a:rPr>
              <a:t>), et </a:t>
            </a:r>
            <a:r>
              <a:rPr lang="en-US" sz="1100" dirty="0" err="1">
                <a:latin typeface="Arial"/>
                <a:cs typeface="Arial"/>
              </a:rPr>
              <a:t>si</a:t>
            </a:r>
            <a:r>
              <a:rPr lang="en-US" sz="1100" dirty="0">
                <a:latin typeface="Arial"/>
                <a:cs typeface="Arial"/>
              </a:rPr>
              <a:t> on </a:t>
            </a:r>
            <a:r>
              <a:rPr lang="en-US" sz="1100" dirty="0" err="1">
                <a:latin typeface="Arial"/>
                <a:cs typeface="Arial"/>
              </a:rPr>
              <a:t>veux</a:t>
            </a:r>
            <a:r>
              <a:rPr lang="en-US" sz="1100" dirty="0">
                <a:latin typeface="Arial"/>
                <a:cs typeface="Arial"/>
              </a:rPr>
              <a:t>, de nous </a:t>
            </a:r>
            <a:r>
              <a:rPr lang="en-US" sz="1100" dirty="0" err="1">
                <a:latin typeface="Arial"/>
                <a:cs typeface="Arial"/>
              </a:rPr>
              <a:t>montrer</a:t>
            </a:r>
            <a:r>
              <a:rPr lang="en-US" sz="1100" dirty="0">
                <a:latin typeface="Arial"/>
                <a:cs typeface="Arial"/>
              </a:rPr>
              <a:t> les </a:t>
            </a:r>
            <a:r>
              <a:rPr lang="en-US" sz="1100" dirty="0" err="1">
                <a:latin typeface="Arial"/>
                <a:cs typeface="Arial"/>
              </a:rPr>
              <a:t>commandes</a:t>
            </a:r>
            <a:r>
              <a:rPr lang="en-US" sz="1100" dirty="0">
                <a:latin typeface="Arial"/>
                <a:cs typeface="Arial"/>
              </a:rPr>
              <a:t> </a:t>
            </a:r>
            <a:r>
              <a:rPr lang="en-US" sz="1100" dirty="0" err="1">
                <a:latin typeface="Arial"/>
                <a:cs typeface="Arial"/>
              </a:rPr>
              <a:t>sql</a:t>
            </a:r>
            <a:r>
              <a:rPr lang="en-US" sz="1100" dirty="0">
                <a:latin typeface="Arial"/>
                <a:cs typeface="Arial"/>
              </a:rPr>
              <a:t> </a:t>
            </a:r>
            <a:r>
              <a:rPr lang="en-US" sz="1100" dirty="0" err="1">
                <a:latin typeface="Arial"/>
                <a:cs typeface="Arial"/>
              </a:rPr>
              <a:t>qu'il</a:t>
            </a:r>
            <a:r>
              <a:rPr lang="en-US" sz="1100" dirty="0">
                <a:latin typeface="Arial"/>
                <a:cs typeface="Arial"/>
              </a:rPr>
              <a:t> </a:t>
            </a:r>
            <a:r>
              <a:rPr lang="en-US" sz="1100" dirty="0" err="1">
                <a:latin typeface="Arial"/>
                <a:cs typeface="Arial"/>
              </a:rPr>
              <a:t>génère</a:t>
            </a:r>
            <a:r>
              <a:rPr lang="en-US" sz="1100" dirty="0">
                <a:latin typeface="Arial"/>
                <a:cs typeface="Arial"/>
              </a:rPr>
              <a:t> (</a:t>
            </a:r>
            <a:r>
              <a:rPr lang="en-US" sz="1100" dirty="0" err="1">
                <a:latin typeface="Arial"/>
                <a:cs typeface="Arial"/>
              </a:rPr>
              <a:t>propriété</a:t>
            </a:r>
            <a:r>
              <a:rPr lang="en-US" sz="1100" dirty="0">
                <a:latin typeface="Arial"/>
                <a:cs typeface="Arial"/>
              </a:rPr>
              <a:t> </a:t>
            </a:r>
            <a:r>
              <a:rPr lang="en-US" sz="1100" dirty="0" err="1">
                <a:solidFill>
                  <a:schemeClr val="accent2">
                    <a:lumMod val="75000"/>
                  </a:schemeClr>
                </a:solidFill>
                <a:latin typeface="Arial"/>
                <a:cs typeface="Arial"/>
              </a:rPr>
              <a:t>spring.jpa.show-sql</a:t>
            </a:r>
            <a:r>
              <a:rPr lang="en-US" sz="1100" dirty="0">
                <a:latin typeface="Arial"/>
                <a:cs typeface="Arial"/>
              </a:rPr>
              <a:t> )</a:t>
            </a:r>
          </a:p>
          <a:p>
            <a:pPr marL="285750" indent="-228600">
              <a:buFont typeface="Arial,Sans-Serif" panose="020B0604020202020204" pitchFamily="34" charset="0"/>
              <a:buChar char="•"/>
            </a:pPr>
            <a:endParaRPr lang="en-US" sz="1100" dirty="0">
              <a:latin typeface="Arial"/>
              <a:cs typeface="Arial"/>
            </a:endParaRPr>
          </a:p>
          <a:p>
            <a:pPr indent="-228600">
              <a:buFont typeface="Arial" panose="020B0604020202020204" pitchFamily="34" charset="0"/>
              <a:buChar char="•"/>
            </a:pPr>
            <a:endParaRPr lang="en-US" sz="1200" dirty="0">
              <a:ea typeface="Calibri"/>
              <a:cs typeface="Calibri"/>
            </a:endParaRPr>
          </a:p>
        </p:txBody>
      </p:sp>
    </p:spTree>
    <p:extLst>
      <p:ext uri="{BB962C8B-B14F-4D97-AF65-F5344CB8AC3E}">
        <p14:creationId xmlns:p14="http://schemas.microsoft.com/office/powerpoint/2010/main" val="3097433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D19B6-4A3E-9132-A467-D167910B371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982288A-84DA-D471-F16F-E9AE35756F5F}"/>
              </a:ext>
            </a:extLst>
          </p:cNvPr>
          <p:cNvSpPr>
            <a:spLocks noGrp="1"/>
          </p:cNvSpPr>
          <p:nvPr>
            <p:ph type="title"/>
          </p:nvPr>
        </p:nvSpPr>
        <p:spPr/>
        <p:txBody>
          <a:bodyPr/>
          <a:lstStyle/>
          <a:p>
            <a:r>
              <a:rPr lang="fr-FR" dirty="0">
                <a:ea typeface="Calibri Light"/>
                <a:cs typeface="Calibri Light"/>
              </a:rPr>
              <a:t>Principales dépendances utilisées dans ce service</a:t>
            </a:r>
            <a:endParaRPr lang="fr-FR" dirty="0"/>
          </a:p>
        </p:txBody>
      </p:sp>
      <p:sp>
        <p:nvSpPr>
          <p:cNvPr id="3" name="Espace réservé du contenu 2">
            <a:extLst>
              <a:ext uri="{FF2B5EF4-FFF2-40B4-BE49-F238E27FC236}">
                <a16:creationId xmlns:a16="http://schemas.microsoft.com/office/drawing/2014/main" id="{B3AC98E5-BD6B-5864-7FC9-050155B3C967}"/>
              </a:ext>
            </a:extLst>
          </p:cNvPr>
          <p:cNvSpPr>
            <a:spLocks noGrp="1"/>
          </p:cNvSpPr>
          <p:nvPr>
            <p:ph idx="1"/>
          </p:nvPr>
        </p:nvSpPr>
        <p:spPr/>
        <p:txBody>
          <a:bodyPr vert="horz" lIns="91440" tIns="45720" rIns="91440" bIns="45720" rtlCol="0" anchor="t">
            <a:normAutofit/>
          </a:bodyPr>
          <a:lstStyle/>
          <a:p>
            <a:r>
              <a:rPr lang="fr-FR" dirty="0">
                <a:ea typeface="Calibri"/>
                <a:cs typeface="Calibri"/>
              </a:rPr>
              <a:t>Définition:  C'est une dépendance qui permet d'exposer notre application tant que service web avec un serveur par défaut (</a:t>
            </a:r>
            <a:r>
              <a:rPr lang="fr-FR" err="1">
                <a:solidFill>
                  <a:srgbClr val="FF0000"/>
                </a:solidFill>
                <a:ea typeface="Calibri"/>
                <a:cs typeface="Calibri"/>
              </a:rPr>
              <a:t>tomcat</a:t>
            </a:r>
            <a:r>
              <a:rPr lang="fr-FR" dirty="0">
                <a:solidFill>
                  <a:srgbClr val="FF0000"/>
                </a:solidFill>
                <a:ea typeface="Calibri"/>
                <a:cs typeface="Calibri"/>
              </a:rPr>
              <a:t> server</a:t>
            </a:r>
            <a:r>
              <a:rPr lang="fr-FR" dirty="0">
                <a:ea typeface="Calibri"/>
                <a:cs typeface="Calibri"/>
              </a:rPr>
              <a:t>) et de définir notre serveur web (</a:t>
            </a:r>
            <a:r>
              <a:rPr lang="fr-FR" err="1">
                <a:ea typeface="Calibri"/>
                <a:cs typeface="Calibri"/>
              </a:rPr>
              <a:t>endpoint</a:t>
            </a:r>
            <a:r>
              <a:rPr lang="fr-FR" dirty="0">
                <a:ea typeface="Calibri"/>
                <a:cs typeface="Calibri"/>
              </a:rPr>
              <a:t>, </a:t>
            </a:r>
            <a:r>
              <a:rPr lang="fr-FR" err="1">
                <a:ea typeface="Calibri"/>
                <a:cs typeface="Calibri"/>
              </a:rPr>
              <a:t>interceptor</a:t>
            </a:r>
            <a:r>
              <a:rPr lang="fr-FR" dirty="0">
                <a:ea typeface="Calibri"/>
                <a:cs typeface="Calibri"/>
              </a:rPr>
              <a:t>, url de base, </a:t>
            </a:r>
            <a:r>
              <a:rPr lang="fr-FR" err="1">
                <a:ea typeface="Calibri"/>
                <a:cs typeface="Calibri"/>
              </a:rPr>
              <a:t>etc</a:t>
            </a:r>
            <a:r>
              <a:rPr lang="fr-FR" dirty="0">
                <a:ea typeface="Calibri"/>
                <a:cs typeface="Calibri"/>
              </a:rPr>
              <a:t>).</a:t>
            </a:r>
          </a:p>
        </p:txBody>
      </p:sp>
      <p:sp>
        <p:nvSpPr>
          <p:cNvPr id="4" name="Espace réservé du texte 3">
            <a:extLst>
              <a:ext uri="{FF2B5EF4-FFF2-40B4-BE49-F238E27FC236}">
                <a16:creationId xmlns:a16="http://schemas.microsoft.com/office/drawing/2014/main" id="{9981A63F-CE01-57E5-CCD4-8E1ACFEDED8D}"/>
              </a:ext>
            </a:extLst>
          </p:cNvPr>
          <p:cNvSpPr>
            <a:spLocks noGrp="1"/>
          </p:cNvSpPr>
          <p:nvPr>
            <p:ph type="body" sz="half" idx="2"/>
          </p:nvPr>
        </p:nvSpPr>
        <p:spPr>
          <a:xfrm>
            <a:off x="687388" y="2790825"/>
            <a:ext cx="3065462" cy="2058988"/>
          </a:xfrm>
        </p:spPr>
        <p:txBody>
          <a:bodyPr vert="horz" lIns="91440" tIns="45720" rIns="91440" bIns="45720" rtlCol="0" anchor="t">
            <a:noAutofit/>
          </a:bodyPr>
          <a:lstStyle/>
          <a:p>
            <a:endParaRPr lang="fr-FR"/>
          </a:p>
          <a:p>
            <a:endParaRPr lang="fr-FR" dirty="0">
              <a:ea typeface="Calibri"/>
              <a:cs typeface="Calibri"/>
            </a:endParaRPr>
          </a:p>
          <a:p>
            <a:endParaRPr lang="fr-FR" dirty="0">
              <a:ea typeface="Calibri"/>
              <a:cs typeface="Calibri"/>
            </a:endParaRPr>
          </a:p>
          <a:p>
            <a:endParaRPr lang="fr-FR" dirty="0">
              <a:ea typeface="Calibri"/>
              <a:cs typeface="Calibri"/>
            </a:endParaRPr>
          </a:p>
          <a:p>
            <a:r>
              <a:rPr lang="fr-FR" sz="3200" dirty="0">
                <a:ea typeface="Calibri"/>
                <a:cs typeface="Calibri"/>
              </a:rPr>
              <a:t>Spring Web</a:t>
            </a:r>
          </a:p>
        </p:txBody>
      </p:sp>
    </p:spTree>
    <p:extLst>
      <p:ext uri="{BB962C8B-B14F-4D97-AF65-F5344CB8AC3E}">
        <p14:creationId xmlns:p14="http://schemas.microsoft.com/office/powerpoint/2010/main" val="297178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0592F0-3657-C729-5CB9-B15A4394F959}"/>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91B9DD-BFAE-D70E-6349-89A981AE607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Spring Web</a:t>
            </a:r>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2D36E61-2F93-92C6-5A0C-48592D0C5D00}"/>
              </a:ext>
            </a:extLst>
          </p:cNvPr>
          <p:cNvSpPr>
            <a:spLocks noGrp="1"/>
          </p:cNvSpPr>
          <p:nvPr>
            <p:ph type="body" sz="half" idx="2"/>
          </p:nvPr>
        </p:nvSpPr>
        <p:spPr>
          <a:xfrm>
            <a:off x="640080" y="2872899"/>
            <a:ext cx="4243589" cy="3320668"/>
          </a:xfrm>
        </p:spPr>
        <p:txBody>
          <a:bodyPr vert="horz" lIns="91440" tIns="45720" rIns="91440" bIns="45720" rtlCol="0" anchor="t">
            <a:normAutofit/>
          </a:bodyPr>
          <a:lstStyle/>
          <a:p>
            <a:pPr indent="-228600">
              <a:buFont typeface="Arial" panose="020B0604020202020204" pitchFamily="34" charset="0"/>
              <a:buChar char="•"/>
            </a:pPr>
            <a:r>
              <a:rPr lang="en-US" sz="1700" dirty="0"/>
              <a:t>Dans </a:t>
            </a:r>
            <a:r>
              <a:rPr lang="en-US" sz="1700" dirty="0" err="1"/>
              <a:t>ce</a:t>
            </a:r>
            <a:r>
              <a:rPr lang="en-US" sz="1700" dirty="0"/>
              <a:t> TP, nous </a:t>
            </a:r>
            <a:r>
              <a:rPr lang="en-US" sz="1700" dirty="0" err="1"/>
              <a:t>utiliserons</a:t>
            </a:r>
            <a:r>
              <a:rPr lang="en-US" sz="1700" dirty="0"/>
              <a:t> </a:t>
            </a:r>
            <a:r>
              <a:rPr lang="en-US" sz="1700" dirty="0" err="1"/>
              <a:t>principalement</a:t>
            </a:r>
            <a:r>
              <a:rPr lang="en-US" sz="1700" dirty="0"/>
              <a:t> Spring Web pour exposer </a:t>
            </a:r>
            <a:r>
              <a:rPr lang="en-US" sz="1700" dirty="0" err="1"/>
              <a:t>notre</a:t>
            </a:r>
            <a:r>
              <a:rPr lang="en-US" sz="1700" dirty="0"/>
              <a:t> service.</a:t>
            </a:r>
            <a:endParaRPr lang="en-US" sz="1700" dirty="0">
              <a:ea typeface="Calibri"/>
              <a:cs typeface="Calibri"/>
            </a:endParaRPr>
          </a:p>
          <a:p>
            <a:pPr indent="-228600">
              <a:buFont typeface="Arial" panose="020B0604020202020204" pitchFamily="34" charset="0"/>
              <a:buChar char="•"/>
            </a:pPr>
            <a:r>
              <a:rPr lang="en-US" sz="1700" dirty="0"/>
              <a:t>Pour </a:t>
            </a:r>
            <a:r>
              <a:rPr lang="en-US" sz="1700" dirty="0" err="1"/>
              <a:t>configurer</a:t>
            </a:r>
            <a:r>
              <a:rPr lang="en-US" sz="1700" dirty="0"/>
              <a:t> </a:t>
            </a:r>
            <a:r>
              <a:rPr lang="en-US" sz="1700" dirty="0" err="1"/>
              <a:t>notre</a:t>
            </a:r>
            <a:r>
              <a:rPr lang="en-US" sz="1700" dirty="0"/>
              <a:t> service pour </a:t>
            </a:r>
            <a:r>
              <a:rPr lang="en-US" sz="1700" dirty="0" err="1"/>
              <a:t>pouvoir</a:t>
            </a:r>
            <a:r>
              <a:rPr lang="en-US" sz="1700" dirty="0"/>
              <a:t> </a:t>
            </a:r>
            <a:r>
              <a:rPr lang="en-US" sz="1700" dirty="0" err="1"/>
              <a:t>effectuer</a:t>
            </a:r>
            <a:r>
              <a:rPr lang="en-US" sz="1700" dirty="0"/>
              <a:t> des </a:t>
            </a:r>
            <a:r>
              <a:rPr lang="en-US" sz="1700" dirty="0" err="1"/>
              <a:t>requêtes</a:t>
            </a:r>
            <a:r>
              <a:rPr lang="en-US" sz="1700" dirty="0"/>
              <a:t> dessus, il </a:t>
            </a:r>
            <a:r>
              <a:rPr lang="en-US" sz="1700" dirty="0" err="1"/>
              <a:t>faudra</a:t>
            </a:r>
            <a:r>
              <a:rPr lang="en-US" sz="1700" dirty="0"/>
              <a:t> </a:t>
            </a:r>
            <a:r>
              <a:rPr lang="en-US" sz="1700" dirty="0" err="1"/>
              <a:t>configurer</a:t>
            </a:r>
            <a:r>
              <a:rPr lang="en-US" sz="1700" dirty="0"/>
              <a:t> les endpoints (</a:t>
            </a:r>
            <a:r>
              <a:rPr lang="en-US" sz="1700" dirty="0" err="1"/>
              <a:t>c'est</a:t>
            </a:r>
            <a:r>
              <a:rPr lang="en-US" sz="1700" dirty="0"/>
              <a:t> à dire les </a:t>
            </a:r>
            <a:r>
              <a:rPr lang="en-US" sz="1700" dirty="0" err="1"/>
              <a:t>urls</a:t>
            </a:r>
            <a:r>
              <a:rPr lang="en-US" sz="1700" dirty="0"/>
              <a:t>) pour </a:t>
            </a:r>
            <a:r>
              <a:rPr lang="en-US" sz="1700" dirty="0" err="1"/>
              <a:t>accéder</a:t>
            </a:r>
            <a:r>
              <a:rPr lang="en-US" sz="1700" dirty="0"/>
              <a:t> aux </a:t>
            </a:r>
            <a:r>
              <a:rPr lang="en-US" sz="1700" dirty="0" err="1"/>
              <a:t>différents</a:t>
            </a:r>
            <a:r>
              <a:rPr lang="en-US" sz="1700" dirty="0"/>
              <a:t> </a:t>
            </a:r>
            <a:r>
              <a:rPr lang="en-US" sz="1700" dirty="0" err="1"/>
              <a:t>ressources</a:t>
            </a:r>
            <a:r>
              <a:rPr lang="en-US" sz="1700" dirty="0"/>
              <a:t> et services exposés.  Pour </a:t>
            </a:r>
            <a:r>
              <a:rPr lang="en-US" sz="1700" dirty="0" err="1"/>
              <a:t>cela</a:t>
            </a:r>
            <a:r>
              <a:rPr lang="en-US" sz="1700" dirty="0"/>
              <a:t>, nous </a:t>
            </a:r>
            <a:r>
              <a:rPr lang="en-US" sz="1700" dirty="0" err="1"/>
              <a:t>utiliserons</a:t>
            </a:r>
            <a:r>
              <a:rPr lang="en-US" sz="1700" dirty="0"/>
              <a:t> </a:t>
            </a:r>
            <a:r>
              <a:rPr lang="en-US" sz="1700" dirty="0" err="1"/>
              <a:t>principalement</a:t>
            </a:r>
            <a:r>
              <a:rPr lang="en-US" sz="1700" dirty="0"/>
              <a:t> </a:t>
            </a:r>
            <a:r>
              <a:rPr lang="en-US" sz="1700" dirty="0" err="1"/>
              <a:t>l'annotation</a:t>
            </a:r>
            <a:r>
              <a:rPr lang="en-US" sz="1700" dirty="0"/>
              <a:t> </a:t>
            </a:r>
            <a:r>
              <a:rPr lang="en-US" sz="1700" dirty="0">
                <a:solidFill>
                  <a:schemeClr val="accent6"/>
                </a:solidFill>
              </a:rPr>
              <a:t>@RestController</a:t>
            </a:r>
            <a:r>
              <a:rPr lang="en-US" sz="1700" dirty="0"/>
              <a:t> et les annotations @{Get/Post/Put/Delete}Mapping et </a:t>
            </a:r>
            <a:r>
              <a:rPr lang="en-US" sz="1700" dirty="0" err="1"/>
              <a:t>l'annotation</a:t>
            </a:r>
            <a:r>
              <a:rPr lang="en-US" sz="1700" dirty="0"/>
              <a:t> </a:t>
            </a:r>
            <a:r>
              <a:rPr lang="en-US" sz="1700" dirty="0">
                <a:solidFill>
                  <a:schemeClr val="accent6"/>
                </a:solidFill>
              </a:rPr>
              <a:t>@RequestMapping </a:t>
            </a:r>
            <a:endParaRPr lang="en-US" sz="1700" dirty="0">
              <a:solidFill>
                <a:schemeClr val="accent6"/>
              </a:solidFill>
              <a:ea typeface="Calibri"/>
              <a:cs typeface="Calibri"/>
            </a:endParaRPr>
          </a:p>
          <a:p>
            <a:pPr indent="-228600">
              <a:buFont typeface="Arial" panose="020B0604020202020204" pitchFamily="34" charset="0"/>
              <a:buChar char="•"/>
            </a:pPr>
            <a:endParaRPr lang="en-US" sz="1700"/>
          </a:p>
        </p:txBody>
      </p:sp>
      <p:pic>
        <p:nvPicPr>
          <p:cNvPr id="5" name="Espace réservé pour une image  4" descr="Une image contenant texte, capture d’écran, logiciel, Logiciel multimédia&#10;&#10;Description générée automatiquement">
            <a:extLst>
              <a:ext uri="{FF2B5EF4-FFF2-40B4-BE49-F238E27FC236}">
                <a16:creationId xmlns:a16="http://schemas.microsoft.com/office/drawing/2014/main" id="{4DB86F8A-AAE4-1B61-5137-5E1603D0F594}"/>
              </a:ext>
            </a:extLst>
          </p:cNvPr>
          <p:cNvPicPr>
            <a:picLocks noGrp="1" noChangeAspect="1"/>
          </p:cNvPicPr>
          <p:nvPr>
            <p:ph type="pic" idx="1"/>
          </p:nvPr>
        </p:nvPicPr>
        <p:blipFill rotWithShape="1">
          <a:blip r:embed="rId2"/>
          <a:srcRect l="12788" r="3003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0807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F392E0F-D286-D122-0280-1716ED54209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Architecture Générale de l'application</a:t>
            </a:r>
          </a:p>
        </p:txBody>
      </p:sp>
      <p:pic>
        <p:nvPicPr>
          <p:cNvPr id="4" name="Espace réservé du contenu 3" descr="Une image contenant texte, diagramme, capture d’écran, ligne&#10;&#10;Description générée automatiquement">
            <a:extLst>
              <a:ext uri="{FF2B5EF4-FFF2-40B4-BE49-F238E27FC236}">
                <a16:creationId xmlns:a16="http://schemas.microsoft.com/office/drawing/2014/main" id="{0171BFAD-845A-1376-E7BC-0CF218104255}"/>
              </a:ext>
            </a:extLst>
          </p:cNvPr>
          <p:cNvPicPr>
            <a:picLocks noGrp="1" noChangeAspect="1"/>
          </p:cNvPicPr>
          <p:nvPr>
            <p:ph idx="1"/>
          </p:nvPr>
        </p:nvPicPr>
        <p:blipFill>
          <a:blip r:embed="rId2"/>
          <a:stretch>
            <a:fillRect/>
          </a:stretch>
        </p:blipFill>
        <p:spPr>
          <a:xfrm>
            <a:off x="4502428" y="1532241"/>
            <a:ext cx="7225748" cy="3793517"/>
          </a:xfrm>
          <a:prstGeom prst="rect">
            <a:avLst/>
          </a:prstGeom>
        </p:spPr>
      </p:pic>
    </p:spTree>
    <p:extLst>
      <p:ext uri="{BB962C8B-B14F-4D97-AF65-F5344CB8AC3E}">
        <p14:creationId xmlns:p14="http://schemas.microsoft.com/office/powerpoint/2010/main" val="1525366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a:extLst>
              <a:ext uri="{FF2B5EF4-FFF2-40B4-BE49-F238E27FC236}">
                <a16:creationId xmlns:a16="http://schemas.microsoft.com/office/drawing/2014/main" id="{D5997EA8-5EFC-40CD-A85F-C3C3BC5F9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pour une image  4" descr="Une image contenant texte, capture d’écran, affichage, logiciel&#10;&#10;Description générée automatiquement">
            <a:extLst>
              <a:ext uri="{FF2B5EF4-FFF2-40B4-BE49-F238E27FC236}">
                <a16:creationId xmlns:a16="http://schemas.microsoft.com/office/drawing/2014/main" id="{4BE7339C-5F8F-8C70-D98B-1897438F701E}"/>
              </a:ext>
            </a:extLst>
          </p:cNvPr>
          <p:cNvPicPr>
            <a:picLocks noGrp="1" noChangeAspect="1"/>
          </p:cNvPicPr>
          <p:nvPr>
            <p:ph type="pic" idx="1"/>
          </p:nvPr>
        </p:nvPicPr>
        <p:blipFill rotWithShape="1">
          <a:blip r:embed="rId2"/>
          <a:srcRect b="10714"/>
          <a:stretch/>
        </p:blipFill>
        <p:spPr>
          <a:xfrm>
            <a:off x="20" y="10"/>
            <a:ext cx="12191979" cy="6857990"/>
          </a:xfrm>
          <a:prstGeom prst="rect">
            <a:avLst/>
          </a:prstGeom>
        </p:spPr>
      </p:pic>
      <p:sp>
        <p:nvSpPr>
          <p:cNvPr id="8" name="Rectangle 7">
            <a:extLst>
              <a:ext uri="{FF2B5EF4-FFF2-40B4-BE49-F238E27FC236}">
                <a16:creationId xmlns:a16="http://schemas.microsoft.com/office/drawing/2014/main" id="{1CF6A1EC-BD15-42D9-A339-A3970CF7C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CB7C0C1-4537-A92C-FCE9-B981C45DC074}"/>
              </a:ext>
            </a:extLst>
          </p:cNvPr>
          <p:cNvSpPr>
            <a:spLocks noGrp="1"/>
          </p:cNvSpPr>
          <p:nvPr>
            <p:ph type="title"/>
          </p:nvPr>
        </p:nvSpPr>
        <p:spPr>
          <a:xfrm>
            <a:off x="1051560" y="4498848"/>
            <a:ext cx="3611880" cy="1536192"/>
          </a:xfrm>
        </p:spPr>
        <p:txBody>
          <a:bodyPr vert="horz" lIns="91440" tIns="45720" rIns="91440" bIns="45720" rtlCol="0" anchor="ctr">
            <a:normAutofit/>
          </a:bodyPr>
          <a:lstStyle/>
          <a:p>
            <a:r>
              <a:rPr lang="en-US"/>
              <a:t>Spring Web: exposition d'un endpoint</a:t>
            </a:r>
          </a:p>
        </p:txBody>
      </p:sp>
      <p:sp>
        <p:nvSpPr>
          <p:cNvPr id="9" name="Rectangle 8">
            <a:extLst>
              <a:ext uri="{FF2B5EF4-FFF2-40B4-BE49-F238E27FC236}">
                <a16:creationId xmlns:a16="http://schemas.microsoft.com/office/drawing/2014/main" id="{A720C27D-5C39-492B-BD68-C220C0F83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 name="Rectangle 10">
            <a:extLst>
              <a:ext uri="{FF2B5EF4-FFF2-40B4-BE49-F238E27FC236}">
                <a16:creationId xmlns:a16="http://schemas.microsoft.com/office/drawing/2014/main" id="{A4F3394A-A959-460A-ACF9-5FA682C76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42C7A556-BE01-A944-2089-9210F4B00667}"/>
              </a:ext>
            </a:extLst>
          </p:cNvPr>
          <p:cNvSpPr>
            <a:spLocks noGrp="1"/>
          </p:cNvSpPr>
          <p:nvPr>
            <p:ph type="body" sz="half" idx="2"/>
          </p:nvPr>
        </p:nvSpPr>
        <p:spPr>
          <a:xfrm>
            <a:off x="5295826" y="4498848"/>
            <a:ext cx="6061022" cy="1536192"/>
          </a:xfrm>
        </p:spPr>
        <p:txBody>
          <a:bodyPr vert="horz" lIns="91440" tIns="45720" rIns="91440" bIns="45720" rtlCol="0" anchor="ctr">
            <a:normAutofit fontScale="92500" lnSpcReduction="20000"/>
          </a:bodyPr>
          <a:lstStyle/>
          <a:p>
            <a:pPr indent="-228600">
              <a:buFont typeface="Arial" panose="020B0604020202020204" pitchFamily="34" charset="0"/>
              <a:buChar char="•"/>
            </a:pPr>
            <a:r>
              <a:rPr lang="en-US" sz="1300" dirty="0" err="1"/>
              <a:t>L'annotation</a:t>
            </a:r>
            <a:r>
              <a:rPr lang="en-US" sz="1300" dirty="0"/>
              <a:t> </a:t>
            </a:r>
            <a:r>
              <a:rPr lang="en-US" sz="1300" dirty="0">
                <a:solidFill>
                  <a:schemeClr val="accent6"/>
                </a:solidFill>
              </a:rPr>
              <a:t>@RestController</a:t>
            </a:r>
            <a:r>
              <a:rPr lang="en-US" sz="1300" dirty="0"/>
              <a:t> </a:t>
            </a:r>
            <a:r>
              <a:rPr lang="en-US" sz="1300" dirty="0" err="1"/>
              <a:t>permet</a:t>
            </a:r>
            <a:r>
              <a:rPr lang="en-US" sz="1300" dirty="0"/>
              <a:t> de dire à </a:t>
            </a:r>
            <a:r>
              <a:rPr lang="en-US" sz="1300" dirty="0" err="1"/>
              <a:t>springboot</a:t>
            </a:r>
            <a:r>
              <a:rPr lang="en-US" sz="1300" dirty="0"/>
              <a:t> </a:t>
            </a:r>
            <a:r>
              <a:rPr lang="en-US" sz="1300" dirty="0" err="1"/>
              <a:t>qu'on</a:t>
            </a:r>
            <a:r>
              <a:rPr lang="en-US" sz="1300" dirty="0"/>
              <a:t> </a:t>
            </a:r>
            <a:r>
              <a:rPr lang="en-US" sz="1300" dirty="0" err="1"/>
              <a:t>va</a:t>
            </a:r>
            <a:r>
              <a:rPr lang="en-US" sz="1300" dirty="0"/>
              <a:t> exposer des endpoints dans </a:t>
            </a:r>
            <a:r>
              <a:rPr lang="en-US" sz="1300" dirty="0" err="1"/>
              <a:t>notre</a:t>
            </a:r>
            <a:r>
              <a:rPr lang="en-US" sz="1300" dirty="0"/>
              <a:t> </a:t>
            </a:r>
            <a:r>
              <a:rPr lang="en-US" sz="1300" dirty="0" err="1"/>
              <a:t>classe</a:t>
            </a:r>
            <a:r>
              <a:rPr lang="en-US" sz="1300" dirty="0"/>
              <a:t>. Les endpoints </a:t>
            </a:r>
            <a:r>
              <a:rPr lang="en-US" sz="1300" dirty="0" err="1"/>
              <a:t>sont</a:t>
            </a:r>
            <a:r>
              <a:rPr lang="en-US" sz="1300" dirty="0"/>
              <a:t> des chemins que </a:t>
            </a:r>
            <a:r>
              <a:rPr lang="en-US" sz="1300" dirty="0" err="1"/>
              <a:t>l'on</a:t>
            </a:r>
            <a:r>
              <a:rPr lang="en-US" sz="1300" dirty="0"/>
              <a:t> configure dans </a:t>
            </a:r>
            <a:r>
              <a:rPr lang="en-US" sz="1300" dirty="0" err="1"/>
              <a:t>notre</a:t>
            </a:r>
            <a:r>
              <a:rPr lang="en-US" sz="1300" dirty="0"/>
              <a:t> application pour </a:t>
            </a:r>
            <a:r>
              <a:rPr lang="en-US" sz="1300" dirty="0" err="1"/>
              <a:t>interagir</a:t>
            </a:r>
            <a:r>
              <a:rPr lang="en-US" sz="1300" dirty="0"/>
              <a:t> avec </a:t>
            </a:r>
            <a:r>
              <a:rPr lang="en-US" sz="1300" dirty="0" err="1"/>
              <a:t>notre</a:t>
            </a:r>
            <a:r>
              <a:rPr lang="en-US" sz="1300" dirty="0"/>
              <a:t> </a:t>
            </a:r>
            <a:r>
              <a:rPr lang="en-US" sz="1300" dirty="0" err="1"/>
              <a:t>serveur</a:t>
            </a:r>
            <a:r>
              <a:rPr lang="en-US" sz="1300" dirty="0"/>
              <a:t>.</a:t>
            </a:r>
          </a:p>
          <a:p>
            <a:pPr indent="-228600">
              <a:buFont typeface="Arial" panose="020B0604020202020204" pitchFamily="34" charset="0"/>
              <a:buChar char="•"/>
            </a:pPr>
            <a:r>
              <a:rPr lang="en-US" sz="1300" dirty="0"/>
              <a:t>Un endpoint </a:t>
            </a:r>
            <a:r>
              <a:rPr lang="en-US" sz="1300" err="1"/>
              <a:t>est</a:t>
            </a:r>
            <a:r>
              <a:rPr lang="en-US" sz="1300" dirty="0"/>
              <a:t> </a:t>
            </a:r>
            <a:r>
              <a:rPr lang="en-US" sz="1300" err="1"/>
              <a:t>défini</a:t>
            </a:r>
            <a:r>
              <a:rPr lang="en-US" sz="1300" dirty="0"/>
              <a:t> </a:t>
            </a:r>
            <a:r>
              <a:rPr lang="en-US" sz="1300" err="1"/>
              <a:t>en</a:t>
            </a:r>
            <a:r>
              <a:rPr lang="en-US" sz="1300" dirty="0"/>
              <a:t> </a:t>
            </a:r>
            <a:r>
              <a:rPr lang="en-US" sz="1300" err="1"/>
              <a:t>créant</a:t>
            </a:r>
            <a:r>
              <a:rPr lang="en-US" sz="1300" dirty="0"/>
              <a:t> </a:t>
            </a:r>
            <a:r>
              <a:rPr lang="en-US" sz="1300" err="1"/>
              <a:t>d'abord</a:t>
            </a:r>
            <a:r>
              <a:rPr lang="en-US" sz="1300" dirty="0"/>
              <a:t> </a:t>
            </a:r>
            <a:r>
              <a:rPr lang="en-US" sz="1300" err="1"/>
              <a:t>une</a:t>
            </a:r>
            <a:r>
              <a:rPr lang="en-US" sz="1300" dirty="0"/>
              <a:t> </a:t>
            </a:r>
            <a:r>
              <a:rPr lang="en-US" sz="1300" err="1"/>
              <a:t>fonction</a:t>
            </a:r>
            <a:r>
              <a:rPr lang="en-US" sz="1300" dirty="0"/>
              <a:t> qui </a:t>
            </a:r>
            <a:r>
              <a:rPr lang="en-US" sz="1300" err="1"/>
              <a:t>effectue</a:t>
            </a:r>
            <a:r>
              <a:rPr lang="en-US" sz="1300" dirty="0"/>
              <a:t> </a:t>
            </a:r>
            <a:r>
              <a:rPr lang="en-US" sz="1300" err="1"/>
              <a:t>une</a:t>
            </a:r>
            <a:r>
              <a:rPr lang="en-US" sz="1300" dirty="0"/>
              <a:t> </a:t>
            </a:r>
            <a:r>
              <a:rPr lang="en-US" sz="1300" err="1"/>
              <a:t>tâche</a:t>
            </a:r>
            <a:r>
              <a:rPr lang="en-US" sz="1300" dirty="0"/>
              <a:t> </a:t>
            </a:r>
            <a:r>
              <a:rPr lang="en-US" sz="1300" err="1"/>
              <a:t>lorsqu'il</a:t>
            </a:r>
            <a:r>
              <a:rPr lang="en-US" sz="1300" dirty="0"/>
              <a:t> sera </a:t>
            </a:r>
            <a:r>
              <a:rPr lang="en-US" sz="1300" err="1"/>
              <a:t>appelé</a:t>
            </a:r>
            <a:r>
              <a:rPr lang="en-US" sz="1300" dirty="0"/>
              <a:t> et </a:t>
            </a:r>
            <a:r>
              <a:rPr lang="en-US" sz="1300" err="1"/>
              <a:t>en</a:t>
            </a:r>
            <a:r>
              <a:rPr lang="en-US" sz="1300" dirty="0"/>
              <a:t> </a:t>
            </a:r>
            <a:r>
              <a:rPr lang="en-US" sz="1300" err="1"/>
              <a:t>mettant</a:t>
            </a:r>
            <a:r>
              <a:rPr lang="en-US" sz="1300" dirty="0"/>
              <a:t> </a:t>
            </a:r>
            <a:r>
              <a:rPr lang="en-US" sz="1300" err="1"/>
              <a:t>l'annotation</a:t>
            </a:r>
            <a:r>
              <a:rPr lang="en-US" sz="1300" dirty="0"/>
              <a:t> </a:t>
            </a:r>
            <a:r>
              <a:rPr lang="en-US" sz="1300" err="1"/>
              <a:t>soir</a:t>
            </a:r>
            <a:r>
              <a:rPr lang="en-US" sz="1300" dirty="0"/>
              <a:t> </a:t>
            </a:r>
            <a:r>
              <a:rPr lang="en-US" sz="1300" dirty="0">
                <a:solidFill>
                  <a:schemeClr val="accent6"/>
                </a:solidFill>
              </a:rPr>
              <a:t>@GetMapping</a:t>
            </a:r>
            <a:r>
              <a:rPr lang="en-US" sz="1300" dirty="0"/>
              <a:t>, </a:t>
            </a:r>
            <a:r>
              <a:rPr lang="en-US" sz="1300" dirty="0">
                <a:solidFill>
                  <a:schemeClr val="accent6"/>
                </a:solidFill>
              </a:rPr>
              <a:t>@DeleteMapping</a:t>
            </a:r>
            <a:r>
              <a:rPr lang="en-US" sz="1300" dirty="0"/>
              <a:t>, </a:t>
            </a:r>
            <a:r>
              <a:rPr lang="en-US" sz="1300" dirty="0">
                <a:solidFill>
                  <a:schemeClr val="accent6"/>
                </a:solidFill>
              </a:rPr>
              <a:t>@PostMapping</a:t>
            </a:r>
            <a:r>
              <a:rPr lang="en-US" sz="1300" dirty="0"/>
              <a:t> </a:t>
            </a:r>
            <a:r>
              <a:rPr lang="en-US" sz="1300" err="1"/>
              <a:t>ou</a:t>
            </a:r>
            <a:r>
              <a:rPr lang="en-US" sz="1300" dirty="0"/>
              <a:t> </a:t>
            </a:r>
            <a:r>
              <a:rPr lang="en-US" sz="1300" dirty="0">
                <a:solidFill>
                  <a:schemeClr val="accent6"/>
                </a:solidFill>
              </a:rPr>
              <a:t>@PutMapping</a:t>
            </a:r>
            <a:r>
              <a:rPr lang="en-US" sz="1300" dirty="0"/>
              <a:t> qui correspondent aux 4 </a:t>
            </a:r>
            <a:r>
              <a:rPr lang="en-US" sz="1300" err="1"/>
              <a:t>principaux</a:t>
            </a:r>
            <a:r>
              <a:rPr lang="en-US" sz="1300" dirty="0"/>
              <a:t> actions CRUD.</a:t>
            </a:r>
            <a:endParaRPr lang="en-US" sz="1300" dirty="0">
              <a:ea typeface="Calibri"/>
              <a:cs typeface="Calibri"/>
            </a:endParaRPr>
          </a:p>
          <a:p>
            <a:pPr indent="-228600">
              <a:buFont typeface="Arial" panose="020B0604020202020204" pitchFamily="34" charset="0"/>
              <a:buChar char="•"/>
            </a:pPr>
            <a:r>
              <a:rPr lang="en-US" sz="1300" dirty="0">
                <a:ea typeface="Calibri"/>
                <a:cs typeface="Calibri"/>
              </a:rPr>
              <a:t>Dans le </a:t>
            </a:r>
            <a:r>
              <a:rPr lang="en-US" sz="1300" dirty="0" err="1">
                <a:ea typeface="Calibri"/>
                <a:cs typeface="Calibri"/>
              </a:rPr>
              <a:t>cas</a:t>
            </a:r>
            <a:r>
              <a:rPr lang="en-US" sz="1300" dirty="0">
                <a:ea typeface="Calibri"/>
                <a:cs typeface="Calibri"/>
              </a:rPr>
              <a:t> </a:t>
            </a:r>
            <a:r>
              <a:rPr lang="en-US" sz="1300" dirty="0" err="1">
                <a:ea typeface="Calibri"/>
                <a:cs typeface="Calibri"/>
              </a:rPr>
              <a:t>d'une</a:t>
            </a:r>
            <a:r>
              <a:rPr lang="en-US" sz="1300" dirty="0">
                <a:ea typeface="Calibri"/>
                <a:cs typeface="Calibri"/>
              </a:rPr>
              <a:t> </a:t>
            </a:r>
            <a:r>
              <a:rPr lang="en-US" sz="1300" dirty="0" err="1">
                <a:ea typeface="Calibri"/>
                <a:cs typeface="Calibri"/>
              </a:rPr>
              <a:t>requête</a:t>
            </a:r>
            <a:r>
              <a:rPr lang="en-US" sz="1300" dirty="0">
                <a:ea typeface="Calibri"/>
                <a:cs typeface="Calibri"/>
              </a:rPr>
              <a:t> avec un corps de message </a:t>
            </a:r>
            <a:r>
              <a:rPr lang="en-US" sz="1300" dirty="0" err="1">
                <a:ea typeface="Calibri"/>
                <a:cs typeface="Calibri"/>
              </a:rPr>
              <a:t>comme</a:t>
            </a:r>
            <a:r>
              <a:rPr lang="en-US" sz="1300" dirty="0">
                <a:ea typeface="Calibri"/>
                <a:cs typeface="Calibri"/>
              </a:rPr>
              <a:t> les </a:t>
            </a:r>
            <a:r>
              <a:rPr lang="en-US" sz="1300" dirty="0" err="1">
                <a:ea typeface="Calibri"/>
                <a:cs typeface="Calibri"/>
              </a:rPr>
              <a:t>requête</a:t>
            </a:r>
            <a:r>
              <a:rPr lang="en-US" sz="1300" dirty="0">
                <a:ea typeface="Calibri"/>
                <a:cs typeface="Calibri"/>
              </a:rPr>
              <a:t> </a:t>
            </a:r>
            <a:r>
              <a:rPr lang="en-US" sz="1300" dirty="0">
                <a:solidFill>
                  <a:srgbClr val="0070C0"/>
                </a:solidFill>
                <a:ea typeface="Calibri"/>
                <a:cs typeface="Calibri"/>
              </a:rPr>
              <a:t>PUT</a:t>
            </a:r>
            <a:r>
              <a:rPr lang="en-US" sz="1300" dirty="0">
                <a:ea typeface="Calibri"/>
                <a:cs typeface="Calibri"/>
              </a:rPr>
              <a:t> </a:t>
            </a:r>
            <a:r>
              <a:rPr lang="en-US" sz="1300" dirty="0" err="1">
                <a:ea typeface="Calibri"/>
                <a:cs typeface="Calibri"/>
              </a:rPr>
              <a:t>ou</a:t>
            </a:r>
            <a:r>
              <a:rPr lang="en-US" sz="1300" dirty="0">
                <a:ea typeface="Calibri"/>
                <a:cs typeface="Calibri"/>
              </a:rPr>
              <a:t> </a:t>
            </a:r>
            <a:r>
              <a:rPr lang="en-US" sz="1300" dirty="0">
                <a:solidFill>
                  <a:srgbClr val="0070C0"/>
                </a:solidFill>
                <a:ea typeface="Calibri"/>
                <a:cs typeface="Calibri"/>
              </a:rPr>
              <a:t>POST,</a:t>
            </a:r>
            <a:r>
              <a:rPr lang="en-US" sz="1300" dirty="0">
                <a:ea typeface="Calibri"/>
                <a:cs typeface="Calibri"/>
              </a:rPr>
              <a:t> on </a:t>
            </a:r>
            <a:r>
              <a:rPr lang="en-US" sz="1300" dirty="0" err="1">
                <a:ea typeface="Calibri"/>
                <a:cs typeface="Calibri"/>
              </a:rPr>
              <a:t>peut</a:t>
            </a:r>
            <a:r>
              <a:rPr lang="en-US" sz="1300" dirty="0">
                <a:ea typeface="Calibri"/>
                <a:cs typeface="Calibri"/>
              </a:rPr>
              <a:t> </a:t>
            </a:r>
            <a:r>
              <a:rPr lang="en-US" sz="1300" dirty="0" err="1">
                <a:ea typeface="Calibri"/>
                <a:cs typeface="Calibri"/>
              </a:rPr>
              <a:t>récupérer</a:t>
            </a:r>
            <a:r>
              <a:rPr lang="en-US" sz="1300" dirty="0">
                <a:ea typeface="Calibri"/>
                <a:cs typeface="Calibri"/>
              </a:rPr>
              <a:t> la donnée </a:t>
            </a:r>
            <a:r>
              <a:rPr lang="en-US" sz="1300" dirty="0" err="1">
                <a:ea typeface="Calibri"/>
                <a:cs typeface="Calibri"/>
              </a:rPr>
              <a:t>en</a:t>
            </a:r>
            <a:r>
              <a:rPr lang="en-US" sz="1300" dirty="0">
                <a:ea typeface="Calibri"/>
                <a:cs typeface="Calibri"/>
              </a:rPr>
              <a:t> le </a:t>
            </a:r>
            <a:r>
              <a:rPr lang="en-US" sz="1300" dirty="0" err="1">
                <a:ea typeface="Calibri"/>
                <a:cs typeface="Calibri"/>
              </a:rPr>
              <a:t>déclarant</a:t>
            </a:r>
            <a:r>
              <a:rPr lang="en-US" sz="1300" dirty="0">
                <a:ea typeface="Calibri"/>
                <a:cs typeface="Calibri"/>
              </a:rPr>
              <a:t> </a:t>
            </a:r>
            <a:r>
              <a:rPr lang="en-US" sz="1300" dirty="0" err="1">
                <a:ea typeface="Calibri"/>
                <a:cs typeface="Calibri"/>
              </a:rPr>
              <a:t>comme</a:t>
            </a:r>
            <a:r>
              <a:rPr lang="en-US" sz="1300" dirty="0">
                <a:ea typeface="Calibri"/>
                <a:cs typeface="Calibri"/>
              </a:rPr>
              <a:t> argument dans la </a:t>
            </a:r>
            <a:r>
              <a:rPr lang="en-US" sz="1300" dirty="0" err="1">
                <a:ea typeface="Calibri"/>
                <a:cs typeface="Calibri"/>
              </a:rPr>
              <a:t>fonction</a:t>
            </a:r>
            <a:r>
              <a:rPr lang="en-US" sz="1300" dirty="0">
                <a:ea typeface="Calibri"/>
                <a:cs typeface="Calibri"/>
              </a:rPr>
              <a:t> qui </a:t>
            </a:r>
            <a:r>
              <a:rPr lang="en-US" sz="1300" dirty="0" err="1">
                <a:ea typeface="Calibri"/>
                <a:cs typeface="Calibri"/>
              </a:rPr>
              <a:t>traite</a:t>
            </a:r>
            <a:r>
              <a:rPr lang="en-US" sz="1300" dirty="0">
                <a:ea typeface="Calibri"/>
                <a:cs typeface="Calibri"/>
              </a:rPr>
              <a:t> </a:t>
            </a:r>
            <a:r>
              <a:rPr lang="en-US" sz="1300" dirty="0" err="1">
                <a:ea typeface="Calibri"/>
                <a:cs typeface="Calibri"/>
              </a:rPr>
              <a:t>l'endpoint</a:t>
            </a:r>
            <a:r>
              <a:rPr lang="en-US" sz="1300" dirty="0">
                <a:ea typeface="Calibri"/>
                <a:cs typeface="Calibri"/>
              </a:rPr>
              <a:t> et </a:t>
            </a:r>
            <a:r>
              <a:rPr lang="en-US" sz="1300" dirty="0" err="1">
                <a:ea typeface="Calibri"/>
                <a:cs typeface="Calibri"/>
              </a:rPr>
              <a:t>en</a:t>
            </a:r>
            <a:r>
              <a:rPr lang="en-US" sz="1300" dirty="0">
                <a:ea typeface="Calibri"/>
                <a:cs typeface="Calibri"/>
              </a:rPr>
              <a:t> </a:t>
            </a:r>
            <a:r>
              <a:rPr lang="en-US" sz="1300" dirty="0" err="1">
                <a:ea typeface="Calibri"/>
                <a:cs typeface="Calibri"/>
              </a:rPr>
              <a:t>ajoutant</a:t>
            </a:r>
            <a:r>
              <a:rPr lang="en-US" sz="1300" dirty="0">
                <a:ea typeface="Calibri"/>
                <a:cs typeface="Calibri"/>
              </a:rPr>
              <a:t> </a:t>
            </a:r>
            <a:r>
              <a:rPr lang="en-US" sz="1300" dirty="0" err="1">
                <a:ea typeface="Calibri"/>
                <a:cs typeface="Calibri"/>
              </a:rPr>
              <a:t>l'annotation</a:t>
            </a:r>
            <a:r>
              <a:rPr lang="en-US" sz="1300" dirty="0">
                <a:ea typeface="Calibri"/>
                <a:cs typeface="Calibri"/>
              </a:rPr>
              <a:t> </a:t>
            </a:r>
            <a:r>
              <a:rPr lang="en-US" sz="1300" dirty="0">
                <a:solidFill>
                  <a:schemeClr val="accent6"/>
                </a:solidFill>
                <a:ea typeface="Calibri"/>
                <a:cs typeface="Calibri"/>
              </a:rPr>
              <a:t>@RequestBody</a:t>
            </a:r>
          </a:p>
        </p:txBody>
      </p:sp>
      <p:sp>
        <p:nvSpPr>
          <p:cNvPr id="4" name="Rectangle : coins arrondis 3">
            <a:extLst>
              <a:ext uri="{FF2B5EF4-FFF2-40B4-BE49-F238E27FC236}">
                <a16:creationId xmlns:a16="http://schemas.microsoft.com/office/drawing/2014/main" id="{37EE2299-FB00-7B2C-CFAA-2CBFB5CB9F80}"/>
              </a:ext>
            </a:extLst>
          </p:cNvPr>
          <p:cNvSpPr/>
          <p:nvPr/>
        </p:nvSpPr>
        <p:spPr>
          <a:xfrm>
            <a:off x="8058149" y="-28575"/>
            <a:ext cx="3790950" cy="17145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ea typeface="Calibri"/>
                <a:cs typeface="Calibri"/>
              </a:rPr>
              <a:t>L'annotation </a:t>
            </a:r>
            <a:r>
              <a:rPr lang="fr-FR" dirty="0">
                <a:solidFill>
                  <a:schemeClr val="accent6"/>
                </a:solidFill>
                <a:ea typeface="Calibri"/>
                <a:cs typeface="Calibri"/>
              </a:rPr>
              <a:t>@RequestMapping</a:t>
            </a:r>
            <a:r>
              <a:rPr lang="fr-FR" dirty="0">
                <a:solidFill>
                  <a:schemeClr val="tx1"/>
                </a:solidFill>
                <a:ea typeface="Calibri"/>
                <a:cs typeface="Calibri"/>
              </a:rPr>
              <a:t> permet de définir le chemin principal pour tous les </a:t>
            </a:r>
            <a:r>
              <a:rPr lang="fr-FR" err="1">
                <a:solidFill>
                  <a:schemeClr val="tx1"/>
                </a:solidFill>
                <a:ea typeface="Calibri"/>
                <a:cs typeface="Calibri"/>
              </a:rPr>
              <a:t>endpoints</a:t>
            </a:r>
            <a:r>
              <a:rPr lang="fr-FR" dirty="0">
                <a:solidFill>
                  <a:schemeClr val="tx1"/>
                </a:solidFill>
                <a:ea typeface="Calibri"/>
                <a:cs typeface="Calibri"/>
              </a:rPr>
              <a:t> que l'on va déclarer dans cette classe</a:t>
            </a:r>
            <a:endParaRPr lang="fr-FR">
              <a:solidFill>
                <a:schemeClr val="tx1"/>
              </a:solidFill>
              <a:ea typeface="Calibri"/>
              <a:cs typeface="Calibri"/>
            </a:endParaRPr>
          </a:p>
        </p:txBody>
      </p:sp>
    </p:spTree>
    <p:extLst>
      <p:ext uri="{BB962C8B-B14F-4D97-AF65-F5344CB8AC3E}">
        <p14:creationId xmlns:p14="http://schemas.microsoft.com/office/powerpoint/2010/main" val="155674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7F3B30-9ACA-AB80-D15A-83E73300DED7}"/>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C6350B59-3AE9-8504-C847-75DEDF4D6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9830E84-B329-E0AF-E074-2824A7D91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D7C8C3CD-7468-1F9C-82E1-69A219A9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A5D92E3-0DBA-0BED-CD53-9A8073A5A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83133706-2D44-7A5E-FDE8-778DA311BE04}"/>
              </a:ext>
            </a:extLst>
          </p:cNvPr>
          <p:cNvSpPr>
            <a:spLocks noGrp="1"/>
          </p:cNvSpPr>
          <p:nvPr>
            <p:ph type="title"/>
          </p:nvPr>
        </p:nvSpPr>
        <p:spPr>
          <a:xfrm>
            <a:off x="3315031" y="1380754"/>
            <a:ext cx="5561938" cy="2513516"/>
          </a:xfrm>
        </p:spPr>
        <p:txBody>
          <a:bodyPr vert="horz" lIns="91440" tIns="45720" rIns="91440" bIns="45720" rtlCol="0" anchor="b">
            <a:normAutofit fontScale="90000"/>
          </a:bodyPr>
          <a:lstStyle/>
          <a:p>
            <a:pPr algn="ctr"/>
            <a:r>
              <a:rPr lang="en-US" sz="6000" kern="1200">
                <a:solidFill>
                  <a:schemeClr val="tx1"/>
                </a:solidFill>
                <a:latin typeface="+mj-lt"/>
                <a:ea typeface="+mj-ea"/>
                <a:cs typeface="+mj-cs"/>
              </a:rPr>
              <a:t>Présentation des composants</a:t>
            </a:r>
          </a:p>
        </p:txBody>
      </p:sp>
      <p:sp>
        <p:nvSpPr>
          <p:cNvPr id="4" name="Espace réservé du texte 3">
            <a:extLst>
              <a:ext uri="{FF2B5EF4-FFF2-40B4-BE49-F238E27FC236}">
                <a16:creationId xmlns:a16="http://schemas.microsoft.com/office/drawing/2014/main" id="{85AD8F02-FC20-80F9-52E9-49CE90EB8119}"/>
              </a:ext>
            </a:extLst>
          </p:cNvPr>
          <p:cNvSpPr>
            <a:spLocks noGrp="1"/>
          </p:cNvSpPr>
          <p:nvPr>
            <p:ph idx="1"/>
          </p:nvPr>
        </p:nvSpPr>
        <p:spPr>
          <a:xfrm>
            <a:off x="3315031" y="4076802"/>
            <a:ext cx="5561938" cy="1534587"/>
          </a:xfrm>
        </p:spPr>
        <p:txBody>
          <a:bodyPr vert="horz" lIns="91440" tIns="45720" rIns="91440" bIns="45720" rtlCol="0" anchor="t">
            <a:normAutofit/>
          </a:bodyPr>
          <a:lstStyle/>
          <a:p>
            <a:pPr marL="0" indent="0" algn="ctr">
              <a:buNone/>
            </a:pPr>
            <a:r>
              <a:rPr lang="en-US" sz="2400" dirty="0" err="1"/>
              <a:t>Commande</a:t>
            </a:r>
            <a:r>
              <a:rPr lang="en-US" sz="2400" dirty="0"/>
              <a:t> Service</a:t>
            </a:r>
            <a:endParaRPr lang="fr-FR" dirty="0">
              <a:ea typeface="+mn-ea"/>
              <a:cs typeface="+mn-cs"/>
            </a:endParaRPr>
          </a:p>
        </p:txBody>
      </p:sp>
      <p:sp>
        <p:nvSpPr>
          <p:cNvPr id="17" name="Arc 16">
            <a:extLst>
              <a:ext uri="{FF2B5EF4-FFF2-40B4-BE49-F238E27FC236}">
                <a16:creationId xmlns:a16="http://schemas.microsoft.com/office/drawing/2014/main" id="{7ED6EB33-5047-F7CB-0266-0F6A14998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18">
            <a:extLst>
              <a:ext uri="{FF2B5EF4-FFF2-40B4-BE49-F238E27FC236}">
                <a16:creationId xmlns:a16="http://schemas.microsoft.com/office/drawing/2014/main" id="{3A524C6F-F2ED-C493-1B94-33197D2F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6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5B32D-80AB-C445-17E3-B0CA90ABC34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0266BB2-85AC-B65B-9D07-8AE656544FD0}"/>
              </a:ext>
            </a:extLst>
          </p:cNvPr>
          <p:cNvSpPr>
            <a:spLocks noGrp="1"/>
          </p:cNvSpPr>
          <p:nvPr>
            <p:ph type="title"/>
          </p:nvPr>
        </p:nvSpPr>
        <p:spPr/>
        <p:txBody>
          <a:bodyPr/>
          <a:lstStyle/>
          <a:p>
            <a:r>
              <a:rPr lang="fr-FR" dirty="0">
                <a:ea typeface="Calibri Light"/>
                <a:cs typeface="Calibri Light"/>
              </a:rPr>
              <a:t>Commande Service </a:t>
            </a:r>
            <a:endParaRPr lang="fr-FR" dirty="0"/>
          </a:p>
        </p:txBody>
      </p:sp>
      <p:sp>
        <p:nvSpPr>
          <p:cNvPr id="3" name="Espace réservé du contenu 2">
            <a:extLst>
              <a:ext uri="{FF2B5EF4-FFF2-40B4-BE49-F238E27FC236}">
                <a16:creationId xmlns:a16="http://schemas.microsoft.com/office/drawing/2014/main" id="{5E12E920-E8C7-6690-E294-0C67191E5082}"/>
              </a:ext>
            </a:extLst>
          </p:cNvPr>
          <p:cNvSpPr>
            <a:spLocks noGrp="1"/>
          </p:cNvSpPr>
          <p:nvPr>
            <p:ph idx="1"/>
          </p:nvPr>
        </p:nvSpPr>
        <p:spPr/>
        <p:txBody>
          <a:bodyPr vert="horz" lIns="91440" tIns="45720" rIns="91440" bIns="45720" rtlCol="0" anchor="t">
            <a:normAutofit fontScale="62500" lnSpcReduction="20000"/>
          </a:bodyPr>
          <a:lstStyle/>
          <a:p>
            <a:r>
              <a:rPr lang="fr-FR" dirty="0">
                <a:ea typeface="Calibri"/>
                <a:cs typeface="Calibri"/>
              </a:rPr>
              <a:t>Service créé pour gérer les commandes pour un restaurant donné </a:t>
            </a:r>
          </a:p>
          <a:p>
            <a:r>
              <a:rPr lang="fr-FR" dirty="0">
                <a:ea typeface="Calibri"/>
                <a:cs typeface="Calibri"/>
              </a:rPr>
              <a:t>L'architecture du service est constituée de 4 packages principales:</a:t>
            </a:r>
          </a:p>
          <a:p>
            <a:pPr lvl="1">
              <a:buFont typeface="Courier New" panose="020B0604020202020204" pitchFamily="34" charset="0"/>
              <a:buChar char="o"/>
            </a:pPr>
            <a:r>
              <a:rPr lang="fr-FR" dirty="0">
                <a:ea typeface="Calibri"/>
                <a:cs typeface="Calibri"/>
              </a:rPr>
              <a:t>Model: pour créer les classes </a:t>
            </a:r>
            <a:r>
              <a:rPr lang="fr-FR" err="1">
                <a:ea typeface="Calibri"/>
                <a:cs typeface="Calibri"/>
              </a:rPr>
              <a:t>representant</a:t>
            </a:r>
            <a:r>
              <a:rPr lang="fr-FR" dirty="0">
                <a:ea typeface="Calibri"/>
                <a:cs typeface="Calibri"/>
              </a:rPr>
              <a:t> les objets </a:t>
            </a:r>
            <a:r>
              <a:rPr lang="fr-FR" err="1">
                <a:ea typeface="Calibri"/>
                <a:cs typeface="Calibri"/>
              </a:rPr>
              <a:t>metiers</a:t>
            </a:r>
            <a:r>
              <a:rPr lang="fr-FR" dirty="0">
                <a:ea typeface="Calibri"/>
                <a:cs typeface="Calibri"/>
              </a:rPr>
              <a:t> de l'application (ex: Commande pour désigner un client du restaurant)</a:t>
            </a:r>
          </a:p>
          <a:p>
            <a:pPr lvl="1">
              <a:buFont typeface="Courier New" panose="020B0604020202020204" pitchFamily="34" charset="0"/>
              <a:buChar char="o"/>
            </a:pPr>
            <a:r>
              <a:rPr lang="fr-FR" dirty="0">
                <a:ea typeface="Calibri"/>
                <a:cs typeface="Calibri"/>
              </a:rPr>
              <a:t>Repository: Pour créer les interfaces permettant de créer des méthodes pour appeler la base de données et récupérer des informations</a:t>
            </a:r>
          </a:p>
          <a:p>
            <a:pPr lvl="1">
              <a:buFont typeface="Courier New" panose="020B0604020202020204" pitchFamily="34" charset="0"/>
              <a:buChar char="o"/>
            </a:pPr>
            <a:r>
              <a:rPr lang="fr-FR" dirty="0">
                <a:ea typeface="Calibri"/>
                <a:cs typeface="Calibri"/>
              </a:rPr>
              <a:t>Service: Pour créer les classes permettant de gérer les demandes </a:t>
            </a:r>
            <a:r>
              <a:rPr lang="fr-FR" err="1">
                <a:ea typeface="Calibri"/>
                <a:cs typeface="Calibri"/>
              </a:rPr>
              <a:t>metiers</a:t>
            </a:r>
            <a:r>
              <a:rPr lang="fr-FR" dirty="0">
                <a:ea typeface="Calibri"/>
                <a:cs typeface="Calibri"/>
              </a:rPr>
              <a:t> et les principales fonctionnalités de l'application</a:t>
            </a:r>
          </a:p>
          <a:p>
            <a:pPr lvl="1">
              <a:buFont typeface="Courier New" panose="020B0604020202020204" pitchFamily="34" charset="0"/>
              <a:buChar char="o"/>
            </a:pPr>
            <a:r>
              <a:rPr lang="fr-FR" dirty="0">
                <a:ea typeface="Calibri"/>
                <a:cs typeface="Calibri"/>
              </a:rPr>
              <a:t>Controller: Pour créer les classes permettant de définir et d'exposer des </a:t>
            </a:r>
            <a:r>
              <a:rPr lang="fr-FR" err="1">
                <a:ea typeface="Calibri"/>
                <a:cs typeface="Calibri"/>
              </a:rPr>
              <a:t>endpoints</a:t>
            </a:r>
            <a:r>
              <a:rPr lang="fr-FR" dirty="0">
                <a:ea typeface="Calibri"/>
                <a:cs typeface="Calibri"/>
              </a:rPr>
              <a:t> pour interagir avec le service</a:t>
            </a:r>
          </a:p>
          <a:p>
            <a:r>
              <a:rPr lang="fr-FR" dirty="0">
                <a:ea typeface="Calibri"/>
                <a:cs typeface="Calibri"/>
              </a:rPr>
              <a:t>Un package appelé "</a:t>
            </a:r>
            <a:r>
              <a:rPr lang="fr-FR" dirty="0" err="1">
                <a:ea typeface="Calibri"/>
                <a:cs typeface="Calibri"/>
              </a:rPr>
              <a:t>utils</a:t>
            </a:r>
            <a:r>
              <a:rPr lang="fr-FR" dirty="0">
                <a:ea typeface="Calibri"/>
                <a:cs typeface="Calibri"/>
              </a:rPr>
              <a:t>" est en outre ajouté pour y ajouter toutes les classes utilitaires, c’est-à-dire qui sont utilisées pour aider au bon fonctionnement de l'application</a:t>
            </a:r>
          </a:p>
          <a:p>
            <a:r>
              <a:rPr lang="fr-FR" dirty="0">
                <a:ea typeface="Calibri"/>
                <a:cs typeface="Calibri"/>
              </a:rPr>
              <a:t>Ici un package spécial "</a:t>
            </a:r>
            <a:r>
              <a:rPr lang="fr-FR" dirty="0">
                <a:solidFill>
                  <a:schemeClr val="accent1"/>
                </a:solidFill>
                <a:ea typeface="Calibri"/>
                <a:cs typeface="Calibri"/>
              </a:rPr>
              <a:t>api</a:t>
            </a:r>
            <a:r>
              <a:rPr lang="fr-FR" dirty="0">
                <a:ea typeface="Calibri"/>
                <a:cs typeface="Calibri"/>
              </a:rPr>
              <a:t>" a été créé pour mettre en place un client HTTP pour nous permettre d'appeler d'autres services.</a:t>
            </a:r>
          </a:p>
          <a:p>
            <a:r>
              <a:rPr lang="fr-FR" dirty="0">
                <a:ea typeface="Calibri"/>
                <a:cs typeface="Calibri"/>
              </a:rPr>
              <a:t>Nous utilisons les mêmes </a:t>
            </a:r>
            <a:r>
              <a:rPr lang="fr-FR" dirty="0" err="1">
                <a:ea typeface="Calibri"/>
                <a:cs typeface="Calibri"/>
              </a:rPr>
              <a:t>dependances</a:t>
            </a:r>
            <a:r>
              <a:rPr lang="fr-FR" dirty="0">
                <a:ea typeface="Calibri"/>
                <a:cs typeface="Calibri"/>
              </a:rPr>
              <a:t> que dans les deux autres services sauf exception d'une autre dépendance ajoutée appelée </a:t>
            </a:r>
            <a:r>
              <a:rPr lang="fr-FR" dirty="0" err="1">
                <a:solidFill>
                  <a:schemeClr val="accent1"/>
                </a:solidFill>
                <a:ea typeface="Calibri"/>
                <a:cs typeface="Calibri"/>
              </a:rPr>
              <a:t>openfeign</a:t>
            </a:r>
            <a:r>
              <a:rPr lang="fr-FR" dirty="0">
                <a:solidFill>
                  <a:schemeClr val="accent1"/>
                </a:solidFill>
                <a:ea typeface="Calibri"/>
                <a:cs typeface="Calibri"/>
              </a:rPr>
              <a:t>-client </a:t>
            </a:r>
            <a:r>
              <a:rPr lang="fr-FR" dirty="0">
                <a:ea typeface="Calibri"/>
                <a:cs typeface="Calibri"/>
              </a:rPr>
              <a:t>qui facilite la création de client HTTP pour appeler d'autres services dans </a:t>
            </a:r>
            <a:r>
              <a:rPr lang="fr-FR" dirty="0" err="1">
                <a:ea typeface="Calibri"/>
                <a:cs typeface="Calibri"/>
              </a:rPr>
              <a:t>spring</a:t>
            </a:r>
            <a:r>
              <a:rPr lang="fr-FR" dirty="0">
                <a:ea typeface="Calibri"/>
                <a:cs typeface="Calibri"/>
              </a:rPr>
              <a:t> boot</a:t>
            </a:r>
          </a:p>
          <a:p>
            <a:r>
              <a:rPr lang="fr-FR" dirty="0">
                <a:ea typeface="Calibri"/>
                <a:cs typeface="Calibri"/>
              </a:rPr>
              <a:t>A noter qu'à partir de la version 3.2.0 de </a:t>
            </a:r>
            <a:r>
              <a:rPr lang="fr-FR" dirty="0" err="1">
                <a:ea typeface="Calibri"/>
                <a:cs typeface="Calibri"/>
              </a:rPr>
              <a:t>spring</a:t>
            </a:r>
            <a:r>
              <a:rPr lang="fr-FR" dirty="0">
                <a:ea typeface="Calibri"/>
                <a:cs typeface="Calibri"/>
              </a:rPr>
              <a:t> boot, ce n'est plus la peine d'utiliser une quelconque dépendance car </a:t>
            </a:r>
            <a:r>
              <a:rPr lang="fr-FR" dirty="0" err="1">
                <a:ea typeface="Calibri"/>
                <a:cs typeface="Calibri"/>
              </a:rPr>
              <a:t>spring</a:t>
            </a:r>
            <a:r>
              <a:rPr lang="fr-FR" dirty="0">
                <a:ea typeface="Calibri"/>
                <a:cs typeface="Calibri"/>
              </a:rPr>
              <a:t> boot permet de facilement créer des client HTTP</a:t>
            </a:r>
          </a:p>
        </p:txBody>
      </p:sp>
    </p:spTree>
    <p:extLst>
      <p:ext uri="{BB962C8B-B14F-4D97-AF65-F5344CB8AC3E}">
        <p14:creationId xmlns:p14="http://schemas.microsoft.com/office/powerpoint/2010/main" val="182321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7BC94-3701-9D8A-1CA0-5B3C2BE342D8}"/>
              </a:ext>
            </a:extLst>
          </p:cNvPr>
          <p:cNvSpPr>
            <a:spLocks noGrp="1"/>
          </p:cNvSpPr>
          <p:nvPr>
            <p:ph type="title"/>
          </p:nvPr>
        </p:nvSpPr>
        <p:spPr/>
        <p:txBody>
          <a:bodyPr/>
          <a:lstStyle/>
          <a:p>
            <a:r>
              <a:rPr lang="fr-FR" dirty="0">
                <a:ea typeface="Calibri Light"/>
                <a:cs typeface="Calibri Light"/>
              </a:rPr>
              <a:t>Principales dépendances utilisées dans ce service</a:t>
            </a:r>
            <a:endParaRPr lang="fr-FR" dirty="0"/>
          </a:p>
        </p:txBody>
      </p:sp>
      <p:sp>
        <p:nvSpPr>
          <p:cNvPr id="3" name="Espace réservé du contenu 2">
            <a:extLst>
              <a:ext uri="{FF2B5EF4-FFF2-40B4-BE49-F238E27FC236}">
                <a16:creationId xmlns:a16="http://schemas.microsoft.com/office/drawing/2014/main" id="{5B7FAF23-0232-F540-D088-1D3ADCD3F56A}"/>
              </a:ext>
            </a:extLst>
          </p:cNvPr>
          <p:cNvSpPr>
            <a:spLocks noGrp="1"/>
          </p:cNvSpPr>
          <p:nvPr>
            <p:ph idx="1"/>
          </p:nvPr>
        </p:nvSpPr>
        <p:spPr/>
        <p:txBody>
          <a:bodyPr vert="horz" lIns="91440" tIns="45720" rIns="91440" bIns="45720" rtlCol="0" anchor="t">
            <a:normAutofit/>
          </a:bodyPr>
          <a:lstStyle/>
          <a:p>
            <a:r>
              <a:rPr lang="fr-FR" dirty="0">
                <a:ea typeface="Calibri"/>
                <a:cs typeface="Calibri"/>
              </a:rPr>
              <a:t>Définition:  C'est une dépendance qui permet de créer un client http pour appeler un service de manière déclarative. C’est-à-dire aucune implémentation spécifique n'est requise.</a:t>
            </a:r>
          </a:p>
          <a:p>
            <a:r>
              <a:rPr lang="fr-FR" dirty="0">
                <a:ea typeface="Calibri"/>
                <a:cs typeface="Calibri"/>
              </a:rPr>
              <a:t>Elle utilise des annotations semblables à celles utilisées dans </a:t>
            </a:r>
            <a:r>
              <a:rPr lang="fr-FR" dirty="0" err="1">
                <a:ea typeface="Calibri"/>
                <a:cs typeface="Calibri"/>
              </a:rPr>
              <a:t>spring</a:t>
            </a:r>
            <a:r>
              <a:rPr lang="fr-FR" dirty="0">
                <a:ea typeface="Calibri"/>
                <a:cs typeface="Calibri"/>
              </a:rPr>
              <a:t> web (vue dans les pages précédentes)</a:t>
            </a:r>
          </a:p>
        </p:txBody>
      </p:sp>
      <p:sp>
        <p:nvSpPr>
          <p:cNvPr id="4" name="Espace réservé du texte 3">
            <a:extLst>
              <a:ext uri="{FF2B5EF4-FFF2-40B4-BE49-F238E27FC236}">
                <a16:creationId xmlns:a16="http://schemas.microsoft.com/office/drawing/2014/main" id="{7FADB5E2-2BF2-3F38-6786-9D7CD6F3F2B3}"/>
              </a:ext>
            </a:extLst>
          </p:cNvPr>
          <p:cNvSpPr>
            <a:spLocks noGrp="1"/>
          </p:cNvSpPr>
          <p:nvPr>
            <p:ph type="body" sz="half" idx="2"/>
          </p:nvPr>
        </p:nvSpPr>
        <p:spPr>
          <a:xfrm>
            <a:off x="687388" y="2790825"/>
            <a:ext cx="3065462" cy="2058988"/>
          </a:xfrm>
        </p:spPr>
        <p:txBody>
          <a:bodyPr vert="horz" lIns="91440" tIns="45720" rIns="91440" bIns="45720" rtlCol="0" anchor="t">
            <a:noAutofit/>
          </a:bodyPr>
          <a:lstStyle/>
          <a:p>
            <a:endParaRPr lang="fr-FR" sz="2000" dirty="0">
              <a:ea typeface="Calibri"/>
              <a:cs typeface="Calibri"/>
            </a:endParaRPr>
          </a:p>
          <a:p>
            <a:endParaRPr lang="fr-FR" sz="2000" dirty="0">
              <a:ea typeface="Calibri"/>
              <a:cs typeface="Calibri"/>
            </a:endParaRPr>
          </a:p>
          <a:p>
            <a:r>
              <a:rPr lang="fr-FR" sz="2000" dirty="0">
                <a:ea typeface="Calibri"/>
                <a:cs typeface="Calibri"/>
              </a:rPr>
              <a:t>OPENFEIGN CLIENT </a:t>
            </a:r>
          </a:p>
        </p:txBody>
      </p:sp>
    </p:spTree>
    <p:extLst>
      <p:ext uri="{BB962C8B-B14F-4D97-AF65-F5344CB8AC3E}">
        <p14:creationId xmlns:p14="http://schemas.microsoft.com/office/powerpoint/2010/main" val="3870575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390B03-5286-CED4-1D66-16949F6ACB64}"/>
              </a:ext>
            </a:extLst>
          </p:cNvPr>
          <p:cNvSpPr>
            <a:spLocks noGrp="1"/>
          </p:cNvSpPr>
          <p:nvPr>
            <p:ph type="title"/>
          </p:nvPr>
        </p:nvSpPr>
        <p:spPr/>
        <p:txBody>
          <a:bodyPr/>
          <a:lstStyle/>
          <a:p>
            <a:r>
              <a:rPr lang="fr-FR" dirty="0">
                <a:ea typeface="Calibri Light"/>
                <a:cs typeface="Calibri Light"/>
              </a:rPr>
              <a:t>OPENFEIGN-CLIENT</a:t>
            </a:r>
          </a:p>
        </p:txBody>
      </p:sp>
      <p:pic>
        <p:nvPicPr>
          <p:cNvPr id="5" name="Espace réservé pour une image  4" descr="Une image contenant texte, capture d’écran, logiciel, Logiciel multimédia&#10;&#10;Description générée automatiquement">
            <a:extLst>
              <a:ext uri="{FF2B5EF4-FFF2-40B4-BE49-F238E27FC236}">
                <a16:creationId xmlns:a16="http://schemas.microsoft.com/office/drawing/2014/main" id="{23FC8A03-5AD7-069F-7CA6-5FE5EF1D01FB}"/>
              </a:ext>
            </a:extLst>
          </p:cNvPr>
          <p:cNvPicPr>
            <a:picLocks noGrp="1" noChangeAspect="1"/>
          </p:cNvPicPr>
          <p:nvPr>
            <p:ph type="pic" idx="1"/>
          </p:nvPr>
        </p:nvPicPr>
        <p:blipFill>
          <a:blip r:embed="rId2"/>
          <a:srcRect l="11337" r="11337"/>
          <a:stretch/>
        </p:blipFill>
        <p:spPr/>
      </p:pic>
      <p:sp>
        <p:nvSpPr>
          <p:cNvPr id="4" name="Espace réservé du texte 3">
            <a:extLst>
              <a:ext uri="{FF2B5EF4-FFF2-40B4-BE49-F238E27FC236}">
                <a16:creationId xmlns:a16="http://schemas.microsoft.com/office/drawing/2014/main" id="{8C3E636F-DB0F-1E73-BDB8-2DF5D2470260}"/>
              </a:ext>
            </a:extLst>
          </p:cNvPr>
          <p:cNvSpPr>
            <a:spLocks noGrp="1"/>
          </p:cNvSpPr>
          <p:nvPr>
            <p:ph type="body" sz="half" idx="2"/>
          </p:nvPr>
        </p:nvSpPr>
        <p:spPr/>
        <p:txBody>
          <a:bodyPr vert="horz" lIns="91440" tIns="45720" rIns="91440" bIns="45720" rtlCol="0" anchor="t">
            <a:normAutofit fontScale="92500" lnSpcReduction="20000"/>
          </a:bodyPr>
          <a:lstStyle/>
          <a:p>
            <a:pPr marL="285750" indent="-285750">
              <a:buChar char="•"/>
            </a:pPr>
            <a:r>
              <a:rPr lang="fr-FR" dirty="0">
                <a:ea typeface="Calibri"/>
                <a:cs typeface="Calibri"/>
              </a:rPr>
              <a:t>Pour déclarer un client http avec </a:t>
            </a:r>
            <a:r>
              <a:rPr lang="fr-FR" dirty="0" err="1">
                <a:ea typeface="Calibri"/>
                <a:cs typeface="Calibri"/>
              </a:rPr>
              <a:t>Feign</a:t>
            </a:r>
            <a:r>
              <a:rPr lang="fr-FR" dirty="0">
                <a:ea typeface="Calibri"/>
                <a:cs typeface="Calibri"/>
              </a:rPr>
              <a:t>, il suffit de créer une interface java et de l'annoter  </a:t>
            </a:r>
            <a:r>
              <a:rPr lang="fr-FR" dirty="0">
                <a:solidFill>
                  <a:schemeClr val="accent6"/>
                </a:solidFill>
                <a:ea typeface="Calibri"/>
                <a:cs typeface="Calibri"/>
              </a:rPr>
              <a:t>@FeignClient(</a:t>
            </a:r>
            <a:r>
              <a:rPr lang="fr-FR" dirty="0">
                <a:solidFill>
                  <a:schemeClr val="accent6">
                    <a:lumMod val="50000"/>
                  </a:schemeClr>
                </a:solidFill>
                <a:ea typeface="Calibri"/>
                <a:cs typeface="Calibri"/>
              </a:rPr>
              <a:t>"url_service_target"</a:t>
            </a:r>
            <a:r>
              <a:rPr lang="fr-FR" dirty="0">
                <a:solidFill>
                  <a:schemeClr val="accent6"/>
                </a:solidFill>
                <a:ea typeface="Calibri"/>
                <a:cs typeface="Calibri"/>
              </a:rPr>
              <a:t>)</a:t>
            </a:r>
            <a:r>
              <a:rPr lang="fr-FR" dirty="0">
                <a:ea typeface="Calibri"/>
                <a:cs typeface="Calibri"/>
              </a:rPr>
              <a:t>.</a:t>
            </a:r>
          </a:p>
          <a:p>
            <a:pPr marL="285750" indent="-285750">
              <a:buChar char="•"/>
            </a:pPr>
            <a:r>
              <a:rPr lang="fr-FR" dirty="0">
                <a:ea typeface="Calibri"/>
                <a:cs typeface="Calibri"/>
              </a:rPr>
              <a:t>Cette annotation prend un paramètre qui est l'url du service qu'on veut appeler.</a:t>
            </a:r>
          </a:p>
          <a:p>
            <a:pPr marL="285750" indent="-285750">
              <a:buChar char="•"/>
            </a:pPr>
            <a:r>
              <a:rPr lang="fr-FR" dirty="0">
                <a:ea typeface="Calibri"/>
                <a:cs typeface="Calibri"/>
              </a:rPr>
              <a:t>À l'intérieur de cette interface, on déclare des méthodes qui définissent les appels l'on veut effectuer avec notre client HTTP</a:t>
            </a:r>
          </a:p>
          <a:p>
            <a:pPr marL="285750" indent="-285750">
              <a:buChar char="•"/>
            </a:pPr>
            <a:r>
              <a:rPr lang="fr-FR" dirty="0">
                <a:ea typeface="Calibri"/>
                <a:cs typeface="Calibri"/>
              </a:rPr>
              <a:t>Et donc, pour les définir , c'est le même procédé que pour les </a:t>
            </a:r>
            <a:r>
              <a:rPr lang="fr-FR" dirty="0" err="1">
                <a:ea typeface="Calibri"/>
                <a:cs typeface="Calibri"/>
              </a:rPr>
              <a:t>endpoint</a:t>
            </a:r>
            <a:r>
              <a:rPr lang="fr-FR" dirty="0">
                <a:ea typeface="Calibri"/>
                <a:cs typeface="Calibri"/>
              </a:rPr>
              <a:t> avec </a:t>
            </a:r>
            <a:r>
              <a:rPr lang="fr-FR" dirty="0" err="1">
                <a:solidFill>
                  <a:schemeClr val="accent1"/>
                </a:solidFill>
                <a:ea typeface="Calibri"/>
                <a:cs typeface="Calibri"/>
              </a:rPr>
              <a:t>spring</a:t>
            </a:r>
            <a:r>
              <a:rPr lang="fr-FR" dirty="0">
                <a:solidFill>
                  <a:schemeClr val="accent1"/>
                </a:solidFill>
                <a:ea typeface="Calibri"/>
                <a:cs typeface="Calibri"/>
              </a:rPr>
              <a:t> web</a:t>
            </a:r>
            <a:r>
              <a:rPr lang="fr-FR" dirty="0">
                <a:ea typeface="Calibri"/>
                <a:cs typeface="Calibri"/>
              </a:rPr>
              <a:t> vue dans les pages précédentes !</a:t>
            </a:r>
          </a:p>
          <a:p>
            <a:pPr marL="285750" indent="-285750">
              <a:buChar char="•"/>
            </a:pPr>
            <a:r>
              <a:rPr lang="fr-FR" dirty="0">
                <a:ea typeface="Calibri"/>
                <a:cs typeface="Calibri"/>
              </a:rPr>
              <a:t>Une des avantages si vous utilisez déjà un </a:t>
            </a:r>
            <a:r>
              <a:rPr lang="fr-FR" dirty="0" err="1">
                <a:ea typeface="Calibri"/>
                <a:cs typeface="Calibri"/>
              </a:rPr>
              <a:t>discovery</a:t>
            </a:r>
            <a:r>
              <a:rPr lang="fr-FR" dirty="0">
                <a:ea typeface="Calibri"/>
                <a:cs typeface="Calibri"/>
              </a:rPr>
              <a:t>-service dans votre application, c'est que vous n'avez pas besoin de mettre l'url dans l'annotation </a:t>
            </a:r>
            <a:r>
              <a:rPr lang="fr-FR" dirty="0">
                <a:solidFill>
                  <a:schemeClr val="accent6"/>
                </a:solidFill>
                <a:ea typeface="Calibri"/>
                <a:cs typeface="Calibri"/>
              </a:rPr>
              <a:t>@FeignClient</a:t>
            </a:r>
            <a:r>
              <a:rPr lang="fr-FR" dirty="0">
                <a:ea typeface="Calibri"/>
                <a:cs typeface="Calibri"/>
              </a:rPr>
              <a:t>, vous pouvez directement donner le nom du service à appeler</a:t>
            </a:r>
          </a:p>
          <a:p>
            <a:pPr marL="285750" indent="-285750">
              <a:buChar char="•"/>
            </a:pPr>
            <a:endParaRPr lang="fr-FR" dirty="0">
              <a:ea typeface="Calibri"/>
              <a:cs typeface="Calibri"/>
            </a:endParaRPr>
          </a:p>
        </p:txBody>
      </p:sp>
    </p:spTree>
    <p:extLst>
      <p:ext uri="{BB962C8B-B14F-4D97-AF65-F5344CB8AC3E}">
        <p14:creationId xmlns:p14="http://schemas.microsoft.com/office/powerpoint/2010/main" val="1492346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8E34B87-F76C-7BC5-3F61-468134C8F4CF}"/>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Lancement de l'application</a:t>
            </a:r>
          </a:p>
        </p:txBody>
      </p:sp>
    </p:spTree>
    <p:extLst>
      <p:ext uri="{BB962C8B-B14F-4D97-AF65-F5344CB8AC3E}">
        <p14:creationId xmlns:p14="http://schemas.microsoft.com/office/powerpoint/2010/main" val="2007199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430CE7-362C-C553-3F4A-7CB82FA4B6F4}"/>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Utilisation de Intellij</a:t>
            </a:r>
          </a:p>
        </p:txBody>
      </p:sp>
      <p:pic>
        <p:nvPicPr>
          <p:cNvPr id="5" name="Espace réservé du contenu 4" descr="Une image contenant texte, capture d’écran, logiciel, Logiciel multimédia&#10;&#10;Description générée automatiquement">
            <a:extLst>
              <a:ext uri="{FF2B5EF4-FFF2-40B4-BE49-F238E27FC236}">
                <a16:creationId xmlns:a16="http://schemas.microsoft.com/office/drawing/2014/main" id="{E4C2E887-65AD-2CB4-359D-160F82174873}"/>
              </a:ext>
            </a:extLst>
          </p:cNvPr>
          <p:cNvPicPr>
            <a:picLocks noGrp="1" noChangeAspect="1"/>
          </p:cNvPicPr>
          <p:nvPr>
            <p:ph sz="half" idx="2"/>
          </p:nvPr>
        </p:nvPicPr>
        <p:blipFill rotWithShape="1">
          <a:blip r:embed="rId2"/>
          <a:srcRect t="4424" b="1276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Espace réservé du contenu 2">
            <a:extLst>
              <a:ext uri="{FF2B5EF4-FFF2-40B4-BE49-F238E27FC236}">
                <a16:creationId xmlns:a16="http://schemas.microsoft.com/office/drawing/2014/main" id="{4F0B39C5-9184-CB63-2065-FA02507DDA71}"/>
              </a:ext>
            </a:extLst>
          </p:cNvPr>
          <p:cNvSpPr>
            <a:spLocks noGrp="1"/>
          </p:cNvSpPr>
          <p:nvPr>
            <p:ph sz="half" idx="1"/>
          </p:nvPr>
        </p:nvSpPr>
        <p:spPr>
          <a:xfrm>
            <a:off x="4223982" y="3752850"/>
            <a:ext cx="7485413" cy="2452687"/>
          </a:xfrm>
        </p:spPr>
        <p:txBody>
          <a:bodyPr vert="horz" lIns="91440" tIns="45720" rIns="91440" bIns="45720" rtlCol="0" anchor="ctr">
            <a:normAutofit/>
          </a:bodyPr>
          <a:lstStyle/>
          <a:p>
            <a:r>
              <a:rPr lang="en-US" sz="1800" dirty="0"/>
              <a:t>Pour </a:t>
            </a:r>
            <a:r>
              <a:rPr lang="en-US" sz="1800" dirty="0" err="1"/>
              <a:t>démarrer</a:t>
            </a:r>
            <a:r>
              <a:rPr lang="en-US" sz="1800" dirty="0"/>
              <a:t>, il faut </a:t>
            </a:r>
            <a:r>
              <a:rPr lang="en-US" sz="1800" dirty="0" err="1"/>
              <a:t>ouvrir</a:t>
            </a:r>
            <a:r>
              <a:rPr lang="en-US" sz="1800" dirty="0"/>
              <a:t> le dossier </a:t>
            </a:r>
            <a:r>
              <a:rPr lang="en-US" sz="1800" dirty="0" err="1"/>
              <a:t>contenant</a:t>
            </a:r>
            <a:r>
              <a:rPr lang="en-US" sz="1800" dirty="0"/>
              <a:t> </a:t>
            </a:r>
            <a:r>
              <a:rPr lang="en-US" sz="1800" dirty="0" err="1"/>
              <a:t>tous</a:t>
            </a:r>
            <a:r>
              <a:rPr lang="en-US" sz="1800" dirty="0"/>
              <a:t> les microservices avec </a:t>
            </a:r>
            <a:r>
              <a:rPr lang="en-US" sz="1800" dirty="0" err="1"/>
              <a:t>intellij</a:t>
            </a:r>
          </a:p>
          <a:p>
            <a:r>
              <a:rPr lang="en-US" sz="1800"/>
              <a:t>Vérifier que Intellij detecte que vous avez des projets springboot en verifiant l'onglet avec le signe "M" (pour Maven qui permet de telecharger les dependances de l'application).</a:t>
            </a:r>
          </a:p>
        </p:txBody>
      </p:sp>
    </p:spTree>
    <p:extLst>
      <p:ext uri="{BB962C8B-B14F-4D97-AF65-F5344CB8AC3E}">
        <p14:creationId xmlns:p14="http://schemas.microsoft.com/office/powerpoint/2010/main" val="3480758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02C70-8799-8781-A8AA-5E2E71E7A850}"/>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Base de données</a:t>
            </a:r>
          </a:p>
        </p:txBody>
      </p:sp>
      <p:pic>
        <p:nvPicPr>
          <p:cNvPr id="5" name="Espace réservé du contenu 4" descr="Une image contenant texte, capture d’écran, logiciel, affichage&#10;&#10;Description générée automatiquement">
            <a:extLst>
              <a:ext uri="{FF2B5EF4-FFF2-40B4-BE49-F238E27FC236}">
                <a16:creationId xmlns:a16="http://schemas.microsoft.com/office/drawing/2014/main" id="{985A2CB8-C910-FEB8-564E-97BFDF94AA32}"/>
              </a:ext>
            </a:extLst>
          </p:cNvPr>
          <p:cNvPicPr>
            <a:picLocks noGrp="1" noChangeAspect="1"/>
          </p:cNvPicPr>
          <p:nvPr>
            <p:ph sz="half" idx="2"/>
          </p:nvPr>
        </p:nvPicPr>
        <p:blipFill rotWithShape="1">
          <a:blip r:embed="rId2"/>
          <a:srcRect t="14278" b="1575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Espace réservé du contenu 2">
            <a:extLst>
              <a:ext uri="{FF2B5EF4-FFF2-40B4-BE49-F238E27FC236}">
                <a16:creationId xmlns:a16="http://schemas.microsoft.com/office/drawing/2014/main" id="{8C829A79-9BE4-2F9D-EDBD-691D7F14FE11}"/>
              </a:ext>
            </a:extLst>
          </p:cNvPr>
          <p:cNvSpPr>
            <a:spLocks noGrp="1"/>
          </p:cNvSpPr>
          <p:nvPr>
            <p:ph sz="half" idx="1"/>
          </p:nvPr>
        </p:nvSpPr>
        <p:spPr>
          <a:xfrm>
            <a:off x="4223982" y="3752850"/>
            <a:ext cx="7485413" cy="2452687"/>
          </a:xfrm>
        </p:spPr>
        <p:txBody>
          <a:bodyPr vert="horz" lIns="91440" tIns="45720" rIns="91440" bIns="45720" rtlCol="0" anchor="ctr">
            <a:normAutofit/>
          </a:bodyPr>
          <a:lstStyle/>
          <a:p>
            <a:r>
              <a:rPr lang="en-US" sz="1500"/>
              <a:t>Les services user-service, restaurant-service et commande-service se connectent sur un serveur mysql et chaque service utilise un nom différent pour sa base de données</a:t>
            </a:r>
          </a:p>
          <a:p>
            <a:r>
              <a:rPr lang="en-US" sz="1500"/>
              <a:t>Il faut donc s'assurer d'avoir mysql et créer la base de données pour chaque service </a:t>
            </a:r>
            <a:br>
              <a:rPr lang="en-US" sz="1500"/>
            </a:br>
            <a:r>
              <a:rPr lang="en-US" sz="1500"/>
              <a:t>(Vous pourrez le faire avec la commande : create database nom_base_de_donnees</a:t>
            </a:r>
          </a:p>
          <a:p>
            <a:r>
              <a:rPr lang="en-US" sz="1500"/>
              <a:t>Une fois cela fait, vous pouvez verifier dans le fichier application.properties du service en question que les propriétés de connexion de la base de données sont conformes</a:t>
            </a:r>
          </a:p>
          <a:p>
            <a:r>
              <a:rPr lang="en-US" sz="1500"/>
              <a:t>Par exemple, ici le restaurant service se connecte sur une base de données mysql appélé restaurant_service (qui a été créé au préalable dans le serveur MySQL avec la commande: create database restaurant_service.</a:t>
            </a:r>
          </a:p>
        </p:txBody>
      </p:sp>
    </p:spTree>
    <p:extLst>
      <p:ext uri="{BB962C8B-B14F-4D97-AF65-F5344CB8AC3E}">
        <p14:creationId xmlns:p14="http://schemas.microsoft.com/office/powerpoint/2010/main" val="4215766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95F223-167E-4780-ED30-FB94D2B02ECE}"/>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a:solidFill>
                  <a:schemeClr val="tx1"/>
                </a:solidFill>
                <a:latin typeface="+mj-lt"/>
                <a:ea typeface="+mj-ea"/>
                <a:cs typeface="+mj-cs"/>
              </a:rPr>
              <a:t>Lancement de l'application</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D283D-9268-494D-38DE-BCD9182B29F2}"/>
              </a:ext>
            </a:extLst>
          </p:cNvPr>
          <p:cNvSpPr>
            <a:spLocks/>
          </p:cNvSpPr>
          <p:nvPr/>
        </p:nvSpPr>
        <p:spPr>
          <a:xfrm>
            <a:off x="1096599" y="2330871"/>
            <a:ext cx="4694054" cy="3941913"/>
          </a:xfrm>
          <a:prstGeom prst="rect">
            <a:avLst/>
          </a:prstGeom>
        </p:spPr>
        <p:txBody>
          <a:bodyPr vert="horz" lIns="91440" tIns="45720" rIns="91440" bIns="45720" rtlCol="0" anchor="t">
            <a:normAutofit/>
          </a:bodyPr>
          <a:lstStyle/>
          <a:p>
            <a:pPr defTabSz="822960">
              <a:spcAft>
                <a:spcPts val="600"/>
              </a:spcAft>
            </a:pPr>
            <a:r>
              <a:rPr lang="fr-FR" sz="1600" kern="1200" dirty="0">
                <a:latin typeface="+mn-lt"/>
                <a:ea typeface="+mn-ea"/>
                <a:cs typeface="Calibri"/>
              </a:rPr>
              <a:t>Pour lancer l'application sur </a:t>
            </a:r>
            <a:r>
              <a:rPr lang="fr-FR" sz="1600" kern="1200" dirty="0" err="1">
                <a:latin typeface="+mn-lt"/>
                <a:ea typeface="+mn-ea"/>
                <a:cs typeface="Calibri"/>
              </a:rPr>
              <a:t>Intellij</a:t>
            </a:r>
            <a:r>
              <a:rPr lang="fr-FR" sz="1600" kern="1200" dirty="0">
                <a:latin typeface="+mn-lt"/>
                <a:ea typeface="+mn-ea"/>
                <a:cs typeface="Calibri"/>
              </a:rPr>
              <a:t>, cliquer sur l'icône "services" située en première position </a:t>
            </a:r>
            <a:r>
              <a:rPr lang="fr-FR" sz="1600" dirty="0">
                <a:cs typeface="Calibri"/>
              </a:rPr>
              <a:t>en</a:t>
            </a:r>
            <a:r>
              <a:rPr lang="fr-FR" sz="1600" kern="1200" dirty="0">
                <a:latin typeface="+mn-lt"/>
                <a:ea typeface="+mn-ea"/>
                <a:cs typeface="Calibri"/>
              </a:rPr>
              <a:t> bas de la barre d'outils vertical sur la gauche de votre IDE.</a:t>
            </a:r>
            <a:endParaRPr lang="fr-FR" sz="1600" kern="1200" dirty="0">
              <a:latin typeface="+mn-lt"/>
              <a:ea typeface="Calibri"/>
              <a:cs typeface="Calibri"/>
            </a:endParaRPr>
          </a:p>
          <a:p>
            <a:pPr defTabSz="822960">
              <a:spcAft>
                <a:spcPts val="600"/>
              </a:spcAft>
            </a:pPr>
            <a:r>
              <a:rPr lang="fr-FR" sz="1600" kern="1200" dirty="0">
                <a:latin typeface="+mn-lt"/>
                <a:ea typeface="+mn-ea"/>
                <a:cs typeface="Calibri"/>
              </a:rPr>
              <a:t>En cliquant sur l'icône, vous verrez apparaître tous vos services. Vous pourrez démarrer chaque service en faisant un clique droit  et en cliquant sur "run"</a:t>
            </a:r>
            <a:endParaRPr lang="fr-FR" sz="1600" dirty="0">
              <a:ea typeface="Calibri"/>
              <a:cs typeface="Calibri"/>
            </a:endParaRPr>
          </a:p>
        </p:txBody>
      </p:sp>
      <p:pic>
        <p:nvPicPr>
          <p:cNvPr id="5" name="Espace réservé du contenu 4" descr="Une image contenant symbole, Graphique, noir, logo&#10;&#10;Description générée automatiquement">
            <a:extLst>
              <a:ext uri="{FF2B5EF4-FFF2-40B4-BE49-F238E27FC236}">
                <a16:creationId xmlns:a16="http://schemas.microsoft.com/office/drawing/2014/main" id="{907C0288-17FB-3C81-71ED-2C92B7DB1C65}"/>
              </a:ext>
            </a:extLst>
          </p:cNvPr>
          <p:cNvPicPr>
            <a:picLocks noChangeAspect="1"/>
          </p:cNvPicPr>
          <p:nvPr/>
        </p:nvPicPr>
        <p:blipFill>
          <a:blip r:embed="rId2"/>
          <a:stretch>
            <a:fillRect/>
          </a:stretch>
        </p:blipFill>
        <p:spPr>
          <a:xfrm>
            <a:off x="7049924" y="1955074"/>
            <a:ext cx="1162716" cy="978158"/>
          </a:xfrm>
          <a:prstGeom prst="rect">
            <a:avLst/>
          </a:prstGeom>
        </p:spPr>
      </p:pic>
      <p:pic>
        <p:nvPicPr>
          <p:cNvPr id="6" name="Image 5" descr="Une image contenant texte, capture d’écran, logiciel, Logiciel multimédia&#10;&#10;Description générée automatiquement">
            <a:extLst>
              <a:ext uri="{FF2B5EF4-FFF2-40B4-BE49-F238E27FC236}">
                <a16:creationId xmlns:a16="http://schemas.microsoft.com/office/drawing/2014/main" id="{E1F0C934-C0DA-E75C-16C7-4A5A854AD6AD}"/>
              </a:ext>
            </a:extLst>
          </p:cNvPr>
          <p:cNvPicPr>
            <a:picLocks noChangeAspect="1"/>
          </p:cNvPicPr>
          <p:nvPr/>
        </p:nvPicPr>
        <p:blipFill>
          <a:blip r:embed="rId3"/>
          <a:stretch>
            <a:fillRect/>
          </a:stretch>
        </p:blipFill>
        <p:spPr>
          <a:xfrm>
            <a:off x="6567916" y="3836900"/>
            <a:ext cx="4518341" cy="2214889"/>
          </a:xfrm>
          <a:prstGeom prst="rect">
            <a:avLst/>
          </a:prstGeom>
        </p:spPr>
      </p:pic>
    </p:spTree>
    <p:extLst>
      <p:ext uri="{BB962C8B-B14F-4D97-AF65-F5344CB8AC3E}">
        <p14:creationId xmlns:p14="http://schemas.microsoft.com/office/powerpoint/2010/main" val="267194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0724CCFD-1AA8-8955-5374-9463772C976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Présentation des composants</a:t>
            </a:r>
          </a:p>
        </p:txBody>
      </p:sp>
      <p:sp>
        <p:nvSpPr>
          <p:cNvPr id="3" name="Espace réservé du contenu 2">
            <a:extLst>
              <a:ext uri="{FF2B5EF4-FFF2-40B4-BE49-F238E27FC236}">
                <a16:creationId xmlns:a16="http://schemas.microsoft.com/office/drawing/2014/main" id="{5B4A8C79-03E2-2C4B-43AD-613BF0AD5DD8}"/>
              </a:ext>
            </a:extLst>
          </p:cNvPr>
          <p:cNvSpPr>
            <a:spLocks noGrp="1"/>
          </p:cNvSpPr>
          <p:nvPr>
            <p:ph idx="1"/>
          </p:nvPr>
        </p:nvSpPr>
        <p:spPr>
          <a:xfrm>
            <a:off x="3315031" y="4076802"/>
            <a:ext cx="5561938" cy="1534587"/>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Le Discovery Service</a:t>
            </a:r>
          </a:p>
        </p:txBody>
      </p:sp>
      <p:sp>
        <p:nvSpPr>
          <p:cNvPr id="27" name="Arc 2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Oval 2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90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D365F-D712-E333-749B-7CF0A5CD92AB}"/>
              </a:ext>
            </a:extLst>
          </p:cNvPr>
          <p:cNvSpPr>
            <a:spLocks noGrp="1"/>
          </p:cNvSpPr>
          <p:nvPr>
            <p:ph type="title"/>
          </p:nvPr>
        </p:nvSpPr>
        <p:spPr/>
        <p:txBody>
          <a:bodyPr/>
          <a:lstStyle/>
          <a:p>
            <a:r>
              <a:rPr lang="fr-FR" dirty="0">
                <a:ea typeface="Calibri Light"/>
                <a:cs typeface="Calibri Light"/>
              </a:rPr>
              <a:t>Discovery Service</a:t>
            </a:r>
            <a:endParaRPr lang="fr-FR" dirty="0"/>
          </a:p>
        </p:txBody>
      </p:sp>
      <p:sp>
        <p:nvSpPr>
          <p:cNvPr id="3" name="Espace réservé du contenu 2">
            <a:extLst>
              <a:ext uri="{FF2B5EF4-FFF2-40B4-BE49-F238E27FC236}">
                <a16:creationId xmlns:a16="http://schemas.microsoft.com/office/drawing/2014/main" id="{DBCC770A-14BF-8A0A-B5DC-778136BA1FA6}"/>
              </a:ext>
            </a:extLst>
          </p:cNvPr>
          <p:cNvSpPr>
            <a:spLocks noGrp="1"/>
          </p:cNvSpPr>
          <p:nvPr>
            <p:ph idx="1"/>
          </p:nvPr>
        </p:nvSpPr>
        <p:spPr/>
        <p:txBody>
          <a:bodyPr vert="horz" lIns="91440" tIns="45720" rIns="91440" bIns="45720" rtlCol="0" anchor="t">
            <a:normAutofit/>
          </a:bodyPr>
          <a:lstStyle/>
          <a:p>
            <a:r>
              <a:rPr lang="fr-FR" dirty="0">
                <a:ea typeface="Calibri"/>
                <a:cs typeface="Calibri"/>
              </a:rPr>
              <a:t>Définition simple: Composant essentiel dans une architecture </a:t>
            </a:r>
            <a:r>
              <a:rPr lang="fr-FR" dirty="0" err="1">
                <a:ea typeface="Calibri"/>
                <a:cs typeface="Calibri"/>
              </a:rPr>
              <a:t>microservice</a:t>
            </a:r>
            <a:r>
              <a:rPr lang="fr-FR" dirty="0">
                <a:ea typeface="Calibri"/>
                <a:cs typeface="Calibri"/>
              </a:rPr>
              <a:t> permettant aux différents </a:t>
            </a:r>
            <a:r>
              <a:rPr lang="fr-FR" dirty="0" err="1">
                <a:ea typeface="Calibri"/>
                <a:cs typeface="Calibri"/>
              </a:rPr>
              <a:t>microservices</a:t>
            </a:r>
            <a:r>
              <a:rPr lang="fr-FR" dirty="0">
                <a:ea typeface="Calibri"/>
                <a:cs typeface="Calibri"/>
              </a:rPr>
              <a:t> de découvrir et de communiquer entre eux de manière dynamique.</a:t>
            </a:r>
          </a:p>
          <a:p>
            <a:endParaRPr lang="fr-FR" dirty="0">
              <a:ea typeface="+mn-lt"/>
              <a:cs typeface="+mn-lt"/>
            </a:endParaRPr>
          </a:p>
          <a:p>
            <a:r>
              <a:rPr lang="fr-FR" dirty="0">
                <a:ea typeface="+mn-lt"/>
                <a:cs typeface="+mn-lt"/>
              </a:rPr>
              <a:t>Principaux rôles:</a:t>
            </a:r>
            <a:br>
              <a:rPr lang="fr-FR" dirty="0">
                <a:ea typeface="+mn-lt"/>
                <a:cs typeface="+mn-lt"/>
              </a:rPr>
            </a:br>
            <a:r>
              <a:rPr lang="fr-FR" dirty="0">
                <a:ea typeface="+mn-lt"/>
                <a:cs typeface="+mn-lt"/>
              </a:rPr>
              <a:t>            -&gt; Enregistrement de toutes les instances de chaque service disponible</a:t>
            </a:r>
            <a:br>
              <a:rPr lang="fr-FR" dirty="0">
                <a:ea typeface="+mn-lt"/>
                <a:cs typeface="+mn-lt"/>
              </a:rPr>
            </a:br>
            <a:r>
              <a:rPr lang="fr-FR" dirty="0">
                <a:ea typeface="+mn-lt"/>
                <a:cs typeface="+mn-lt"/>
              </a:rPr>
              <a:t>            -&gt; Récupération dynamique des informations sur les services</a:t>
            </a:r>
          </a:p>
          <a:p>
            <a:pPr marL="0" indent="0">
              <a:buNone/>
            </a:pPr>
            <a:r>
              <a:rPr lang="fr-FR" dirty="0">
                <a:ea typeface="+mn-lt"/>
                <a:cs typeface="+mn-lt"/>
              </a:rPr>
              <a:t>              -&gt; Gestion des mises à jour en temps réel</a:t>
            </a:r>
          </a:p>
        </p:txBody>
      </p:sp>
    </p:spTree>
    <p:extLst>
      <p:ext uri="{BB962C8B-B14F-4D97-AF65-F5344CB8AC3E}">
        <p14:creationId xmlns:p14="http://schemas.microsoft.com/office/powerpoint/2010/main" val="254303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pour une image  5" descr="Une image contenant texte, capture d’écran, logiciel, Logiciel multimédia&#10;&#10;Description générée automatiquement">
            <a:extLst>
              <a:ext uri="{FF2B5EF4-FFF2-40B4-BE49-F238E27FC236}">
                <a16:creationId xmlns:a16="http://schemas.microsoft.com/office/drawing/2014/main" id="{C2DDFC4A-E31D-CCC2-0C02-6F8C839E01E4}"/>
              </a:ext>
            </a:extLst>
          </p:cNvPr>
          <p:cNvPicPr>
            <a:picLocks noGrp="1" noChangeAspect="1"/>
          </p:cNvPicPr>
          <p:nvPr>
            <p:ph type="pic" idx="1"/>
          </p:nvPr>
        </p:nvPicPr>
        <p:blipFill rotWithShape="1">
          <a:blip r:embed="rId2"/>
          <a:srcRect r="36192" b="1"/>
          <a:stretch/>
        </p:blipFill>
        <p:spPr>
          <a:xfrm>
            <a:off x="20" y="1666568"/>
            <a:ext cx="6106195" cy="5191432"/>
          </a:xfrm>
          <a:prstGeom prst="rect">
            <a:avLst/>
          </a:prstGeom>
        </p:spPr>
      </p:pic>
      <p:sp useBgFill="1">
        <p:nvSpPr>
          <p:cNvPr id="29" name="Rectangle 28">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46B8BD-E49B-6E27-31C9-C138A2B73579}"/>
              </a:ext>
            </a:extLst>
          </p:cNvPr>
          <p:cNvSpPr>
            <a:spLocks noGrp="1"/>
          </p:cNvSpPr>
          <p:nvPr>
            <p:ph type="title"/>
          </p:nvPr>
        </p:nvSpPr>
        <p:spPr>
          <a:xfrm>
            <a:off x="761801" y="352766"/>
            <a:ext cx="10591999" cy="1023584"/>
          </a:xfrm>
        </p:spPr>
        <p:txBody>
          <a:bodyPr vert="horz" lIns="91440" tIns="45720" rIns="91440" bIns="45720" rtlCol="0" anchor="ctr">
            <a:normAutofit/>
          </a:bodyPr>
          <a:lstStyle/>
          <a:p>
            <a:pPr marL="742950" indent="-742950">
              <a:buAutoNum type="arabicPeriod"/>
            </a:pPr>
            <a:r>
              <a:rPr lang="en-US" sz="4000" dirty="0"/>
              <a:t>Mise </a:t>
            </a:r>
            <a:r>
              <a:rPr lang="en-US" sz="4000" dirty="0" err="1"/>
              <a:t>en</a:t>
            </a:r>
            <a:r>
              <a:rPr lang="en-US" sz="4000" dirty="0"/>
              <a:t> place Discovery Service</a:t>
            </a:r>
            <a:endParaRPr lang="fr-FR">
              <a:ea typeface="Calibri Light" panose="020F0302020204030204"/>
              <a:cs typeface="Calibri Light" panose="020F0302020204030204"/>
            </a:endParaRPr>
          </a:p>
        </p:txBody>
      </p:sp>
      <p:sp>
        <p:nvSpPr>
          <p:cNvPr id="3" name="Espace réservé du contenu 2">
            <a:extLst>
              <a:ext uri="{FF2B5EF4-FFF2-40B4-BE49-F238E27FC236}">
                <a16:creationId xmlns:a16="http://schemas.microsoft.com/office/drawing/2014/main" id="{BAC639F7-5C1E-9279-8BC5-F46BAF260FD2}"/>
              </a:ext>
            </a:extLst>
          </p:cNvPr>
          <p:cNvSpPr>
            <a:spLocks noGrp="1"/>
          </p:cNvSpPr>
          <p:nvPr>
            <p:ph idx="4294967295"/>
          </p:nvPr>
        </p:nvSpPr>
        <p:spPr>
          <a:xfrm>
            <a:off x="6803408" y="2249766"/>
            <a:ext cx="4550391" cy="4070303"/>
          </a:xfrm>
        </p:spPr>
        <p:txBody>
          <a:bodyPr vert="horz" lIns="91440" tIns="45720" rIns="91440" bIns="45720" rtlCol="0" anchor="ctr">
            <a:normAutofit/>
          </a:bodyPr>
          <a:lstStyle/>
          <a:p>
            <a:r>
              <a:rPr lang="en-US" sz="2000" dirty="0" err="1"/>
              <a:t>Création</a:t>
            </a:r>
            <a:r>
              <a:rPr lang="en-US" sz="2000" dirty="0"/>
              <a:t> </a:t>
            </a:r>
            <a:r>
              <a:rPr lang="en-US" sz="2000" dirty="0" err="1"/>
              <a:t>d'une</a:t>
            </a:r>
            <a:r>
              <a:rPr lang="en-US" sz="2000" dirty="0"/>
              <a:t> application </a:t>
            </a:r>
            <a:r>
              <a:rPr lang="en-US" sz="2000" dirty="0" err="1"/>
              <a:t>Springboot</a:t>
            </a:r>
            <a:r>
              <a:rPr lang="en-US" sz="2000" dirty="0"/>
              <a:t> avec les </a:t>
            </a:r>
            <a:r>
              <a:rPr lang="en-US" sz="2000" dirty="0" err="1"/>
              <a:t>dépendances</a:t>
            </a:r>
            <a:r>
              <a:rPr lang="en-US" sz="2000" dirty="0"/>
              <a:t> </a:t>
            </a:r>
            <a:r>
              <a:rPr lang="en-US" sz="2000" dirty="0" err="1"/>
              <a:t>suivantes</a:t>
            </a:r>
            <a:r>
              <a:rPr lang="en-US" sz="2000" dirty="0"/>
              <a:t>:</a:t>
            </a:r>
          </a:p>
          <a:p>
            <a:pPr lvl="1"/>
            <a:r>
              <a:rPr lang="en-US" sz="2000" dirty="0"/>
              <a:t>Eureka Server</a:t>
            </a:r>
            <a:endParaRPr lang="en-US" sz="2000" dirty="0">
              <a:ea typeface="Calibri"/>
              <a:cs typeface="Calibri"/>
            </a:endParaRPr>
          </a:p>
          <a:p>
            <a:pPr lvl="1"/>
            <a:r>
              <a:rPr lang="en-US" sz="2000" dirty="0"/>
              <a:t>Spring Web</a:t>
            </a:r>
            <a:endParaRPr lang="en-US" sz="2000" dirty="0">
              <a:ea typeface="Calibri"/>
              <a:cs typeface="Calibri"/>
            </a:endParaRPr>
          </a:p>
          <a:p>
            <a:pPr lvl="1"/>
            <a:r>
              <a:rPr lang="en-US" sz="2000" dirty="0"/>
              <a:t>Spring Configuration Processor</a:t>
            </a:r>
            <a:endParaRPr lang="en-US" sz="2000" dirty="0">
              <a:ea typeface="Calibri"/>
              <a:cs typeface="Calibri"/>
            </a:endParaRPr>
          </a:p>
          <a:p>
            <a:pPr lvl="1"/>
            <a:r>
              <a:rPr lang="en-US" sz="2000" dirty="0">
                <a:ea typeface="Calibri"/>
                <a:cs typeface="Calibri"/>
              </a:rPr>
              <a:t>….</a:t>
            </a:r>
          </a:p>
          <a:p>
            <a:r>
              <a:rPr lang="en-US" sz="2000" dirty="0">
                <a:ea typeface="Calibri"/>
                <a:cs typeface="Calibri"/>
              </a:rPr>
              <a:t>Les </a:t>
            </a:r>
            <a:r>
              <a:rPr lang="en-US" sz="2000" dirty="0" err="1">
                <a:ea typeface="Calibri"/>
                <a:cs typeface="Calibri"/>
              </a:rPr>
              <a:t>dépendances</a:t>
            </a:r>
            <a:r>
              <a:rPr lang="en-US" sz="2000" dirty="0">
                <a:ea typeface="Calibri"/>
                <a:cs typeface="Calibri"/>
              </a:rPr>
              <a:t> </a:t>
            </a:r>
            <a:r>
              <a:rPr lang="en-US" sz="2000" dirty="0" err="1">
                <a:ea typeface="Calibri"/>
                <a:cs typeface="Calibri"/>
              </a:rPr>
              <a:t>d'une</a:t>
            </a:r>
            <a:r>
              <a:rPr lang="en-US" sz="2000" dirty="0">
                <a:ea typeface="Calibri"/>
                <a:cs typeface="Calibri"/>
              </a:rPr>
              <a:t> application </a:t>
            </a:r>
            <a:r>
              <a:rPr lang="en-US" sz="2000" dirty="0" err="1">
                <a:ea typeface="Calibri"/>
                <a:cs typeface="Calibri"/>
              </a:rPr>
              <a:t>springboot</a:t>
            </a:r>
            <a:r>
              <a:rPr lang="en-US" sz="2000" dirty="0">
                <a:ea typeface="Calibri"/>
                <a:cs typeface="Calibri"/>
              </a:rPr>
              <a:t> </a:t>
            </a:r>
            <a:r>
              <a:rPr lang="en-US" sz="2000" dirty="0" err="1">
                <a:ea typeface="Calibri"/>
                <a:cs typeface="Calibri"/>
              </a:rPr>
              <a:t>sont</a:t>
            </a:r>
            <a:r>
              <a:rPr lang="en-US" sz="2000" dirty="0">
                <a:ea typeface="Calibri"/>
                <a:cs typeface="Calibri"/>
              </a:rPr>
              <a:t> </a:t>
            </a:r>
            <a:r>
              <a:rPr lang="en-US" sz="2000" dirty="0" err="1">
                <a:ea typeface="Calibri"/>
                <a:cs typeface="Calibri"/>
              </a:rPr>
              <a:t>renseignées</a:t>
            </a:r>
            <a:r>
              <a:rPr lang="en-US" sz="2000" dirty="0">
                <a:ea typeface="Calibri"/>
                <a:cs typeface="Calibri"/>
              </a:rPr>
              <a:t> dans le </a:t>
            </a:r>
            <a:r>
              <a:rPr lang="en-US" sz="2000" dirty="0" err="1">
                <a:ea typeface="Calibri"/>
                <a:cs typeface="Calibri"/>
              </a:rPr>
              <a:t>fichier</a:t>
            </a:r>
            <a:r>
              <a:rPr lang="en-US" sz="2000" dirty="0">
                <a:ea typeface="Calibri"/>
                <a:cs typeface="Calibri"/>
              </a:rPr>
              <a:t> pom.xml</a:t>
            </a:r>
          </a:p>
          <a:p>
            <a:endParaRPr lang="en-US" sz="2000">
              <a:ea typeface="Calibri" panose="020F0502020204030204"/>
              <a:cs typeface="Calibri" panose="020F0502020204030204"/>
            </a:endParaRPr>
          </a:p>
          <a:p>
            <a:pPr lvl="1"/>
            <a:endParaRPr lang="en-US" sz="2000">
              <a:ea typeface="Calibri" panose="020F0502020204030204"/>
              <a:cs typeface="Calibri" panose="020F0502020204030204"/>
            </a:endParaRPr>
          </a:p>
          <a:p>
            <a:pPr marL="457200" lvl="1"/>
            <a:endParaRPr lang="en-US" sz="2000"/>
          </a:p>
          <a:p>
            <a:pPr marL="457200" lvl="1"/>
            <a:endParaRPr lang="en-US" sz="2000">
              <a:ea typeface="Calibri" panose="020F0502020204030204"/>
              <a:cs typeface="Calibri" panose="020F0502020204030204"/>
            </a:endParaRPr>
          </a:p>
          <a:p>
            <a:pPr marL="457200" lvl="1"/>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403533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538146B-841D-4AF6-D75D-0BFFF50E24FD}"/>
              </a:ext>
            </a:extLst>
          </p:cNvPr>
          <p:cNvSpPr>
            <a:spLocks noGrp="1"/>
          </p:cNvSpPr>
          <p:nvPr>
            <p:ph type="title"/>
          </p:nvPr>
        </p:nvSpPr>
        <p:spPr>
          <a:xfrm>
            <a:off x="6392583" y="501651"/>
            <a:ext cx="4434720" cy="1716255"/>
          </a:xfrm>
        </p:spPr>
        <p:txBody>
          <a:bodyPr vert="horz" lIns="91440" tIns="45720" rIns="91440" bIns="45720" rtlCol="0" anchor="b">
            <a:normAutofit/>
          </a:bodyPr>
          <a:lstStyle/>
          <a:p>
            <a:r>
              <a:rPr lang="en-US" sz="5200" kern="1200">
                <a:solidFill>
                  <a:schemeClr val="tx1"/>
                </a:solidFill>
                <a:latin typeface="+mj-lt"/>
                <a:ea typeface="+mj-ea"/>
                <a:cs typeface="+mj-cs"/>
              </a:rPr>
              <a:t>Configuration de l'application</a:t>
            </a:r>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pour une image  4" descr="Une image contenant texte, capture d’écran, logiciel, Logiciel multimédia&#10;&#10;Description générée automatiquement">
            <a:extLst>
              <a:ext uri="{FF2B5EF4-FFF2-40B4-BE49-F238E27FC236}">
                <a16:creationId xmlns:a16="http://schemas.microsoft.com/office/drawing/2014/main" id="{3F9C5448-AA65-127F-500B-54D8523FB35D}"/>
              </a:ext>
            </a:extLst>
          </p:cNvPr>
          <p:cNvPicPr>
            <a:picLocks noGrp="1" noChangeAspect="1"/>
          </p:cNvPicPr>
          <p:nvPr>
            <p:ph type="pic" idx="1"/>
          </p:nvPr>
        </p:nvPicPr>
        <p:blipFill rotWithShape="1">
          <a:blip r:embed="rId2"/>
          <a:srcRect r="1128" b="-4"/>
          <a:stretch/>
        </p:blipFill>
        <p:spPr>
          <a:xfrm>
            <a:off x="279143" y="299508"/>
            <a:ext cx="5221625" cy="3010397"/>
          </a:xfrm>
          <a:prstGeom prst="rect">
            <a:avLst/>
          </a:prstGeom>
        </p:spPr>
      </p:pic>
      <p:pic>
        <p:nvPicPr>
          <p:cNvPr id="6" name="Image 5" descr="Une image contenant texte, capture d’écran, logiciel, Logiciel multimédia&#10;&#10;Description générée automatiquement">
            <a:extLst>
              <a:ext uri="{FF2B5EF4-FFF2-40B4-BE49-F238E27FC236}">
                <a16:creationId xmlns:a16="http://schemas.microsoft.com/office/drawing/2014/main" id="{A26D0523-25A4-B371-585D-4448293A243F}"/>
              </a:ext>
            </a:extLst>
          </p:cNvPr>
          <p:cNvPicPr>
            <a:picLocks noChangeAspect="1"/>
          </p:cNvPicPr>
          <p:nvPr/>
        </p:nvPicPr>
        <p:blipFill rotWithShape="1">
          <a:blip r:embed="rId3"/>
          <a:srcRect r="1128" b="-4"/>
          <a:stretch/>
        </p:blipFill>
        <p:spPr>
          <a:xfrm>
            <a:off x="279143" y="3548095"/>
            <a:ext cx="5221625" cy="3010397"/>
          </a:xfrm>
          <a:prstGeom prst="rect">
            <a:avLst/>
          </a:prstGeom>
        </p:spPr>
      </p:pic>
      <p:sp>
        <p:nvSpPr>
          <p:cNvPr id="4" name="Espace réservé du texte 3">
            <a:extLst>
              <a:ext uri="{FF2B5EF4-FFF2-40B4-BE49-F238E27FC236}">
                <a16:creationId xmlns:a16="http://schemas.microsoft.com/office/drawing/2014/main" id="{6A02D163-58C1-EDA3-1921-DF0EA3582792}"/>
              </a:ext>
            </a:extLst>
          </p:cNvPr>
          <p:cNvSpPr>
            <a:spLocks noGrp="1"/>
          </p:cNvSpPr>
          <p:nvPr>
            <p:ph type="body" sz="half" idx="2"/>
          </p:nvPr>
        </p:nvSpPr>
        <p:spPr>
          <a:xfrm>
            <a:off x="6392583" y="2645922"/>
            <a:ext cx="4434721" cy="3710427"/>
          </a:xfrm>
        </p:spPr>
        <p:txBody>
          <a:bodyPr vert="horz" lIns="91440" tIns="45720" rIns="91440" bIns="45720" rtlCol="0" anchor="t">
            <a:normAutofit/>
          </a:bodyPr>
          <a:lstStyle/>
          <a:p>
            <a:pPr marL="285750" indent="-228600">
              <a:buFont typeface="Arial" panose="020B0604020202020204" pitchFamily="34" charset="0"/>
              <a:buChar char="•"/>
            </a:pPr>
            <a:endParaRPr lang="en-US" sz="1400">
              <a:solidFill>
                <a:schemeClr val="tx1">
                  <a:alpha val="80000"/>
                </a:schemeClr>
              </a:solidFill>
            </a:endParaRPr>
          </a:p>
          <a:p>
            <a:pPr marL="285750" indent="-228600">
              <a:buFont typeface="Arial" panose="020B0604020202020204" pitchFamily="34" charset="0"/>
              <a:buChar char="•"/>
            </a:pPr>
            <a:r>
              <a:rPr lang="en-US" sz="1400" dirty="0">
                <a:solidFill>
                  <a:schemeClr val="tx1">
                    <a:alpha val="80000"/>
                  </a:schemeClr>
                </a:solidFill>
              </a:rPr>
              <a:t>Pour </a:t>
            </a:r>
            <a:r>
              <a:rPr lang="en-US" sz="1400" dirty="0" err="1">
                <a:solidFill>
                  <a:schemeClr val="tx1">
                    <a:alpha val="80000"/>
                  </a:schemeClr>
                </a:solidFill>
              </a:rPr>
              <a:t>configurer</a:t>
            </a:r>
            <a:r>
              <a:rPr lang="en-US" sz="1400" dirty="0">
                <a:solidFill>
                  <a:schemeClr val="tx1">
                    <a:alpha val="80000"/>
                  </a:schemeClr>
                </a:solidFill>
              </a:rPr>
              <a:t> le discovery service,</a:t>
            </a:r>
            <a:br>
              <a:rPr lang="en-US" sz="1400" dirty="0"/>
            </a:br>
            <a:r>
              <a:rPr lang="en-US" sz="1400" dirty="0">
                <a:solidFill>
                  <a:schemeClr val="tx1">
                    <a:alpha val="80000"/>
                  </a:schemeClr>
                </a:solidFill>
              </a:rPr>
              <a:t>on doit </a:t>
            </a:r>
            <a:r>
              <a:rPr lang="en-US" sz="1400" dirty="0" err="1">
                <a:solidFill>
                  <a:schemeClr val="tx1">
                    <a:alpha val="80000"/>
                  </a:schemeClr>
                </a:solidFill>
              </a:rPr>
              <a:t>renseigner</a:t>
            </a:r>
            <a:r>
              <a:rPr lang="en-US" sz="1400" dirty="0">
                <a:solidFill>
                  <a:schemeClr val="tx1">
                    <a:alpha val="80000"/>
                  </a:schemeClr>
                </a:solidFill>
              </a:rPr>
              <a:t> des </a:t>
            </a:r>
            <a:r>
              <a:rPr lang="en-US" sz="1400" dirty="0" err="1">
                <a:solidFill>
                  <a:schemeClr val="tx1">
                    <a:alpha val="80000"/>
                  </a:schemeClr>
                </a:solidFill>
              </a:rPr>
              <a:t>propriétés</a:t>
            </a:r>
            <a:r>
              <a:rPr lang="en-US" sz="1400" dirty="0">
                <a:solidFill>
                  <a:schemeClr val="tx1">
                    <a:alpha val="80000"/>
                  </a:schemeClr>
                </a:solidFill>
              </a:rPr>
              <a:t> dans </a:t>
            </a:r>
            <a:r>
              <a:rPr lang="en-US" sz="1400" dirty="0" err="1">
                <a:solidFill>
                  <a:schemeClr val="tx1">
                    <a:alpha val="80000"/>
                  </a:schemeClr>
                </a:solidFill>
              </a:rPr>
              <a:t>notre</a:t>
            </a:r>
            <a:r>
              <a:rPr lang="en-US" sz="1400" dirty="0">
                <a:solidFill>
                  <a:schemeClr val="tx1">
                    <a:alpha val="80000"/>
                  </a:schemeClr>
                </a:solidFill>
              </a:rPr>
              <a:t> application spring boot </a:t>
            </a:r>
            <a:r>
              <a:rPr lang="en-US" sz="1400" dirty="0" err="1">
                <a:solidFill>
                  <a:schemeClr val="tx1">
                    <a:alpha val="80000"/>
                  </a:schemeClr>
                </a:solidFill>
              </a:rPr>
              <a:t>dont</a:t>
            </a:r>
            <a:r>
              <a:rPr lang="en-US" sz="1400" dirty="0">
                <a:solidFill>
                  <a:schemeClr val="tx1">
                    <a:alpha val="80000"/>
                  </a:schemeClr>
                </a:solidFill>
              </a:rPr>
              <a:t>:</a:t>
            </a:r>
            <a:endParaRPr lang="en-US" sz="1400" dirty="0">
              <a:solidFill>
                <a:schemeClr val="tx1">
                  <a:alpha val="80000"/>
                </a:schemeClr>
              </a:solidFill>
              <a:ea typeface="Calibri"/>
              <a:cs typeface="Calibri"/>
            </a:endParaRPr>
          </a:p>
          <a:p>
            <a:pPr marL="742950" lvl="1" indent="-228600">
              <a:buFont typeface="Arial" panose="020B0604020202020204" pitchFamily="34" charset="0"/>
              <a:buChar char="•"/>
            </a:pPr>
            <a:r>
              <a:rPr lang="en-US" dirty="0">
                <a:solidFill>
                  <a:schemeClr val="tx1">
                    <a:alpha val="80000"/>
                  </a:schemeClr>
                </a:solidFill>
              </a:rPr>
              <a:t>Le port sur </a:t>
            </a:r>
            <a:r>
              <a:rPr lang="en-US" dirty="0" err="1">
                <a:solidFill>
                  <a:schemeClr val="tx1">
                    <a:alpha val="80000"/>
                  </a:schemeClr>
                </a:solidFill>
              </a:rPr>
              <a:t>lequel</a:t>
            </a:r>
            <a:r>
              <a:rPr lang="en-US" dirty="0">
                <a:solidFill>
                  <a:schemeClr val="tx1">
                    <a:alpha val="80000"/>
                  </a:schemeClr>
                </a:solidFill>
              </a:rPr>
              <a:t> </a:t>
            </a:r>
            <a:r>
              <a:rPr lang="en-US" dirty="0" err="1">
                <a:solidFill>
                  <a:schemeClr val="tx1">
                    <a:alpha val="80000"/>
                  </a:schemeClr>
                </a:solidFill>
              </a:rPr>
              <a:t>notre</a:t>
            </a:r>
            <a:r>
              <a:rPr lang="en-US" dirty="0">
                <a:solidFill>
                  <a:schemeClr val="tx1">
                    <a:alpha val="80000"/>
                  </a:schemeClr>
                </a:solidFill>
              </a:rPr>
              <a:t> application </a:t>
            </a:r>
            <a:r>
              <a:rPr lang="en-US" dirty="0" err="1">
                <a:solidFill>
                  <a:schemeClr val="tx1">
                    <a:alpha val="80000"/>
                  </a:schemeClr>
                </a:solidFill>
              </a:rPr>
              <a:t>ecoute</a:t>
            </a:r>
            <a:endParaRPr lang="en-US" dirty="0" err="1">
              <a:solidFill>
                <a:schemeClr val="tx1">
                  <a:alpha val="80000"/>
                </a:schemeClr>
              </a:solidFill>
              <a:ea typeface="Calibri"/>
              <a:cs typeface="Calibri"/>
            </a:endParaRPr>
          </a:p>
          <a:p>
            <a:pPr marL="742950" lvl="1" indent="-228600">
              <a:buFont typeface="Arial" panose="020B0604020202020204" pitchFamily="34" charset="0"/>
              <a:buChar char="•"/>
            </a:pPr>
            <a:r>
              <a:rPr lang="en-US" dirty="0" err="1">
                <a:solidFill>
                  <a:schemeClr val="tx1">
                    <a:alpha val="80000"/>
                  </a:schemeClr>
                </a:solidFill>
              </a:rPr>
              <a:t>L'url</a:t>
            </a:r>
            <a:r>
              <a:rPr lang="en-US" dirty="0">
                <a:solidFill>
                  <a:schemeClr val="tx1">
                    <a:alpha val="80000"/>
                  </a:schemeClr>
                </a:solidFill>
              </a:rPr>
              <a:t> (</a:t>
            </a:r>
            <a:r>
              <a:rPr lang="en-US" dirty="0" err="1">
                <a:solidFill>
                  <a:schemeClr val="tx1">
                    <a:alpha val="80000"/>
                  </a:schemeClr>
                </a:solidFill>
              </a:rPr>
              <a:t>ou</a:t>
            </a:r>
            <a:r>
              <a:rPr lang="en-US" dirty="0">
                <a:solidFill>
                  <a:schemeClr val="tx1">
                    <a:alpha val="80000"/>
                  </a:schemeClr>
                </a:solidFill>
              </a:rPr>
              <a:t> endpoint) </a:t>
            </a:r>
            <a:r>
              <a:rPr lang="en-US" dirty="0" err="1">
                <a:solidFill>
                  <a:schemeClr val="tx1">
                    <a:alpha val="80000"/>
                  </a:schemeClr>
                </a:solidFill>
              </a:rPr>
              <a:t>vers</a:t>
            </a:r>
            <a:r>
              <a:rPr lang="en-US" dirty="0">
                <a:solidFill>
                  <a:schemeClr val="tx1">
                    <a:alpha val="80000"/>
                  </a:schemeClr>
                </a:solidFill>
              </a:rPr>
              <a:t> </a:t>
            </a:r>
            <a:r>
              <a:rPr lang="en-US" dirty="0" err="1">
                <a:solidFill>
                  <a:schemeClr val="tx1">
                    <a:alpha val="80000"/>
                  </a:schemeClr>
                </a:solidFill>
              </a:rPr>
              <a:t>laquelle</a:t>
            </a:r>
            <a:r>
              <a:rPr lang="en-US" dirty="0">
                <a:solidFill>
                  <a:schemeClr val="tx1">
                    <a:alpha val="80000"/>
                  </a:schemeClr>
                </a:solidFill>
              </a:rPr>
              <a:t> les </a:t>
            </a:r>
            <a:r>
              <a:rPr lang="en-US" dirty="0" err="1">
                <a:solidFill>
                  <a:schemeClr val="tx1">
                    <a:alpha val="80000"/>
                  </a:schemeClr>
                </a:solidFill>
              </a:rPr>
              <a:t>autres</a:t>
            </a:r>
            <a:r>
              <a:rPr lang="en-US" dirty="0">
                <a:solidFill>
                  <a:schemeClr val="tx1">
                    <a:alpha val="80000"/>
                  </a:schemeClr>
                </a:solidFill>
              </a:rPr>
              <a:t> applications </a:t>
            </a:r>
            <a:r>
              <a:rPr lang="en-US" dirty="0" err="1">
                <a:solidFill>
                  <a:schemeClr val="tx1">
                    <a:alpha val="80000"/>
                  </a:schemeClr>
                </a:solidFill>
              </a:rPr>
              <a:t>pourront</a:t>
            </a:r>
            <a:r>
              <a:rPr lang="en-US" dirty="0">
                <a:solidFill>
                  <a:schemeClr val="tx1">
                    <a:alpha val="80000"/>
                  </a:schemeClr>
                </a:solidFill>
              </a:rPr>
              <a:t> </a:t>
            </a:r>
            <a:r>
              <a:rPr lang="en-US" dirty="0" err="1">
                <a:solidFill>
                  <a:schemeClr val="tx1">
                    <a:alpha val="80000"/>
                  </a:schemeClr>
                </a:solidFill>
              </a:rPr>
              <a:t>utiliser</a:t>
            </a:r>
            <a:r>
              <a:rPr lang="en-US" dirty="0">
                <a:solidFill>
                  <a:schemeClr val="tx1">
                    <a:alpha val="80000"/>
                  </a:schemeClr>
                </a:solidFill>
              </a:rPr>
              <a:t> pour </a:t>
            </a:r>
            <a:r>
              <a:rPr lang="en-US" dirty="0" err="1">
                <a:solidFill>
                  <a:schemeClr val="tx1">
                    <a:alpha val="80000"/>
                  </a:schemeClr>
                </a:solidFill>
              </a:rPr>
              <a:t>s'enregistrer</a:t>
            </a:r>
            <a:endParaRPr lang="en-US" dirty="0" err="1">
              <a:solidFill>
                <a:schemeClr val="tx1">
                  <a:alpha val="80000"/>
                </a:schemeClr>
              </a:solidFill>
              <a:ea typeface="Calibri"/>
              <a:cs typeface="Calibri"/>
            </a:endParaRPr>
          </a:p>
          <a:p>
            <a:pPr marL="285750" indent="-228600">
              <a:buFont typeface="Arial" panose="020B0604020202020204" pitchFamily="34" charset="0"/>
              <a:buChar char="•"/>
            </a:pPr>
            <a:r>
              <a:rPr lang="en-US" sz="1400" dirty="0" err="1">
                <a:solidFill>
                  <a:schemeClr val="tx1">
                    <a:alpha val="80000"/>
                  </a:schemeClr>
                </a:solidFill>
              </a:rPr>
              <a:t>Ces</a:t>
            </a:r>
            <a:r>
              <a:rPr lang="en-US" sz="1400" dirty="0">
                <a:solidFill>
                  <a:schemeClr val="tx1">
                    <a:alpha val="80000"/>
                  </a:schemeClr>
                </a:solidFill>
              </a:rPr>
              <a:t> </a:t>
            </a:r>
            <a:r>
              <a:rPr lang="en-US" sz="1400" dirty="0" err="1">
                <a:solidFill>
                  <a:schemeClr val="tx1">
                    <a:alpha val="80000"/>
                  </a:schemeClr>
                </a:solidFill>
              </a:rPr>
              <a:t>propriétés</a:t>
            </a:r>
            <a:r>
              <a:rPr lang="en-US" sz="1400" dirty="0">
                <a:solidFill>
                  <a:schemeClr val="tx1">
                    <a:alpha val="80000"/>
                  </a:schemeClr>
                </a:solidFill>
              </a:rPr>
              <a:t> </a:t>
            </a:r>
            <a:r>
              <a:rPr lang="en-US" sz="1400" dirty="0" err="1">
                <a:solidFill>
                  <a:schemeClr val="tx1">
                    <a:alpha val="80000"/>
                  </a:schemeClr>
                </a:solidFill>
              </a:rPr>
              <a:t>sont</a:t>
            </a:r>
            <a:r>
              <a:rPr lang="en-US" sz="1400" dirty="0">
                <a:solidFill>
                  <a:schemeClr val="tx1">
                    <a:alpha val="80000"/>
                  </a:schemeClr>
                </a:solidFill>
              </a:rPr>
              <a:t> à </a:t>
            </a:r>
            <a:r>
              <a:rPr lang="en-US" sz="1400" dirty="0" err="1">
                <a:solidFill>
                  <a:schemeClr val="tx1">
                    <a:alpha val="80000"/>
                  </a:schemeClr>
                </a:solidFill>
              </a:rPr>
              <a:t>définir</a:t>
            </a:r>
            <a:r>
              <a:rPr lang="en-US" sz="1400" dirty="0">
                <a:solidFill>
                  <a:schemeClr val="tx1">
                    <a:alpha val="80000"/>
                  </a:schemeClr>
                </a:solidFill>
              </a:rPr>
              <a:t> dans le </a:t>
            </a:r>
            <a:r>
              <a:rPr lang="en-US" sz="1400" dirty="0" err="1">
                <a:solidFill>
                  <a:schemeClr val="tx1">
                    <a:alpha val="80000"/>
                  </a:schemeClr>
                </a:solidFill>
              </a:rPr>
              <a:t>fichier</a:t>
            </a:r>
            <a:r>
              <a:rPr lang="en-US" sz="1400" dirty="0">
                <a:solidFill>
                  <a:schemeClr val="tx1">
                    <a:alpha val="80000"/>
                  </a:schemeClr>
                </a:solidFill>
              </a:rPr>
              <a:t> </a:t>
            </a:r>
            <a:r>
              <a:rPr lang="en-US" sz="1400" dirty="0" err="1">
                <a:solidFill>
                  <a:schemeClr val="tx1">
                    <a:alpha val="80000"/>
                  </a:schemeClr>
                </a:solidFill>
              </a:rPr>
              <a:t>application.properties</a:t>
            </a:r>
            <a:endParaRPr lang="en-US" sz="1400" dirty="0" err="1">
              <a:solidFill>
                <a:schemeClr val="tx1">
                  <a:alpha val="80000"/>
                </a:schemeClr>
              </a:solidFill>
              <a:ea typeface="Calibri"/>
              <a:cs typeface="Calibri"/>
            </a:endParaRPr>
          </a:p>
          <a:p>
            <a:pPr marL="285750" indent="-228600">
              <a:buFont typeface="Arial" panose="020B0604020202020204" pitchFamily="34" charset="0"/>
              <a:buChar char="•"/>
            </a:pPr>
            <a:r>
              <a:rPr lang="en-US" sz="1400" dirty="0">
                <a:solidFill>
                  <a:schemeClr val="tx1">
                    <a:alpha val="80000"/>
                  </a:schemeClr>
                </a:solidFill>
              </a:rPr>
              <a:t>Et il </a:t>
            </a:r>
            <a:r>
              <a:rPr lang="en-US" sz="1400" err="1">
                <a:solidFill>
                  <a:schemeClr val="tx1">
                    <a:alpha val="80000"/>
                  </a:schemeClr>
                </a:solidFill>
              </a:rPr>
              <a:t>faudra</a:t>
            </a:r>
            <a:r>
              <a:rPr lang="en-US" sz="1400" dirty="0">
                <a:solidFill>
                  <a:schemeClr val="tx1">
                    <a:alpha val="80000"/>
                  </a:schemeClr>
                </a:solidFill>
              </a:rPr>
              <a:t> </a:t>
            </a:r>
            <a:r>
              <a:rPr lang="en-US" sz="1400" err="1">
                <a:solidFill>
                  <a:schemeClr val="tx1">
                    <a:alpha val="80000"/>
                  </a:schemeClr>
                </a:solidFill>
              </a:rPr>
              <a:t>ajouter</a:t>
            </a:r>
            <a:r>
              <a:rPr lang="en-US" sz="1400" dirty="0">
                <a:solidFill>
                  <a:schemeClr val="tx1">
                    <a:alpha val="80000"/>
                  </a:schemeClr>
                </a:solidFill>
              </a:rPr>
              <a:t> </a:t>
            </a:r>
            <a:r>
              <a:rPr lang="en-US" sz="1400" err="1">
                <a:solidFill>
                  <a:schemeClr val="tx1">
                    <a:alpha val="80000"/>
                  </a:schemeClr>
                </a:solidFill>
              </a:rPr>
              <a:t>l'annotation</a:t>
            </a:r>
            <a:r>
              <a:rPr lang="en-US" sz="1400" dirty="0">
                <a:solidFill>
                  <a:schemeClr val="tx1">
                    <a:alpha val="80000"/>
                  </a:schemeClr>
                </a:solidFill>
              </a:rPr>
              <a:t> </a:t>
            </a:r>
            <a:r>
              <a:rPr lang="en-US" sz="1400" dirty="0">
                <a:solidFill>
                  <a:schemeClr val="accent6"/>
                </a:solidFill>
              </a:rPr>
              <a:t>@EnableEurekaServer</a:t>
            </a:r>
            <a:r>
              <a:rPr lang="en-US" sz="1400" dirty="0">
                <a:solidFill>
                  <a:schemeClr val="tx1">
                    <a:alpha val="80000"/>
                  </a:schemeClr>
                </a:solidFill>
              </a:rPr>
              <a:t> dans la </a:t>
            </a:r>
            <a:r>
              <a:rPr lang="en-US" sz="1400" err="1">
                <a:solidFill>
                  <a:schemeClr val="tx1">
                    <a:alpha val="80000"/>
                  </a:schemeClr>
                </a:solidFill>
              </a:rPr>
              <a:t>classe</a:t>
            </a:r>
            <a:r>
              <a:rPr lang="en-US" sz="1400" dirty="0">
                <a:solidFill>
                  <a:schemeClr val="tx1">
                    <a:alpha val="80000"/>
                  </a:schemeClr>
                </a:solidFill>
              </a:rPr>
              <a:t> </a:t>
            </a:r>
            <a:r>
              <a:rPr lang="en-US" sz="1400" err="1">
                <a:solidFill>
                  <a:schemeClr val="tx1">
                    <a:alpha val="80000"/>
                  </a:schemeClr>
                </a:solidFill>
              </a:rPr>
              <a:t>principale</a:t>
            </a:r>
            <a:r>
              <a:rPr lang="en-US" sz="1400" dirty="0">
                <a:solidFill>
                  <a:schemeClr val="tx1">
                    <a:alpha val="80000"/>
                  </a:schemeClr>
                </a:solidFill>
              </a:rPr>
              <a:t> (</a:t>
            </a:r>
            <a:r>
              <a:rPr lang="en-US" sz="1400" err="1">
                <a:solidFill>
                  <a:schemeClr val="accent1"/>
                </a:solidFill>
              </a:rPr>
              <a:t>DiscoveryServiceApplication</a:t>
            </a:r>
            <a:r>
              <a:rPr lang="en-US" sz="1400" dirty="0">
                <a:solidFill>
                  <a:schemeClr val="tx1">
                    <a:alpha val="80000"/>
                  </a:schemeClr>
                </a:solidFill>
              </a:rPr>
              <a:t>) pour dire à </a:t>
            </a:r>
            <a:r>
              <a:rPr lang="en-US" sz="1400" err="1">
                <a:solidFill>
                  <a:schemeClr val="tx1">
                    <a:alpha val="80000"/>
                  </a:schemeClr>
                </a:solidFill>
              </a:rPr>
              <a:t>springboot</a:t>
            </a:r>
            <a:r>
              <a:rPr lang="en-US" sz="1400" dirty="0">
                <a:solidFill>
                  <a:schemeClr val="tx1">
                    <a:alpha val="80000"/>
                  </a:schemeClr>
                </a:solidFill>
              </a:rPr>
              <a:t> que </a:t>
            </a:r>
            <a:r>
              <a:rPr lang="en-US" sz="1400" err="1">
                <a:solidFill>
                  <a:schemeClr val="tx1">
                    <a:alpha val="80000"/>
                  </a:schemeClr>
                </a:solidFill>
              </a:rPr>
              <a:t>cette</a:t>
            </a:r>
            <a:r>
              <a:rPr lang="en-US" sz="1400" dirty="0">
                <a:solidFill>
                  <a:schemeClr val="tx1">
                    <a:alpha val="80000"/>
                  </a:schemeClr>
                </a:solidFill>
              </a:rPr>
              <a:t> application </a:t>
            </a:r>
            <a:r>
              <a:rPr lang="en-US" sz="1400" err="1">
                <a:solidFill>
                  <a:schemeClr val="tx1">
                    <a:alpha val="80000"/>
                  </a:schemeClr>
                </a:solidFill>
              </a:rPr>
              <a:t>agira</a:t>
            </a:r>
            <a:r>
              <a:rPr lang="en-US" sz="1400" dirty="0">
                <a:solidFill>
                  <a:schemeClr val="tx1">
                    <a:alpha val="80000"/>
                  </a:schemeClr>
                </a:solidFill>
              </a:rPr>
              <a:t> </a:t>
            </a:r>
            <a:r>
              <a:rPr lang="en-US" sz="1400" err="1">
                <a:solidFill>
                  <a:schemeClr val="tx1">
                    <a:alpha val="80000"/>
                  </a:schemeClr>
                </a:solidFill>
              </a:rPr>
              <a:t>comme</a:t>
            </a:r>
            <a:r>
              <a:rPr lang="en-US" sz="1400" dirty="0">
                <a:solidFill>
                  <a:schemeClr val="tx1">
                    <a:alpha val="80000"/>
                  </a:schemeClr>
                </a:solidFill>
              </a:rPr>
              <a:t> un discovery service.</a:t>
            </a:r>
            <a:endParaRPr lang="en-US" sz="1400" dirty="0">
              <a:solidFill>
                <a:schemeClr val="tx1">
                  <a:alpha val="80000"/>
                </a:schemeClr>
              </a:solidFill>
              <a:ea typeface="Calibri"/>
              <a:cs typeface="Calibri"/>
            </a:endParaRPr>
          </a:p>
          <a:p>
            <a:pPr marL="742950" lvl="1" indent="-228600">
              <a:buFont typeface="Arial" panose="020B0604020202020204" pitchFamily="34" charset="0"/>
              <a:buChar char="•"/>
            </a:pPr>
            <a:endParaRPr lang="en-US">
              <a:solidFill>
                <a:schemeClr val="tx1">
                  <a:alpha val="80000"/>
                </a:schemeClr>
              </a:solidFill>
            </a:endParaRPr>
          </a:p>
        </p:txBody>
      </p:sp>
      <p:cxnSp>
        <p:nvCxnSpPr>
          <p:cNvPr id="15"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82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re 1">
            <a:extLst>
              <a:ext uri="{FF2B5EF4-FFF2-40B4-BE49-F238E27FC236}">
                <a16:creationId xmlns:a16="http://schemas.microsoft.com/office/drawing/2014/main" id="{7F42BC20-4A73-A596-998F-9FBDF599CC83}"/>
              </a:ext>
            </a:extLst>
          </p:cNvPr>
          <p:cNvSpPr>
            <a:spLocks noGrp="1"/>
          </p:cNvSpPr>
          <p:nvPr>
            <p:ph type="title"/>
          </p:nvPr>
        </p:nvSpPr>
        <p:spPr>
          <a:xfrm>
            <a:off x="3315031" y="1380754"/>
            <a:ext cx="5561938" cy="2513516"/>
          </a:xfrm>
        </p:spPr>
        <p:txBody>
          <a:bodyPr vert="horz" lIns="91440" tIns="45720" rIns="91440" bIns="45720" rtlCol="0" anchor="b">
            <a:normAutofit fontScale="90000"/>
          </a:bodyPr>
          <a:lstStyle/>
          <a:p>
            <a:pPr algn="ctr"/>
            <a:r>
              <a:rPr lang="en-US" sz="6000" kern="1200">
                <a:solidFill>
                  <a:schemeClr val="tx1"/>
                </a:solidFill>
                <a:latin typeface="+mj-lt"/>
                <a:ea typeface="+mj-ea"/>
                <a:cs typeface="+mj-cs"/>
              </a:rPr>
              <a:t>Présentation des composants</a:t>
            </a:r>
          </a:p>
        </p:txBody>
      </p:sp>
      <p:sp>
        <p:nvSpPr>
          <p:cNvPr id="4" name="Espace réservé du texte 3">
            <a:extLst>
              <a:ext uri="{FF2B5EF4-FFF2-40B4-BE49-F238E27FC236}">
                <a16:creationId xmlns:a16="http://schemas.microsoft.com/office/drawing/2014/main" id="{84350CDB-60DD-C471-6E34-1BFEAF15D518}"/>
              </a:ext>
            </a:extLst>
          </p:cNvPr>
          <p:cNvSpPr>
            <a:spLocks noGrp="1"/>
          </p:cNvSpPr>
          <p:nvPr>
            <p:ph idx="1"/>
          </p:nvPr>
        </p:nvSpPr>
        <p:spPr>
          <a:xfrm>
            <a:off x="3315031" y="4076802"/>
            <a:ext cx="5561938" cy="1534587"/>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GATEWAY SERVICE</a:t>
            </a:r>
          </a:p>
        </p:txBody>
      </p:sp>
      <p:sp>
        <p:nvSpPr>
          <p:cNvPr id="17"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91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80B25-FFDD-7EF7-996A-01FA7487C06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F1EC5D7-AAD5-47DA-B312-9A18D912D94E}"/>
              </a:ext>
            </a:extLst>
          </p:cNvPr>
          <p:cNvSpPr>
            <a:spLocks noGrp="1"/>
          </p:cNvSpPr>
          <p:nvPr>
            <p:ph type="title"/>
          </p:nvPr>
        </p:nvSpPr>
        <p:spPr/>
        <p:txBody>
          <a:bodyPr/>
          <a:lstStyle/>
          <a:p>
            <a:r>
              <a:rPr lang="fr-FR" dirty="0">
                <a:ea typeface="Calibri Light"/>
                <a:cs typeface="Calibri Light"/>
              </a:rPr>
              <a:t>Gateway Service</a:t>
            </a:r>
            <a:endParaRPr lang="fr-FR" dirty="0"/>
          </a:p>
        </p:txBody>
      </p:sp>
      <p:sp>
        <p:nvSpPr>
          <p:cNvPr id="3" name="Espace réservé du contenu 2">
            <a:extLst>
              <a:ext uri="{FF2B5EF4-FFF2-40B4-BE49-F238E27FC236}">
                <a16:creationId xmlns:a16="http://schemas.microsoft.com/office/drawing/2014/main" id="{4D10B1A6-D952-CD2B-E280-AE970228228B}"/>
              </a:ext>
            </a:extLst>
          </p:cNvPr>
          <p:cNvSpPr>
            <a:spLocks noGrp="1"/>
          </p:cNvSpPr>
          <p:nvPr>
            <p:ph idx="1"/>
          </p:nvPr>
        </p:nvSpPr>
        <p:spPr/>
        <p:txBody>
          <a:bodyPr vert="horz" lIns="91440" tIns="45720" rIns="91440" bIns="45720" rtlCol="0" anchor="t">
            <a:normAutofit fontScale="92500"/>
          </a:bodyPr>
          <a:lstStyle/>
          <a:p>
            <a:r>
              <a:rPr lang="fr-FR" dirty="0">
                <a:ea typeface="Calibri"/>
                <a:cs typeface="Calibri"/>
              </a:rPr>
              <a:t>Définition simple: Composant essentiel dans une architecture </a:t>
            </a:r>
            <a:r>
              <a:rPr lang="fr-FR" dirty="0" err="1">
                <a:ea typeface="Calibri"/>
                <a:cs typeface="Calibri"/>
              </a:rPr>
              <a:t>microservice</a:t>
            </a:r>
            <a:r>
              <a:rPr lang="fr-FR" dirty="0">
                <a:ea typeface="Calibri"/>
                <a:cs typeface="Calibri"/>
              </a:rPr>
              <a:t> permettant d'avoir un point d'entrée unique pour un ensemble de services. Il agit comme un gardien par lequel on passe pour accéder à une destination et qui est capable de te rediriger vers la bonne destination.</a:t>
            </a:r>
          </a:p>
          <a:p>
            <a:endParaRPr lang="fr-FR" dirty="0">
              <a:ea typeface="+mn-lt"/>
              <a:cs typeface="+mn-lt"/>
            </a:endParaRPr>
          </a:p>
          <a:p>
            <a:r>
              <a:rPr lang="fr-FR" dirty="0">
                <a:ea typeface="+mn-lt"/>
                <a:cs typeface="+mn-lt"/>
              </a:rPr>
              <a:t>Principaux rôles:</a:t>
            </a:r>
            <a:br>
              <a:rPr lang="fr-FR" dirty="0">
                <a:ea typeface="+mn-lt"/>
                <a:cs typeface="+mn-lt"/>
              </a:rPr>
            </a:br>
            <a:r>
              <a:rPr lang="fr-FR" dirty="0">
                <a:ea typeface="+mn-lt"/>
                <a:cs typeface="+mn-lt"/>
              </a:rPr>
              <a:t>            -&gt; Redirection des appels http du client vers le bon </a:t>
            </a:r>
            <a:r>
              <a:rPr lang="fr-FR" dirty="0" err="1">
                <a:ea typeface="+mn-lt"/>
                <a:cs typeface="+mn-lt"/>
              </a:rPr>
              <a:t>microservice</a:t>
            </a:r>
            <a:br>
              <a:rPr lang="fr-FR" dirty="0">
                <a:ea typeface="+mn-lt"/>
                <a:cs typeface="+mn-lt"/>
              </a:rPr>
            </a:br>
            <a:r>
              <a:rPr lang="fr-FR" dirty="0">
                <a:ea typeface="+mn-lt"/>
                <a:cs typeface="+mn-lt"/>
              </a:rPr>
              <a:t>            -&gt; Fait office d'unique point d'entrée et permet de gérer la sécurité de l'application pour un seul service.</a:t>
            </a:r>
          </a:p>
          <a:p>
            <a:pPr marL="0" indent="0">
              <a:buNone/>
            </a:pPr>
            <a:r>
              <a:rPr lang="fr-FR" dirty="0">
                <a:ea typeface="+mn-lt"/>
                <a:cs typeface="+mn-lt"/>
              </a:rPr>
              <a:t>              -&gt; Gestion de l'authentification et de l'autorisation</a:t>
            </a:r>
            <a:endParaRPr lang="fr-FR" dirty="0"/>
          </a:p>
        </p:txBody>
      </p:sp>
    </p:spTree>
    <p:extLst>
      <p:ext uri="{BB962C8B-B14F-4D97-AF65-F5344CB8AC3E}">
        <p14:creationId xmlns:p14="http://schemas.microsoft.com/office/powerpoint/2010/main" val="202793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D57216-4129-D3CB-3E45-3F6A50A609F7}"/>
            </a:ext>
          </a:extLst>
        </p:cNvPr>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C1912549-C889-52F7-C78D-03F5512FC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pour une image  5" descr="Une image contenant texte, capture d’écran, logiciel, Logiciel multimédia&#10;&#10;Description générée automatiquement">
            <a:extLst>
              <a:ext uri="{FF2B5EF4-FFF2-40B4-BE49-F238E27FC236}">
                <a16:creationId xmlns:a16="http://schemas.microsoft.com/office/drawing/2014/main" id="{7058C358-959B-4CDE-C521-B25DDF6304B3}"/>
              </a:ext>
            </a:extLst>
          </p:cNvPr>
          <p:cNvPicPr>
            <a:picLocks noGrp="1" noChangeAspect="1"/>
          </p:cNvPicPr>
          <p:nvPr>
            <p:ph type="pic" idx="1"/>
          </p:nvPr>
        </p:nvPicPr>
        <p:blipFill rotWithShape="1">
          <a:blip r:embed="rId2"/>
          <a:srcRect l="16526" r="16526"/>
          <a:stretch/>
        </p:blipFill>
        <p:spPr>
          <a:xfrm>
            <a:off x="20" y="1666568"/>
            <a:ext cx="6106195" cy="5191432"/>
          </a:xfrm>
          <a:prstGeom prst="rect">
            <a:avLst/>
          </a:prstGeom>
        </p:spPr>
      </p:pic>
      <p:sp useBgFill="1">
        <p:nvSpPr>
          <p:cNvPr id="29" name="Rectangle 28">
            <a:extLst>
              <a:ext uri="{FF2B5EF4-FFF2-40B4-BE49-F238E27FC236}">
                <a16:creationId xmlns:a16="http://schemas.microsoft.com/office/drawing/2014/main" id="{0E95D7C2-7559-E5A6-97D3-F931B5B42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EF91CE0-3489-918B-FCBD-AA721CEC062D}"/>
              </a:ext>
            </a:extLst>
          </p:cNvPr>
          <p:cNvSpPr>
            <a:spLocks noGrp="1"/>
          </p:cNvSpPr>
          <p:nvPr>
            <p:ph type="title"/>
          </p:nvPr>
        </p:nvSpPr>
        <p:spPr>
          <a:xfrm>
            <a:off x="761801" y="352766"/>
            <a:ext cx="10591999" cy="1023584"/>
          </a:xfrm>
        </p:spPr>
        <p:txBody>
          <a:bodyPr vert="horz" lIns="91440" tIns="45720" rIns="91440" bIns="45720" rtlCol="0" anchor="ctr">
            <a:normAutofit/>
          </a:bodyPr>
          <a:lstStyle/>
          <a:p>
            <a:r>
              <a:rPr lang="en-US" sz="4000" dirty="0"/>
              <a:t>Mise </a:t>
            </a:r>
            <a:r>
              <a:rPr lang="en-US" sz="4000" err="1"/>
              <a:t>en</a:t>
            </a:r>
            <a:r>
              <a:rPr lang="en-US" sz="4000" dirty="0"/>
              <a:t> place Gateway Service</a:t>
            </a:r>
            <a:endParaRPr lang="fr-FR" dirty="0">
              <a:ea typeface="Calibri Light" panose="020F0302020204030204"/>
              <a:cs typeface="Calibri Light" panose="020F0302020204030204"/>
            </a:endParaRPr>
          </a:p>
        </p:txBody>
      </p:sp>
      <p:graphicFrame>
        <p:nvGraphicFramePr>
          <p:cNvPr id="33" name="Espace réservé du contenu 2">
            <a:extLst>
              <a:ext uri="{FF2B5EF4-FFF2-40B4-BE49-F238E27FC236}">
                <a16:creationId xmlns:a16="http://schemas.microsoft.com/office/drawing/2014/main" id="{C1B47B2B-A9ED-F6C3-EC80-E6A48C01B09C}"/>
              </a:ext>
            </a:extLst>
          </p:cNvPr>
          <p:cNvGraphicFramePr>
            <a:graphicFrameLocks noGrp="1"/>
          </p:cNvGraphicFramePr>
          <p:nvPr>
            <p:ph idx="4294967295"/>
          </p:nvPr>
        </p:nvGraphicFramePr>
        <p:xfrm>
          <a:off x="6803408" y="2249766"/>
          <a:ext cx="4550391" cy="407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27362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28</Slides>
  <Notes>0</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Thème Office</vt:lpstr>
      <vt:lpstr>TP Microservices</vt:lpstr>
      <vt:lpstr>Architecture Générale de l'application</vt:lpstr>
      <vt:lpstr>Présentation des composants</vt:lpstr>
      <vt:lpstr>Discovery Service</vt:lpstr>
      <vt:lpstr>Mise en place Discovery Service</vt:lpstr>
      <vt:lpstr>Configuration de l'application</vt:lpstr>
      <vt:lpstr>Présentation des composants</vt:lpstr>
      <vt:lpstr>Gateway Service</vt:lpstr>
      <vt:lpstr>Mise en place Gateway Service</vt:lpstr>
      <vt:lpstr>Configuration du Gateway service</vt:lpstr>
      <vt:lpstr>Présentation des composants</vt:lpstr>
      <vt:lpstr>User Service </vt:lpstr>
      <vt:lpstr>Restaurant Service </vt:lpstr>
      <vt:lpstr>Principales dépendances utilisées dans ce service</vt:lpstr>
      <vt:lpstr>Spring Data JPA</vt:lpstr>
      <vt:lpstr>Spring Data JPA</vt:lpstr>
      <vt:lpstr>Spring Data JPA</vt:lpstr>
      <vt:lpstr>Principales dépendances utilisées dans ce service</vt:lpstr>
      <vt:lpstr>Spring Web</vt:lpstr>
      <vt:lpstr>Spring Web: exposition d'un endpoint</vt:lpstr>
      <vt:lpstr>Présentation des composants</vt:lpstr>
      <vt:lpstr>Commande Service </vt:lpstr>
      <vt:lpstr>Principales dépendances utilisées dans ce service</vt:lpstr>
      <vt:lpstr>OPENFEIGN-CLIENT</vt:lpstr>
      <vt:lpstr>Lancement de l'application</vt:lpstr>
      <vt:lpstr>Utilisation de Intellij</vt:lpstr>
      <vt:lpstr>Base de données</vt:lpstr>
      <vt:lpstr>Lancement de l'application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1191</cp:revision>
  <dcterms:created xsi:type="dcterms:W3CDTF">2024-01-14T09:18:50Z</dcterms:created>
  <dcterms:modified xsi:type="dcterms:W3CDTF">2024-01-24T21:41:17Z</dcterms:modified>
</cp:coreProperties>
</file>