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0E34CD-FD76-4C3C-A878-DD6807B1A713}">
  <a:tblStyle styleId="{530E34CD-FD76-4C3C-A878-DD6807B1A7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4c99b1a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4c99b1a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f24e637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4f24e637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entities and Relationship in </a:t>
            </a:r>
            <a:r>
              <a:rPr lang="en"/>
              <a:t>the</a:t>
            </a:r>
            <a:r>
              <a:rPr lang="en"/>
              <a:t> assignment.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ignore.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075b2e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075b2e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Fine: Payment (1:1 Partial:Total)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Strong/Weak Relationship/Entities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Derived Attribute (Dashed line)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716cd3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716cd3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For weak relationship, should it be included in the final logical schema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c99b1a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c99b1a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Combine relationships and entities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BT2102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Jacky Ong Kuan Tiam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Zhen Yong</a:t>
            </a:r>
            <a:br>
              <a:rPr lang="en"/>
            </a:br>
            <a:r>
              <a:rPr lang="en"/>
              <a:t>Lim Shaun Lii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Zhi Hao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Entities and Attributes: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8800" y="121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469850" y="1210225"/>
            <a:ext cx="1314600" cy="7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65150" y="1724375"/>
            <a:ext cx="856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ID</a:t>
            </a:r>
            <a:endParaRPr sz="1100" u="sng"/>
          </a:p>
        </p:txBody>
      </p:sp>
      <p:sp>
        <p:nvSpPr>
          <p:cNvPr id="64" name="Google Shape;64;p14"/>
          <p:cNvSpPr/>
          <p:nvPr/>
        </p:nvSpPr>
        <p:spPr>
          <a:xfrm>
            <a:off x="593413" y="2364050"/>
            <a:ext cx="100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282250" y="2066125"/>
            <a:ext cx="1458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AccNum</a:t>
            </a:r>
            <a:endParaRPr u="sng"/>
          </a:p>
        </p:txBody>
      </p:sp>
      <p:sp>
        <p:nvSpPr>
          <p:cNvPr id="66" name="Google Shape;66;p14"/>
          <p:cNvSpPr/>
          <p:nvPr/>
        </p:nvSpPr>
        <p:spPr>
          <a:xfrm>
            <a:off x="3204875" y="1687325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099700" y="1210225"/>
            <a:ext cx="1314600" cy="7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335000" y="3289125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Author1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948700" y="2376650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phoneNo</a:t>
            </a:r>
            <a:endParaRPr sz="1200"/>
          </a:p>
        </p:txBody>
      </p:sp>
      <p:sp>
        <p:nvSpPr>
          <p:cNvPr id="70" name="Google Shape;70;p14"/>
          <p:cNvSpPr/>
          <p:nvPr/>
        </p:nvSpPr>
        <p:spPr>
          <a:xfrm>
            <a:off x="8142300" y="3085225"/>
            <a:ext cx="100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isbn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692013" y="2632075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Email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Address</a:t>
            </a:r>
            <a:endParaRPr sz="1300"/>
          </a:p>
        </p:txBody>
      </p:sp>
      <p:sp>
        <p:nvSpPr>
          <p:cNvPr id="72" name="Google Shape;72;p14"/>
          <p:cNvSpPr/>
          <p:nvPr/>
        </p:nvSpPr>
        <p:spPr>
          <a:xfrm>
            <a:off x="8063175" y="2285400"/>
            <a:ext cx="1355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Publisher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758575" y="1208413"/>
            <a:ext cx="15252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PublicationYr</a:t>
            </a:r>
            <a:endParaRPr sz="1100"/>
          </a:p>
        </p:txBody>
      </p:sp>
      <p:sp>
        <p:nvSpPr>
          <p:cNvPr id="74" name="Google Shape;74;p14"/>
          <p:cNvSpPr/>
          <p:nvPr/>
        </p:nvSpPr>
        <p:spPr>
          <a:xfrm>
            <a:off x="4725550" y="2733025"/>
            <a:ext cx="100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cxnSp>
        <p:nvCxnSpPr>
          <p:cNvPr id="75" name="Google Shape;75;p14"/>
          <p:cNvCxnSpPr>
            <a:stCxn id="62" idx="1"/>
            <a:endCxn id="63" idx="7"/>
          </p:cNvCxnSpPr>
          <p:nvPr/>
        </p:nvCxnSpPr>
        <p:spPr>
          <a:xfrm flipH="1">
            <a:off x="1096050" y="1591075"/>
            <a:ext cx="3738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endCxn id="64" idx="7"/>
          </p:cNvCxnSpPr>
          <p:nvPr/>
        </p:nvCxnSpPr>
        <p:spPr>
          <a:xfrm flipH="1">
            <a:off x="1448417" y="1961320"/>
            <a:ext cx="262500" cy="48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stCxn id="62" idx="2"/>
            <a:endCxn id="71" idx="0"/>
          </p:cNvCxnSpPr>
          <p:nvPr/>
        </p:nvCxnSpPr>
        <p:spPr>
          <a:xfrm>
            <a:off x="2127150" y="1971925"/>
            <a:ext cx="144900" cy="6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endCxn id="69" idx="1"/>
          </p:cNvCxnSpPr>
          <p:nvPr/>
        </p:nvCxnSpPr>
        <p:spPr>
          <a:xfrm>
            <a:off x="2691649" y="1951120"/>
            <a:ext cx="4269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62" idx="3"/>
            <a:endCxn id="66" idx="1"/>
          </p:cNvCxnSpPr>
          <p:nvPr/>
        </p:nvCxnSpPr>
        <p:spPr>
          <a:xfrm>
            <a:off x="2784450" y="1591075"/>
            <a:ext cx="590400" cy="1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67" idx="2"/>
            <a:endCxn id="65" idx="0"/>
          </p:cNvCxnSpPr>
          <p:nvPr/>
        </p:nvCxnSpPr>
        <p:spPr>
          <a:xfrm flipH="1">
            <a:off x="5011600" y="1971925"/>
            <a:ext cx="17454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67" idx="2"/>
            <a:endCxn id="74" idx="0"/>
          </p:cNvCxnSpPr>
          <p:nvPr/>
        </p:nvCxnSpPr>
        <p:spPr>
          <a:xfrm flipH="1">
            <a:off x="5226400" y="1971925"/>
            <a:ext cx="1530600" cy="7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67" idx="2"/>
            <a:endCxn id="70" idx="0"/>
          </p:cNvCxnSpPr>
          <p:nvPr/>
        </p:nvCxnSpPr>
        <p:spPr>
          <a:xfrm>
            <a:off x="6757000" y="1971925"/>
            <a:ext cx="1886100" cy="11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>
            <a:stCxn id="67" idx="2"/>
            <a:endCxn id="68" idx="0"/>
          </p:cNvCxnSpPr>
          <p:nvPr/>
        </p:nvCxnSpPr>
        <p:spPr>
          <a:xfrm flipH="1">
            <a:off x="5914900" y="1971925"/>
            <a:ext cx="842100" cy="13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>
            <a:stCxn id="67" idx="2"/>
            <a:endCxn id="72" idx="0"/>
          </p:cNvCxnSpPr>
          <p:nvPr/>
        </p:nvCxnSpPr>
        <p:spPr>
          <a:xfrm>
            <a:off x="6757000" y="1971925"/>
            <a:ext cx="198360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/>
          <p:nvPr/>
        </p:nvSpPr>
        <p:spPr>
          <a:xfrm>
            <a:off x="6254500" y="3921425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Author2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483300" y="3802575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Author3</a:t>
            </a:r>
            <a:endParaRPr/>
          </a:p>
        </p:txBody>
      </p:sp>
      <p:cxnSp>
        <p:nvCxnSpPr>
          <p:cNvPr id="87" name="Google Shape;87;p14"/>
          <p:cNvCxnSpPr>
            <a:stCxn id="67" idx="2"/>
            <a:endCxn id="86" idx="0"/>
          </p:cNvCxnSpPr>
          <p:nvPr/>
        </p:nvCxnSpPr>
        <p:spPr>
          <a:xfrm>
            <a:off x="6757000" y="1971925"/>
            <a:ext cx="1306200" cy="18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>
            <a:stCxn id="67" idx="2"/>
            <a:endCxn id="85" idx="0"/>
          </p:cNvCxnSpPr>
          <p:nvPr/>
        </p:nvCxnSpPr>
        <p:spPr>
          <a:xfrm>
            <a:off x="6757000" y="1971925"/>
            <a:ext cx="77400" cy="19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67" idx="3"/>
            <a:endCxn id="73" idx="2"/>
          </p:cNvCxnSpPr>
          <p:nvPr/>
        </p:nvCxnSpPr>
        <p:spPr>
          <a:xfrm flipH="1" rot="10800000">
            <a:off x="7414300" y="1494775"/>
            <a:ext cx="344400" cy="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3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Entities and Attributes: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32325" y="1065550"/>
            <a:ext cx="1314600" cy="7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46313" y="2512600"/>
            <a:ext cx="1001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fineID</a:t>
            </a:r>
            <a:endParaRPr sz="1300"/>
          </a:p>
        </p:txBody>
      </p:sp>
      <p:sp>
        <p:nvSpPr>
          <p:cNvPr id="97" name="Google Shape;97;p15"/>
          <p:cNvSpPr/>
          <p:nvPr/>
        </p:nvSpPr>
        <p:spPr>
          <a:xfrm>
            <a:off x="2012475" y="2512600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fineAmt</a:t>
            </a:r>
            <a:endParaRPr/>
          </a:p>
        </p:txBody>
      </p:sp>
      <p:cxnSp>
        <p:nvCxnSpPr>
          <p:cNvPr id="98" name="Google Shape;98;p15"/>
          <p:cNvCxnSpPr>
            <a:stCxn id="95" idx="2"/>
            <a:endCxn id="96" idx="0"/>
          </p:cNvCxnSpPr>
          <p:nvPr/>
        </p:nvCxnSpPr>
        <p:spPr>
          <a:xfrm flipH="1">
            <a:off x="647025" y="1827250"/>
            <a:ext cx="942600" cy="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>
            <a:stCxn id="95" idx="2"/>
            <a:endCxn id="97" idx="0"/>
          </p:cNvCxnSpPr>
          <p:nvPr/>
        </p:nvCxnSpPr>
        <p:spPr>
          <a:xfrm>
            <a:off x="1589625" y="1827250"/>
            <a:ext cx="1002900" cy="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/>
          <p:nvPr/>
        </p:nvSpPr>
        <p:spPr>
          <a:xfrm>
            <a:off x="6595650" y="1007263"/>
            <a:ext cx="1314600" cy="7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965175" y="2665000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payID</a:t>
            </a:r>
            <a:endParaRPr sz="1300"/>
          </a:p>
        </p:txBody>
      </p:sp>
      <p:sp>
        <p:nvSpPr>
          <p:cNvPr id="102" name="Google Shape;102;p15"/>
          <p:cNvSpPr/>
          <p:nvPr/>
        </p:nvSpPr>
        <p:spPr>
          <a:xfrm>
            <a:off x="5281025" y="2665000"/>
            <a:ext cx="13146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payNum</a:t>
            </a:r>
            <a:endParaRPr sz="1300"/>
          </a:p>
        </p:txBody>
      </p:sp>
      <p:sp>
        <p:nvSpPr>
          <p:cNvPr id="103" name="Google Shape;103;p15"/>
          <p:cNvSpPr/>
          <p:nvPr/>
        </p:nvSpPr>
        <p:spPr>
          <a:xfrm>
            <a:off x="6870727" y="2665000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payAmt</a:t>
            </a:r>
            <a:endParaRPr sz="1300"/>
          </a:p>
        </p:txBody>
      </p:sp>
      <p:sp>
        <p:nvSpPr>
          <p:cNvPr id="104" name="Google Shape;104;p15"/>
          <p:cNvSpPr/>
          <p:nvPr/>
        </p:nvSpPr>
        <p:spPr>
          <a:xfrm>
            <a:off x="8200477" y="2665000"/>
            <a:ext cx="11598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payDate</a:t>
            </a:r>
            <a:endParaRPr sz="1300"/>
          </a:p>
        </p:txBody>
      </p:sp>
      <p:cxnSp>
        <p:nvCxnSpPr>
          <p:cNvPr id="105" name="Google Shape;105;p15"/>
          <p:cNvCxnSpPr>
            <a:stCxn id="100" idx="2"/>
            <a:endCxn id="101" idx="0"/>
          </p:cNvCxnSpPr>
          <p:nvPr/>
        </p:nvCxnSpPr>
        <p:spPr>
          <a:xfrm flipH="1">
            <a:off x="4545150" y="1768963"/>
            <a:ext cx="2707800" cy="8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>
            <a:stCxn id="100" idx="2"/>
            <a:endCxn id="102" idx="0"/>
          </p:cNvCxnSpPr>
          <p:nvPr/>
        </p:nvCxnSpPr>
        <p:spPr>
          <a:xfrm flipH="1">
            <a:off x="5938350" y="1768963"/>
            <a:ext cx="1314600" cy="8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100" idx="2"/>
            <a:endCxn id="103" idx="0"/>
          </p:cNvCxnSpPr>
          <p:nvPr/>
        </p:nvCxnSpPr>
        <p:spPr>
          <a:xfrm>
            <a:off x="7252950" y="1768963"/>
            <a:ext cx="197700" cy="8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0" idx="2"/>
            <a:endCxn id="104" idx="0"/>
          </p:cNvCxnSpPr>
          <p:nvPr/>
        </p:nvCxnSpPr>
        <p:spPr>
          <a:xfrm>
            <a:off x="7252950" y="1768963"/>
            <a:ext cx="1527300" cy="8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8250" y="-8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The Final Conceptual Data Model </a:t>
            </a:r>
            <a:endParaRPr sz="2320"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25" y="554000"/>
            <a:ext cx="7065757" cy="435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Logical Schema 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9375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u="sng">
                <a:solidFill>
                  <a:schemeClr val="dk1"/>
                </a:solidFill>
              </a:rPr>
              <a:t>Entity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Members ( </a:t>
            </a:r>
            <a:r>
              <a:rPr lang="en" sz="1000" u="sng">
                <a:solidFill>
                  <a:schemeClr val="dk1"/>
                </a:solidFill>
              </a:rPr>
              <a:t>memberID</a:t>
            </a:r>
            <a:r>
              <a:rPr lang="en" sz="1000">
                <a:solidFill>
                  <a:schemeClr val="dk1"/>
                </a:solidFill>
              </a:rPr>
              <a:t>, Name, Faculty, phoneNo, Email)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Books (</a:t>
            </a:r>
            <a:r>
              <a:rPr lang="en" sz="1000" u="sng">
                <a:solidFill>
                  <a:schemeClr val="dk1"/>
                </a:solidFill>
              </a:rPr>
              <a:t>accNum</a:t>
            </a:r>
            <a:r>
              <a:rPr lang="en" sz="1000">
                <a:solidFill>
                  <a:schemeClr val="dk1"/>
                </a:solidFill>
              </a:rPr>
              <a:t>, title, Author1, Author2, Author3, isbn, Publisher, PublicationYr)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Fine (</a:t>
            </a:r>
            <a:r>
              <a:rPr lang="en" sz="1000" u="sng">
                <a:solidFill>
                  <a:schemeClr val="dk1"/>
                </a:solidFill>
              </a:rPr>
              <a:t>fineID</a:t>
            </a:r>
            <a:r>
              <a:rPr lang="en" sz="1000">
                <a:solidFill>
                  <a:schemeClr val="dk1"/>
                </a:solidFill>
              </a:rPr>
              <a:t>, fineAmt)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Payment(</a:t>
            </a:r>
            <a:r>
              <a:rPr lang="en" sz="1000">
                <a:solidFill>
                  <a:schemeClr val="dk1"/>
                </a:solidFill>
              </a:rPr>
              <a:t>payNum, payID, payAmt, payDate)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u="sng">
                <a:solidFill>
                  <a:schemeClr val="dk1"/>
                </a:solidFill>
              </a:rPr>
              <a:t>Relationship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Borrow</a:t>
            </a:r>
            <a:r>
              <a:rPr lang="en" sz="1000">
                <a:solidFill>
                  <a:schemeClr val="dk1"/>
                </a:solidFill>
              </a:rPr>
              <a:t> (</a:t>
            </a:r>
            <a:r>
              <a:rPr lang="en" sz="1000" u="sng">
                <a:solidFill>
                  <a:schemeClr val="dk1"/>
                </a:solidFill>
              </a:rPr>
              <a:t>borrowID,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 u="sng">
                <a:solidFill>
                  <a:schemeClr val="dk1"/>
                </a:solidFill>
              </a:rPr>
              <a:t>borrowNum</a:t>
            </a:r>
            <a:r>
              <a:rPr lang="en" sz="1000">
                <a:solidFill>
                  <a:schemeClr val="dk1"/>
                </a:solidFill>
              </a:rPr>
              <a:t>, startDate, dueDate)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Return (</a:t>
            </a:r>
            <a:r>
              <a:rPr lang="en" sz="1000" u="sng">
                <a:solidFill>
                  <a:schemeClr val="dk1"/>
                </a:solidFill>
              </a:rPr>
              <a:t>returnNum</a:t>
            </a:r>
            <a:r>
              <a:rPr lang="en" sz="1000">
                <a:solidFill>
                  <a:schemeClr val="dk1"/>
                </a:solidFill>
              </a:rPr>
              <a:t>, returnDate)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Reserve (</a:t>
            </a:r>
            <a:r>
              <a:rPr lang="en" sz="1000" u="sng">
                <a:solidFill>
                  <a:schemeClr val="dk1"/>
                </a:solidFill>
              </a:rPr>
              <a:t>resNum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 u="sng">
                <a:solidFill>
                  <a:schemeClr val="dk1"/>
                </a:solidFill>
              </a:rPr>
              <a:t>resID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 u="sng">
                <a:solidFill>
                  <a:schemeClr val="dk1"/>
                </a:solidFill>
              </a:rPr>
              <a:t>resDate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Make(</a:t>
            </a:r>
            <a:r>
              <a:rPr lang="en" sz="1000" u="sng">
                <a:solidFill>
                  <a:schemeClr val="dk1"/>
                </a:solidFill>
              </a:rPr>
              <a:t>makeID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 u="sng">
                <a:solidFill>
                  <a:schemeClr val="dk1"/>
                </a:solidFill>
              </a:rPr>
              <a:t>makeNum</a:t>
            </a:r>
            <a:r>
              <a:rPr lang="en" sz="1000">
                <a:solidFill>
                  <a:schemeClr val="dk1"/>
                </a:solidFill>
              </a:rPr>
              <a:t>, makeAmt, makeDate)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Owe (</a:t>
            </a:r>
            <a:r>
              <a:rPr lang="en" sz="1000" u="sng">
                <a:solidFill>
                  <a:schemeClr val="dk1"/>
                </a:solidFill>
              </a:rPr>
              <a:t>oweID</a:t>
            </a:r>
            <a:r>
              <a:rPr lang="en" sz="1000">
                <a:solidFill>
                  <a:schemeClr val="dk1"/>
                </a:solidFill>
              </a:rPr>
              <a:t>, oweAmt)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>
                <a:solidFill>
                  <a:schemeClr val="dk1"/>
                </a:solidFill>
              </a:rPr>
              <a:t>Settles ( </a:t>
            </a:r>
            <a:r>
              <a:rPr lang="en" sz="1000" u="sng">
                <a:solidFill>
                  <a:schemeClr val="dk1"/>
                </a:solidFill>
              </a:rPr>
              <a:t>settlesID</a:t>
            </a:r>
            <a:r>
              <a:rPr lang="en" sz="1000">
                <a:solidFill>
                  <a:schemeClr val="dk1"/>
                </a:solidFill>
              </a:rPr>
              <a:t>, settlesAmt)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Logical Data Model</a:t>
            </a:r>
            <a:endParaRPr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443375" y="7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{530E34CD-FD76-4C3C-A878-DD6807B1A713}</a:tableStyleId>
              </a:tblPr>
              <a:tblGrid>
                <a:gridCol w="3619500"/>
                <a:gridCol w="3619500"/>
              </a:tblGrid>
              <a:tr h="747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Members ( memberID, Name, Faculty, phoneNo, Email)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Primary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Key memberID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BorrowReturn (borrowNum, borrowID, borrowDate, dueDate, returnDate)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borrowiD references Members (membersID)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borrowNum references Books (accNum)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6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Books (accNum, title, author1, author2, author3, isbn, Publisher, PublicationYr)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</a:rPr>
                        <a:t>Primary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900">
                          <a:solidFill>
                            <a:srgbClr val="FF0000"/>
                          </a:solidFill>
                        </a:rPr>
                        <a:t>Key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 accNum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SettlePayment (payNum, payID, payAmt, payDate)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payNum, payID, payDate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Foreign Key 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payID references Members (memberID)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payNum references Books (accNum))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82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Fine (fineID, fineAmt)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fineID references Members(memberID)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Reserve (resNum, resID, resDate)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Primary Key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resNum, resID, resDate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resID references Members (memberID)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rgbClr val="FF0000"/>
                          </a:solidFill>
                        </a:rPr>
                        <a:t>Foreign Key</a:t>
                      </a:r>
                      <a:r>
                        <a:rPr lang="en" sz="800">
                          <a:solidFill>
                            <a:schemeClr val="dk1"/>
                          </a:solidFill>
                        </a:rPr>
                        <a:t> resNum references Books (accNum)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93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75"/>
                        <a:buFont typeface="Arial"/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