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8E8418-E578-41AB-8A13-DC69CBAFA9C8}"/>
              </a:ext>
            </a:extLst>
          </p:cNvPr>
          <p:cNvSpPr>
            <a:spLocks noGrp="1"/>
          </p:cNvSpPr>
          <p:nvPr>
            <p:ph type="ctrTitle"/>
          </p:nvPr>
        </p:nvSpPr>
        <p:spPr/>
        <p:txBody>
          <a:bodyPr/>
          <a:lstStyle/>
          <a:p>
            <a:r>
              <a:rPr lang="ru-RU" sz="2800" b="1" dirty="0"/>
              <a:t>Проект политики информационной безопасности</a:t>
            </a:r>
            <a:br>
              <a:rPr lang="ru-RU" sz="2800" dirty="0"/>
            </a:br>
            <a:r>
              <a:rPr lang="ru-RU" sz="2800" dirty="0"/>
              <a:t>для школы</a:t>
            </a:r>
            <a:br>
              <a:rPr lang="ru-RU" sz="2800" dirty="0"/>
            </a:br>
            <a:endParaRPr lang="ru-RU" sz="2800" dirty="0"/>
          </a:p>
        </p:txBody>
      </p:sp>
      <p:sp>
        <p:nvSpPr>
          <p:cNvPr id="3" name="Подзаголовок 2">
            <a:extLst>
              <a:ext uri="{FF2B5EF4-FFF2-40B4-BE49-F238E27FC236}">
                <a16:creationId xmlns:a16="http://schemas.microsoft.com/office/drawing/2014/main" id="{C63AB76A-7433-4269-8197-79D6F294E8EC}"/>
              </a:ext>
            </a:extLst>
          </p:cNvPr>
          <p:cNvSpPr>
            <a:spLocks noGrp="1"/>
          </p:cNvSpPr>
          <p:nvPr>
            <p:ph type="subTitle" idx="1"/>
          </p:nvPr>
        </p:nvSpPr>
        <p:spPr>
          <a:xfrm>
            <a:off x="3887270" y="4471184"/>
            <a:ext cx="6831673" cy="1086237"/>
          </a:xfrm>
        </p:spPr>
        <p:txBody>
          <a:bodyPr>
            <a:normAutofit/>
          </a:bodyPr>
          <a:lstStyle/>
          <a:p>
            <a:pPr algn="r"/>
            <a:r>
              <a:rPr lang="ru-RU" sz="1800" dirty="0"/>
              <a:t>Выполнил: Белицкий В.Д. </a:t>
            </a:r>
          </a:p>
          <a:p>
            <a:pPr algn="r"/>
            <a:r>
              <a:rPr lang="ru-RU" sz="1800" dirty="0"/>
              <a:t>ФИТ 3 курс 5 группа</a:t>
            </a:r>
          </a:p>
          <a:p>
            <a:pPr algn="r"/>
            <a:r>
              <a:rPr lang="ru-RU" sz="1800" dirty="0"/>
              <a:t>Преподаватель: Савельева М.Г.</a:t>
            </a:r>
          </a:p>
          <a:p>
            <a:pPr algn="r"/>
            <a:endParaRPr lang="ru-RU" sz="1800" dirty="0"/>
          </a:p>
        </p:txBody>
      </p:sp>
    </p:spTree>
    <p:extLst>
      <p:ext uri="{BB962C8B-B14F-4D97-AF65-F5344CB8AC3E}">
        <p14:creationId xmlns:p14="http://schemas.microsoft.com/office/powerpoint/2010/main" val="153229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73BED6-2A0A-4A7B-AEA3-42528519EB10}"/>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Оценка</a:t>
            </a:r>
            <a:r>
              <a:rPr lang="ru-RU" b="1" dirty="0"/>
              <a:t> </a:t>
            </a:r>
            <a:r>
              <a:rPr lang="ru-RU" sz="3200" dirty="0">
                <a:latin typeface="Times New Roman" panose="02020603050405020304" pitchFamily="18" charset="0"/>
                <a:cs typeface="Times New Roman" panose="02020603050405020304" pitchFamily="18" charset="0"/>
              </a:rPr>
              <a:t>рисков</a:t>
            </a:r>
            <a:br>
              <a:rPr lang="ru-RU" dirty="0"/>
            </a:br>
            <a:endParaRPr lang="ru-RU" dirty="0"/>
          </a:p>
        </p:txBody>
      </p:sp>
      <p:sp>
        <p:nvSpPr>
          <p:cNvPr id="3" name="Объект 2">
            <a:extLst>
              <a:ext uri="{FF2B5EF4-FFF2-40B4-BE49-F238E27FC236}">
                <a16:creationId xmlns:a16="http://schemas.microsoft.com/office/drawing/2014/main" id="{0EA6D2F2-0885-4463-8F5C-6E39CE9EAF53}"/>
              </a:ext>
            </a:extLst>
          </p:cNvPr>
          <p:cNvSpPr>
            <a:spLocks noGrp="1"/>
          </p:cNvSpPr>
          <p:nvPr>
            <p:ph idx="1"/>
          </p:nvPr>
        </p:nvSpPr>
        <p:spPr>
          <a:xfrm>
            <a:off x="1371600" y="1553592"/>
            <a:ext cx="9601200" cy="4313808"/>
          </a:xfrm>
        </p:spPr>
        <p:txBody>
          <a:bodyPr>
            <a:normAutofit fontScale="85000" lnSpcReduction="10000"/>
          </a:bodyPr>
          <a:lstStyle/>
          <a:p>
            <a:r>
              <a:rPr lang="ru-RU" dirty="0">
                <a:solidFill>
                  <a:srgbClr val="000000"/>
                </a:solidFill>
                <a:latin typeface="Times New Roman" panose="02020603050405020304" pitchFamily="18" charset="0"/>
                <a:ea typeface="Yu Mincho" panose="02020400000000000000" pitchFamily="18" charset="-128"/>
              </a:rPr>
              <a:t>Ценность информационных ресурсов образовательного учреждения характеризуется возможным вредом системе образования, а также понижением её репутационных характеристик.</a:t>
            </a:r>
          </a:p>
          <a:p>
            <a:pPr marL="0" indent="0">
              <a:buNone/>
            </a:pPr>
            <a:r>
              <a:rPr lang="ru-RU"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Значимость определённых угроз зависит от вреда, которые они могут нанести информационным системам образования в целом. Примеры угроз:</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нарушение целостность информации, хранящейся на серверах учреждения;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получения доступа к информации третьими лицами;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обнародование секретной или конфиденциальной информации;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несанкционированный доступ к помещениям, содержащим ценные бумаги и документы;</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различные стихийные бедствия, приводящие к нарушению целостности здания школы и уничтожения информационных объектов и т.д.</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solidFill>
                <a:srgbClr val="000000"/>
              </a:solidFill>
              <a:latin typeface="Times New Roman" panose="02020603050405020304" pitchFamily="18" charset="0"/>
              <a:ea typeface="Yu Mincho" panose="02020400000000000000" pitchFamily="18" charset="-128"/>
            </a:endParaRPr>
          </a:p>
        </p:txBody>
      </p:sp>
    </p:spTree>
    <p:extLst>
      <p:ext uri="{BB962C8B-B14F-4D97-AF65-F5344CB8AC3E}">
        <p14:creationId xmlns:p14="http://schemas.microsoft.com/office/powerpoint/2010/main" val="101054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a:extLst>
              <a:ext uri="{FF2B5EF4-FFF2-40B4-BE49-F238E27FC236}">
                <a16:creationId xmlns:a16="http://schemas.microsoft.com/office/drawing/2014/main" id="{816246A6-3306-4F84-AA72-80D68F7CB994}"/>
              </a:ext>
            </a:extLst>
          </p:cNvPr>
          <p:cNvGraphicFramePr>
            <a:graphicFrameLocks noGrp="1"/>
          </p:cNvGraphicFramePr>
          <p:nvPr>
            <p:ph idx="1"/>
            <p:extLst>
              <p:ext uri="{D42A27DB-BD31-4B8C-83A1-F6EECF244321}">
                <p14:modId xmlns:p14="http://schemas.microsoft.com/office/powerpoint/2010/main" val="2143015670"/>
              </p:ext>
            </p:extLst>
          </p:nvPr>
        </p:nvGraphicFramePr>
        <p:xfrm>
          <a:off x="1627302" y="1870734"/>
          <a:ext cx="7738639" cy="3695570"/>
        </p:xfrm>
        <a:graphic>
          <a:graphicData uri="http://schemas.openxmlformats.org/drawingml/2006/table">
            <a:tbl>
              <a:tblPr firstRow="1" firstCol="1" bandRow="1">
                <a:tableStyleId>{5C22544A-7EE6-4342-B048-85BDC9FD1C3A}</a:tableStyleId>
              </a:tblPr>
              <a:tblGrid>
                <a:gridCol w="2161135">
                  <a:extLst>
                    <a:ext uri="{9D8B030D-6E8A-4147-A177-3AD203B41FA5}">
                      <a16:colId xmlns:a16="http://schemas.microsoft.com/office/drawing/2014/main" val="368657794"/>
                    </a:ext>
                  </a:extLst>
                </a:gridCol>
                <a:gridCol w="1397337">
                  <a:extLst>
                    <a:ext uri="{9D8B030D-6E8A-4147-A177-3AD203B41FA5}">
                      <a16:colId xmlns:a16="http://schemas.microsoft.com/office/drawing/2014/main" val="4293806037"/>
                    </a:ext>
                  </a:extLst>
                </a:gridCol>
                <a:gridCol w="1066505">
                  <a:extLst>
                    <a:ext uri="{9D8B030D-6E8A-4147-A177-3AD203B41FA5}">
                      <a16:colId xmlns:a16="http://schemas.microsoft.com/office/drawing/2014/main" val="3596147020"/>
                    </a:ext>
                  </a:extLst>
                </a:gridCol>
                <a:gridCol w="1905055">
                  <a:extLst>
                    <a:ext uri="{9D8B030D-6E8A-4147-A177-3AD203B41FA5}">
                      <a16:colId xmlns:a16="http://schemas.microsoft.com/office/drawing/2014/main" val="4206742150"/>
                    </a:ext>
                  </a:extLst>
                </a:gridCol>
                <a:gridCol w="1208607">
                  <a:extLst>
                    <a:ext uri="{9D8B030D-6E8A-4147-A177-3AD203B41FA5}">
                      <a16:colId xmlns:a16="http://schemas.microsoft.com/office/drawing/2014/main" val="721596984"/>
                    </a:ext>
                  </a:extLst>
                </a:gridCol>
              </a:tblGrid>
              <a:tr h="262985">
                <a:tc>
                  <a:txBody>
                    <a:bodyPr/>
                    <a:lstStyle/>
                    <a:p>
                      <a:pPr>
                        <a:lnSpc>
                          <a:spcPct val="107000"/>
                        </a:lnSpc>
                        <a:spcAft>
                          <a:spcPts val="0"/>
                        </a:spcAft>
                      </a:pPr>
                      <a:r>
                        <a:rPr lang="ru-RU" sz="1400">
                          <a:effectLst/>
                        </a:rPr>
                        <a:t>Описание атаки</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Ущерб</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Вероятность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Риск</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72227804"/>
                  </a:ext>
                </a:extLst>
              </a:tr>
              <a:tr h="262985">
                <a:tc>
                  <a:txBody>
                    <a:bodyPr/>
                    <a:lstStyle/>
                    <a:p>
                      <a:pPr>
                        <a:lnSpc>
                          <a:spcPct val="107000"/>
                        </a:lnSpc>
                        <a:spcAft>
                          <a:spcPts val="0"/>
                        </a:spcAft>
                      </a:pPr>
                      <a:r>
                        <a:rPr lang="ru-RU" sz="1400">
                          <a:effectLst/>
                        </a:rPr>
                        <a:t>DDOS-атака</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3</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0,4</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1,2</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173340764"/>
                  </a:ext>
                </a:extLst>
              </a:tr>
              <a:tr h="262985">
                <a:tc>
                  <a:txBody>
                    <a:bodyPr/>
                    <a:lstStyle/>
                    <a:p>
                      <a:pPr>
                        <a:lnSpc>
                          <a:spcPct val="107000"/>
                        </a:lnSpc>
                        <a:spcAft>
                          <a:spcPts val="0"/>
                        </a:spcAft>
                      </a:pPr>
                      <a:r>
                        <a:rPr lang="ru-RU" sz="1400">
                          <a:effectLst/>
                        </a:rPr>
                        <a:t>Фишинг</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4</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0,3</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1,2</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224322254"/>
                  </a:ext>
                </a:extLst>
              </a:tr>
              <a:tr h="262985">
                <a:tc>
                  <a:txBody>
                    <a:bodyPr/>
                    <a:lstStyle/>
                    <a:p>
                      <a:pPr>
                        <a:lnSpc>
                          <a:spcPct val="107000"/>
                        </a:lnSpc>
                        <a:spcAft>
                          <a:spcPts val="0"/>
                        </a:spcAft>
                      </a:pPr>
                      <a:r>
                        <a:rPr lang="ru-RU" sz="1400">
                          <a:effectLst/>
                        </a:rPr>
                        <a:t>Шантаж</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2</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0,2</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409727123"/>
                  </a:ext>
                </a:extLst>
              </a:tr>
              <a:tr h="262985">
                <a:tc>
                  <a:txBody>
                    <a:bodyPr/>
                    <a:lstStyle/>
                    <a:p>
                      <a:pPr>
                        <a:lnSpc>
                          <a:spcPct val="107000"/>
                        </a:lnSpc>
                        <a:spcAft>
                          <a:spcPts val="0"/>
                        </a:spcAft>
                      </a:pPr>
                      <a:r>
                        <a:rPr lang="ru-RU" sz="1400">
                          <a:effectLst/>
                        </a:rPr>
                        <a:t>Программные сбои</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3</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0,3</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0,9</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471427949"/>
                  </a:ext>
                </a:extLst>
              </a:tr>
              <a:tr h="539750">
                <a:tc>
                  <a:txBody>
                    <a:bodyPr/>
                    <a:lstStyle/>
                    <a:p>
                      <a:pPr>
                        <a:lnSpc>
                          <a:spcPct val="107000"/>
                        </a:lnSpc>
                        <a:spcAft>
                          <a:spcPts val="0"/>
                        </a:spcAft>
                      </a:pPr>
                      <a:r>
                        <a:rPr lang="ru-RU" sz="1400">
                          <a:effectLst/>
                        </a:rPr>
                        <a:t>Повреждение оборудования</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dirty="0">
                          <a:effectLst/>
                        </a:rPr>
                        <a:t>2</a:t>
                      </a:r>
                      <a:endParaRPr lang="ru-RU"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dirty="0">
                          <a:effectLst/>
                        </a:rPr>
                        <a:t>0,2</a:t>
                      </a:r>
                      <a:endParaRPr lang="ru-RU"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132104486"/>
                  </a:ext>
                </a:extLst>
              </a:tr>
              <a:tr h="262985">
                <a:tc>
                  <a:txBody>
                    <a:bodyPr/>
                    <a:lstStyle/>
                    <a:p>
                      <a:pPr>
                        <a:lnSpc>
                          <a:spcPct val="107000"/>
                        </a:lnSpc>
                        <a:spcAft>
                          <a:spcPts val="0"/>
                        </a:spcAft>
                      </a:pPr>
                      <a:r>
                        <a:rPr lang="ru-RU" sz="1400">
                          <a:effectLst/>
                        </a:rPr>
                        <a:t>MITM-атака</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2,5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174921757"/>
                  </a:ext>
                </a:extLst>
              </a:tr>
              <a:tr h="262985">
                <a:tc>
                  <a:txBody>
                    <a:bodyPr/>
                    <a:lstStyle/>
                    <a:p>
                      <a:pPr>
                        <a:lnSpc>
                          <a:spcPct val="107000"/>
                        </a:lnSpc>
                        <a:spcAft>
                          <a:spcPts val="0"/>
                        </a:spcAft>
                      </a:pPr>
                      <a:r>
                        <a:rPr lang="ru-RU" sz="1400">
                          <a:effectLst/>
                        </a:rPr>
                        <a:t>Проникновение в архив</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083657614"/>
                  </a:ext>
                </a:extLst>
              </a:tr>
              <a:tr h="262985">
                <a:tc>
                  <a:txBody>
                    <a:bodyPr/>
                    <a:lstStyle/>
                    <a:p>
                      <a:pPr>
                        <a:lnSpc>
                          <a:spcPct val="107000"/>
                        </a:lnSpc>
                        <a:spcAft>
                          <a:spcPts val="0"/>
                        </a:spcAft>
                      </a:pPr>
                      <a:r>
                        <a:rPr lang="ru-RU" sz="1400">
                          <a:effectLst/>
                        </a:rPr>
                        <a:t>Backdoor</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4</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0,4</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541535880"/>
                  </a:ext>
                </a:extLst>
              </a:tr>
              <a:tr h="262985">
                <a:tc>
                  <a:txBody>
                    <a:bodyPr/>
                    <a:lstStyle/>
                    <a:p>
                      <a:pPr>
                        <a:lnSpc>
                          <a:spcPct val="107000"/>
                        </a:lnSpc>
                        <a:spcAft>
                          <a:spcPts val="0"/>
                        </a:spcAft>
                      </a:pPr>
                      <a:r>
                        <a:rPr lang="ru-RU" sz="1400">
                          <a:effectLst/>
                        </a:rPr>
                        <a:t>Брутфорс</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478518150"/>
                  </a:ext>
                </a:extLst>
              </a:tr>
              <a:tr h="262985">
                <a:tc>
                  <a:txBody>
                    <a:bodyPr/>
                    <a:lstStyle/>
                    <a:p>
                      <a:pPr>
                        <a:lnSpc>
                          <a:spcPct val="107000"/>
                        </a:lnSpc>
                        <a:spcAft>
                          <a:spcPts val="0"/>
                        </a:spcAft>
                      </a:pPr>
                      <a:r>
                        <a:rPr lang="ru-RU" sz="1400">
                          <a:effectLst/>
                        </a:rPr>
                        <a:t>Руткит</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2,5</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838243327"/>
                  </a:ext>
                </a:extLst>
              </a:tr>
              <a:tr h="262985">
                <a:tc>
                  <a:txBody>
                    <a:bodyPr/>
                    <a:lstStyle/>
                    <a:p>
                      <a:pPr>
                        <a:lnSpc>
                          <a:spcPct val="107000"/>
                        </a:lnSpc>
                        <a:spcAft>
                          <a:spcPts val="0"/>
                        </a:spcAft>
                      </a:pPr>
                      <a:r>
                        <a:rPr lang="ru-RU" sz="1400">
                          <a:effectLst/>
                        </a:rPr>
                        <a:t>Флуд</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0,1</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1287988"/>
                  </a:ext>
                </a:extLst>
              </a:tr>
              <a:tr h="262985">
                <a:tc>
                  <a:txBody>
                    <a:bodyPr/>
                    <a:lstStyle/>
                    <a:p>
                      <a:pPr>
                        <a:lnSpc>
                          <a:spcPct val="107000"/>
                        </a:lnSpc>
                        <a:spcAft>
                          <a:spcPts val="0"/>
                        </a:spcAft>
                      </a:pPr>
                      <a:r>
                        <a:rPr lang="ru-RU" sz="1400">
                          <a:effectLst/>
                        </a:rPr>
                        <a:t>Подкуп сотрудников</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2</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 </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a:effectLst/>
                        </a:rPr>
                        <a:t>0,2</a:t>
                      </a:r>
                      <a:endParaRPr lang="ru-RU"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indent="540385" algn="ctr">
                        <a:lnSpc>
                          <a:spcPct val="107000"/>
                        </a:lnSpc>
                        <a:spcAft>
                          <a:spcPts val="0"/>
                        </a:spcAft>
                      </a:pPr>
                      <a:r>
                        <a:rPr lang="ru-RU" sz="1400" dirty="0">
                          <a:effectLst/>
                        </a:rPr>
                        <a:t>0,4</a:t>
                      </a:r>
                      <a:endParaRPr lang="ru-RU"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13739318"/>
                  </a:ext>
                </a:extLst>
              </a:tr>
            </a:tbl>
          </a:graphicData>
        </a:graphic>
      </p:graphicFrame>
      <p:sp>
        <p:nvSpPr>
          <p:cNvPr id="4" name="Заголовок 1">
            <a:extLst>
              <a:ext uri="{FF2B5EF4-FFF2-40B4-BE49-F238E27FC236}">
                <a16:creationId xmlns:a16="http://schemas.microsoft.com/office/drawing/2014/main" id="{CA641FE3-A904-4174-BC05-06384A1AFD34}"/>
              </a:ext>
            </a:extLst>
          </p:cNvPr>
          <p:cNvSpPr>
            <a:spLocks noGrp="1"/>
          </p:cNvSpPr>
          <p:nvPr>
            <p:ph type="title"/>
          </p:nvPr>
        </p:nvSpPr>
        <p:spPr>
          <a:xfrm>
            <a:off x="1371600" y="685800"/>
            <a:ext cx="9601200" cy="1485900"/>
          </a:xfrm>
        </p:spPr>
        <p:txBody>
          <a:bodyPr/>
          <a:lstStyle/>
          <a:p>
            <a:r>
              <a:rPr lang="ru-RU" sz="3200" dirty="0">
                <a:latin typeface="Times New Roman" panose="02020603050405020304" pitchFamily="18" charset="0"/>
                <a:cs typeface="Times New Roman" panose="02020603050405020304" pitchFamily="18" charset="0"/>
              </a:rPr>
              <a:t>Оценка</a:t>
            </a:r>
            <a:r>
              <a:rPr lang="ru-RU" b="1" dirty="0"/>
              <a:t> </a:t>
            </a:r>
            <a:r>
              <a:rPr lang="ru-RU" sz="3200" dirty="0">
                <a:latin typeface="Times New Roman" panose="02020603050405020304" pitchFamily="18" charset="0"/>
                <a:cs typeface="Times New Roman" panose="02020603050405020304" pitchFamily="18" charset="0"/>
              </a:rPr>
              <a:t>рисков</a:t>
            </a:r>
            <a:br>
              <a:rPr lang="ru-RU" dirty="0"/>
            </a:br>
            <a:endParaRPr lang="ru-RU" dirty="0"/>
          </a:p>
        </p:txBody>
      </p:sp>
      <p:sp>
        <p:nvSpPr>
          <p:cNvPr id="6" name="TextBox 5">
            <a:extLst>
              <a:ext uri="{FF2B5EF4-FFF2-40B4-BE49-F238E27FC236}">
                <a16:creationId xmlns:a16="http://schemas.microsoft.com/office/drawing/2014/main" id="{B584F6B7-6DDD-4A68-9041-37D349AD8EBA}"/>
              </a:ext>
            </a:extLst>
          </p:cNvPr>
          <p:cNvSpPr txBox="1"/>
          <p:nvPr/>
        </p:nvSpPr>
        <p:spPr>
          <a:xfrm>
            <a:off x="3795968" y="5798123"/>
            <a:ext cx="3192734" cy="374077"/>
          </a:xfrm>
          <a:prstGeom prst="rect">
            <a:avLst/>
          </a:prstGeom>
          <a:noFill/>
        </p:spPr>
        <p:txBody>
          <a:bodyPr wrap="none" rtlCol="0">
            <a:spAutoFit/>
          </a:bodyPr>
          <a:lstStyle/>
          <a:p>
            <a:pPr marL="449580" algn="just">
              <a:lnSpc>
                <a:spcPct val="107000"/>
              </a:lnSpc>
              <a:spcAft>
                <a:spcPts val="0"/>
              </a:spcAft>
            </a:pPr>
            <a:r>
              <a:rPr lang="ru-RU">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Таблица 1. Оценка рисков</a:t>
            </a:r>
            <a:endParaRPr lang="ru-RU" sz="1400">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466393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945B9-0223-4FBB-BBC2-0547046C7E96}"/>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Разработка мер защиты</a:t>
            </a:r>
          </a:p>
        </p:txBody>
      </p:sp>
      <p:sp>
        <p:nvSpPr>
          <p:cNvPr id="3" name="Объект 2">
            <a:extLst>
              <a:ext uri="{FF2B5EF4-FFF2-40B4-BE49-F238E27FC236}">
                <a16:creationId xmlns:a16="http://schemas.microsoft.com/office/drawing/2014/main" id="{32A54D13-A3CD-4753-AE7D-08DEA64D4328}"/>
              </a:ext>
            </a:extLst>
          </p:cNvPr>
          <p:cNvSpPr>
            <a:spLocks noGrp="1"/>
          </p:cNvSpPr>
          <p:nvPr>
            <p:ph idx="1"/>
          </p:nvPr>
        </p:nvSpPr>
        <p:spPr>
          <a:xfrm>
            <a:off x="1025371" y="2072935"/>
            <a:ext cx="10622132" cy="4487663"/>
          </a:xfrm>
        </p:spPr>
        <p:txBody>
          <a:bodyPr>
            <a:normAutofit/>
          </a:bodyPr>
          <a:lstStyle/>
          <a:p>
            <a:pPr>
              <a:lnSpc>
                <a:spcPct val="107000"/>
              </a:lnSpc>
              <a:spcAft>
                <a:spcPts val="1200"/>
              </a:spcAft>
            </a:pPr>
            <a:r>
              <a:rPr lang="ru-RU" b="1"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Процедурный уровень</a:t>
            </a:r>
            <a:endParaRPr lang="ru-RU" dirty="0">
              <a:latin typeface="Calibri" panose="020F0502020204030204" pitchFamily="34" charset="0"/>
              <a:ea typeface="Yu Mincho" panose="02020400000000000000" pitchFamily="18" charset="-128"/>
              <a:cs typeface="Times New Roman" panose="02020603050405020304" pitchFamily="18" charset="0"/>
            </a:endParaRPr>
          </a:p>
          <a:p>
            <a:pPr algn="just"/>
            <a:r>
              <a:rPr lang="ru-RU" sz="1700" dirty="0">
                <a:solidFill>
                  <a:srgbClr val="000000"/>
                </a:solidFill>
                <a:latin typeface="Georgia" panose="02040502050405020303" pitchFamily="18" charset="0"/>
              </a:rPr>
              <a:t>Обеспечение информационной безопасности компьютерных систем является чрезвычайно острой проблемой. Информационная безопасность - механизм защиты, обеспечивающий:</a:t>
            </a:r>
          </a:p>
          <a:p>
            <a:pPr algn="just"/>
            <a:r>
              <a:rPr lang="ru-RU" sz="1700" dirty="0">
                <a:solidFill>
                  <a:srgbClr val="000000"/>
                </a:solidFill>
                <a:latin typeface="Georgia" panose="02040502050405020303" pitchFamily="18" charset="0"/>
              </a:rPr>
              <a:t>- конфиденциальность: доступ к информации только авторизованных пользователей;</a:t>
            </a:r>
          </a:p>
          <a:p>
            <a:pPr algn="just"/>
            <a:r>
              <a:rPr lang="ru-RU" sz="1700" dirty="0">
                <a:solidFill>
                  <a:srgbClr val="000000"/>
                </a:solidFill>
                <a:latin typeface="Georgia" panose="02040502050405020303" pitchFamily="18" charset="0"/>
              </a:rPr>
              <a:t>- целостность: достоверность и полноту информации и методов ее обработки;</a:t>
            </a:r>
          </a:p>
          <a:p>
            <a:pPr algn="just"/>
            <a:r>
              <a:rPr lang="ru-RU" sz="1700" dirty="0">
                <a:solidFill>
                  <a:srgbClr val="000000"/>
                </a:solidFill>
                <a:latin typeface="Georgia" panose="02040502050405020303" pitchFamily="18" charset="0"/>
              </a:rPr>
              <a:t>- доступность: доступ к информации и связанным с ней активам авторизованных пользователей по мере необходимости.</a:t>
            </a:r>
          </a:p>
          <a:p>
            <a:pPr marL="342900" lvl="0" indent="-342900" algn="just">
              <a:lnSpc>
                <a:spcPct val="107000"/>
              </a:lnSpc>
              <a:spcAft>
                <a:spcPts val="1200"/>
              </a:spcAft>
              <a:buFont typeface="+mj-lt"/>
              <a:buAutoNum type="arabicParenR"/>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4975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B697D6-6FF9-4DEB-8A68-A61927D1E3CD}"/>
              </a:ext>
            </a:extLst>
          </p:cNvPr>
          <p:cNvSpPr>
            <a:spLocks noGrp="1"/>
          </p:cNvSpPr>
          <p:nvPr>
            <p:ph type="title"/>
          </p:nvPr>
        </p:nvSpPr>
        <p:spPr/>
        <p:txBody>
          <a:bodyPr/>
          <a:lstStyle/>
          <a:p>
            <a:r>
              <a:rPr lang="be-BY" sz="3200" dirty="0">
                <a:latin typeface="Times New Roman" panose="02020603050405020304" pitchFamily="18" charset="0"/>
                <a:cs typeface="Times New Roman" panose="02020603050405020304" pitchFamily="18" charset="0"/>
              </a:rPr>
              <a:t>Программно-технический</a:t>
            </a:r>
            <a:r>
              <a:rPr lang="be-BY" b="1" dirty="0"/>
              <a:t> </a:t>
            </a:r>
            <a:r>
              <a:rPr lang="be-BY" sz="3200" dirty="0">
                <a:latin typeface="Times New Roman" panose="02020603050405020304" pitchFamily="18" charset="0"/>
                <a:cs typeface="Times New Roman" panose="02020603050405020304" pitchFamily="18" charset="0"/>
              </a:rPr>
              <a:t>уровень</a:t>
            </a:r>
            <a:br>
              <a:rPr lang="ru-RU" dirty="0"/>
            </a:br>
            <a:endParaRPr lang="ru-RU" dirty="0"/>
          </a:p>
        </p:txBody>
      </p:sp>
      <p:sp>
        <p:nvSpPr>
          <p:cNvPr id="3" name="Объект 2">
            <a:extLst>
              <a:ext uri="{FF2B5EF4-FFF2-40B4-BE49-F238E27FC236}">
                <a16:creationId xmlns:a16="http://schemas.microsoft.com/office/drawing/2014/main" id="{DCA7652B-512F-46C5-9386-ACD5EB48CACB}"/>
              </a:ext>
            </a:extLst>
          </p:cNvPr>
          <p:cNvSpPr>
            <a:spLocks noGrp="1"/>
          </p:cNvSpPr>
          <p:nvPr>
            <p:ph idx="1"/>
          </p:nvPr>
        </p:nvSpPr>
        <p:spPr/>
        <p:txBody>
          <a:bodyPr>
            <a:normAutofit/>
          </a:bodyPr>
          <a:lstStyle/>
          <a:p>
            <a:pPr>
              <a:lnSpc>
                <a:spcPct val="80000"/>
              </a:lnSpc>
            </a:pPr>
            <a:r>
              <a:rPr lang="ru-RU" dirty="0">
                <a:solidFill>
                  <a:srgbClr val="000000"/>
                </a:solidFill>
                <a:latin typeface="Times New Roman" panose="02020603050405020304" pitchFamily="18" charset="0"/>
                <a:cs typeface="Times New Roman" panose="02020603050405020304" pitchFamily="18" charset="0"/>
              </a:rPr>
              <a:t>Программно-технические меры, то есть меры, направленные на контроль компьютерных сущностей — оборудования, программ и/или данных, образуют последний и самый важный рубеж информационной безопасности. </a:t>
            </a:r>
          </a:p>
          <a:p>
            <a:pPr>
              <a:lnSpc>
                <a:spcPct val="80000"/>
              </a:lnSpc>
            </a:pPr>
            <a:r>
              <a:rPr lang="ru-RU" dirty="0">
                <a:solidFill>
                  <a:srgbClr val="000000"/>
                </a:solidFill>
                <a:latin typeface="Times New Roman" panose="02020603050405020304" pitchFamily="18" charset="0"/>
                <a:cs typeface="Times New Roman" panose="02020603050405020304" pitchFamily="18" charset="0"/>
              </a:rPr>
              <a:t>Напомним, что ущерб наносят в основном действия ле­гальных пользователей, по отношению к которым процедурные регулято­ры малоэффективны. Главные враги — некомпетентность и неаккурат­ность при выполнении служебных обязанностей, и только программно-технические меры способны им противостоять.</a:t>
            </a:r>
          </a:p>
        </p:txBody>
      </p:sp>
    </p:spTree>
    <p:extLst>
      <p:ext uri="{BB962C8B-B14F-4D97-AF65-F5344CB8AC3E}">
        <p14:creationId xmlns:p14="http://schemas.microsoft.com/office/powerpoint/2010/main" val="280145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17AA5F-8F65-4394-9FB4-2AE07CEFFE81}"/>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Вывод</a:t>
            </a:r>
          </a:p>
        </p:txBody>
      </p:sp>
      <p:sp>
        <p:nvSpPr>
          <p:cNvPr id="3" name="Объект 2">
            <a:extLst>
              <a:ext uri="{FF2B5EF4-FFF2-40B4-BE49-F238E27FC236}">
                <a16:creationId xmlns:a16="http://schemas.microsoft.com/office/drawing/2014/main" id="{E43505BB-1180-48AB-A988-722B5C88C007}"/>
              </a:ext>
            </a:extLst>
          </p:cNvPr>
          <p:cNvSpPr>
            <a:spLocks noGrp="1"/>
          </p:cNvSpPr>
          <p:nvPr>
            <p:ph idx="1"/>
          </p:nvPr>
        </p:nvSpPr>
        <p:spPr/>
        <p:txBody>
          <a:bodyPr/>
          <a:lstStyle/>
          <a:p>
            <a:pPr indent="449580" algn="just">
              <a:lnSpc>
                <a:spcPct val="107000"/>
              </a:lnSpc>
              <a:spcAft>
                <a:spcPts val="1200"/>
              </a:spcAft>
            </a:pPr>
            <a:r>
              <a:rPr lang="ru-RU"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Политика информационной безопасности помогает основательно подготовить учреждение к непредвиденным ситуациям и быстро решить возникшую проблему. Также, она содержит инструкции по информационной безопасности для рабочего персонала образовательного учреждения и может использоваться как пособие для консультации работников образовательного учреждения по вопросам данной сферы.</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endParaRPr lang="ru-RU" dirty="0"/>
          </a:p>
        </p:txBody>
      </p:sp>
    </p:spTree>
    <p:extLst>
      <p:ext uri="{BB962C8B-B14F-4D97-AF65-F5344CB8AC3E}">
        <p14:creationId xmlns:p14="http://schemas.microsoft.com/office/powerpoint/2010/main" val="133404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72E698-DDC7-4246-AF85-2593ADF65088}"/>
              </a:ext>
            </a:extLst>
          </p:cNvPr>
          <p:cNvSpPr>
            <a:spLocks noGrp="1"/>
          </p:cNvSpPr>
          <p:nvPr>
            <p:ph type="title"/>
          </p:nvPr>
        </p:nvSpPr>
        <p:spPr/>
        <p:txBody>
          <a:bodyPr>
            <a:noAutofit/>
          </a:bodyPr>
          <a:lstStyle/>
          <a:p>
            <a:r>
              <a:rPr lang="ru-RU" sz="3600" dirty="0">
                <a:latin typeface="Times New Roman" panose="02020603050405020304" pitchFamily="18" charset="0"/>
                <a:cs typeface="Times New Roman" panose="02020603050405020304" pitchFamily="18" charset="0"/>
              </a:rPr>
              <a:t>Обоснование актуальности, цели и задачи разработки ПИБ в организации (учреждении).</a:t>
            </a:r>
          </a:p>
        </p:txBody>
      </p:sp>
      <p:sp>
        <p:nvSpPr>
          <p:cNvPr id="3" name="Объект 2">
            <a:extLst>
              <a:ext uri="{FF2B5EF4-FFF2-40B4-BE49-F238E27FC236}">
                <a16:creationId xmlns:a16="http://schemas.microsoft.com/office/drawing/2014/main" id="{F9C42B69-52B1-4607-A5A7-4E86AAD4A144}"/>
              </a:ext>
            </a:extLst>
          </p:cNvPr>
          <p:cNvSpPr>
            <a:spLocks noGrp="1"/>
          </p:cNvSpPr>
          <p:nvPr>
            <p:ph idx="1"/>
          </p:nvPr>
        </p:nvSpPr>
        <p:spPr/>
        <p:txBody>
          <a:bodyPr>
            <a:normAutofit fontScale="92500" lnSpcReduction="20000"/>
          </a:bodyPr>
          <a:lstStyle/>
          <a:p>
            <a:pPr indent="449580" algn="just">
              <a:lnSpc>
                <a:spcPct val="107000"/>
              </a:lnSpc>
              <a:spcAft>
                <a:spcPts val="1200"/>
              </a:spcAft>
            </a:pPr>
            <a:r>
              <a:rPr lang="ru-RU"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Целью политики является регламентирование единых подходов и требований по обеспечению информационной безопасности сотрудниками образовательного учреждения, а также государственными органами и организациями, иными юридическими лицами и индивидуальными предпринимателями в рамках оказания им услуг образовательное учреждением.</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pPr indent="449580" algn="just">
              <a:lnSpc>
                <a:spcPct val="107000"/>
              </a:lnSpc>
              <a:spcAft>
                <a:spcPts val="1200"/>
              </a:spcAft>
            </a:pPr>
            <a:r>
              <a:rPr lang="ru-RU"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Под политикой безопасности понимается совокупность документированных управленческих решений, направленных на защиту информации и ассоциированных с ней ресурсов.</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pPr indent="449580" algn="just">
              <a:lnSpc>
                <a:spcPct val="107000"/>
              </a:lnSpc>
              <a:spcAft>
                <a:spcPts val="1200"/>
              </a:spcAft>
            </a:pPr>
            <a:r>
              <a:rPr lang="ru-RU"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Политика безопасности определяет стратегию организации в области информационной безопасности, а также ту меру внимания и количество ресурсов, которую руководство считает целесообразным выделить.</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endParaRPr lang="ru-RU" dirty="0"/>
          </a:p>
        </p:txBody>
      </p:sp>
    </p:spTree>
    <p:extLst>
      <p:ext uri="{BB962C8B-B14F-4D97-AF65-F5344CB8AC3E}">
        <p14:creationId xmlns:p14="http://schemas.microsoft.com/office/powerpoint/2010/main" val="329857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565D6C-DBDE-4586-A085-3EEAF930610A}"/>
              </a:ext>
            </a:extLst>
          </p:cNvPr>
          <p:cNvSpPr>
            <a:spLocks noGrp="1"/>
          </p:cNvSpPr>
          <p:nvPr>
            <p:ph type="title"/>
          </p:nvPr>
        </p:nvSpPr>
        <p:spPr/>
        <p:txBody>
          <a:bodyPr>
            <a:normAutofit fontScale="90000"/>
          </a:bodyPr>
          <a:lstStyle/>
          <a:p>
            <a:r>
              <a:rPr lang="ru-RU" sz="4000" dirty="0">
                <a:latin typeface="Times New Roman" panose="02020603050405020304" pitchFamily="18" charset="0"/>
                <a:cs typeface="Times New Roman" panose="02020603050405020304" pitchFamily="18" charset="0"/>
              </a:rPr>
              <a:t>Разработанная и утвержденная документация должна включать в себя следующие разделы:</a:t>
            </a:r>
            <a:br>
              <a:rPr lang="ru-RU" dirty="0"/>
            </a:br>
            <a:endParaRPr lang="ru-RU" dirty="0"/>
          </a:p>
        </p:txBody>
      </p:sp>
      <p:sp>
        <p:nvSpPr>
          <p:cNvPr id="3" name="Объект 2">
            <a:extLst>
              <a:ext uri="{FF2B5EF4-FFF2-40B4-BE49-F238E27FC236}">
                <a16:creationId xmlns:a16="http://schemas.microsoft.com/office/drawing/2014/main" id="{DAAAD306-8622-4615-A4A3-F0047E537AC2}"/>
              </a:ext>
            </a:extLst>
          </p:cNvPr>
          <p:cNvSpPr>
            <a:spLocks noGrp="1"/>
          </p:cNvSpPr>
          <p:nvPr>
            <p:ph idx="1"/>
          </p:nvPr>
        </p:nvSpPr>
        <p:spPr>
          <a:xfrm>
            <a:off x="1371599" y="1970843"/>
            <a:ext cx="10604377" cy="3896557"/>
          </a:xfrm>
        </p:spPr>
        <p:txBody>
          <a:bodyPr>
            <a:normAutofit fontScale="77500" lnSpcReduction="20000"/>
          </a:bodyPr>
          <a:lstStyle/>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перечисление объектов, в отношении которых устанавливается режим информационной безопасности, их ранжирование по значимости и требуемой степени защиты;</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описания технологий, применяемых для обеспечения сохранности информации;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перечень действующих и потенциальных угроз информационной безопасности, описание степени их серьезности и реализуемости;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описание внешних и внутренних субъектов, которые могут стать источниками потенциальной угрозы;</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описание понятия инцидента информационной безопасности, процедур уведомления о его возникновении;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описание применяемых организационных мер, действий сотрудников организации по обеспечению информационной безопасности;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описание выбранной политики защиты от вирусных атак, программ-вредителей, возможных действий хакеров;</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441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8C1A2-8AD6-4843-9376-E937E4D5DA07}"/>
              </a:ext>
            </a:extLst>
          </p:cNvPr>
          <p:cNvSpPr>
            <a:spLocks noGrp="1"/>
          </p:cNvSpPr>
          <p:nvPr>
            <p:ph type="title"/>
          </p:nvPr>
        </p:nvSpPr>
        <p:spPr/>
        <p:txBody>
          <a:bodyPr/>
          <a:lstStyle/>
          <a:p>
            <a:r>
              <a:rPr lang="ru-RU" sz="3600" dirty="0">
                <a:latin typeface="Times New Roman" panose="02020603050405020304" pitchFamily="18" charset="0"/>
                <a:cs typeface="Times New Roman" panose="02020603050405020304" pitchFamily="18" charset="0"/>
              </a:rPr>
              <a:t>Объекта защиты</a:t>
            </a:r>
            <a:endParaRPr lang="ru-RU" dirty="0"/>
          </a:p>
        </p:txBody>
      </p:sp>
      <p:sp>
        <p:nvSpPr>
          <p:cNvPr id="3" name="Объект 2">
            <a:extLst>
              <a:ext uri="{FF2B5EF4-FFF2-40B4-BE49-F238E27FC236}">
                <a16:creationId xmlns:a16="http://schemas.microsoft.com/office/drawing/2014/main" id="{E5D44A0A-60A3-4DD7-94D9-D0359E73DFFB}"/>
              </a:ext>
            </a:extLst>
          </p:cNvPr>
          <p:cNvSpPr>
            <a:spLocks noGrp="1"/>
          </p:cNvSpPr>
          <p:nvPr>
            <p:ph idx="1"/>
          </p:nvPr>
        </p:nvSpPr>
        <p:spPr>
          <a:xfrm>
            <a:off x="1371600" y="1815484"/>
            <a:ext cx="9601200" cy="3581400"/>
          </a:xfrm>
        </p:spPr>
        <p:txBody>
          <a:bodyPr/>
          <a:lstStyle/>
          <a:p>
            <a:pPr marL="0" indent="0">
              <a:buNone/>
            </a:pPr>
            <a:r>
              <a:rPr lang="ru-RU" dirty="0"/>
              <a:t>Объектами защиты с точки зрения информационной безопасности являются: </a:t>
            </a:r>
          </a:p>
          <a:p>
            <a:pPr lvl="0"/>
            <a:r>
              <a:rPr lang="ru-RU" dirty="0"/>
              <a:t>Информационный процесс профессиональной деятельности.</a:t>
            </a:r>
          </a:p>
          <a:p>
            <a:pPr lvl="0"/>
            <a:r>
              <a:rPr lang="ru-RU" dirty="0"/>
              <a:t>Информационные активы образовательного учреждения. </a:t>
            </a:r>
          </a:p>
          <a:p>
            <a:pPr lvl="0"/>
            <a:r>
              <a:rPr lang="ru-RU" dirty="0"/>
              <a:t>База данных образовательного учреждения.</a:t>
            </a:r>
          </a:p>
          <a:p>
            <a:pPr lvl="0"/>
            <a:r>
              <a:rPr lang="ru-RU" dirty="0"/>
              <a:t>Вся собранная информация о учащихся и работниках.</a:t>
            </a:r>
          </a:p>
          <a:p>
            <a:endParaRPr lang="ru-RU" dirty="0"/>
          </a:p>
        </p:txBody>
      </p:sp>
    </p:spTree>
    <p:extLst>
      <p:ext uri="{BB962C8B-B14F-4D97-AF65-F5344CB8AC3E}">
        <p14:creationId xmlns:p14="http://schemas.microsoft.com/office/powerpoint/2010/main" val="102964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BE3332-3F7F-44A5-A426-5C45556057CE}"/>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Субъекты защиты</a:t>
            </a:r>
          </a:p>
        </p:txBody>
      </p:sp>
      <p:sp>
        <p:nvSpPr>
          <p:cNvPr id="3" name="Объект 2">
            <a:extLst>
              <a:ext uri="{FF2B5EF4-FFF2-40B4-BE49-F238E27FC236}">
                <a16:creationId xmlns:a16="http://schemas.microsoft.com/office/drawing/2014/main" id="{F40DCE70-34BE-4310-BD0D-768E6E3A7D24}"/>
              </a:ext>
            </a:extLst>
          </p:cNvPr>
          <p:cNvSpPr>
            <a:spLocks noGrp="1"/>
          </p:cNvSpPr>
          <p:nvPr>
            <p:ph idx="1"/>
          </p:nvPr>
        </p:nvSpPr>
        <p:spPr>
          <a:xfrm>
            <a:off x="1371600" y="1913138"/>
            <a:ext cx="9601200" cy="3581400"/>
          </a:xfrm>
        </p:spPr>
        <p:txBody>
          <a:bodyPr/>
          <a:lstStyle/>
          <a:p>
            <a:pPr marL="0" indent="0">
              <a:buNone/>
            </a:pPr>
            <a:r>
              <a:rPr lang="ru-RU" dirty="0"/>
              <a:t>Субъектами защиты с точки зрения информационной безопасности являются:</a:t>
            </a:r>
          </a:p>
          <a:p>
            <a:pPr lvl="0"/>
            <a:r>
              <a:rPr lang="ru-RU" dirty="0"/>
              <a:t>Учащиеся школы</a:t>
            </a:r>
          </a:p>
          <a:p>
            <a:pPr lvl="0"/>
            <a:r>
              <a:rPr lang="ru-RU" dirty="0"/>
              <a:t>Родители учеников</a:t>
            </a:r>
          </a:p>
          <a:p>
            <a:pPr lvl="0"/>
            <a:r>
              <a:rPr lang="ru-RU" dirty="0"/>
              <a:t>Учителя</a:t>
            </a:r>
          </a:p>
          <a:p>
            <a:pPr lvl="0"/>
            <a:r>
              <a:rPr lang="ru-RU" dirty="0"/>
              <a:t>Директор его заместители</a:t>
            </a:r>
          </a:p>
          <a:p>
            <a:pPr lvl="0"/>
            <a:r>
              <a:rPr lang="ru-RU" dirty="0"/>
              <a:t>Работники бухгалтерии</a:t>
            </a:r>
          </a:p>
          <a:p>
            <a:pPr lvl="0"/>
            <a:r>
              <a:rPr lang="ru-RU" dirty="0"/>
              <a:t>Обслуживающий персонал учебного заведения</a:t>
            </a:r>
          </a:p>
          <a:p>
            <a:endParaRPr lang="ru-RU" dirty="0"/>
          </a:p>
        </p:txBody>
      </p:sp>
    </p:spTree>
    <p:extLst>
      <p:ext uri="{BB962C8B-B14F-4D97-AF65-F5344CB8AC3E}">
        <p14:creationId xmlns:p14="http://schemas.microsoft.com/office/powerpoint/2010/main" val="270541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55C2D-7BDB-41CF-94CB-EED648D5BCE8}"/>
              </a:ext>
            </a:extLst>
          </p:cNvPr>
          <p:cNvSpPr>
            <a:spLocks noGrp="1"/>
          </p:cNvSpPr>
          <p:nvPr>
            <p:ph type="title"/>
          </p:nvPr>
        </p:nvSpPr>
        <p:spPr/>
        <p:txBody>
          <a:bodyPr>
            <a:normAutofit fontScale="90000"/>
          </a:bodyPr>
          <a:lstStyle/>
          <a:p>
            <a:r>
              <a:rPr lang="ru-RU" sz="3600" dirty="0">
                <a:latin typeface="Times New Roman" panose="02020603050405020304" pitchFamily="18" charset="0"/>
                <a:cs typeface="Times New Roman" panose="02020603050405020304" pitchFamily="18" charset="0"/>
              </a:rPr>
              <a:t>Структура образовательного учреждения – это форма организации его внутренних элементов: подразделений, управлений и служб</a:t>
            </a:r>
          </a:p>
        </p:txBody>
      </p:sp>
      <p:sp>
        <p:nvSpPr>
          <p:cNvPr id="3" name="Объект 2">
            <a:extLst>
              <a:ext uri="{FF2B5EF4-FFF2-40B4-BE49-F238E27FC236}">
                <a16:creationId xmlns:a16="http://schemas.microsoft.com/office/drawing/2014/main" id="{C3EDB133-6F8F-4064-8D11-39CAAC7AB25A}"/>
              </a:ext>
            </a:extLst>
          </p:cNvPr>
          <p:cNvSpPr>
            <a:spLocks noGrp="1"/>
          </p:cNvSpPr>
          <p:nvPr>
            <p:ph idx="1"/>
          </p:nvPr>
        </p:nvSpPr>
        <p:spPr/>
        <p:txBody>
          <a:bodyPr>
            <a:normAutofit fontScale="55000" lnSpcReduction="20000"/>
          </a:bodyPr>
          <a:lstStyle/>
          <a:p>
            <a:pPr indent="540385" algn="just">
              <a:lnSpc>
                <a:spcPct val="107000"/>
              </a:lnSpc>
              <a:spcAft>
                <a:spcPts val="0"/>
              </a:spcAft>
            </a:pPr>
            <a:r>
              <a:rPr lang="ru-RU" sz="36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Высшее руководство (дирекция) — в его компетенцию входит принятие основополагающих решений по поводу целевых установок и образовательной политики образовательного учреждения, подбор и расстановка кад­ров, руководство нижестоящими управленческими подразделениями.</a:t>
            </a:r>
            <a:endParaRPr lang="ru-RU" sz="2800" dirty="0">
              <a:latin typeface="Calibri" panose="020F0502020204030204" pitchFamily="34" charset="0"/>
              <a:ea typeface="Yu Mincho" panose="02020400000000000000" pitchFamily="18" charset="-128"/>
              <a:cs typeface="Times New Roman" panose="02020603050405020304" pitchFamily="18" charset="0"/>
            </a:endParaRPr>
          </a:p>
          <a:p>
            <a:pPr indent="540385" algn="just">
              <a:lnSpc>
                <a:spcPct val="107000"/>
              </a:lnSpc>
              <a:spcAft>
                <a:spcPts val="0"/>
              </a:spcAft>
            </a:pPr>
            <a:r>
              <a:rPr lang="ru-RU" sz="3600"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Среднее руководство (учителя) осуществляет управление отдельными сферами образовательной деятельности, регулирование процесса проживания, руководство подчиненными служащими, подготовку принятия решений для дирекции.</a:t>
            </a:r>
            <a:endParaRPr lang="ru-RU" sz="2800" dirty="0">
              <a:latin typeface="Calibri" panose="020F0502020204030204" pitchFamily="34" charset="0"/>
              <a:ea typeface="Yu Mincho" panose="02020400000000000000" pitchFamily="18" charset="-128"/>
              <a:cs typeface="Times New Roman" panose="02020603050405020304" pitchFamily="18" charset="0"/>
            </a:endParaRPr>
          </a:p>
          <a:p>
            <a:r>
              <a:rPr lang="ru-RU" sz="3600" dirty="0">
                <a:solidFill>
                  <a:srgbClr val="000000"/>
                </a:solidFill>
                <a:latin typeface="Times New Roman" panose="02020603050405020304" pitchFamily="18" charset="0"/>
                <a:ea typeface="Yu Mincho" panose="02020400000000000000" pitchFamily="18" charset="-128"/>
              </a:rPr>
              <a:t>Низшее руководство (психологи, воспитатели) следят за поведением учащихся</a:t>
            </a:r>
            <a:endParaRPr lang="ru-RU" sz="36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20863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59B768-7F3A-4D91-9939-EFB2B4847A3D}"/>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Основные угрозы и их источники.</a:t>
            </a:r>
            <a:endParaRPr lang="ru-RU" dirty="0"/>
          </a:p>
        </p:txBody>
      </p:sp>
      <p:sp>
        <p:nvSpPr>
          <p:cNvPr id="3" name="Объект 2">
            <a:extLst>
              <a:ext uri="{FF2B5EF4-FFF2-40B4-BE49-F238E27FC236}">
                <a16:creationId xmlns:a16="http://schemas.microsoft.com/office/drawing/2014/main" id="{F4E0B8A4-ABDF-47D0-996E-E1370C6FF699}"/>
              </a:ext>
            </a:extLst>
          </p:cNvPr>
          <p:cNvSpPr>
            <a:spLocks noGrp="1"/>
          </p:cNvSpPr>
          <p:nvPr>
            <p:ph idx="1"/>
          </p:nvPr>
        </p:nvSpPr>
        <p:spPr>
          <a:xfrm>
            <a:off x="1371600" y="1842116"/>
            <a:ext cx="9601200" cy="3581400"/>
          </a:xfrm>
        </p:spPr>
        <p:txBody>
          <a:bodyPr>
            <a:normAutofit/>
          </a:bodyPr>
          <a:lstStyle/>
          <a:p>
            <a:pPr indent="0" algn="just">
              <a:lnSpc>
                <a:spcPct val="107000"/>
              </a:lnSpc>
              <a:spcAft>
                <a:spcPts val="0"/>
              </a:spcAft>
              <a:buNone/>
            </a:pPr>
            <a:r>
              <a:rPr lang="ru-RU" dirty="0">
                <a:solidFill>
                  <a:srgbClr val="000000"/>
                </a:solidFill>
                <a:latin typeface="Times New Roman" panose="02020603050405020304" pitchFamily="18" charset="0"/>
                <a:ea typeface="Yu Mincho" panose="02020400000000000000" pitchFamily="18" charset="-128"/>
                <a:cs typeface="Times New Roman" panose="02020603050405020304" pitchFamily="18" charset="0"/>
              </a:rPr>
              <a:t>В Зависимости от источника угрозы их классифицируют по следующим параметрам:</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Естественные.</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Искусственные.</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Внешние.</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Внутренние.</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Преднамеренные.</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Непреднамеренные.</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553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6D049C-32EB-4A03-BA7D-A5674690E625}"/>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Социальная</a:t>
            </a:r>
            <a:r>
              <a:rPr lang="ru-RU" b="1" dirty="0"/>
              <a:t> </a:t>
            </a:r>
            <a:r>
              <a:rPr lang="ru-RU" sz="3200" dirty="0">
                <a:latin typeface="Times New Roman" panose="02020603050405020304" pitchFamily="18" charset="0"/>
                <a:cs typeface="Times New Roman" panose="02020603050405020304" pitchFamily="18" charset="0"/>
              </a:rPr>
              <a:t>инженерия</a:t>
            </a:r>
            <a:r>
              <a:rPr lang="ru-RU" dirty="0"/>
              <a:t> </a:t>
            </a:r>
          </a:p>
        </p:txBody>
      </p:sp>
      <p:sp>
        <p:nvSpPr>
          <p:cNvPr id="3" name="Объект 2">
            <a:extLst>
              <a:ext uri="{FF2B5EF4-FFF2-40B4-BE49-F238E27FC236}">
                <a16:creationId xmlns:a16="http://schemas.microsoft.com/office/drawing/2014/main" id="{89FA67EB-6A82-4EA4-BE5D-64BD0F6EFEBC}"/>
              </a:ext>
            </a:extLst>
          </p:cNvPr>
          <p:cNvSpPr>
            <a:spLocks noGrp="1"/>
          </p:cNvSpPr>
          <p:nvPr>
            <p:ph idx="1"/>
          </p:nvPr>
        </p:nvSpPr>
        <p:spPr/>
        <p:txBody>
          <a:bodyPr/>
          <a:lstStyle/>
          <a:p>
            <a:pPr indent="449580" algn="just">
              <a:lnSpc>
                <a:spcPct val="107000"/>
              </a:lnSpc>
              <a:spcAft>
                <a:spcPts val="2250"/>
              </a:spcAft>
            </a:pPr>
            <a:r>
              <a:rPr lang="ru-RU"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Социальная инженерия</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включает в себя обман пользователей, чтобы они предоставили точку входа для вредоносных программ. Жертва предоставляет конфиденциальную информацию или невольно устанавливает вредоносное ПО на свое устройство, потому что злоумышленник выдает себя за законного деятеля.</a:t>
            </a:r>
            <a:endParaRPr lang="ru-RU" sz="1600" dirty="0">
              <a:latin typeface="Calibri" panose="020F0502020204030204" pitchFamily="34" charset="0"/>
              <a:ea typeface="Yu Mincho" panose="02020400000000000000" pitchFamily="18" charset="-128"/>
              <a:cs typeface="Times New Roman" panose="02020603050405020304" pitchFamily="18" charset="0"/>
            </a:endParaRPr>
          </a:p>
          <a:p>
            <a:endParaRPr lang="ru-RU" dirty="0"/>
          </a:p>
        </p:txBody>
      </p:sp>
    </p:spTree>
    <p:extLst>
      <p:ext uri="{BB962C8B-B14F-4D97-AF65-F5344CB8AC3E}">
        <p14:creationId xmlns:p14="http://schemas.microsoft.com/office/powerpoint/2010/main" val="383751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CAC5B-F745-465A-AA55-4526E1B3840D}"/>
              </a:ext>
            </a:extLst>
          </p:cNvPr>
          <p:cNvSpPr>
            <a:spLocks noGrp="1"/>
          </p:cNvSpPr>
          <p:nvPr>
            <p:ph type="title"/>
          </p:nvPr>
        </p:nvSpPr>
        <p:spPr/>
        <p:txBody>
          <a:bodyPr/>
          <a:lstStyle/>
          <a:p>
            <a:r>
              <a:rPr lang="ru-RU" sz="3200" dirty="0">
                <a:latin typeface="Times New Roman" panose="02020603050405020304" pitchFamily="18" charset="0"/>
                <a:cs typeface="Times New Roman" panose="02020603050405020304" pitchFamily="18" charset="0"/>
              </a:rPr>
              <a:t>Вирусы</a:t>
            </a:r>
            <a:endParaRPr lang="ru-RU" dirty="0"/>
          </a:p>
        </p:txBody>
      </p:sp>
      <p:sp>
        <p:nvSpPr>
          <p:cNvPr id="3" name="Объект 2">
            <a:extLst>
              <a:ext uri="{FF2B5EF4-FFF2-40B4-BE49-F238E27FC236}">
                <a16:creationId xmlns:a16="http://schemas.microsoft.com/office/drawing/2014/main" id="{CB9AD854-A764-40F0-A2B1-A399AB41A013}"/>
              </a:ext>
            </a:extLst>
          </p:cNvPr>
          <p:cNvSpPr>
            <a:spLocks noGrp="1"/>
          </p:cNvSpPr>
          <p:nvPr>
            <p:ph idx="1"/>
          </p:nvPr>
        </p:nvSpPr>
        <p:spPr>
          <a:xfrm>
            <a:off x="1371600" y="1722268"/>
            <a:ext cx="9601200" cy="4145132"/>
          </a:xfrm>
        </p:spPr>
        <p:txBody>
          <a:bodyPr>
            <a:normAutofit/>
          </a:bodyPr>
          <a:lstStyle/>
          <a:p>
            <a:pPr marL="342900" lvl="0" indent="-342900" algn="just">
              <a:lnSpc>
                <a:spcPct val="107000"/>
              </a:lnSpc>
              <a:spcAft>
                <a:spcPts val="1200"/>
              </a:spcAft>
              <a:buFont typeface="Symbol" panose="05050102010706020507" pitchFamily="18" charset="2"/>
              <a:buChar char=""/>
            </a:pPr>
            <a:r>
              <a:rPr lang="ru-RU" b="1" dirty="0"/>
              <a:t>Вредоносное ПО </a:t>
            </a:r>
            <a:r>
              <a:rPr lang="ru-RU" dirty="0"/>
              <a:t>— это аббревиатура от «вредоносное программное обеспечение», которое включает в себя вирусы, червей, троянов, программ-шпионов и программ-вымогателей и является наиболее распространенным типом кибератака</a:t>
            </a:r>
          </a:p>
        </p:txBody>
      </p:sp>
    </p:spTree>
    <p:extLst>
      <p:ext uri="{BB962C8B-B14F-4D97-AF65-F5344CB8AC3E}">
        <p14:creationId xmlns:p14="http://schemas.microsoft.com/office/powerpoint/2010/main" val="3089771861"/>
      </p:ext>
    </p:extLst>
  </p:cSld>
  <p:clrMapOvr>
    <a:masterClrMapping/>
  </p:clrMapOvr>
</p:sld>
</file>

<file path=ppt/theme/theme1.xml><?xml version="1.0" encoding="utf-8"?>
<a:theme xmlns:a="http://schemas.openxmlformats.org/drawingml/2006/main" name="Обрезк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56</TotalTime>
  <Words>812</Words>
  <Application>Microsoft Office PowerPoint</Application>
  <PresentationFormat>Широкоэкранный</PresentationFormat>
  <Paragraphs>132</Paragraphs>
  <Slides>14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Yu Mincho</vt:lpstr>
      <vt:lpstr>Calibri</vt:lpstr>
      <vt:lpstr>Franklin Gothic Book</vt:lpstr>
      <vt:lpstr>Georgia</vt:lpstr>
      <vt:lpstr>Symbol</vt:lpstr>
      <vt:lpstr>Times New Roman</vt:lpstr>
      <vt:lpstr>Обрезка</vt:lpstr>
      <vt:lpstr>Проект политики информационной безопасности для школы </vt:lpstr>
      <vt:lpstr>Обоснование актуальности, цели и задачи разработки ПИБ в организации (учреждении).</vt:lpstr>
      <vt:lpstr>Разработанная и утвержденная документация должна включать в себя следующие разделы: </vt:lpstr>
      <vt:lpstr>Объекта защиты</vt:lpstr>
      <vt:lpstr>Субъекты защиты</vt:lpstr>
      <vt:lpstr>Структура образовательного учреждения – это форма организации его внутренних элементов: подразделений, управлений и служб</vt:lpstr>
      <vt:lpstr>Основные угрозы и их источники.</vt:lpstr>
      <vt:lpstr>Социальная инженерия </vt:lpstr>
      <vt:lpstr>Вирусы</vt:lpstr>
      <vt:lpstr>Оценка рисков </vt:lpstr>
      <vt:lpstr>Оценка рисков </vt:lpstr>
      <vt:lpstr>Разработка мер защиты</vt:lpstr>
      <vt:lpstr>Программно-технический уровень </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политики информационной безопасности для школы</dc:title>
  <dc:creator>Владислав Белицкий</dc:creator>
  <cp:lastModifiedBy>Владислав Белицкий</cp:lastModifiedBy>
  <cp:revision>7</cp:revision>
  <dcterms:created xsi:type="dcterms:W3CDTF">2023-02-20T06:01:13Z</dcterms:created>
  <dcterms:modified xsi:type="dcterms:W3CDTF">2023-02-26T23:46:59Z</dcterms:modified>
</cp:coreProperties>
</file>