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A27244-C23F-4E3A-9C46-8F891B72228F}" v="4" dt="2021-03-26T22:53:56.677"/>
    <p1510:client id="{FCC4762C-4C32-4B02-B6CA-1C66CD072263}" v="125" dt="2021-03-26T10:25:31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n Wang" userId="S::xwan211@mywhitecliffe.com::49ce51ce-4c75-43a1-b19d-fee5638aa4af" providerId="AD" clId="Web-{FCC4762C-4C32-4B02-B6CA-1C66CD072263}"/>
    <pc:docChg chg="modSld">
      <pc:chgData name="Xun Wang" userId="S::xwan211@mywhitecliffe.com::49ce51ce-4c75-43a1-b19d-fee5638aa4af" providerId="AD" clId="Web-{FCC4762C-4C32-4B02-B6CA-1C66CD072263}" dt="2021-03-26T10:25:31.759" v="119" actId="20577"/>
      <pc:docMkLst>
        <pc:docMk/>
      </pc:docMkLst>
      <pc:sldChg chg="modSp">
        <pc:chgData name="Xun Wang" userId="S::xwan211@mywhitecliffe.com::49ce51ce-4c75-43a1-b19d-fee5638aa4af" providerId="AD" clId="Web-{FCC4762C-4C32-4B02-B6CA-1C66CD072263}" dt="2021-03-26T10:25:31.759" v="119" actId="20577"/>
        <pc:sldMkLst>
          <pc:docMk/>
          <pc:sldMk cId="0" sldId="256"/>
        </pc:sldMkLst>
        <pc:spChg chg="mod">
          <ac:chgData name="Xun Wang" userId="S::xwan211@mywhitecliffe.com::49ce51ce-4c75-43a1-b19d-fee5638aa4af" providerId="AD" clId="Web-{FCC4762C-4C32-4B02-B6CA-1C66CD072263}" dt="2021-03-26T10:24:56.477" v="111" actId="20577"/>
          <ac:spMkLst>
            <pc:docMk/>
            <pc:sldMk cId="0" sldId="256"/>
            <ac:spMk id="90" creationId="{00000000-0000-0000-0000-000000000000}"/>
          </ac:spMkLst>
        </pc:spChg>
        <pc:spChg chg="mod">
          <ac:chgData name="Xun Wang" userId="S::xwan211@mywhitecliffe.com::49ce51ce-4c75-43a1-b19d-fee5638aa4af" providerId="AD" clId="Web-{FCC4762C-4C32-4B02-B6CA-1C66CD072263}" dt="2021-03-26T10:25:07.508" v="115" actId="20577"/>
          <ac:spMkLst>
            <pc:docMk/>
            <pc:sldMk cId="0" sldId="256"/>
            <ac:spMk id="91" creationId="{00000000-0000-0000-0000-000000000000}"/>
          </ac:spMkLst>
        </pc:spChg>
        <pc:spChg chg="mod">
          <ac:chgData name="Xun Wang" userId="S::xwan211@mywhitecliffe.com::49ce51ce-4c75-43a1-b19d-fee5638aa4af" providerId="AD" clId="Web-{FCC4762C-4C32-4B02-B6CA-1C66CD072263}" dt="2021-03-26T10:25:31.759" v="119" actId="20577"/>
          <ac:spMkLst>
            <pc:docMk/>
            <pc:sldMk cId="0" sldId="256"/>
            <ac:spMk id="92" creationId="{00000000-0000-0000-0000-000000000000}"/>
          </ac:spMkLst>
        </pc:spChg>
        <pc:spChg chg="mod">
          <ac:chgData name="Xun Wang" userId="S::xwan211@mywhitecliffe.com::49ce51ce-4c75-43a1-b19d-fee5638aa4af" providerId="AD" clId="Web-{FCC4762C-4C32-4B02-B6CA-1C66CD072263}" dt="2021-03-26T09:30:28.868" v="96" actId="20577"/>
          <ac:spMkLst>
            <pc:docMk/>
            <pc:sldMk cId="0" sldId="256"/>
            <ac:spMk id="93" creationId="{00000000-0000-0000-0000-000000000000}"/>
          </ac:spMkLst>
        </pc:spChg>
        <pc:spChg chg="mod">
          <ac:chgData name="Xun Wang" userId="S::xwan211@mywhitecliffe.com::49ce51ce-4c75-43a1-b19d-fee5638aa4af" providerId="AD" clId="Web-{FCC4762C-4C32-4B02-B6CA-1C66CD072263}" dt="2021-03-26T10:24:19.023" v="105" actId="20577"/>
          <ac:spMkLst>
            <pc:docMk/>
            <pc:sldMk cId="0" sldId="256"/>
            <ac:spMk id="94" creationId="{00000000-0000-0000-0000-000000000000}"/>
          </ac:spMkLst>
        </pc:spChg>
        <pc:spChg chg="mod">
          <ac:chgData name="Xun Wang" userId="S::xwan211@mywhitecliffe.com::49ce51ce-4c75-43a1-b19d-fee5638aa4af" providerId="AD" clId="Web-{FCC4762C-4C32-4B02-B6CA-1C66CD072263}" dt="2021-03-26T09:30:06.508" v="90" actId="14100"/>
          <ac:spMkLst>
            <pc:docMk/>
            <pc:sldMk cId="0" sldId="256"/>
            <ac:spMk id="95" creationId="{00000000-0000-0000-0000-000000000000}"/>
          </ac:spMkLst>
        </pc:spChg>
        <pc:spChg chg="mod">
          <ac:chgData name="Xun Wang" userId="S::xwan211@mywhitecliffe.com::49ce51ce-4c75-43a1-b19d-fee5638aa4af" providerId="AD" clId="Web-{FCC4762C-4C32-4B02-B6CA-1C66CD072263}" dt="2021-03-26T09:26:55.159" v="51" actId="20577"/>
          <ac:spMkLst>
            <pc:docMk/>
            <pc:sldMk cId="0" sldId="256"/>
            <ac:spMk id="96" creationId="{00000000-0000-0000-0000-000000000000}"/>
          </ac:spMkLst>
        </pc:spChg>
        <pc:spChg chg="mod">
          <ac:chgData name="Xun Wang" userId="S::xwan211@mywhitecliffe.com::49ce51ce-4c75-43a1-b19d-fee5638aa4af" providerId="AD" clId="Web-{FCC4762C-4C32-4B02-B6CA-1C66CD072263}" dt="2021-03-26T09:30:03.133" v="89" actId="14100"/>
          <ac:spMkLst>
            <pc:docMk/>
            <pc:sldMk cId="0" sldId="256"/>
            <ac:spMk id="97" creationId="{00000000-0000-0000-0000-000000000000}"/>
          </ac:spMkLst>
        </pc:spChg>
        <pc:spChg chg="mod">
          <ac:chgData name="Xun Wang" userId="S::xwan211@mywhitecliffe.com::49ce51ce-4c75-43a1-b19d-fee5638aa4af" providerId="AD" clId="Web-{FCC4762C-4C32-4B02-B6CA-1C66CD072263}" dt="2021-03-26T09:30:00.867" v="88" actId="14100"/>
          <ac:spMkLst>
            <pc:docMk/>
            <pc:sldMk cId="0" sldId="256"/>
            <ac:spMk id="98" creationId="{00000000-0000-0000-0000-000000000000}"/>
          </ac:spMkLst>
        </pc:spChg>
        <pc:spChg chg="mod">
          <ac:chgData name="Xun Wang" userId="S::xwan211@mywhitecliffe.com::49ce51ce-4c75-43a1-b19d-fee5638aa4af" providerId="AD" clId="Web-{FCC4762C-4C32-4B02-B6CA-1C66CD072263}" dt="2021-03-26T09:30:52.134" v="99" actId="20577"/>
          <ac:spMkLst>
            <pc:docMk/>
            <pc:sldMk cId="0" sldId="256"/>
            <ac:spMk id="100" creationId="{00000000-0000-0000-0000-000000000000}"/>
          </ac:spMkLst>
        </pc:spChg>
        <pc:spChg chg="mod">
          <ac:chgData name="Xun Wang" userId="S::xwan211@mywhitecliffe.com::49ce51ce-4c75-43a1-b19d-fee5638aa4af" providerId="AD" clId="Web-{FCC4762C-4C32-4B02-B6CA-1C66CD072263}" dt="2021-03-26T09:31:21.103" v="102" actId="20577"/>
          <ac:spMkLst>
            <pc:docMk/>
            <pc:sldMk cId="0" sldId="256"/>
            <ac:spMk id="101" creationId="{00000000-0000-0000-0000-000000000000}"/>
          </ac:spMkLst>
        </pc:spChg>
        <pc:spChg chg="mod">
          <ac:chgData name="Xun Wang" userId="S::xwan211@mywhitecliffe.com::49ce51ce-4c75-43a1-b19d-fee5638aa4af" providerId="AD" clId="Web-{FCC4762C-4C32-4B02-B6CA-1C66CD072263}" dt="2021-03-26T09:14:14" v="18" actId="20577"/>
          <ac:spMkLst>
            <pc:docMk/>
            <pc:sldMk cId="0" sldId="256"/>
            <ac:spMk id="105" creationId="{00000000-0000-0000-0000-000000000000}"/>
          </ac:spMkLst>
        </pc:spChg>
        <pc:spChg chg="mod">
          <ac:chgData name="Xun Wang" userId="S::xwan211@mywhitecliffe.com::49ce51ce-4c75-43a1-b19d-fee5638aa4af" providerId="AD" clId="Web-{FCC4762C-4C32-4B02-B6CA-1C66CD072263}" dt="2021-03-26T09:30:13.211" v="92" actId="14100"/>
          <ac:spMkLst>
            <pc:docMk/>
            <pc:sldMk cId="0" sldId="256"/>
            <ac:spMk id="106" creationId="{00000000-0000-0000-0000-000000000000}"/>
          </ac:spMkLst>
        </pc:spChg>
      </pc:sldChg>
    </pc:docChg>
  </pc:docChgLst>
  <pc:docChgLst>
    <pc:chgData name="Jhawan Tumorehu Kyle Magneto Raika-Morgan" userId="S::jrai211@mywhitecliffe.com::400a2082-5e7d-4d09-b62a-ce3c361a3e14" providerId="AD" clId="Web-{6BA27244-C23F-4E3A-9C46-8F891B72228F}"/>
    <pc:docChg chg="modSld">
      <pc:chgData name="Jhawan Tumorehu Kyle Magneto Raika-Morgan" userId="S::jrai211@mywhitecliffe.com::400a2082-5e7d-4d09-b62a-ce3c361a3e14" providerId="AD" clId="Web-{6BA27244-C23F-4E3A-9C46-8F891B72228F}" dt="2021-03-26T22:53:56.677" v="3" actId="20577"/>
      <pc:docMkLst>
        <pc:docMk/>
      </pc:docMkLst>
      <pc:sldChg chg="modSp">
        <pc:chgData name="Jhawan Tumorehu Kyle Magneto Raika-Morgan" userId="S::jrai211@mywhitecliffe.com::400a2082-5e7d-4d09-b62a-ce3c361a3e14" providerId="AD" clId="Web-{6BA27244-C23F-4E3A-9C46-8F891B72228F}" dt="2021-03-26T22:53:56.677" v="3" actId="20577"/>
        <pc:sldMkLst>
          <pc:docMk/>
          <pc:sldMk cId="0" sldId="256"/>
        </pc:sldMkLst>
        <pc:spChg chg="mod">
          <ac:chgData name="Jhawan Tumorehu Kyle Magneto Raika-Morgan" userId="S::jrai211@mywhitecliffe.com::400a2082-5e7d-4d09-b62a-ce3c361a3e14" providerId="AD" clId="Web-{6BA27244-C23F-4E3A-9C46-8F891B72228F}" dt="2021-03-26T22:53:56.677" v="3" actId="20577"/>
          <ac:spMkLst>
            <pc:docMk/>
            <pc:sldMk cId="0" sldId="256"/>
            <ac:spMk id="10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200" b="0" i="0" u="none" strike="noStrike" cap="none"/>
          </a:p>
          <a:p>
            <a:pPr marL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edit, you can create a copy under </a:t>
            </a:r>
            <a:r>
              <a:rPr lang="en-US" b="1"/>
              <a:t>File &gt; Make a copy...</a:t>
            </a:r>
            <a:endParaRPr b="1"/>
          </a:p>
        </p:txBody>
      </p:sp>
      <p:sp>
        <p:nvSpPr>
          <p:cNvPr id="86" name="Google Shape;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216bd24_2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edit, you can create a copy under </a:t>
            </a:r>
            <a:r>
              <a:rPr lang="en-US" b="1"/>
              <a:t>File &gt; Make a copy...</a:t>
            </a:r>
            <a:endParaRPr b="1"/>
          </a:p>
        </p:txBody>
      </p:sp>
      <p:sp>
        <p:nvSpPr>
          <p:cNvPr id="109" name="Google Shape;109;gc8216bd24_2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2800"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2400"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2000"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800"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 sz="1800"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2800"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2400"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2000"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800"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 sz="1800"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2400" b="1"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 sz="2000" b="1"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 sz="1800" b="1"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2400"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2000"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1800"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600"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 sz="1600"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2400" b="1"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 sz="2000" b="1"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 sz="1800" b="1"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2400"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2000"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1800"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600"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 sz="1600"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3200"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2800"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2400"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2000"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 sz="2000"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222819" y="114685"/>
            <a:ext cx="17567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Lean Canvas</a:t>
            </a:r>
            <a:endParaRPr sz="24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152450" y="892725"/>
            <a:ext cx="8796000" cy="5314200"/>
          </a:xfrm>
          <a:prstGeom prst="roundRect">
            <a:avLst>
              <a:gd name="adj" fmla="val 0"/>
            </a:avLst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3810000" y="114684"/>
            <a:ext cx="3276600" cy="4616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Mobile Payment</a:t>
            </a: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7239000" y="114684"/>
            <a:ext cx="1752600" cy="201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25/03/2021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7239000" y="375182"/>
            <a:ext cx="1752600" cy="201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20210628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152400" y="5275414"/>
            <a:ext cx="4388314" cy="104770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Structure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Acquisition costs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Distribution costs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Hosting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People, etc.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4531069" y="5275415"/>
            <a:ext cx="4417372" cy="104770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Revenue Streams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/>
              <a:t>The main source of profit margins for e-wallets is the Transaction fee that t hey deduct which is generally around 2% per transaction</a:t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152400" y="892725"/>
            <a:ext cx="1764900" cy="4373044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200" dirty="0"/>
              <a:t>1. Outdated       Technology and Infrastructure</a:t>
            </a:r>
          </a:p>
          <a:p>
            <a:endParaRPr lang="en-US" sz="1200" dirty="0"/>
          </a:p>
          <a:p>
            <a:r>
              <a:rPr lang="en-US" sz="1200" dirty="0"/>
              <a:t>2. Many Stakeholders</a:t>
            </a:r>
            <a:endParaRPr lang="en-US" sz="1200" i="1" dirty="0"/>
          </a:p>
          <a:p>
            <a:endParaRPr lang="en-US" sz="1200" dirty="0"/>
          </a:p>
          <a:p>
            <a:r>
              <a:rPr lang="en-US" sz="1200" b="0" i="0" u="none" strike="noStrike" cap="none" dirty="0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200" dirty="0"/>
              <a:t>.</a:t>
            </a:r>
            <a:r>
              <a:rPr lang="en-US" sz="1200" b="1" dirty="0"/>
              <a:t> </a:t>
            </a:r>
            <a:r>
              <a:rPr lang="en-US" sz="1200" dirty="0"/>
              <a:t>security concerns</a:t>
            </a: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1917192" y="892725"/>
            <a:ext cx="1764900" cy="298550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3 </a:t>
            </a:r>
            <a:r>
              <a:rPr lang="en-US" sz="1200" dirty="0">
                <a:solidFill>
                  <a:schemeClr val="dk1"/>
                </a:solidFill>
              </a:rPr>
              <a:t>features</a:t>
            </a: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1</a:t>
            </a:r>
            <a:r>
              <a:rPr lang="en-US" sz="1200" dirty="0"/>
              <a:t>. Strong internet connection and updated infrastructure.</a:t>
            </a:r>
            <a:endParaRPr lang="en-US"/>
          </a:p>
          <a:p>
            <a:r>
              <a:rPr lang="en-US" sz="1200" dirty="0"/>
              <a:t>2.only communication tracing in situ and reliable, detailed analysis will help.</a:t>
            </a:r>
          </a:p>
          <a:p>
            <a:r>
              <a:rPr lang="en-US" sz="1200" dirty="0"/>
              <a:t>3.Use a PCI DSS level 1-certified mobile payment platform ensure the highest level of security</a:t>
            </a:r>
          </a:p>
        </p:txBody>
      </p:sp>
      <p:sp>
        <p:nvSpPr>
          <p:cNvPr id="97" name="Google Shape;97;p13"/>
          <p:cNvSpPr/>
          <p:nvPr/>
        </p:nvSpPr>
        <p:spPr>
          <a:xfrm>
            <a:off x="1917192" y="3878357"/>
            <a:ext cx="1764900" cy="138724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Metrics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200" dirty="0"/>
              <a:t>1. Number of users</a:t>
            </a:r>
          </a:p>
          <a:p>
            <a:r>
              <a:rPr lang="en-US" sz="1200" dirty="0"/>
              <a:t>2. Active users</a:t>
            </a:r>
          </a:p>
          <a:p>
            <a:r>
              <a:rPr lang="en-US" sz="1200" dirty="0"/>
              <a:t>3. Retention</a:t>
            </a:r>
          </a:p>
        </p:txBody>
      </p:sp>
      <p:sp>
        <p:nvSpPr>
          <p:cNvPr id="98" name="Google Shape;98;p13"/>
          <p:cNvSpPr/>
          <p:nvPr/>
        </p:nvSpPr>
        <p:spPr>
          <a:xfrm>
            <a:off x="3654106" y="892725"/>
            <a:ext cx="1764900" cy="4373044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Unique Value Proposition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r>
              <a:rPr lang="en-US" sz="1200" dirty="0"/>
              <a:t>1.</a:t>
            </a:r>
            <a:r>
              <a:rPr lang="en-US" sz="1200" b="1" dirty="0"/>
              <a:t> </a:t>
            </a:r>
            <a:r>
              <a:rPr lang="en-US" sz="1200" dirty="0"/>
              <a:t>Choice. Convenience. Control. Value.</a:t>
            </a:r>
          </a:p>
          <a:p>
            <a:r>
              <a:rPr lang="en-US" sz="1200" dirty="0"/>
              <a:t>The biggest </a:t>
            </a:r>
            <a:r>
              <a:rPr lang="en-US" sz="1200" i="1" dirty="0"/>
              <a:t>advantage of accepting mobile</a:t>
            </a:r>
            <a:r>
              <a:rPr lang="en-US" sz="1200" dirty="0"/>
              <a:t> payments for small business owners is that it makes it easier for your customers to pay you.</a:t>
            </a:r>
            <a:endParaRPr lang="en-US" dirty="0"/>
          </a:p>
          <a:p>
            <a:r>
              <a:rPr lang="en-US" sz="1200" dirty="0"/>
              <a:t>2.</a:t>
            </a:r>
            <a:r>
              <a:rPr lang="en-US" sz="1200" b="1" dirty="0"/>
              <a:t> </a:t>
            </a:r>
            <a:r>
              <a:rPr lang="en-US" sz="1200" dirty="0"/>
              <a:t>Cross-border payments</a:t>
            </a:r>
          </a:p>
          <a:p>
            <a:r>
              <a:rPr lang="en-US" sz="1200" dirty="0"/>
              <a:t>3. Access to Actionable Data</a:t>
            </a:r>
          </a:p>
          <a:p>
            <a:r>
              <a:rPr lang="en-US" sz="1200" dirty="0"/>
              <a:t>Mobile payments can also provide customer data, such as how frequently they shop at your business, how much they spend</a:t>
            </a:r>
            <a:endParaRPr lang="en-US" dirty="0"/>
          </a:p>
          <a:p>
            <a:endParaRPr lang="en-US" sz="1200" dirty="0"/>
          </a:p>
        </p:txBody>
      </p:sp>
      <p:sp>
        <p:nvSpPr>
          <p:cNvPr id="99" name="Google Shape;99;p13"/>
          <p:cNvSpPr/>
          <p:nvPr/>
        </p:nvSpPr>
        <p:spPr>
          <a:xfrm>
            <a:off x="5418898" y="892725"/>
            <a:ext cx="1764900" cy="19878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Unfair Advantage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 be easily copied or bought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5418898" y="2880654"/>
            <a:ext cx="1755214" cy="2384944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Channels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 to customers</a:t>
            </a:r>
          </a:p>
          <a:p>
            <a:r>
              <a:rPr lang="en-US" sz="1200" dirty="0"/>
              <a:t>1</a:t>
            </a:r>
            <a:r>
              <a:rPr lang="en-US" sz="1200" b="1" dirty="0"/>
              <a:t> Partner with affiliates</a:t>
            </a:r>
            <a:endParaRPr lang="en-US" sz="1200" dirty="0"/>
          </a:p>
          <a:p>
            <a:r>
              <a:rPr lang="en-US" sz="1200" b="1" dirty="0"/>
              <a:t>2 Push notifications within your app</a:t>
            </a:r>
            <a:endParaRPr lang="en-US" sz="1200" dirty="0"/>
          </a:p>
          <a:p>
            <a:r>
              <a:rPr lang="en-US" sz="1200" b="1" dirty="0"/>
              <a:t>3 SMS marketing</a:t>
            </a:r>
            <a:endParaRPr lang="en-US" sz="1200" dirty="0"/>
          </a:p>
          <a:p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7193376" y="892725"/>
            <a:ext cx="1755214" cy="4373044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Segments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r>
              <a:rPr lang="en-US" sz="1200">
                <a:solidFill>
                  <a:schemeClr val="dk1"/>
                </a:solidFill>
              </a:rPr>
              <a:t>New borns</a:t>
            </a:r>
            <a:endParaRPr lang="en-US"/>
          </a:p>
        </p:txBody>
      </p:sp>
      <p:sp>
        <p:nvSpPr>
          <p:cNvPr id="102" name="Google Shape;102;p13"/>
          <p:cNvSpPr/>
          <p:nvPr/>
        </p:nvSpPr>
        <p:spPr>
          <a:xfrm>
            <a:off x="1753341" y="6257596"/>
            <a:ext cx="119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7DDA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 sz="2000" b="0" i="0" u="none" strike="noStrike" cap="none">
              <a:solidFill>
                <a:srgbClr val="007DD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6230730" y="6257596"/>
            <a:ext cx="1037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7DDA"/>
                </a:solidFill>
                <a:latin typeface="Arial"/>
                <a:ea typeface="Arial"/>
                <a:cs typeface="Arial"/>
                <a:sym typeface="Arial"/>
              </a:rPr>
              <a:t>MARKET</a:t>
            </a:r>
            <a:endParaRPr sz="2000" b="0" i="0" u="none" strike="noStrike" cap="none">
              <a:solidFill>
                <a:srgbClr val="007DD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13"/>
          <p:cNvCxnSpPr/>
          <p:nvPr/>
        </p:nvCxnSpPr>
        <p:spPr>
          <a:xfrm rot="10800000">
            <a:off x="4550441" y="788450"/>
            <a:ext cx="0" cy="5731500"/>
          </a:xfrm>
          <a:prstGeom prst="straightConnector1">
            <a:avLst/>
          </a:prstGeom>
          <a:noFill/>
          <a:ln w="19050" cap="rnd" cmpd="sng">
            <a:solidFill>
              <a:srgbClr val="007DDA">
                <a:alpha val="49803"/>
              </a:srgbClr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5" name="Google Shape;105;p13"/>
          <p:cNvSpPr/>
          <p:nvPr/>
        </p:nvSpPr>
        <p:spPr>
          <a:xfrm>
            <a:off x="152400" y="3995150"/>
            <a:ext cx="1764900" cy="8733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Existing Alternative</a:t>
            </a:r>
          </a:p>
          <a:p>
            <a:pPr marL="285750" indent="-285750">
              <a:buChar char="•"/>
            </a:pPr>
            <a:r>
              <a:rPr lang="en-US" sz="1200" dirty="0"/>
              <a:t>PayPal.</a:t>
            </a:r>
            <a:endParaRPr lang="en-US" dirty="0"/>
          </a:p>
          <a:p>
            <a:pPr marL="285750" indent="-285750">
              <a:buChar char="•"/>
            </a:pPr>
            <a:r>
              <a:rPr lang="en-US" sz="1200" dirty="0"/>
              <a:t>Apple Pay.</a:t>
            </a:r>
            <a:endParaRPr lang="en-US" dirty="0"/>
          </a:p>
          <a:p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7155800" y="3995150"/>
            <a:ext cx="1764900" cy="120263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Early Adopters</a:t>
            </a:r>
            <a:endParaRPr sz="12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/>
        </p:nvSpPr>
        <p:spPr>
          <a:xfrm>
            <a:off x="222819" y="114685"/>
            <a:ext cx="1756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Lean Canvas</a:t>
            </a:r>
            <a:endParaRPr sz="24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152450" y="892725"/>
            <a:ext cx="8796000" cy="5314200"/>
          </a:xfrm>
          <a:prstGeom prst="roundRect">
            <a:avLst>
              <a:gd name="adj" fmla="val 0"/>
            </a:avLst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3810000" y="114684"/>
            <a:ext cx="3276600" cy="461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Project Name</a:t>
            </a: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7239000" y="114684"/>
            <a:ext cx="1752600" cy="201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01-Jan-2014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7239000" y="375182"/>
            <a:ext cx="1752600" cy="201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#x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152400" y="4868585"/>
            <a:ext cx="4398000" cy="13383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38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Structure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Acquisition costs</a:t>
            </a:r>
            <a:endParaRPr sz="1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Distribution costs</a:t>
            </a:r>
            <a:endParaRPr sz="1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Hosting</a:t>
            </a:r>
            <a:endParaRPr sz="1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People, etc.</a:t>
            </a:r>
            <a:endParaRPr sz="12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4550441" y="4868585"/>
            <a:ext cx="4398000" cy="13383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38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Revenue Streams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Revenue Model</a:t>
            </a:r>
            <a:endParaRPr sz="1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 Time Value</a:t>
            </a:r>
            <a:endParaRPr sz="1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endParaRPr sz="1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Gross Margin</a:t>
            </a:r>
            <a:endParaRPr sz="1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152400" y="892725"/>
            <a:ext cx="1764900" cy="39759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38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3 problems</a:t>
            </a:r>
            <a:endParaRPr sz="12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i="1">
              <a:solidFill>
                <a:srgbClr val="99999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i="1">
                <a:solidFill>
                  <a:srgbClr val="999999"/>
                </a:solidFill>
              </a:rPr>
              <a:t>For the customer segment you are working with, describe the top 1-3 problems they need solved.</a:t>
            </a:r>
            <a:endParaRPr sz="1200" i="1">
              <a:solidFill>
                <a:srgbClr val="999999"/>
              </a:solidFill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1917192" y="892725"/>
            <a:ext cx="1764900" cy="19878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38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3 features</a:t>
            </a:r>
            <a:endParaRPr sz="12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99999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i="1">
                <a:solidFill>
                  <a:srgbClr val="999999"/>
                </a:solidFill>
              </a:rPr>
              <a:t>Don’t fully defining a solution. Simply sketch out the top features or capabilities for each problem.</a:t>
            </a:r>
            <a:endParaRPr sz="1200" i="1">
              <a:solidFill>
                <a:srgbClr val="99999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i="1">
                <a:solidFill>
                  <a:srgbClr val="999999"/>
                </a:solidFill>
              </a:rPr>
              <a:t>					</a:t>
            </a:r>
            <a:endParaRPr sz="1200" i="1">
              <a:solidFill>
                <a:srgbClr val="99999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i="1">
                <a:solidFill>
                  <a:srgbClr val="999999"/>
                </a:solidFill>
              </a:rPr>
              <a:t>				</a:t>
            </a:r>
            <a:endParaRPr sz="1200" i="1">
              <a:solidFill>
                <a:srgbClr val="99999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i="1">
                <a:solidFill>
                  <a:srgbClr val="999999"/>
                </a:solidFill>
              </a:rPr>
              <a:t>			</a:t>
            </a:r>
            <a:endParaRPr sz="1200" i="1">
              <a:solidFill>
                <a:srgbClr val="99999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i="1">
                <a:solidFill>
                  <a:srgbClr val="999999"/>
                </a:solidFill>
              </a:rPr>
              <a:t>		</a:t>
            </a:r>
            <a:endParaRPr sz="1200" i="1">
              <a:solidFill>
                <a:srgbClr val="99999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999999"/>
              </a:solidFill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1917192" y="2880654"/>
            <a:ext cx="1764900" cy="19878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38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Metrics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activities you measure</a:t>
            </a:r>
            <a:endParaRPr sz="1200" i="1">
              <a:solidFill>
                <a:schemeClr val="dk1"/>
              </a:solidFill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3654106" y="892725"/>
            <a:ext cx="1764900" cy="39759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38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Unique Value Proposition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Single, clear, compelling message that states why you are different and worth paying attention</a:t>
            </a:r>
            <a:endParaRPr sz="12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i="1">
              <a:solidFill>
                <a:srgbClr val="99999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i="1">
                <a:solidFill>
                  <a:srgbClr val="999999"/>
                </a:solidFill>
              </a:rPr>
              <a:t>A good UVP gets inside the head of your customers and focusses on the benefits your customers derive after using your product.</a:t>
            </a:r>
            <a:endParaRPr sz="1200" i="1">
              <a:solidFill>
                <a:srgbClr val="999999"/>
              </a:solidFill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5418898" y="892725"/>
            <a:ext cx="1764900" cy="19878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38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Unfair Advantage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 be easily copied or bought</a:t>
            </a:r>
            <a:endParaRPr sz="12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5418898" y="2880654"/>
            <a:ext cx="1764900" cy="19878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38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Channels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 to customers</a:t>
            </a:r>
            <a:endParaRPr sz="12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i="1">
              <a:solidFill>
                <a:srgbClr val="99999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i="1">
                <a:solidFill>
                  <a:srgbClr val="999999"/>
                </a:solidFill>
              </a:rPr>
              <a:t>Inbound and Outbound </a:t>
            </a:r>
            <a:endParaRPr sz="1200" i="1">
              <a:solidFill>
                <a:srgbClr val="99999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99999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>
                <a:solidFill>
                  <a:srgbClr val="999999"/>
                </a:solidFill>
              </a:rPr>
              <a:t>Direct and Indirect</a:t>
            </a:r>
            <a:endParaRPr sz="1200" i="1">
              <a:solidFill>
                <a:srgbClr val="999999"/>
              </a:solidFill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7183690" y="892725"/>
            <a:ext cx="1764900" cy="39759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38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Segments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</a:rPr>
              <a:t>Target customers</a:t>
            </a:r>
            <a:endParaRPr sz="1200" b="0" i="1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i="1">
                <a:solidFill>
                  <a:srgbClr val="999999"/>
                </a:solidFill>
              </a:rPr>
              <a:t>A customer is a someone that pays for your product.</a:t>
            </a:r>
            <a:endParaRPr sz="1200" i="1">
              <a:solidFill>
                <a:srgbClr val="99999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i="1">
              <a:solidFill>
                <a:srgbClr val="99999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i="1">
                <a:solidFill>
                  <a:srgbClr val="999999"/>
                </a:solidFill>
              </a:rPr>
              <a:t>You can’t effectively build, design, and position a product for everyone.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1753341" y="6257596"/>
            <a:ext cx="119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7DDA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 sz="2000" b="0" i="0" u="none" strike="noStrike" cap="none">
              <a:solidFill>
                <a:srgbClr val="007DD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6230730" y="6257596"/>
            <a:ext cx="1037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7DDA"/>
                </a:solidFill>
                <a:latin typeface="Arial"/>
                <a:ea typeface="Arial"/>
                <a:cs typeface="Arial"/>
                <a:sym typeface="Arial"/>
              </a:rPr>
              <a:t>MARKET</a:t>
            </a:r>
            <a:endParaRPr sz="2000" b="0" i="0" u="none" strike="noStrike" cap="none">
              <a:solidFill>
                <a:srgbClr val="007DD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14"/>
          <p:cNvCxnSpPr/>
          <p:nvPr/>
        </p:nvCxnSpPr>
        <p:spPr>
          <a:xfrm rot="10800000">
            <a:off x="4550441" y="788450"/>
            <a:ext cx="0" cy="5731500"/>
          </a:xfrm>
          <a:prstGeom prst="straightConnector1">
            <a:avLst/>
          </a:prstGeom>
          <a:noFill/>
          <a:ln w="19050" cap="rnd" cmpd="sng">
            <a:solidFill>
              <a:srgbClr val="007DDA">
                <a:alpha val="49800"/>
              </a:srgbClr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55</cp:revision>
  <dcterms:modified xsi:type="dcterms:W3CDTF">2021-03-26T22:54:05Z</dcterms:modified>
</cp:coreProperties>
</file>