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Olushola Peters</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2030969"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i="0" dirty="0">
                <a:solidFill>
                  <a:srgbClr val="252525"/>
                </a:solidFill>
                <a:effectLst/>
                <a:latin typeface="Open Sans" panose="020B0606030504020204" pitchFamily="34" charset="0"/>
              </a:rPr>
              <a:t>Business Case</a:t>
            </a:r>
            <a:endParaRPr dirty="0"/>
          </a:p>
        </p:txBody>
      </p:sp>
      <p:sp>
        <p:nvSpPr>
          <p:cNvPr id="124" name="Shape 73"/>
          <p:cNvSpPr/>
          <p:nvPr/>
        </p:nvSpPr>
        <p:spPr>
          <a:xfrm>
            <a:off x="205024" y="1685926"/>
            <a:ext cx="8565600" cy="179276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b="0" i="0" dirty="0">
                <a:solidFill>
                  <a:srgbClr val="252525"/>
                </a:solidFill>
                <a:effectLst/>
                <a:latin typeface="Open Sans" panose="020B0606030504020204" pitchFamily="34" charset="0"/>
              </a:rPr>
              <a:t>A predictive analysis on 1000 new customers data based on previous customer and transaction data to </a:t>
            </a:r>
            <a:r>
              <a:rPr lang="en-US" sz="2000" b="0" i="0" dirty="0">
                <a:solidFill>
                  <a:srgbClr val="252525"/>
                </a:solidFill>
                <a:effectLst/>
                <a:latin typeface="Open Sans" panose="020B0606030504020204" pitchFamily="34" charset="0"/>
              </a:rPr>
              <a:t>reveal</a:t>
            </a:r>
            <a:r>
              <a:rPr lang="en-US" sz="1800" b="0" i="0" dirty="0">
                <a:solidFill>
                  <a:srgbClr val="252525"/>
                </a:solidFill>
                <a:effectLst/>
                <a:latin typeface="Open Sans" panose="020B0606030504020204" pitchFamily="34" charset="0"/>
              </a:rPr>
              <a:t> useful customer insights which could help optimize resource allocation for targeted marketing. Hence, improve performance by focusing on high value customers. </a:t>
            </a:r>
            <a:br>
              <a:rPr lang="en-US" sz="1800" dirty="0"/>
            </a:br>
            <a:endParaRPr sz="18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72">
            <a:extLst>
              <a:ext uri="{FF2B5EF4-FFF2-40B4-BE49-F238E27FC236}">
                <a16:creationId xmlns:a16="http://schemas.microsoft.com/office/drawing/2014/main" id="{F0F62486-C07B-1514-D316-9C46E56B3555}"/>
              </a:ext>
            </a:extLst>
          </p:cNvPr>
          <p:cNvSpPr/>
          <p:nvPr/>
        </p:nvSpPr>
        <p:spPr>
          <a:xfrm>
            <a:off x="205025" y="3364537"/>
            <a:ext cx="99512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i="0" dirty="0">
                <a:solidFill>
                  <a:srgbClr val="252525"/>
                </a:solidFill>
                <a:effectLst/>
                <a:latin typeface="Open Sans" panose="020B0606030504020204" pitchFamily="34" charset="0"/>
              </a:rPr>
              <a:t>Client</a:t>
            </a:r>
            <a:endParaRPr dirty="0"/>
          </a:p>
        </p:txBody>
      </p:sp>
      <p:sp>
        <p:nvSpPr>
          <p:cNvPr id="3" name="Shape 73">
            <a:extLst>
              <a:ext uri="{FF2B5EF4-FFF2-40B4-BE49-F238E27FC236}">
                <a16:creationId xmlns:a16="http://schemas.microsoft.com/office/drawing/2014/main" id="{7EA261F3-5560-D2F3-1FAE-6842AE2D0FB0}"/>
              </a:ext>
            </a:extLst>
          </p:cNvPr>
          <p:cNvSpPr/>
          <p:nvPr/>
        </p:nvSpPr>
        <p:spPr>
          <a:xfrm>
            <a:off x="205024" y="3818612"/>
            <a:ext cx="2838214" cy="4831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b="0" i="0" dirty="0">
                <a:solidFill>
                  <a:srgbClr val="252525"/>
                </a:solidFill>
                <a:effectLst/>
                <a:latin typeface="Open Sans" panose="020B0606030504020204" pitchFamily="34" charset="0"/>
              </a:rPr>
              <a:t>Sprocket Central PTY Ltd</a:t>
            </a:r>
            <a:endParaRPr sz="18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19300" y="820525"/>
            <a:ext cx="3938350" cy="413321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b="0" i="0" dirty="0">
                <a:solidFill>
                  <a:srgbClr val="252525"/>
                </a:solidFill>
                <a:effectLst/>
                <a:latin typeface="Open Sans" panose="020B0606030504020204" pitchFamily="34" charset="0"/>
              </a:rPr>
              <a:t>To predict the remaining customer base, it is crucial to understand the characteristics of the underlying data, such as variable distributions and demographic skewedness. Identify limitations and gather external data for modeling purposes, such as ABS data at different geographic levels. Investigate interactions between variables through correlation analysis and multicollinearity by creating interaction variables. Transform the required data into an appropriate format for analysis, ensuring data types are appropriate and rolling up to an aggregated level. Document assumptions, limitations, and exclusions for the data and plan for improvement in the next stage.</a:t>
            </a:r>
            <a:endParaRPr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A32350F-DBFE-AD9A-FEC0-EF121A1E2196}"/>
              </a:ext>
            </a:extLst>
          </p:cNvPr>
          <p:cNvPicPr>
            <a:picLocks noChangeAspect="1"/>
          </p:cNvPicPr>
          <p:nvPr/>
        </p:nvPicPr>
        <p:blipFill>
          <a:blip r:embed="rId2"/>
          <a:stretch>
            <a:fillRect/>
          </a:stretch>
        </p:blipFill>
        <p:spPr>
          <a:xfrm>
            <a:off x="4409642" y="1031835"/>
            <a:ext cx="4239491" cy="2571750"/>
          </a:xfrm>
          <a:prstGeom prst="rect">
            <a:avLst/>
          </a:prstGeom>
        </p:spPr>
      </p:pic>
      <p:sp>
        <p:nvSpPr>
          <p:cNvPr id="4" name="TextBox 3">
            <a:extLst>
              <a:ext uri="{FF2B5EF4-FFF2-40B4-BE49-F238E27FC236}">
                <a16:creationId xmlns:a16="http://schemas.microsoft.com/office/drawing/2014/main" id="{57E7BB43-E078-8D2F-8DFE-7E12DC6784CC}"/>
              </a:ext>
            </a:extLst>
          </p:cNvPr>
          <p:cNvSpPr txBox="1"/>
          <p:nvPr/>
        </p:nvSpPr>
        <p:spPr>
          <a:xfrm>
            <a:off x="4487825" y="3634150"/>
            <a:ext cx="454862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i="0" u="none" strike="noStrike" cap="none" spc="0" normalizeH="0" baseline="0" dirty="0">
                <a:ln>
                  <a:noFill/>
                </a:ln>
                <a:solidFill>
                  <a:srgbClr val="000000"/>
                </a:solidFill>
                <a:effectLst/>
                <a:uFillTx/>
                <a:latin typeface="+mn-lt"/>
                <a:ea typeface="+mn-ea"/>
                <a:cs typeface="+mn-cs"/>
                <a:sym typeface="Arial"/>
              </a:rPr>
              <a:t>Example for Demographic Classification using ABS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526492" y="1428918"/>
            <a:ext cx="6974445"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ü"/>
            </a:pPr>
            <a:r>
              <a:rPr lang="en-US" dirty="0">
                <a:solidFill>
                  <a:srgbClr val="252525"/>
                </a:solidFill>
                <a:effectLst/>
              </a:rPr>
              <a:t>We will determine a hypothesis related to the business question that can be answered with the data.</a:t>
            </a:r>
          </a:p>
          <a:p>
            <a:pPr marL="285750" indent="-285750">
              <a:buFont typeface="Wingdings" panose="05000000000000000000" pitchFamily="2" charset="2"/>
              <a:buChar char="ü"/>
            </a:pPr>
            <a:r>
              <a:rPr lang="en-US" dirty="0">
                <a:solidFill>
                  <a:srgbClr val="252525"/>
                </a:solidFill>
                <a:effectLst/>
              </a:rPr>
              <a:t>Perform the necessary data cleaning, wrangling, and joins to make that data fit for analysis.</a:t>
            </a:r>
          </a:p>
          <a:p>
            <a:pPr marL="285750" indent="-285750">
              <a:buFont typeface="Wingdings" panose="05000000000000000000" pitchFamily="2" charset="2"/>
              <a:buChar char="ü"/>
            </a:pPr>
            <a:r>
              <a:rPr lang="en-US" dirty="0">
                <a:solidFill>
                  <a:srgbClr val="252525"/>
                </a:solidFill>
                <a:effectLst/>
              </a:rPr>
              <a:t>Perform statistical testing to determine if the hypothesis is valid or not. Create calculated fields based on existing data.</a:t>
            </a:r>
          </a:p>
          <a:p>
            <a:pPr marL="285750" indent="-285750">
              <a:buFont typeface="Wingdings" panose="05000000000000000000" pitchFamily="2" charset="2"/>
              <a:buChar char="ü"/>
            </a:pPr>
            <a:r>
              <a:rPr lang="en-US" dirty="0">
                <a:solidFill>
                  <a:srgbClr val="252525"/>
                </a:solidFill>
                <a:effectLst/>
              </a:rPr>
              <a:t>Test the performance of the model using factors relevant to the given model chosen (i.e., residual deviance, AIC, ROC curves, and R squared).</a:t>
            </a:r>
          </a:p>
          <a:p>
            <a:pPr marL="285750" indent="-285750">
              <a:buFont typeface="Wingdings" panose="05000000000000000000" pitchFamily="2" charset="2"/>
              <a:buChar char="ü"/>
            </a:pPr>
            <a:r>
              <a:rPr lang="en-US" dirty="0">
                <a:solidFill>
                  <a:srgbClr val="252525"/>
                </a:solidFill>
                <a:effectLst/>
              </a:rPr>
              <a:t>Appropriately document model performance, assumptions, and limitations.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r>
              <a:rPr lang="en-US" dirty="0"/>
              <a:t> and Reporting</a:t>
            </a:r>
            <a:endParaRPr dirty="0"/>
          </a:p>
        </p:txBody>
      </p:sp>
      <p:sp>
        <p:nvSpPr>
          <p:cNvPr id="151" name="Shape 100"/>
          <p:cNvSpPr/>
          <p:nvPr/>
        </p:nvSpPr>
        <p:spPr>
          <a:xfrm>
            <a:off x="854156" y="1431885"/>
            <a:ext cx="7267338" cy="27062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dirty="0">
                <a:solidFill>
                  <a:srgbClr val="252525"/>
                </a:solidFill>
              </a:rPr>
              <a:t>V</a:t>
            </a:r>
            <a:r>
              <a:rPr lang="en-US" sz="2400" dirty="0">
                <a:solidFill>
                  <a:srgbClr val="252525"/>
                </a:solidFill>
                <a:effectLst/>
              </a:rPr>
              <a:t>isualization and presentation of findings This may involve interpreting the significant variables and coefficients from a business perspective. These slides should tell a compelling story around the business issue and support our case with quantitative and qualitative observations. </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512</Words>
  <Application>Microsoft Office PowerPoint</Application>
  <PresentationFormat>On-screen Show (16:9)</PresentationFormat>
  <Paragraphs>30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Olushola Peters</dc:creator>
  <cp:lastModifiedBy>Olushola Peters</cp:lastModifiedBy>
  <cp:revision>2</cp:revision>
  <dcterms:modified xsi:type="dcterms:W3CDTF">2023-09-16T18:38:50Z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2023-09-07T11:28:28Z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5e75a6ec-a8e6-442c-8624-303449a50ec8</vt:lpwstr>
  </property>
  <property fmtid="{D5CDD505-2E9C-101B-9397-08002B2CF9AE}" pid="7" name="MSIP_Label_defa4170-0d19-0005-0004-bc88714345d2_ActionId">
    <vt:lpwstr>b6efad02-5cd0-4d99-a8a8-7f73a53680d4</vt:lpwstr>
  </property>
  <property fmtid="{D5CDD505-2E9C-101B-9397-08002B2CF9AE}" pid="8" name="MSIP_Label_defa4170-0d19-0005-0004-bc88714345d2_ContentBits">
    <vt:lpwstr>0</vt:lpwstr>
  </property>
</Properties>
</file>