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16" r:id="rId3"/>
    <p:sldId id="323" r:id="rId4"/>
    <p:sldId id="309" r:id="rId5"/>
    <p:sldId id="308" r:id="rId6"/>
    <p:sldId id="278" r:id="rId7"/>
    <p:sldId id="324" r:id="rId8"/>
    <p:sldId id="310" r:id="rId9"/>
    <p:sldId id="298" r:id="rId10"/>
    <p:sldId id="328" r:id="rId11"/>
    <p:sldId id="329" r:id="rId12"/>
    <p:sldId id="333" r:id="rId13"/>
    <p:sldId id="336" r:id="rId14"/>
    <p:sldId id="311" r:id="rId15"/>
    <p:sldId id="332" r:id="rId16"/>
    <p:sldId id="331" r:id="rId17"/>
    <p:sldId id="337" r:id="rId18"/>
    <p:sldId id="340" r:id="rId19"/>
    <p:sldId id="312" r:id="rId20"/>
    <p:sldId id="335" r:id="rId21"/>
    <p:sldId id="338" r:id="rId22"/>
    <p:sldId id="339" r:id="rId23"/>
    <p:sldId id="286" r:id="rId24"/>
    <p:sldId id="31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pos="38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俊光" initials="刘" lastIdx="1" clrIdx="0">
    <p:extLst>
      <p:ext uri="{19B8F6BF-5375-455C-9EA6-DF929625EA0E}">
        <p15:presenceInfo xmlns:p15="http://schemas.microsoft.com/office/powerpoint/2012/main" userId="0b7389ba64d4a3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0"/>
    <a:srgbClr val="FFC000"/>
    <a:srgbClr val="323F4F"/>
    <a:srgbClr val="E7AB03"/>
    <a:srgbClr val="F8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2" y="374"/>
      </p:cViewPr>
      <p:guideLst>
        <p:guide orient="horz" pos="2976"/>
        <p:guide pos="3885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4E705-8F8C-4342-82C1-6E0E4E4F73E3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A3D72-4E61-43BC-B8D4-97D28E996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3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8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当然，大家都知道保研很香，所以这条路竞争也很激烈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但由于竞争激烈（或者说，现在大家常说的一个词，内卷）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以前参与科研的本科生很少，现在却成了普遍；这其实过于急于求成了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这也是没有办法的事</a:t>
            </a:r>
          </a:p>
          <a:p>
            <a:r>
              <a:rPr lang="zh-CN" altLang="en-US" dirty="0"/>
              <a:t>如何保研？</a:t>
            </a:r>
            <a:endParaRPr lang="en-US" altLang="zh-CN" dirty="0"/>
          </a:p>
          <a:p>
            <a:r>
              <a:rPr lang="zh-CN" altLang="en-US" dirty="0"/>
              <a:t>保本校的话，拿到保研名额基本就行；保外校，需要更多努力</a:t>
            </a:r>
            <a:endParaRPr lang="en-US" altLang="zh-CN" dirty="0"/>
          </a:p>
          <a:p>
            <a:r>
              <a:rPr lang="en-US" altLang="zh-CN" dirty="0"/>
              <a:t>GPA</a:t>
            </a:r>
            <a:r>
              <a:rPr lang="zh-CN" altLang="en-US" dirty="0"/>
              <a:t>是敲门砖，交大、清北，非</a:t>
            </a:r>
            <a:r>
              <a:rPr lang="en-US" altLang="zh-CN" dirty="0"/>
              <a:t>C9</a:t>
            </a:r>
            <a:r>
              <a:rPr lang="zh-CN" altLang="en-US" dirty="0"/>
              <a:t>，不是第一进不了保研夏令营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2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我个人是不喜欢为刷高</a:t>
            </a:r>
            <a:r>
              <a:rPr lang="en-US" altLang="zh-CN" dirty="0"/>
              <a:t>GPA</a:t>
            </a:r>
            <a:r>
              <a:rPr lang="zh-CN" altLang="en-US" dirty="0"/>
              <a:t>去学习的；我认为，正确的态度应该是，以学习知识为目标，</a:t>
            </a:r>
            <a:r>
              <a:rPr lang="en-US" altLang="zh-CN" dirty="0"/>
              <a:t>GPA</a:t>
            </a:r>
            <a:r>
              <a:rPr lang="zh-CN" altLang="en-US" dirty="0"/>
              <a:t>只是学会知识后水到渠成的结果</a:t>
            </a:r>
            <a:endParaRPr lang="en-US" altLang="zh-CN" dirty="0"/>
          </a:p>
          <a:p>
            <a:r>
              <a:rPr lang="zh-CN" altLang="en-US" dirty="0"/>
              <a:t>我个人也就期末周做些题，所以高数就没考好嘛（</a:t>
            </a:r>
            <a:endParaRPr lang="en-US" altLang="zh-CN" dirty="0"/>
          </a:p>
          <a:p>
            <a:r>
              <a:rPr lang="zh-CN" altLang="en-US" dirty="0"/>
              <a:t>我是实在不想把宝贵的时间奉献给刷题</a:t>
            </a:r>
            <a:endParaRPr lang="en-US" altLang="zh-CN" dirty="0"/>
          </a:p>
          <a:p>
            <a:r>
              <a:rPr lang="zh-CN" altLang="en-US" dirty="0"/>
              <a:t>一个学期按部就班好好学习，也需要复习；复习对成绩的提升是立竿见影的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8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  <a:r>
              <a:rPr lang="en-US" altLang="zh-CN" dirty="0" err="1"/>
              <a:t>jwc</a:t>
            </a:r>
            <a:r>
              <a:rPr lang="zh-CN" altLang="en-US" dirty="0"/>
              <a:t>竞赛名录</a:t>
            </a:r>
            <a:endParaRPr lang="en-US" altLang="zh-CN" dirty="0"/>
          </a:p>
          <a:p>
            <a:r>
              <a:rPr lang="zh-CN" altLang="en-US" dirty="0"/>
              <a:t>理工科通用竞赛：高等数学竞赛、数学建模竞赛</a:t>
            </a:r>
            <a:endParaRPr lang="en-US" altLang="zh-CN" dirty="0"/>
          </a:p>
          <a:p>
            <a:r>
              <a:rPr lang="zh-CN" altLang="en-US" dirty="0"/>
              <a:t>创新创业竞赛：互联网</a:t>
            </a:r>
            <a:r>
              <a:rPr lang="en-US" altLang="zh-CN" dirty="0"/>
              <a:t>+</a:t>
            </a:r>
            <a:r>
              <a:rPr lang="zh-CN" altLang="en-US" dirty="0"/>
              <a:t>、挑战杯</a:t>
            </a:r>
            <a:endParaRPr lang="en-US" altLang="zh-CN" dirty="0"/>
          </a:p>
          <a:p>
            <a:r>
              <a:rPr lang="zh-CN" altLang="en-US" dirty="0"/>
              <a:t>强相关：</a:t>
            </a:r>
            <a:r>
              <a:rPr lang="en-US" altLang="zh-CN" dirty="0"/>
              <a:t>ACM</a:t>
            </a:r>
            <a:r>
              <a:rPr lang="zh-CN" altLang="en-US" dirty="0"/>
              <a:t>（</a:t>
            </a:r>
            <a:r>
              <a:rPr lang="en-US" altLang="zh-CN" dirty="0"/>
              <a:t>OI</a:t>
            </a:r>
            <a:r>
              <a:rPr lang="zh-CN" altLang="en-US" dirty="0"/>
              <a:t>基础）、</a:t>
            </a:r>
            <a:r>
              <a:rPr lang="en-US" altLang="zh-CN" dirty="0"/>
              <a:t>CTF</a:t>
            </a:r>
            <a:r>
              <a:rPr lang="zh-CN" altLang="en-US" dirty="0"/>
              <a:t>（有意网安）</a:t>
            </a:r>
            <a:endParaRPr lang="en-US" altLang="zh-CN" dirty="0"/>
          </a:p>
          <a:p>
            <a:r>
              <a:rPr lang="zh-CN" altLang="en-US" dirty="0"/>
              <a:t>你跟专业</a:t>
            </a:r>
            <a:r>
              <a:rPr lang="en-US" altLang="zh-CN" dirty="0"/>
              <a:t>OI</a:t>
            </a:r>
            <a:r>
              <a:rPr lang="zh-CN" altLang="en-US" dirty="0"/>
              <a:t>选手可能差三四年的修行；但</a:t>
            </a:r>
            <a:r>
              <a:rPr lang="en-US" altLang="zh-CN" dirty="0"/>
              <a:t>CTF</a:t>
            </a:r>
            <a:r>
              <a:rPr lang="zh-CN" altLang="en-US" dirty="0"/>
              <a:t>，大家基本都是小白</a:t>
            </a:r>
            <a:endParaRPr lang="en-US" altLang="zh-CN" dirty="0"/>
          </a:p>
          <a:p>
            <a:r>
              <a:rPr lang="zh-CN" altLang="en-US" dirty="0"/>
              <a:t>不要把拿奖当做唯一的目标；能力提升了，就是很大的收获</a:t>
            </a:r>
            <a:endParaRPr lang="en-US" altLang="zh-CN" dirty="0"/>
          </a:p>
          <a:p>
            <a:r>
              <a:rPr lang="zh-CN" altLang="en-US" dirty="0"/>
              <a:t>各种竞赛都需要编程；我自己编程能力就很一般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4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人是社会型动物，或许有人对社交无感，但没人能脱离社交；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去寻找自己的伙伴、朋友、伴侣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zh-CN" altLang="en-US" sz="1200" dirty="0"/>
              <a:t>学习、玩耍、分享快乐、分担忧伤、思维碰撞</a:t>
            </a:r>
            <a:endParaRPr lang="en-US" altLang="zh-CN" sz="1200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他们会是你未来人生道路上的财富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4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问学长学姐；知乎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科学上网，懂的都懂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我之前的学习习惯一直是，把东西全都搞懂了之后再去实践，但你会发现，相关知识无穷无尽，这个点不知道，要去学，学这个需要那个的基础，再去学，如此迭代循环，等到你完全搞懂之后，这学期结束了，大学四年结束了</a:t>
            </a:r>
            <a:endParaRPr lang="en-US" altLang="zh-CN" dirty="0"/>
          </a:p>
          <a:p>
            <a:r>
              <a:rPr lang="zh-CN" altLang="en-US" dirty="0"/>
              <a:t>是一个长久的工程，这一能力对整个学业和职业生涯都相当重要；第三点也是我自己的薄弱环节，我也在逐渐磨炼以期提高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犹豫就会败北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8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4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关注</a:t>
            </a:r>
            <a:r>
              <a:rPr lang="en-US" altLang="zh-CN" dirty="0" err="1"/>
              <a:t>jwc</a:t>
            </a:r>
            <a:r>
              <a:rPr lang="zh-CN" altLang="en-US" dirty="0"/>
              <a:t>竞赛名录</a:t>
            </a:r>
            <a:endParaRPr lang="en-US" altLang="zh-CN" dirty="0"/>
          </a:p>
          <a:p>
            <a:r>
              <a:rPr lang="zh-CN" altLang="en-US" dirty="0"/>
              <a:t>理工科通用竞赛：高等数学竞赛、数学建模竞赛</a:t>
            </a:r>
            <a:endParaRPr lang="en-US" altLang="zh-CN" dirty="0"/>
          </a:p>
          <a:p>
            <a:r>
              <a:rPr lang="zh-CN" altLang="en-US" dirty="0"/>
              <a:t>创新创业竞赛：互联网</a:t>
            </a:r>
            <a:r>
              <a:rPr lang="en-US" altLang="zh-CN" dirty="0"/>
              <a:t>+</a:t>
            </a:r>
            <a:r>
              <a:rPr lang="zh-CN" altLang="en-US" dirty="0"/>
              <a:t>、挑战杯</a:t>
            </a:r>
            <a:endParaRPr lang="en-US" altLang="zh-CN" dirty="0"/>
          </a:p>
          <a:p>
            <a:r>
              <a:rPr lang="zh-CN" altLang="en-US" dirty="0"/>
              <a:t>强相关：</a:t>
            </a:r>
            <a:r>
              <a:rPr lang="en-US" altLang="zh-CN" dirty="0"/>
              <a:t>ACM</a:t>
            </a:r>
            <a:r>
              <a:rPr lang="zh-CN" altLang="en-US" dirty="0"/>
              <a:t>（</a:t>
            </a:r>
            <a:r>
              <a:rPr lang="en-US" altLang="zh-CN" dirty="0"/>
              <a:t>OI</a:t>
            </a:r>
            <a:r>
              <a:rPr lang="zh-CN" altLang="en-US" dirty="0"/>
              <a:t>基础）、</a:t>
            </a:r>
            <a:r>
              <a:rPr lang="en-US" altLang="zh-CN" dirty="0"/>
              <a:t>CTF</a:t>
            </a:r>
            <a:r>
              <a:rPr lang="zh-CN" altLang="en-US" dirty="0"/>
              <a:t>（有意网安）</a:t>
            </a:r>
            <a:endParaRPr lang="en-US" altLang="zh-CN" dirty="0"/>
          </a:p>
          <a:p>
            <a:r>
              <a:rPr lang="zh-CN" altLang="en-US" dirty="0"/>
              <a:t>你跟专业</a:t>
            </a:r>
            <a:r>
              <a:rPr lang="en-US" altLang="zh-CN" dirty="0"/>
              <a:t>OI</a:t>
            </a:r>
            <a:r>
              <a:rPr lang="zh-CN" altLang="en-US" dirty="0"/>
              <a:t>选手可能差三四年的修行；但</a:t>
            </a:r>
            <a:r>
              <a:rPr lang="en-US" altLang="zh-CN" dirty="0"/>
              <a:t>CTF</a:t>
            </a:r>
            <a:r>
              <a:rPr lang="zh-CN" altLang="en-US" dirty="0"/>
              <a:t>，大家基本都是小白</a:t>
            </a:r>
            <a:endParaRPr lang="en-US" altLang="zh-CN" dirty="0"/>
          </a:p>
          <a:p>
            <a:r>
              <a:rPr lang="zh-CN" altLang="en-US" dirty="0"/>
              <a:t>各种竞赛都需要编程；我自己编程能力就很一般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7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唯一的一些能拿的出手的数据</a:t>
            </a:r>
            <a:endParaRPr lang="en-US" altLang="zh-CN" dirty="0"/>
          </a:p>
          <a:p>
            <a:r>
              <a:rPr lang="zh-CN" altLang="en-US" dirty="0"/>
              <a:t>解释一下：</a:t>
            </a:r>
            <a:endParaRPr lang="en-US" altLang="zh-CN" dirty="0"/>
          </a:p>
          <a:p>
            <a:r>
              <a:rPr lang="zh-CN" altLang="en-US" dirty="0"/>
              <a:t>上学期</a:t>
            </a:r>
            <a:r>
              <a:rPr lang="en-US" altLang="zh-CN" dirty="0"/>
              <a:t>GPA</a:t>
            </a:r>
            <a:r>
              <a:rPr lang="zh-CN" altLang="en-US" dirty="0"/>
              <a:t>排名没有这么靠前</a:t>
            </a:r>
            <a:endParaRPr lang="en-US" altLang="zh-CN" dirty="0"/>
          </a:p>
          <a:p>
            <a:r>
              <a:rPr lang="zh-CN" altLang="en-US" dirty="0"/>
              <a:t>下学期运气很好，一方面不少同学在家学习效率降低，而自己没有太懈怠，二是考虑到第一点，专业课期末考试相对往年大大降低了难度，所以才拿到较高的</a:t>
            </a:r>
            <a:r>
              <a:rPr lang="en-US" altLang="zh-CN" dirty="0"/>
              <a:t>GPA</a:t>
            </a:r>
            <a:r>
              <a:rPr lang="zh-CN" altLang="en-US" dirty="0"/>
              <a:t>和排名</a:t>
            </a:r>
            <a:endParaRPr lang="en-US" altLang="zh-CN" dirty="0"/>
          </a:p>
          <a:p>
            <a:r>
              <a:rPr lang="zh-CN" altLang="en-US" dirty="0"/>
              <a:t>四级成绩一方面是因为上学期时认真备考，二是考试运气爆棚，阅读听力全对了，这才爆分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0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大体就是说，北大神仙太多，普通人在同辈压力下，去走大神的路，结果遍体鳞伤；</a:t>
            </a:r>
            <a:endParaRPr lang="en-US" altLang="zh-CN" dirty="0"/>
          </a:p>
          <a:p>
            <a:r>
              <a:rPr lang="zh-CN" altLang="en-US" dirty="0"/>
              <a:t>跟北大比，东大竞争自然小很多，但竞争也是相当可观的；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一直以来有一个</a:t>
            </a:r>
            <a:r>
              <a:rPr lang="en-US" altLang="zh-CN" dirty="0"/>
              <a:t>bug</a:t>
            </a:r>
            <a:r>
              <a:rPr lang="zh-CN" altLang="en-US" dirty="0"/>
              <a:t>，就是来做分享的学长，都是最厉害，</a:t>
            </a:r>
            <a:r>
              <a:rPr lang="en-US" altLang="zh-CN" dirty="0"/>
              <a:t>top</a:t>
            </a:r>
            <a:r>
              <a:rPr lang="zh-CN" altLang="en-US" dirty="0"/>
              <a:t>级的，复现他们的经历其实是需要他们的学习能力的，也就是说，他们的经验并不见得适用我们大部分普通人；所以，我一直说，要走自己的路，他人的经验经供参考</a:t>
            </a:r>
            <a:endParaRPr lang="en-US" altLang="zh-CN" dirty="0"/>
          </a:p>
          <a:p>
            <a:r>
              <a:rPr lang="zh-CN" altLang="en-US" dirty="0"/>
              <a:t>不过你们今天就不用担心这个问题，因为我学习能力就很一般很菜，我说的都是些普适的东西，努力是很有希望做到的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13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相应的，如果你的目标超出了你的能力，你就要投入更多的时间；如果你的目标在你的能力范围之内，可能完成目标之外，你还有很多富余的时间去做自己喜欢的事。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我，就是前一种，总是在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push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自己去学习，就很累，因为自己天资有限又目标渺远；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另一种对立的状态是，没有目标或者目标较低，这样就不容易提高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每个人都有自己的选择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这两种状态其实都不是理想状态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找到目标与能力的平衡点，很多时候，这需要妥协，因为，很可能，以自己的基础和能力，很难达到某个高度。</a:t>
            </a: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对自己的目标与能力没有概念？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大一上先好好学习吧，看自己能取得什么样的成绩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像我，大一刚入学时，对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/>
              </a:rPr>
              <a:t>4.0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的绩点也没什么概念，不知道要怎么努力才能达到 ？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所以，就先尽努力，看看上学期能取得怎样的成绩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3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身体是其他所有的基础</a:t>
            </a:r>
            <a:endParaRPr lang="en-US" altLang="zh-CN" dirty="0"/>
          </a:p>
          <a:p>
            <a:r>
              <a:rPr lang="zh-CN" altLang="en-US" dirty="0"/>
              <a:t>少壮不注意，老大徒伤悲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65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去年的这个时候，我也坐在晚自习的教室里，听着国奖和校奖的学长分享他们的经验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我万万没想到，现在我有幸站在这里，向自己的学弟学妹分享自己的经验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有些惭愧，我还没有什么拿得出手的，许多经验也是剽窃一代代学长学姐们传下来的经验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希望一年两年三年后，你们有机会分享你们的真才实学和经验干货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祝学弟学妹们也能像我这么幸运吧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可能学长有说，我是本学年国奖获得者；但其实吧，能拿这个奖，运气成分居多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专业第一、第二、第四没报名；我答辩的时候，因为视死如归，所以整了点活，效果却意外的好，获得同学们的投票比较多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学弟学妹有什么疑问，欢迎来问我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7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A51B2-611B-4707-9046-D29A0FFC54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9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在开始之前，我先给大家介绍一下东南大学“最具影响力本科生”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他们是东南大学的佼佼者，在自己专注的领域出类拔萃：科研、竞赛、志愿、创新创业、社会实践、文艺活动等等</a:t>
            </a:r>
          </a:p>
          <a:p>
            <a:r>
              <a:rPr lang="zh-CN" altLang="en-US" dirty="0"/>
              <a:t>给大家看了这几位极其优秀的学长学姐的介绍，是告诉大家：</a:t>
            </a:r>
          </a:p>
          <a:p>
            <a:r>
              <a:rPr lang="zh-CN" altLang="en-US" dirty="0"/>
              <a:t>大学没有标准答案、没有绝对正确的道路，</a:t>
            </a:r>
          </a:p>
          <a:p>
            <a:r>
              <a:rPr lang="zh-CN" altLang="en-US" dirty="0"/>
              <a:t>找到自己愿意付出努力的事，对一个大学生而言，已经非常幸运；</a:t>
            </a:r>
          </a:p>
          <a:p>
            <a:r>
              <a:rPr lang="zh-CN" altLang="en-US" dirty="0"/>
              <a:t>为自己喜欢的事努力，便是最好的状态。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7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A7212-17FA-43AA-85E3-2B6D037860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就我个人而讲，本科阶段，我的一个明确目标，就是认真学习，参与科研、竞赛，争取保研。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在学术氛围浓厚的东大，学习和科研的路，是最有迹可循的那一条（或者说，从世俗的角度讲，下限最高的一条）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我，谈不上志向远大、又缺乏强烈的兴趣，这也是我选择走上的道路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因此，我分享的经验和教训，是面向那些想要在这条道路上有所希冀的同学。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对于有志于其他目标的同学可能就不适用了。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当然，不管是什么，努力是一定的。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我也只是大一取得了不错的学业成绩，科研和竞赛经历基本空白，比我强的人大有人在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以下内容是我结合学长学姐经验和自身体会的想法。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/>
              </a:rPr>
              <a:t>个人观点，仅供参考，欢迎批评指正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A3D72-4E61-43BC-B8D4-97D28E9960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6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大学一直在扩招：本科生扩招、研究生扩招</a:t>
            </a:r>
            <a:endParaRPr lang="en-US" altLang="zh-CN" dirty="0"/>
          </a:p>
          <a:p>
            <a:r>
              <a:rPr lang="zh-CN" altLang="en-US" dirty="0"/>
              <a:t>本科学历贬值、硕士学位才有竞争力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68EEB-9B28-44FF-AF47-6CA140AF9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38FBCD-F086-45AE-95E5-9E2FD47D9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DB5E1-4567-45DD-95DA-81575F1C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245AC-1D64-4E87-A8B4-B0AB6807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533E0-0E9E-4F4D-9242-99C6D6F5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EE9E-D7C2-4178-A968-0C5DC016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B0272-3F38-4284-A925-7C8ADD66D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EEBB0-F75E-4642-9218-12B384E2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EF0D6-8186-4274-827A-6FFA105D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52440-3A69-4745-9B1C-9AF9A93C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85A53-7ABB-407E-945F-5FC69721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AEC49-1F4A-4994-933C-CBC63A3DC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988A6-4954-40C9-B26C-719435F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4CB99-4050-4939-9E89-8733957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6BDF6-8D97-4330-80E5-203B6CAB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06B9F-8283-4ED2-B6BC-CB94DDE6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A4368-B518-44A8-B7C9-5B5206A7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CCBEB-1B93-49EE-9A6C-DAC70D73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96F49-3A8A-4D4A-9617-ADFB3619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0A7C6-83C9-4E87-96E4-5FCAD8C7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1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240A-1225-45AE-B2DA-B132B57F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4ABBE-F692-496E-9B9B-C28ED0A0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B2786-C9D9-4F4B-A874-5F33D81D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D5EF4-C61F-4117-B352-DD2AD04E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379E7-20C8-4584-8D9B-4F614897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58BCE-27A9-40DD-9110-27C775E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D4CCA-2C7A-4E9B-9968-08F966697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0A5E9-0900-40C6-9BF6-F0028370A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42453-7695-47BE-BC85-CFECE165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8BE30-264A-45EA-B4D8-BA9749EE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4C004-9E64-4974-8E11-684BE9F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B129-F893-4480-9631-09822FFA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B57F4-0F8B-442D-919A-3552E216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5A59D-0B6A-44B5-BFD4-CB018455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85B414-4A30-4F9C-BC88-7F521882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AA0179-52DC-4A1B-AB4B-FCA27B604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ECCB9D-6DFE-40E8-9738-C99E1845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FF9B2B-D632-4FBC-9986-5A7B953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DA6FD-4A4F-445A-A843-615F560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C186-3014-4F61-8399-71F83A5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0759BB-F2F8-41F5-B9CB-CFADFB03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3A0F2A-8286-4AD4-AC9E-8DAD5663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E7AB5B-F3FD-4931-B14E-38BD4681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C7567-F060-49DA-AD6D-9E69B8B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BA0300-7DB0-45C5-9958-1FF2D9AF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CB422-3FAC-4B54-9DD0-A2501B55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45209-7D1A-4BD7-A981-2B08E906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84E2A-ED8A-4A35-86C0-E655D01F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41763-38B3-49B1-9B5E-342DFF6C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1DC26-3ED1-49B8-BF8D-3098AF88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32F6B-9C93-4E35-B9B5-197D3E1A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D184C-C8C9-42B9-AF83-C007822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BD81-02DD-4502-ABB2-6C95AD6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5F3E2-1FA7-4037-9001-B9DC8458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290FB-BEB4-4E11-BFD2-3089A74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825E6-CC79-4D87-BD82-04BD0607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CD2EA-0090-4045-86E6-C9757C8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CBE26-D506-4F61-88D0-E0DCC9C9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1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280D42-5FD5-4DF4-9DFB-049F4466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62AB0-3CD0-426B-8BC4-7A1F487F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65A0E-98C1-4F0F-9252-A10733AC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C43F-5369-4117-ABCC-9B9A446D8DBE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9F4DB-C0D7-45FF-85F3-33C42F842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FACCF-6A21-45B8-A16F-84833DF35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0A40-C240-4819-866C-C3E12701B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8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4888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2397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8601" y="-262548"/>
            <a:ext cx="7244735" cy="8479162"/>
            <a:chOff x="2478601" y="-262548"/>
            <a:chExt cx="7244735" cy="8479162"/>
          </a:xfrm>
        </p:grpSpPr>
        <p:grpSp>
          <p:nvGrpSpPr>
            <p:cNvPr id="2" name="组合 1"/>
            <p:cNvGrpSpPr/>
            <p:nvPr/>
          </p:nvGrpSpPr>
          <p:grpSpPr>
            <a:xfrm>
              <a:off x="2478601" y="-262548"/>
              <a:ext cx="7244735" cy="8479162"/>
              <a:chOff x="2478601" y="-262548"/>
              <a:chExt cx="7244735" cy="84791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C57BA57-3820-41DB-BC79-C929CD99E474}"/>
                  </a:ext>
                </a:extLst>
              </p:cNvPr>
              <p:cNvGrpSpPr/>
              <p:nvPr/>
            </p:nvGrpSpPr>
            <p:grpSpPr>
              <a:xfrm>
                <a:off x="2539999" y="2257387"/>
                <a:ext cx="7173609" cy="2343228"/>
                <a:chOff x="1142197" y="2423161"/>
                <a:chExt cx="4389922" cy="1706879"/>
              </a:xfrm>
            </p:grpSpPr>
            <p:sp>
              <p:nvSpPr>
                <p:cNvPr id="5" name="平行四边形 4">
                  <a:extLst>
                    <a:ext uri="{FF2B5EF4-FFF2-40B4-BE49-F238E27FC236}">
                      <a16:creationId xmlns:a16="http://schemas.microsoft.com/office/drawing/2014/main" id="{8FFA83DE-73C5-4837-A74A-59E84392A922}"/>
                    </a:ext>
                  </a:extLst>
                </p:cNvPr>
                <p:cNvSpPr/>
                <p:nvPr/>
              </p:nvSpPr>
              <p:spPr>
                <a:xfrm>
                  <a:off x="1395279" y="3642362"/>
                  <a:ext cx="4136840" cy="487678"/>
                </a:xfrm>
                <a:prstGeom prst="parallelogram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平行四边形 5">
                  <a:extLst>
                    <a:ext uri="{FF2B5EF4-FFF2-40B4-BE49-F238E27FC236}">
                      <a16:creationId xmlns:a16="http://schemas.microsoft.com/office/drawing/2014/main" id="{D14F63E5-36C3-498D-A64C-FE1BB9291970}"/>
                    </a:ext>
                  </a:extLst>
                </p:cNvPr>
                <p:cNvSpPr/>
                <p:nvPr/>
              </p:nvSpPr>
              <p:spPr>
                <a:xfrm>
                  <a:off x="1142197" y="2423161"/>
                  <a:ext cx="4316519" cy="1280162"/>
                </a:xfrm>
                <a:prstGeom prst="parallelogram">
                  <a:avLst/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平行四边形 6">
                  <a:extLst>
                    <a:ext uri="{FF2B5EF4-FFF2-40B4-BE49-F238E27FC236}">
                      <a16:creationId xmlns:a16="http://schemas.microsoft.com/office/drawing/2014/main" id="{8AFAFAD4-EF6D-40EF-86F4-D96460932D15}"/>
                    </a:ext>
                  </a:extLst>
                </p:cNvPr>
                <p:cNvSpPr/>
                <p:nvPr/>
              </p:nvSpPr>
              <p:spPr>
                <a:xfrm>
                  <a:off x="1577340" y="2484121"/>
                  <a:ext cx="3749040" cy="140208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A3C4067-DDB0-41A9-BB9C-E0C229DD96A8}"/>
                  </a:ext>
                </a:extLst>
              </p:cNvPr>
              <p:cNvGrpSpPr/>
              <p:nvPr/>
            </p:nvGrpSpPr>
            <p:grpSpPr>
              <a:xfrm>
                <a:off x="8392247" y="3939254"/>
                <a:ext cx="1331089" cy="4277360"/>
                <a:chOff x="7791404" y="4014812"/>
                <a:chExt cx="1331089" cy="4277360"/>
              </a:xfrm>
            </p:grpSpPr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566B068A-7956-490B-A160-2BE2D307A716}"/>
                    </a:ext>
                  </a:extLst>
                </p:cNvPr>
                <p:cNvSpPr/>
                <p:nvPr/>
              </p:nvSpPr>
              <p:spPr>
                <a:xfrm>
                  <a:off x="7791404" y="4014812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BAF26197-A04D-4530-87BF-BB1C62F66EB1}"/>
                    </a:ext>
                  </a:extLst>
                </p:cNvPr>
                <p:cNvCxnSpPr/>
                <p:nvPr/>
              </p:nvCxnSpPr>
              <p:spPr>
                <a:xfrm flipH="1">
                  <a:off x="8390399" y="5347504"/>
                  <a:ext cx="618108" cy="25811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E69F02E-C5D6-4A12-8668-F4E4E6AA3E75}"/>
                  </a:ext>
                </a:extLst>
              </p:cNvPr>
              <p:cNvGrpSpPr/>
              <p:nvPr/>
            </p:nvGrpSpPr>
            <p:grpSpPr>
              <a:xfrm>
                <a:off x="2478601" y="-262548"/>
                <a:ext cx="1331089" cy="4277360"/>
                <a:chOff x="2580201" y="-262548"/>
                <a:chExt cx="1331089" cy="4277360"/>
              </a:xfrm>
            </p:grpSpPr>
            <p:sp>
              <p:nvSpPr>
                <p:cNvPr id="13" name="平行四边形 12">
                  <a:extLst>
                    <a:ext uri="{FF2B5EF4-FFF2-40B4-BE49-F238E27FC236}">
                      <a16:creationId xmlns:a16="http://schemas.microsoft.com/office/drawing/2014/main" id="{3DFC1066-688C-4779-99D1-EDB6EEDD2519}"/>
                    </a:ext>
                  </a:extLst>
                </p:cNvPr>
                <p:cNvSpPr/>
                <p:nvPr/>
              </p:nvSpPr>
              <p:spPr>
                <a:xfrm>
                  <a:off x="2580201" y="-262548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25493B7-4A43-46F3-8DEC-A1BD94D9D83E}"/>
                    </a:ext>
                  </a:extLst>
                </p:cNvPr>
                <p:cNvCxnSpPr/>
                <p:nvPr/>
              </p:nvCxnSpPr>
              <p:spPr>
                <a:xfrm flipH="1">
                  <a:off x="2635129" y="-240080"/>
                  <a:ext cx="618108" cy="2581154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F090CC-2AA3-4079-B8C4-9D36EE57B8A2}"/>
                </a:ext>
              </a:extLst>
            </p:cNvPr>
            <p:cNvSpPr/>
            <p:nvPr/>
          </p:nvSpPr>
          <p:spPr>
            <a:xfrm>
              <a:off x="3483892" y="3378769"/>
              <a:ext cx="5599378" cy="144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 dirty="0"/>
            </a:p>
          </p:txBody>
        </p:sp>
      </p:grpSp>
      <p:sp>
        <p:nvSpPr>
          <p:cNvPr id="33" name="文本框 1041">
            <a:extLst>
              <a:ext uri="{FF2B5EF4-FFF2-40B4-BE49-F238E27FC236}">
                <a16:creationId xmlns:a16="http://schemas.microsoft.com/office/drawing/2014/main" id="{A1BC34F5-CA1C-4152-8ACB-A5C721CDC54D}"/>
              </a:ext>
            </a:extLst>
          </p:cNvPr>
          <p:cNvSpPr txBox="1"/>
          <p:nvPr/>
        </p:nvSpPr>
        <p:spPr>
          <a:xfrm>
            <a:off x="4612973" y="2433472"/>
            <a:ext cx="3454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i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沙龙分享会</a:t>
            </a:r>
          </a:p>
        </p:txBody>
      </p:sp>
      <p:sp>
        <p:nvSpPr>
          <p:cNvPr id="35" name="文本框 1047">
            <a:extLst>
              <a:ext uri="{FF2B5EF4-FFF2-40B4-BE49-F238E27FC236}">
                <a16:creationId xmlns:a16="http://schemas.microsoft.com/office/drawing/2014/main" id="{64A4ED30-2139-4738-95E6-9A25572101D4}"/>
              </a:ext>
            </a:extLst>
          </p:cNvPr>
          <p:cNvSpPr txBox="1"/>
          <p:nvPr/>
        </p:nvSpPr>
        <p:spPr>
          <a:xfrm>
            <a:off x="5485217" y="506146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57119331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袁童鑫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businessman_57134">
            <a:extLst>
              <a:ext uri="{FF2B5EF4-FFF2-40B4-BE49-F238E27FC236}">
                <a16:creationId xmlns:a16="http://schemas.microsoft.com/office/drawing/2014/main" id="{0D74AD59-3FB7-43EF-986F-7EFEE564B7DD}"/>
              </a:ext>
            </a:extLst>
          </p:cNvPr>
          <p:cNvSpPr>
            <a:spLocks noChangeAspect="1"/>
          </p:cNvSpPr>
          <p:nvPr/>
        </p:nvSpPr>
        <p:spPr bwMode="auto">
          <a:xfrm>
            <a:off x="4972689" y="5103852"/>
            <a:ext cx="260714" cy="2845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文本框 60">
            <a:extLst>
              <a:ext uri="{FF2B5EF4-FFF2-40B4-BE49-F238E27FC236}">
                <a16:creationId xmlns:a16="http://schemas.microsoft.com/office/drawing/2014/main" id="{1A7E507E-5D66-4751-9A8C-19B9575DDACD}"/>
              </a:ext>
            </a:extLst>
          </p:cNvPr>
          <p:cNvSpPr txBox="1"/>
          <p:nvPr/>
        </p:nvSpPr>
        <p:spPr>
          <a:xfrm>
            <a:off x="5304039" y="3686878"/>
            <a:ext cx="1630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2020.10.05</a:t>
            </a:r>
            <a:endParaRPr lang="zh-CN" altLang="en-US" sz="16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80" y="466988"/>
            <a:ext cx="1357379" cy="13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3" grpId="0"/>
      <p:bldP spid="35" grpId="0"/>
      <p:bldP spid="36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为什么要保研？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4" y="1627231"/>
            <a:ext cx="7303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性价比高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相比考研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与专注学业的目标一致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如果你本就想好好学习，保研跟这一目标是重合的：</a:t>
            </a: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搞好课内学习夯实基础；参与竞赛、科研等等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稳妥、风险小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考研不好转保研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保研失败去考研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4AB4C9-0D1B-4426-A48D-7613E7F320BA}"/>
              </a:ext>
            </a:extLst>
          </p:cNvPr>
          <p:cNvSpPr txBox="1"/>
          <p:nvPr/>
        </p:nvSpPr>
        <p:spPr>
          <a:xfrm>
            <a:off x="4817097" y="5197440"/>
            <a:ext cx="704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C200"/>
                </a:solidFill>
              </a:rPr>
              <a:t>保研≈</a:t>
            </a:r>
            <a:r>
              <a:rPr lang="en-US" altLang="zh-CN" sz="3600" b="1" dirty="0">
                <a:solidFill>
                  <a:srgbClr val="FFC200"/>
                </a:solidFill>
              </a:rPr>
              <a:t>GPA+</a:t>
            </a:r>
            <a:r>
              <a:rPr lang="zh-CN" altLang="en-US" sz="3600" b="1" dirty="0">
                <a:solidFill>
                  <a:srgbClr val="FFC200"/>
                </a:solidFill>
              </a:rPr>
              <a:t>科研</a:t>
            </a:r>
            <a:r>
              <a:rPr lang="en-US" altLang="zh-CN" sz="3600" b="1" dirty="0">
                <a:solidFill>
                  <a:srgbClr val="FFC200"/>
                </a:solidFill>
              </a:rPr>
              <a:t>/</a:t>
            </a:r>
            <a:r>
              <a:rPr lang="zh-CN" altLang="en-US" sz="3600" b="1" dirty="0">
                <a:solidFill>
                  <a:srgbClr val="FFC200"/>
                </a:solidFill>
              </a:rPr>
              <a:t>竞赛等</a:t>
            </a:r>
            <a:r>
              <a:rPr lang="en-US" altLang="zh-CN" sz="3600" b="1" dirty="0">
                <a:solidFill>
                  <a:srgbClr val="FFC200"/>
                </a:solidFill>
              </a:rPr>
              <a:t>+</a:t>
            </a:r>
            <a:r>
              <a:rPr lang="zh-CN" altLang="en-US" sz="3600" b="1" dirty="0">
                <a:solidFill>
                  <a:srgbClr val="FFC200"/>
                </a:solidFill>
              </a:rPr>
              <a:t>英语等</a:t>
            </a:r>
            <a:endParaRPr lang="en-US" altLang="zh-CN" sz="3600" b="1" dirty="0">
              <a:solidFill>
                <a:srgbClr val="FFC200"/>
              </a:solidFill>
            </a:endParaRPr>
          </a:p>
          <a:p>
            <a:r>
              <a:rPr lang="zh-CN" altLang="en-US" sz="3600" b="1" dirty="0">
                <a:solidFill>
                  <a:srgbClr val="FFC200"/>
                </a:solidFill>
              </a:rPr>
              <a:t>具体参见计软智、网安保研细则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59E49B-4FAB-47B6-8F19-F9D4F98A438E}"/>
              </a:ext>
            </a:extLst>
          </p:cNvPr>
          <p:cNvSpPr txBox="1"/>
          <p:nvPr/>
        </p:nvSpPr>
        <p:spPr>
          <a:xfrm>
            <a:off x="7671723" y="1627231"/>
            <a:ext cx="4752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保本校</a:t>
            </a:r>
            <a:r>
              <a:rPr lang="en-US" altLang="zh-CN" sz="4000" dirty="0"/>
              <a:t>or</a:t>
            </a:r>
            <a:r>
              <a:rPr lang="zh-CN" altLang="en-US" sz="4000" dirty="0"/>
              <a:t>保外校？</a:t>
            </a:r>
            <a:endParaRPr lang="en-US" altLang="zh-CN" sz="4000" dirty="0"/>
          </a:p>
          <a:p>
            <a:r>
              <a:rPr lang="zh-CN" altLang="en-US" sz="4000" dirty="0"/>
              <a:t>保外难度大</a:t>
            </a:r>
          </a:p>
        </p:txBody>
      </p:sp>
    </p:spTree>
    <p:extLst>
      <p:ext uri="{BB962C8B-B14F-4D97-AF65-F5344CB8AC3E}">
        <p14:creationId xmlns:p14="http://schemas.microsoft.com/office/powerpoint/2010/main" val="24094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FC2803-DA7D-4819-957A-25D603D9ACB6}"/>
              </a:ext>
            </a:extLst>
          </p:cNvPr>
          <p:cNvSpPr txBox="1"/>
          <p:nvPr/>
        </p:nvSpPr>
        <p:spPr>
          <a:xfrm>
            <a:off x="1570955" y="2546527"/>
            <a:ext cx="941127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如果你迷茫，先搞好成绩；</a:t>
            </a:r>
            <a:endParaRPr lang="en-US" altLang="zh-CN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如果你有明确的目标，就照着自己的目标走。</a:t>
            </a:r>
          </a:p>
        </p:txBody>
      </p:sp>
    </p:spTree>
    <p:extLst>
      <p:ext uri="{BB962C8B-B14F-4D97-AF65-F5344CB8AC3E}">
        <p14:creationId xmlns:p14="http://schemas.microsoft.com/office/powerpoint/2010/main" val="19543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108579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课内学习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——GPA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是学会知识后水到渠成的结果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3" y="1627231"/>
            <a:ext cx="93477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和高中的异同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预习复习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重视课本（真正理解知识；这个概念是怎么来的；理清前后脉络）</a:t>
            </a:r>
            <a:endParaRPr lang="en-US" altLang="zh-CN" sz="24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不断调整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因人而异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学习计划很重要！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考前抱佛脚有危险</a:t>
            </a: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最好把功课放在平时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自学能力很重要！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听课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自学 协调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考前复习很重要！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适当刷题，做期末真题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科研与竞赛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4" y="1627231"/>
            <a:ext cx="81834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大一上以了解为主，大一下可以去尝试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高数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数模、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ACM/CTF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、互联网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竞赛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=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自身实力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队友配合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+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运气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做好熬夜的准备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不要把拿奖当做唯一的目标；能力提升了，就是很大的收获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发现探索自己的兴趣</a:t>
            </a:r>
          </a:p>
          <a:p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（</a:t>
            </a:r>
            <a:r>
              <a:rPr lang="en-US" altLang="zh-C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CCF</a:t>
            </a: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计算机十大方向：计算机体系结构、人工智能、计算机网络、网络与信息安全等等）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打好基础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C++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很重要！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编程基础很重要！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A0B16B-A7D4-4739-8CA8-4172F5B43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16" y="2320089"/>
            <a:ext cx="3986284" cy="3986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99038B-CBE3-4FB6-9E33-85492BB24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0" y="2269185"/>
            <a:ext cx="4088091" cy="40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949700" y="263046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  </a:t>
            </a:r>
          </a:p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zh-CN" altLang="en-US" sz="4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791556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DAAEF563-FE01-4EFE-B101-AD953CA8F8F9}"/>
              </a:ext>
            </a:extLst>
          </p:cNvPr>
          <p:cNvSpPr/>
          <p:nvPr/>
        </p:nvSpPr>
        <p:spPr>
          <a:xfrm>
            <a:off x="1204886" y="1767999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6F343147-8671-4480-9760-36827F6323B0}"/>
              </a:ext>
            </a:extLst>
          </p:cNvPr>
          <p:cNvSpPr/>
          <p:nvPr/>
        </p:nvSpPr>
        <p:spPr>
          <a:xfrm>
            <a:off x="1215277" y="305098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AE36397-5CD2-44F4-928E-A7048BCA4B8C}"/>
              </a:ext>
            </a:extLst>
          </p:cNvPr>
          <p:cNvSpPr/>
          <p:nvPr/>
        </p:nvSpPr>
        <p:spPr>
          <a:xfrm>
            <a:off x="1234986" y="4365966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69BD-38B4-4187-92F5-ED12696B5DBD}"/>
              </a:ext>
            </a:extLst>
          </p:cNvPr>
          <p:cNvSpPr txBox="1"/>
          <p:nvPr/>
        </p:nvSpPr>
        <p:spPr>
          <a:xfrm>
            <a:off x="2382312" y="1670244"/>
            <a:ext cx="55308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以结果为导向</a:t>
            </a:r>
            <a:endParaRPr lang="en-US" altLang="zh-CN" sz="2800" b="1" dirty="0"/>
          </a:p>
          <a:p>
            <a:r>
              <a:rPr lang="zh-CN" altLang="en-US" sz="2400" dirty="0"/>
              <a:t>多维度评价；有所收获就很好</a:t>
            </a:r>
            <a:endParaRPr lang="en-US" altLang="zh-CN" sz="2400" dirty="0"/>
          </a:p>
          <a:p>
            <a:r>
              <a:rPr lang="zh-CN" altLang="en-US" sz="2400" dirty="0"/>
              <a:t>过于纠结结果会不开心的</a:t>
            </a:r>
            <a:r>
              <a:rPr lang="zh-CN" altLang="en-US" sz="2000" dirty="0"/>
              <a:t>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D5BF6-5BDD-447D-A6BB-A3CCF38F7E32}"/>
              </a:ext>
            </a:extLst>
          </p:cNvPr>
          <p:cNvSpPr txBox="1"/>
          <p:nvPr/>
        </p:nvSpPr>
        <p:spPr>
          <a:xfrm>
            <a:off x="932294" y="905367"/>
            <a:ext cx="541194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高中到大学需要转变的误区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1286B-A32E-4EC9-A7D3-FD2E2B2C23A1}"/>
              </a:ext>
            </a:extLst>
          </p:cNvPr>
          <p:cNvSpPr txBox="1"/>
          <p:nvPr/>
        </p:nvSpPr>
        <p:spPr>
          <a:xfrm>
            <a:off x="2313775" y="2967738"/>
            <a:ext cx="47936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通知、机会等着老师给</a:t>
            </a:r>
            <a:endParaRPr lang="en-US" altLang="zh-CN" sz="2800" b="1" dirty="0"/>
          </a:p>
          <a:p>
            <a:r>
              <a:rPr lang="zh-CN" altLang="en-US" sz="2400" dirty="0"/>
              <a:t>大学里的信息需要自己去获得、</a:t>
            </a:r>
            <a:endParaRPr lang="en-US" altLang="zh-CN" sz="2400" dirty="0"/>
          </a:p>
          <a:p>
            <a:r>
              <a:rPr lang="zh-CN" altLang="en-US" sz="2400" dirty="0"/>
              <a:t>机会需要自己去争取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D9843-92F4-4339-9D19-F40E110FB562}"/>
              </a:ext>
            </a:extLst>
          </p:cNvPr>
          <p:cNvSpPr txBox="1"/>
          <p:nvPr/>
        </p:nvSpPr>
        <p:spPr>
          <a:xfrm>
            <a:off x="2425935" y="4287110"/>
            <a:ext cx="6009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潜心学习、封闭自己</a:t>
            </a:r>
            <a:endParaRPr lang="en-US" altLang="zh-CN" sz="2800" b="1" dirty="0"/>
          </a:p>
          <a:p>
            <a:r>
              <a:rPr lang="zh-CN" altLang="en-US" sz="2400" dirty="0"/>
              <a:t>与他人交流进步很快；</a:t>
            </a:r>
            <a:endParaRPr lang="en-US" altLang="zh-CN" sz="2400" dirty="0"/>
          </a:p>
          <a:p>
            <a:r>
              <a:rPr lang="zh-CN" altLang="en-US" sz="2400" dirty="0"/>
              <a:t>去寻找自己的伙伴、朋友、伴侣</a:t>
            </a:r>
            <a:endParaRPr lang="en-US" altLang="zh-CN" sz="2400" dirty="0"/>
          </a:p>
          <a:p>
            <a:endParaRPr lang="zh-CN" altLang="en-US" sz="2000" dirty="0"/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9B94276C-E7C9-4D9B-B1AA-FDA5829ED846}"/>
              </a:ext>
            </a:extLst>
          </p:cNvPr>
          <p:cNvSpPr/>
          <p:nvPr/>
        </p:nvSpPr>
        <p:spPr>
          <a:xfrm>
            <a:off x="1245379" y="5543210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2E204E-01B0-4FE7-A0E6-68B92087A681}"/>
              </a:ext>
            </a:extLst>
          </p:cNvPr>
          <p:cNvSpPr txBox="1"/>
          <p:nvPr/>
        </p:nvSpPr>
        <p:spPr>
          <a:xfrm>
            <a:off x="2428304" y="5487439"/>
            <a:ext cx="8031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过于单纯</a:t>
            </a:r>
            <a:endParaRPr lang="en-US" altLang="zh-CN" sz="2800" b="1" dirty="0"/>
          </a:p>
          <a:p>
            <a:r>
              <a:rPr lang="zh-CN" altLang="en-US" sz="2400" dirty="0"/>
              <a:t>大学其实是个小社会，有的人自私、耍小聪明；做好自己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09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12">
            <a:extLst>
              <a:ext uri="{FF2B5EF4-FFF2-40B4-BE49-F238E27FC236}">
                <a16:creationId xmlns:a16="http://schemas.microsoft.com/office/drawing/2014/main" id="{DAAEF563-FE01-4EFE-B101-AD953CA8F8F9}"/>
              </a:ext>
            </a:extLst>
          </p:cNvPr>
          <p:cNvSpPr/>
          <p:nvPr/>
        </p:nvSpPr>
        <p:spPr>
          <a:xfrm>
            <a:off x="1195461" y="1701553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6F343147-8671-4480-9760-36827F6323B0}"/>
              </a:ext>
            </a:extLst>
          </p:cNvPr>
          <p:cNvSpPr/>
          <p:nvPr/>
        </p:nvSpPr>
        <p:spPr>
          <a:xfrm>
            <a:off x="1195461" y="2999709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AE36397-5CD2-44F4-928E-A7048BCA4B8C}"/>
              </a:ext>
            </a:extLst>
          </p:cNvPr>
          <p:cNvSpPr/>
          <p:nvPr/>
        </p:nvSpPr>
        <p:spPr>
          <a:xfrm>
            <a:off x="1223740" y="4719928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E69BD-38B4-4187-92F5-ED12696B5DBD}"/>
              </a:ext>
            </a:extLst>
          </p:cNvPr>
          <p:cNvSpPr txBox="1"/>
          <p:nvPr/>
        </p:nvSpPr>
        <p:spPr>
          <a:xfrm>
            <a:off x="2372883" y="1627231"/>
            <a:ext cx="84613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搜集信息</a:t>
            </a:r>
            <a:endParaRPr lang="en-US" altLang="zh-CN" sz="2800" b="1" dirty="0"/>
          </a:p>
          <a:p>
            <a:r>
              <a:rPr lang="zh-CN" altLang="en-US" sz="2400" dirty="0"/>
              <a:t>网络搜索能力、善用</a:t>
            </a:r>
            <a:r>
              <a:rPr lang="en-US" altLang="zh-CN" sz="2400" dirty="0"/>
              <a:t>Google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从他人（同学、老师、学长学姐）获取、关注教务处网站等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D5BF6-5BDD-447D-A6BB-A3CCF38F7E32}"/>
              </a:ext>
            </a:extLst>
          </p:cNvPr>
          <p:cNvSpPr txBox="1"/>
          <p:nvPr/>
        </p:nvSpPr>
        <p:spPr>
          <a:xfrm>
            <a:off x="932294" y="905367"/>
            <a:ext cx="43561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大学里一些重要的能力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1286B-A32E-4EC9-A7D3-FD2E2B2C23A1}"/>
              </a:ext>
            </a:extLst>
          </p:cNvPr>
          <p:cNvSpPr txBox="1"/>
          <p:nvPr/>
        </p:nvSpPr>
        <p:spPr>
          <a:xfrm>
            <a:off x="2382312" y="2956589"/>
            <a:ext cx="69690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自学能力</a:t>
            </a:r>
            <a:endParaRPr lang="en-US" altLang="zh-CN" sz="2800" b="1" dirty="0"/>
          </a:p>
          <a:p>
            <a:r>
              <a:rPr lang="en-US" altLang="zh-CN" sz="2400" dirty="0"/>
              <a:t>——</a:t>
            </a:r>
            <a:r>
              <a:rPr lang="zh-CN" altLang="en-US" sz="2400" dirty="0"/>
              <a:t>大学学习与计算机学习的共同要求</a:t>
            </a:r>
            <a:endParaRPr lang="en-US" altLang="zh-CN" sz="2400" dirty="0"/>
          </a:p>
          <a:p>
            <a:r>
              <a:rPr lang="zh-CN" altLang="en-US" sz="2000" dirty="0"/>
              <a:t>自学能力有助于学科学习，有些时候甚至比听课更有效率；</a:t>
            </a:r>
            <a:endParaRPr lang="en-US" altLang="zh-CN" sz="2000" dirty="0"/>
          </a:p>
          <a:p>
            <a:r>
              <a:rPr lang="zh-CN" altLang="en-US" sz="2000" dirty="0"/>
              <a:t>许多知识</a:t>
            </a:r>
            <a:r>
              <a:rPr lang="en-US" altLang="zh-CN" sz="2000" dirty="0"/>
              <a:t>/</a:t>
            </a:r>
            <a:r>
              <a:rPr lang="zh-CN" altLang="en-US" sz="2000" dirty="0"/>
              <a:t>技能课堂不讲，需要自己去学习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D9843-92F4-4339-9D19-F40E110FB562}"/>
              </a:ext>
            </a:extLst>
          </p:cNvPr>
          <p:cNvSpPr txBox="1"/>
          <p:nvPr/>
        </p:nvSpPr>
        <p:spPr>
          <a:xfrm>
            <a:off x="2372884" y="4665813"/>
            <a:ext cx="86142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从实践中学习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快速入门技术的能力</a:t>
            </a:r>
            <a:endParaRPr lang="en-US" altLang="zh-CN" sz="2800" b="1" dirty="0"/>
          </a:p>
          <a:p>
            <a:r>
              <a:rPr lang="zh-CN" altLang="en-US" sz="2000" dirty="0"/>
              <a:t>计算机技术繁杂且更迭快；</a:t>
            </a:r>
            <a:endParaRPr lang="en-US" altLang="zh-CN" sz="2000" dirty="0"/>
          </a:p>
          <a:p>
            <a:r>
              <a:rPr lang="zh-CN" altLang="en-US" sz="2000" dirty="0"/>
              <a:t>许多竞赛（如数学建模竞赛）可能需要你在赛程期自学某个领域某些知识</a:t>
            </a:r>
          </a:p>
        </p:txBody>
      </p:sp>
      <p:sp>
        <p:nvSpPr>
          <p:cNvPr id="23" name="圆角矩形 14">
            <a:extLst>
              <a:ext uri="{FF2B5EF4-FFF2-40B4-BE49-F238E27FC236}">
                <a16:creationId xmlns:a16="http://schemas.microsoft.com/office/drawing/2014/main" id="{EA80E66B-7332-4D31-A7B8-53F7850CD366}"/>
              </a:ext>
            </a:extLst>
          </p:cNvPr>
          <p:cNvSpPr/>
          <p:nvPr/>
        </p:nvSpPr>
        <p:spPr>
          <a:xfrm>
            <a:off x="1195461" y="6012136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47AD55-FA9D-4BFF-8538-B64B86A2F099}"/>
              </a:ext>
            </a:extLst>
          </p:cNvPr>
          <p:cNvSpPr txBox="1"/>
          <p:nvPr/>
        </p:nvSpPr>
        <p:spPr>
          <a:xfrm>
            <a:off x="2382312" y="5932640"/>
            <a:ext cx="597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主动去把握机会</a:t>
            </a:r>
            <a:endParaRPr lang="en-US" altLang="zh-CN" sz="2800" b="1" dirty="0"/>
          </a:p>
          <a:p>
            <a:r>
              <a:rPr lang="zh-CN" altLang="en-US" sz="2000" dirty="0"/>
              <a:t>找老师做项目、进实验室；</a:t>
            </a:r>
            <a:r>
              <a:rPr lang="en-US" altLang="zh-CN" sz="2000" dirty="0" err="1"/>
              <a:t>npy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95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社团与学生会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4" y="1627231"/>
            <a:ext cx="730377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基于兴趣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不要因为功利的目的参加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结交好朋友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推荐技术类社团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开阔视野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学长解惑可以少走弯路</a:t>
            </a: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不宜过多，自己统筹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lvl="0"/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太多乔累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5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大一的目标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32293" y="1627231"/>
            <a:ext cx="1188316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搞好成绩、编程基础</a:t>
            </a: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了解竞赛、探索兴趣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若学有余力，学点技术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The Missing semester in your CS Education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了解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Github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/Linux/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VScode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志同道合的朋友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/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团体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脱单更好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QAQ</a:t>
            </a: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做些喜欢的事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5.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适应大学生活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949700" y="263046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   </a:t>
            </a:r>
          </a:p>
          <a:p>
            <a:pPr algn="ctr"/>
            <a:r>
              <a:rPr lang="zh-CN" altLang="en-US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心态、身体</a:t>
            </a:r>
          </a:p>
        </p:txBody>
      </p:sp>
    </p:spTree>
    <p:extLst>
      <p:ext uri="{BB962C8B-B14F-4D97-AF65-F5344CB8AC3E}">
        <p14:creationId xmlns:p14="http://schemas.microsoft.com/office/powerpoint/2010/main" val="6910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 13">
            <a:extLst>
              <a:ext uri="{FF2B5EF4-FFF2-40B4-BE49-F238E27FC236}">
                <a16:creationId xmlns:a16="http://schemas.microsoft.com/office/drawing/2014/main" id="{C9005692-9D01-4EDF-8FFB-D2B5A773B86B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8B60453-7B77-486C-8BAF-EA8C80521B66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79F70638-36F6-4054-A0C1-1E97DBC74AC7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18D1746-A7F0-4EBA-ADDA-0FB433B4CE87}"/>
              </a:ext>
            </a:extLst>
          </p:cNvPr>
          <p:cNvCxnSpPr>
            <a:endCxn id="96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>
            <a:extLst>
              <a:ext uri="{FF2B5EF4-FFF2-40B4-BE49-F238E27FC236}">
                <a16:creationId xmlns:a16="http://schemas.microsoft.com/office/drawing/2014/main" id="{5206E6AE-4524-492B-BBD8-B2B4B24E3088}"/>
              </a:ext>
            </a:extLst>
          </p:cNvPr>
          <p:cNvSpPr txBox="1">
            <a:spLocks/>
          </p:cNvSpPr>
          <p:nvPr/>
        </p:nvSpPr>
        <p:spPr>
          <a:xfrm>
            <a:off x="903288" y="11728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323F4F"/>
                </a:solidFill>
              </a:rPr>
              <a:t>个人介绍</a:t>
            </a:r>
          </a:p>
        </p:txBody>
      </p:sp>
      <p:sp>
        <p:nvSpPr>
          <p:cNvPr id="77" name="梯形 76">
            <a:extLst>
              <a:ext uri="{FF2B5EF4-FFF2-40B4-BE49-F238E27FC236}">
                <a16:creationId xmlns:a16="http://schemas.microsoft.com/office/drawing/2014/main" id="{F74EAB83-B9A8-4BC6-BCD4-2ED8CC448A98}"/>
              </a:ext>
            </a:extLst>
          </p:cNvPr>
          <p:cNvSpPr/>
          <p:nvPr/>
        </p:nvSpPr>
        <p:spPr>
          <a:xfrm flipV="1">
            <a:off x="1402769" y="2087088"/>
            <a:ext cx="9558000" cy="3684896"/>
          </a:xfrm>
          <a:prstGeom prst="trapezoid">
            <a:avLst>
              <a:gd name="adj" fmla="val 2291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A5A938-8BC8-4E06-ADF7-845D80BD4C2A}"/>
              </a:ext>
            </a:extLst>
          </p:cNvPr>
          <p:cNvSpPr/>
          <p:nvPr/>
        </p:nvSpPr>
        <p:spPr>
          <a:xfrm>
            <a:off x="1517719" y="2001790"/>
            <a:ext cx="9337183" cy="3683358"/>
          </a:xfrm>
          <a:prstGeom prst="rect">
            <a:avLst/>
          </a:prstGeom>
          <a:solidFill>
            <a:srgbClr val="FFC2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EF631053-E08D-42AD-BD76-B94146ED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11" y="2378510"/>
            <a:ext cx="8461177" cy="303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大一学年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GPA: 4.22/4.8 </a:t>
            </a: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大类排名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10/338</a:t>
            </a: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分流到网安暂时排名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2/127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（不含转专业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人）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CET4: 690/710</a:t>
            </a:r>
          </a:p>
        </p:txBody>
      </p:sp>
    </p:spTree>
    <p:extLst>
      <p:ext uri="{BB962C8B-B14F-4D97-AF65-F5344CB8AC3E}">
        <p14:creationId xmlns:p14="http://schemas.microsoft.com/office/powerpoint/2010/main" val="4185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3" grpId="0" animBg="1"/>
      <p:bldP spid="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2A3A449-7B67-4776-BD64-5023C31FC6A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Peer Pressure</a:t>
            </a:r>
            <a:endParaRPr lang="zh-CN" altLang="en-US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536536-C9C0-452B-9F24-E7D15D4A6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4" y="1627231"/>
            <a:ext cx="10841274" cy="48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7099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摆正心态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961346" y="1821195"/>
            <a:ext cx="8584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没有信息学奥赛基础也没有关系，大多数都无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减少横向对比（与他人）；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增加纵向对比（与自己）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压力要适度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知足常乐，走自己的路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709934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能力、目标与投入的关系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1026579" y="2274243"/>
            <a:ext cx="7570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“想做啥”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你的目标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“能做啥”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——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你的能力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两种非理想状态：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目标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&gt;&gt;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能力，提高但累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目标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&lt;&lt;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能力，轻松但很难得到提高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b="1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寻找目标与能力的平衡点</a:t>
            </a:r>
            <a:endParaRPr lang="en-US" altLang="zh-CN" sz="32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sz="32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3200" b="1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妥协有时也是一种成长</a:t>
            </a:r>
            <a:endParaRPr lang="en-US" altLang="zh-CN" sz="2800" b="1" i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F7ADCE-7051-4923-9B91-DFF079418FC8}"/>
              </a:ext>
            </a:extLst>
          </p:cNvPr>
          <p:cNvSpPr txBox="1"/>
          <p:nvPr/>
        </p:nvSpPr>
        <p:spPr>
          <a:xfrm>
            <a:off x="932293" y="1589805"/>
            <a:ext cx="10822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1" dirty="0">
                <a:solidFill>
                  <a:srgbClr val="FFC200"/>
                </a:solidFill>
                <a:latin typeface="Century Gothic" panose="020B0502020202020204" pitchFamily="34" charset="0"/>
              </a:rPr>
              <a:t>“早日开悟，知道自己想做啥、能做啥，问题就少了。”</a:t>
            </a:r>
            <a:endParaRPr lang="en-US" altLang="zh-CN" sz="3200" b="1" i="1" dirty="0">
              <a:solidFill>
                <a:srgbClr val="FFC2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380705" y="2764472"/>
            <a:ext cx="688368" cy="688368"/>
            <a:chOff x="7242071" y="3488471"/>
            <a:chExt cx="688368" cy="688368"/>
          </a:xfrm>
        </p:grpSpPr>
        <p:sp>
          <p:nvSpPr>
            <p:cNvPr id="23" name="椭圆 22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323F4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49024" y="1994556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9" name="组合 4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5506072" y="2915693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任意多边形 13">
            <a:extLst>
              <a:ext uri="{FF2B5EF4-FFF2-40B4-BE49-F238E27FC236}">
                <a16:creationId xmlns:a16="http://schemas.microsoft.com/office/drawing/2014/main" id="{3192E358-475D-4D27-AD00-8157C94D5562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A46F2F-44D2-4363-93C2-CE9366A98026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C3D8C5-A734-4D9A-9958-79959432EF9A}"/>
              </a:ext>
            </a:extLst>
          </p:cNvPr>
          <p:cNvSpPr txBox="1"/>
          <p:nvPr/>
        </p:nvSpPr>
        <p:spPr>
          <a:xfrm>
            <a:off x="785477" y="964333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身体很重要！</a:t>
            </a:r>
            <a:endParaRPr lang="en-US" altLang="zh-CN" sz="3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身体很重要！</a:t>
            </a: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身体很重要！</a:t>
            </a:r>
          </a:p>
          <a:p>
            <a:pPr algn="ctr"/>
            <a:endParaRPr lang="zh-CN" altLang="en-US" sz="36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75391A25-CD8D-4649-A482-E6F2572338B7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DA35A9-9A34-489F-9FF3-3022109F1DC2}"/>
              </a:ext>
            </a:extLst>
          </p:cNvPr>
          <p:cNvCxnSpPr>
            <a:endCxn id="5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8DF77FC-1116-40B5-B102-DCA04BA3CB7B}"/>
              </a:ext>
            </a:extLst>
          </p:cNvPr>
          <p:cNvSpPr txBox="1"/>
          <p:nvPr/>
        </p:nvSpPr>
        <p:spPr>
          <a:xfrm>
            <a:off x="6459458" y="1933291"/>
            <a:ext cx="203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脱发、秃顶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1BCA623-2480-49A9-AC03-889351E4BFA9}"/>
              </a:ext>
            </a:extLst>
          </p:cNvPr>
          <p:cNvSpPr txBox="1"/>
          <p:nvPr/>
        </p:nvSpPr>
        <p:spPr>
          <a:xfrm>
            <a:off x="6450030" y="2886100"/>
            <a:ext cx="485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精力不足、感觉身体被掏空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6D730E5-D0D4-4F97-9D11-724493BF07B8}"/>
              </a:ext>
            </a:extLst>
          </p:cNvPr>
          <p:cNvSpPr txBox="1"/>
          <p:nvPr/>
        </p:nvSpPr>
        <p:spPr>
          <a:xfrm>
            <a:off x="6487739" y="3826412"/>
            <a:ext cx="149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颈椎病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F527AC-1361-4916-B4CA-F1B6EC9DF8A1}"/>
              </a:ext>
            </a:extLst>
          </p:cNvPr>
          <p:cNvSpPr txBox="1"/>
          <p:nvPr/>
        </p:nvSpPr>
        <p:spPr>
          <a:xfrm>
            <a:off x="1662298" y="2810057"/>
            <a:ext cx="340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程序员职业病</a:t>
            </a:r>
            <a:r>
              <a:rPr lang="en-US" altLang="zh-CN" sz="3600" dirty="0">
                <a:sym typeface="Wingdings" panose="05000000000000000000" pitchFamily="2" charset="2"/>
              </a:rPr>
              <a:t>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E70ED-F5CE-40D6-A56E-C13E2D23CA7E}"/>
              </a:ext>
            </a:extLst>
          </p:cNvPr>
          <p:cNvSpPr txBox="1"/>
          <p:nvPr/>
        </p:nvSpPr>
        <p:spPr>
          <a:xfrm>
            <a:off x="3226339" y="5188470"/>
            <a:ext cx="167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Wingdings" panose="05000000000000000000" pitchFamily="2" charset="2"/>
              </a:rPr>
              <a:t>预防</a:t>
            </a:r>
            <a:r>
              <a:rPr lang="en-US" altLang="zh-CN" sz="3600" dirty="0">
                <a:sym typeface="Wingdings" panose="05000000000000000000" pitchFamily="2" charset="2"/>
              </a:rPr>
              <a:t></a:t>
            </a:r>
            <a:endParaRPr lang="zh-CN" altLang="en-US" sz="3600" dirty="0"/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B77EA132-4B20-4919-8CD4-58F96736B9B6}"/>
              </a:ext>
            </a:extLst>
          </p:cNvPr>
          <p:cNvGrpSpPr/>
          <p:nvPr/>
        </p:nvGrpSpPr>
        <p:grpSpPr>
          <a:xfrm>
            <a:off x="5401128" y="4736753"/>
            <a:ext cx="688368" cy="688368"/>
            <a:chOff x="7242071" y="1820434"/>
            <a:chExt cx="688368" cy="68836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C05403F-735B-4135-BA7A-F864C040A1D7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419A3DD-B544-44CB-87E7-F554A8AA950D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FFC20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0B1D181E-4053-47C3-B7FA-15886B2D6F4B}"/>
              </a:ext>
            </a:extLst>
          </p:cNvPr>
          <p:cNvGrpSpPr/>
          <p:nvPr/>
        </p:nvGrpSpPr>
        <p:grpSpPr>
          <a:xfrm>
            <a:off x="5407632" y="1842777"/>
            <a:ext cx="688368" cy="688368"/>
            <a:chOff x="7242071" y="3488471"/>
            <a:chExt cx="688368" cy="68836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A4C0D1E-94FE-45A2-83B1-F1F87CFF8C0A}"/>
                </a:ext>
              </a:extLst>
            </p:cNvPr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F75A19-F618-400B-84D0-C33E94B888DC}"/>
                </a:ext>
              </a:extLst>
            </p:cNvPr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323F4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7" name="组合 7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16B1F40-587F-46DA-9009-8370E47DEF2C}"/>
              </a:ext>
            </a:extLst>
          </p:cNvPr>
          <p:cNvGrpSpPr/>
          <p:nvPr/>
        </p:nvGrpSpPr>
        <p:grpSpPr>
          <a:xfrm>
            <a:off x="5569447" y="4899590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B5046CAA-8FA9-468F-8B21-86A64594D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ED7190DB-18E4-4BEE-83AD-1092F81AF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BBCC39CC-DA98-45DB-A77D-9FC45B2A4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8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DE634D4-7D9D-47E5-BFA4-7CAF319441C1}"/>
              </a:ext>
            </a:extLst>
          </p:cNvPr>
          <p:cNvGrpSpPr/>
          <p:nvPr/>
        </p:nvGrpSpPr>
        <p:grpSpPr>
          <a:xfrm>
            <a:off x="5532999" y="1993998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40D3990-A9F9-4688-89CE-823DCEF36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895765A-0DAF-4A4C-9AEC-F0750881C2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F45D96A-1841-4D1F-AACF-A0DA31E36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AB0CB51-9A01-4C15-8B11-D6B31BFF2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0BC02BDA-3020-444C-AEBC-1E32CC8B0FEE}"/>
              </a:ext>
            </a:extLst>
          </p:cNvPr>
          <p:cNvSpPr txBox="1"/>
          <p:nvPr/>
        </p:nvSpPr>
        <p:spPr>
          <a:xfrm>
            <a:off x="6479881" y="4838325"/>
            <a:ext cx="352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规律作息、少熬夜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358CC65-C9B9-4E48-A282-A9780881EB7E}"/>
              </a:ext>
            </a:extLst>
          </p:cNvPr>
          <p:cNvSpPr txBox="1"/>
          <p:nvPr/>
        </p:nvSpPr>
        <p:spPr>
          <a:xfrm>
            <a:off x="6470453" y="5791134"/>
            <a:ext cx="472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多运动，推荐：</a:t>
            </a:r>
            <a:r>
              <a:rPr lang="zh-CN" altLang="en-US" sz="2800" b="1" dirty="0">
                <a:solidFill>
                  <a:srgbClr val="FFC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</a:t>
            </a:r>
            <a:r>
              <a:rPr lang="en-US" altLang="zh-CN" sz="2800" b="1" dirty="0">
                <a:solidFill>
                  <a:srgbClr val="FFC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rgbClr val="FFC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单杠</a:t>
            </a:r>
          </a:p>
        </p:txBody>
      </p:sp>
      <p:grpSp>
        <p:nvGrpSpPr>
          <p:cNvPr id="95" name="组合 9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366F35E8-59E0-4D15-8522-8A909AF3B97A}"/>
              </a:ext>
            </a:extLst>
          </p:cNvPr>
          <p:cNvGrpSpPr/>
          <p:nvPr/>
        </p:nvGrpSpPr>
        <p:grpSpPr>
          <a:xfrm>
            <a:off x="5426426" y="5671964"/>
            <a:ext cx="688368" cy="688368"/>
            <a:chOff x="7242071" y="1820434"/>
            <a:chExt cx="688368" cy="68836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1B02F16-88B8-46F0-ABD4-AEC97B13DDED}"/>
                </a:ext>
              </a:extLst>
            </p:cNvPr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6DDF68-F143-48D0-9E85-B86CB9A12783}"/>
                </a:ext>
              </a:extLst>
            </p:cNvPr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solidFill>
              <a:srgbClr val="FFC200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8" name="组合 9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2D27DB0-B42C-4341-804B-1D2DBE8D3B48}"/>
              </a:ext>
            </a:extLst>
          </p:cNvPr>
          <p:cNvGrpSpPr/>
          <p:nvPr/>
        </p:nvGrpSpPr>
        <p:grpSpPr>
          <a:xfrm>
            <a:off x="5594745" y="5834801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98DA7ADF-7E1D-4EA2-8C1D-25DDC02ED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5D12FC54-78F4-43B7-8972-18678C3A9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FD2C1DF8-06C8-46F2-9661-E05255484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01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EF75E6F3-F6BD-433C-BEB4-58669EB6D75A}"/>
              </a:ext>
            </a:extLst>
          </p:cNvPr>
          <p:cNvGrpSpPr/>
          <p:nvPr/>
        </p:nvGrpSpPr>
        <p:grpSpPr>
          <a:xfrm>
            <a:off x="5391595" y="3683445"/>
            <a:ext cx="688368" cy="688368"/>
            <a:chOff x="7242071" y="3488471"/>
            <a:chExt cx="688368" cy="688368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AFDAEC6-6F01-4BE3-AF3B-77DAAD10858C}"/>
                </a:ext>
              </a:extLst>
            </p:cNvPr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CA0BABCF-2928-4EA6-A5A2-CD2986AEA9CE}"/>
                </a:ext>
              </a:extLst>
            </p:cNvPr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solidFill>
              <a:srgbClr val="323F4F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04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F7FEA542-FD25-42A2-AA9B-E3556FAA0250}"/>
              </a:ext>
            </a:extLst>
          </p:cNvPr>
          <p:cNvGrpSpPr/>
          <p:nvPr/>
        </p:nvGrpSpPr>
        <p:grpSpPr>
          <a:xfrm>
            <a:off x="5516962" y="3834666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CF961FA6-AE75-4684-97D6-F49A96A4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E9E216D4-0797-4771-A119-5DB86455A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8EF837B2-902F-4235-A9ED-9B7A5F900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006E0364-2989-4F6A-8488-76D70B601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9" grpId="0"/>
      <p:bldP spid="71" grpId="0"/>
      <p:bldP spid="4" grpId="0"/>
      <p:bldP spid="5" grpId="0"/>
      <p:bldP spid="86" grpId="0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4888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2397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8601" y="-262548"/>
            <a:ext cx="7244735" cy="8479162"/>
            <a:chOff x="2478601" y="-262548"/>
            <a:chExt cx="7244735" cy="8479162"/>
          </a:xfrm>
        </p:grpSpPr>
        <p:grpSp>
          <p:nvGrpSpPr>
            <p:cNvPr id="2" name="组合 1"/>
            <p:cNvGrpSpPr/>
            <p:nvPr/>
          </p:nvGrpSpPr>
          <p:grpSpPr>
            <a:xfrm>
              <a:off x="2478601" y="-262548"/>
              <a:ext cx="7244735" cy="8479162"/>
              <a:chOff x="2478601" y="-262548"/>
              <a:chExt cx="7244735" cy="847916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C57BA57-3820-41DB-BC79-C929CD99E474}"/>
                  </a:ext>
                </a:extLst>
              </p:cNvPr>
              <p:cNvGrpSpPr/>
              <p:nvPr/>
            </p:nvGrpSpPr>
            <p:grpSpPr>
              <a:xfrm>
                <a:off x="2539999" y="2257387"/>
                <a:ext cx="7173609" cy="2343228"/>
                <a:chOff x="1142197" y="2423161"/>
                <a:chExt cx="4389922" cy="1706879"/>
              </a:xfrm>
            </p:grpSpPr>
            <p:sp>
              <p:nvSpPr>
                <p:cNvPr id="5" name="平行四边形 4">
                  <a:extLst>
                    <a:ext uri="{FF2B5EF4-FFF2-40B4-BE49-F238E27FC236}">
                      <a16:creationId xmlns:a16="http://schemas.microsoft.com/office/drawing/2014/main" id="{8FFA83DE-73C5-4837-A74A-59E84392A922}"/>
                    </a:ext>
                  </a:extLst>
                </p:cNvPr>
                <p:cNvSpPr/>
                <p:nvPr/>
              </p:nvSpPr>
              <p:spPr>
                <a:xfrm>
                  <a:off x="1395279" y="3642362"/>
                  <a:ext cx="4136840" cy="487678"/>
                </a:xfrm>
                <a:prstGeom prst="parallelogram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平行四边形 5">
                  <a:extLst>
                    <a:ext uri="{FF2B5EF4-FFF2-40B4-BE49-F238E27FC236}">
                      <a16:creationId xmlns:a16="http://schemas.microsoft.com/office/drawing/2014/main" id="{D14F63E5-36C3-498D-A64C-FE1BB9291970}"/>
                    </a:ext>
                  </a:extLst>
                </p:cNvPr>
                <p:cNvSpPr/>
                <p:nvPr/>
              </p:nvSpPr>
              <p:spPr>
                <a:xfrm>
                  <a:off x="1142197" y="2423161"/>
                  <a:ext cx="4316519" cy="1280162"/>
                </a:xfrm>
                <a:prstGeom prst="parallelogram">
                  <a:avLst/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平行四边形 6">
                  <a:extLst>
                    <a:ext uri="{FF2B5EF4-FFF2-40B4-BE49-F238E27FC236}">
                      <a16:creationId xmlns:a16="http://schemas.microsoft.com/office/drawing/2014/main" id="{8AFAFAD4-EF6D-40EF-86F4-D96460932D15}"/>
                    </a:ext>
                  </a:extLst>
                </p:cNvPr>
                <p:cNvSpPr/>
                <p:nvPr/>
              </p:nvSpPr>
              <p:spPr>
                <a:xfrm>
                  <a:off x="1577340" y="2484121"/>
                  <a:ext cx="3749040" cy="1402080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5A3C4067-DDB0-41A9-BB9C-E0C229DD96A8}"/>
                  </a:ext>
                </a:extLst>
              </p:cNvPr>
              <p:cNvGrpSpPr/>
              <p:nvPr/>
            </p:nvGrpSpPr>
            <p:grpSpPr>
              <a:xfrm>
                <a:off x="8392247" y="3939254"/>
                <a:ext cx="1331089" cy="4277360"/>
                <a:chOff x="7791404" y="4014812"/>
                <a:chExt cx="1331089" cy="4277360"/>
              </a:xfrm>
            </p:grpSpPr>
            <p:sp>
              <p:nvSpPr>
                <p:cNvPr id="8" name="平行四边形 7">
                  <a:extLst>
                    <a:ext uri="{FF2B5EF4-FFF2-40B4-BE49-F238E27FC236}">
                      <a16:creationId xmlns:a16="http://schemas.microsoft.com/office/drawing/2014/main" id="{566B068A-7956-490B-A160-2BE2D307A716}"/>
                    </a:ext>
                  </a:extLst>
                </p:cNvPr>
                <p:cNvSpPr/>
                <p:nvPr/>
              </p:nvSpPr>
              <p:spPr>
                <a:xfrm>
                  <a:off x="7791404" y="4014812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BAF26197-A04D-4530-87BF-BB1C62F66EB1}"/>
                    </a:ext>
                  </a:extLst>
                </p:cNvPr>
                <p:cNvCxnSpPr/>
                <p:nvPr/>
              </p:nvCxnSpPr>
              <p:spPr>
                <a:xfrm flipH="1">
                  <a:off x="8390399" y="5347504"/>
                  <a:ext cx="618108" cy="25811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E69F02E-C5D6-4A12-8668-F4E4E6AA3E75}"/>
                  </a:ext>
                </a:extLst>
              </p:cNvPr>
              <p:cNvGrpSpPr/>
              <p:nvPr/>
            </p:nvGrpSpPr>
            <p:grpSpPr>
              <a:xfrm>
                <a:off x="2478601" y="-262548"/>
                <a:ext cx="1331089" cy="4277360"/>
                <a:chOff x="2580201" y="-262548"/>
                <a:chExt cx="1331089" cy="4277360"/>
              </a:xfrm>
            </p:grpSpPr>
            <p:sp>
              <p:nvSpPr>
                <p:cNvPr id="13" name="平行四边形 12">
                  <a:extLst>
                    <a:ext uri="{FF2B5EF4-FFF2-40B4-BE49-F238E27FC236}">
                      <a16:creationId xmlns:a16="http://schemas.microsoft.com/office/drawing/2014/main" id="{3DFC1066-688C-4779-99D1-EDB6EEDD2519}"/>
                    </a:ext>
                  </a:extLst>
                </p:cNvPr>
                <p:cNvSpPr/>
                <p:nvPr/>
              </p:nvSpPr>
              <p:spPr>
                <a:xfrm>
                  <a:off x="2580201" y="-262548"/>
                  <a:ext cx="1331089" cy="4277360"/>
                </a:xfrm>
                <a:prstGeom prst="parallelogram">
                  <a:avLst>
                    <a:gd name="adj" fmla="val 89913"/>
                  </a:avLst>
                </a:prstGeom>
                <a:solidFill>
                  <a:srgbClr val="323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25493B7-4A43-46F3-8DEC-A1BD94D9D83E}"/>
                    </a:ext>
                  </a:extLst>
                </p:cNvPr>
                <p:cNvCxnSpPr/>
                <p:nvPr/>
              </p:nvCxnSpPr>
              <p:spPr>
                <a:xfrm flipH="1">
                  <a:off x="2635129" y="-240080"/>
                  <a:ext cx="618108" cy="2581154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EF090CC-2AA3-4079-B8C4-9D36EE57B8A2}"/>
                </a:ext>
              </a:extLst>
            </p:cNvPr>
            <p:cNvSpPr/>
            <p:nvPr/>
          </p:nvSpPr>
          <p:spPr>
            <a:xfrm>
              <a:off x="3483892" y="3378769"/>
              <a:ext cx="5599378" cy="144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 dirty="0"/>
            </a:p>
          </p:txBody>
        </p:sp>
      </p:grpSp>
      <p:sp>
        <p:nvSpPr>
          <p:cNvPr id="33" name="文本框 1041">
            <a:extLst>
              <a:ext uri="{FF2B5EF4-FFF2-40B4-BE49-F238E27FC236}">
                <a16:creationId xmlns:a16="http://schemas.microsoft.com/office/drawing/2014/main" id="{A1BC34F5-CA1C-4152-8ACB-A5C721CDC54D}"/>
              </a:ext>
            </a:extLst>
          </p:cNvPr>
          <p:cNvSpPr txBox="1"/>
          <p:nvPr/>
        </p:nvSpPr>
        <p:spPr>
          <a:xfrm>
            <a:off x="4863044" y="243347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i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35" name="文本框 1047">
            <a:extLst>
              <a:ext uri="{FF2B5EF4-FFF2-40B4-BE49-F238E27FC236}">
                <a16:creationId xmlns:a16="http://schemas.microsoft.com/office/drawing/2014/main" id="{64A4ED30-2139-4738-95E6-9A25572101D4}"/>
              </a:ext>
            </a:extLst>
          </p:cNvPr>
          <p:cNvSpPr txBox="1"/>
          <p:nvPr/>
        </p:nvSpPr>
        <p:spPr>
          <a:xfrm>
            <a:off x="5288849" y="5061464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57119331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袁童鑫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businessman_57134">
            <a:extLst>
              <a:ext uri="{FF2B5EF4-FFF2-40B4-BE49-F238E27FC236}">
                <a16:creationId xmlns:a16="http://schemas.microsoft.com/office/drawing/2014/main" id="{0D74AD59-3FB7-43EF-986F-7EFEE564B7DD}"/>
              </a:ext>
            </a:extLst>
          </p:cNvPr>
          <p:cNvSpPr>
            <a:spLocks noChangeAspect="1"/>
          </p:cNvSpPr>
          <p:nvPr/>
        </p:nvSpPr>
        <p:spPr bwMode="auto">
          <a:xfrm>
            <a:off x="4972689" y="5103852"/>
            <a:ext cx="260714" cy="284556"/>
          </a:xfrm>
          <a:custGeom>
            <a:avLst/>
            <a:gdLst>
              <a:gd name="connsiteX0" fmla="*/ 243589 w 557114"/>
              <a:gd name="connsiteY0" fmla="*/ 355438 h 608062"/>
              <a:gd name="connsiteX1" fmla="*/ 277656 w 557114"/>
              <a:gd name="connsiteY1" fmla="*/ 355438 h 608062"/>
              <a:gd name="connsiteX2" fmla="*/ 277940 w 557114"/>
              <a:gd name="connsiteY2" fmla="*/ 355438 h 608062"/>
              <a:gd name="connsiteX3" fmla="*/ 278604 w 557114"/>
              <a:gd name="connsiteY3" fmla="*/ 355438 h 608062"/>
              <a:gd name="connsiteX4" fmla="*/ 279174 w 557114"/>
              <a:gd name="connsiteY4" fmla="*/ 355438 h 608062"/>
              <a:gd name="connsiteX5" fmla="*/ 279458 w 557114"/>
              <a:gd name="connsiteY5" fmla="*/ 355438 h 608062"/>
              <a:gd name="connsiteX6" fmla="*/ 279553 w 557114"/>
              <a:gd name="connsiteY6" fmla="*/ 355438 h 608062"/>
              <a:gd name="connsiteX7" fmla="*/ 313620 w 557114"/>
              <a:gd name="connsiteY7" fmla="*/ 355438 h 608062"/>
              <a:gd name="connsiteX8" fmla="*/ 324438 w 557114"/>
              <a:gd name="connsiteY8" fmla="*/ 375432 h 608062"/>
              <a:gd name="connsiteX9" fmla="*/ 298152 w 557114"/>
              <a:gd name="connsiteY9" fmla="*/ 430202 h 608062"/>
              <a:gd name="connsiteX10" fmla="*/ 301948 w 557114"/>
              <a:gd name="connsiteY10" fmla="*/ 510272 h 608062"/>
              <a:gd name="connsiteX11" fmla="*/ 356891 w 557114"/>
              <a:gd name="connsiteY11" fmla="*/ 389172 h 608062"/>
              <a:gd name="connsiteX12" fmla="*/ 356986 w 557114"/>
              <a:gd name="connsiteY12" fmla="*/ 389172 h 608062"/>
              <a:gd name="connsiteX13" fmla="*/ 376628 w 557114"/>
              <a:gd name="connsiteY13" fmla="*/ 375337 h 608062"/>
              <a:gd name="connsiteX14" fmla="*/ 383556 w 557114"/>
              <a:gd name="connsiteY14" fmla="*/ 376474 h 608062"/>
              <a:gd name="connsiteX15" fmla="*/ 383745 w 557114"/>
              <a:gd name="connsiteY15" fmla="*/ 376569 h 608062"/>
              <a:gd name="connsiteX16" fmla="*/ 518588 w 557114"/>
              <a:gd name="connsiteY16" fmla="*/ 438920 h 608062"/>
              <a:gd name="connsiteX17" fmla="*/ 557114 w 557114"/>
              <a:gd name="connsiteY17" fmla="*/ 482224 h 608062"/>
              <a:gd name="connsiteX18" fmla="*/ 557114 w 557114"/>
              <a:gd name="connsiteY18" fmla="*/ 608062 h 608062"/>
              <a:gd name="connsiteX19" fmla="*/ 279743 w 557114"/>
              <a:gd name="connsiteY19" fmla="*/ 608062 h 608062"/>
              <a:gd name="connsiteX20" fmla="*/ 279458 w 557114"/>
              <a:gd name="connsiteY20" fmla="*/ 608062 h 608062"/>
              <a:gd name="connsiteX21" fmla="*/ 279364 w 557114"/>
              <a:gd name="connsiteY21" fmla="*/ 608062 h 608062"/>
              <a:gd name="connsiteX22" fmla="*/ 279174 w 557114"/>
              <a:gd name="connsiteY22" fmla="*/ 608062 h 608062"/>
              <a:gd name="connsiteX23" fmla="*/ 278984 w 557114"/>
              <a:gd name="connsiteY23" fmla="*/ 608062 h 608062"/>
              <a:gd name="connsiteX24" fmla="*/ 278604 w 557114"/>
              <a:gd name="connsiteY24" fmla="*/ 608062 h 608062"/>
              <a:gd name="connsiteX25" fmla="*/ 278130 w 557114"/>
              <a:gd name="connsiteY25" fmla="*/ 608062 h 608062"/>
              <a:gd name="connsiteX26" fmla="*/ 277940 w 557114"/>
              <a:gd name="connsiteY26" fmla="*/ 608062 h 608062"/>
              <a:gd name="connsiteX27" fmla="*/ 277845 w 557114"/>
              <a:gd name="connsiteY27" fmla="*/ 608062 h 608062"/>
              <a:gd name="connsiteX28" fmla="*/ 277750 w 557114"/>
              <a:gd name="connsiteY28" fmla="*/ 608062 h 608062"/>
              <a:gd name="connsiteX29" fmla="*/ 277656 w 557114"/>
              <a:gd name="connsiteY29" fmla="*/ 608062 h 608062"/>
              <a:gd name="connsiteX30" fmla="*/ 277371 w 557114"/>
              <a:gd name="connsiteY30" fmla="*/ 608062 h 608062"/>
              <a:gd name="connsiteX31" fmla="*/ 0 w 557114"/>
              <a:gd name="connsiteY31" fmla="*/ 608062 h 608062"/>
              <a:gd name="connsiteX32" fmla="*/ 0 w 557114"/>
              <a:gd name="connsiteY32" fmla="*/ 482224 h 608062"/>
              <a:gd name="connsiteX33" fmla="*/ 38621 w 557114"/>
              <a:gd name="connsiteY33" fmla="*/ 438920 h 608062"/>
              <a:gd name="connsiteX34" fmla="*/ 173464 w 557114"/>
              <a:gd name="connsiteY34" fmla="*/ 376569 h 608062"/>
              <a:gd name="connsiteX35" fmla="*/ 173558 w 557114"/>
              <a:gd name="connsiteY35" fmla="*/ 376474 h 608062"/>
              <a:gd name="connsiteX36" fmla="*/ 180486 w 557114"/>
              <a:gd name="connsiteY36" fmla="*/ 375337 h 608062"/>
              <a:gd name="connsiteX37" fmla="*/ 200223 w 557114"/>
              <a:gd name="connsiteY37" fmla="*/ 389172 h 608062"/>
              <a:gd name="connsiteX38" fmla="*/ 255166 w 557114"/>
              <a:gd name="connsiteY38" fmla="*/ 510272 h 608062"/>
              <a:gd name="connsiteX39" fmla="*/ 258962 w 557114"/>
              <a:gd name="connsiteY39" fmla="*/ 430202 h 608062"/>
              <a:gd name="connsiteX40" fmla="*/ 232676 w 557114"/>
              <a:gd name="connsiteY40" fmla="*/ 375432 h 608062"/>
              <a:gd name="connsiteX41" fmla="*/ 243589 w 557114"/>
              <a:gd name="connsiteY41" fmla="*/ 355438 h 608062"/>
              <a:gd name="connsiteX42" fmla="*/ 276250 w 557114"/>
              <a:gd name="connsiteY42" fmla="*/ 0 h 608062"/>
              <a:gd name="connsiteX43" fmla="*/ 277674 w 557114"/>
              <a:gd name="connsiteY43" fmla="*/ 0 h 608062"/>
              <a:gd name="connsiteX44" fmla="*/ 277863 w 557114"/>
              <a:gd name="connsiteY44" fmla="*/ 0 h 608062"/>
              <a:gd name="connsiteX45" fmla="*/ 277958 w 557114"/>
              <a:gd name="connsiteY45" fmla="*/ 0 h 608062"/>
              <a:gd name="connsiteX46" fmla="*/ 279382 w 557114"/>
              <a:gd name="connsiteY46" fmla="*/ 0 h 608062"/>
              <a:gd name="connsiteX47" fmla="*/ 402570 w 557114"/>
              <a:gd name="connsiteY47" fmla="*/ 104895 h 608062"/>
              <a:gd name="connsiteX48" fmla="*/ 394693 w 557114"/>
              <a:gd name="connsiteY48" fmla="*/ 159001 h 608062"/>
              <a:gd name="connsiteX49" fmla="*/ 405892 w 557114"/>
              <a:gd name="connsiteY49" fmla="*/ 184774 h 608062"/>
              <a:gd name="connsiteX50" fmla="*/ 377040 w 557114"/>
              <a:gd name="connsiteY50" fmla="*/ 236890 h 608062"/>
              <a:gd name="connsiteX51" fmla="*/ 315731 w 557114"/>
              <a:gd name="connsiteY51" fmla="*/ 311274 h 608062"/>
              <a:gd name="connsiteX52" fmla="*/ 277958 w 557114"/>
              <a:gd name="connsiteY52" fmla="*/ 319707 h 608062"/>
              <a:gd name="connsiteX53" fmla="*/ 277958 w 557114"/>
              <a:gd name="connsiteY53" fmla="*/ 319802 h 608062"/>
              <a:gd name="connsiteX54" fmla="*/ 277863 w 557114"/>
              <a:gd name="connsiteY54" fmla="*/ 319802 h 608062"/>
              <a:gd name="connsiteX55" fmla="*/ 277674 w 557114"/>
              <a:gd name="connsiteY55" fmla="*/ 319802 h 608062"/>
              <a:gd name="connsiteX56" fmla="*/ 277674 w 557114"/>
              <a:gd name="connsiteY56" fmla="*/ 319707 h 608062"/>
              <a:gd name="connsiteX57" fmla="*/ 239901 w 557114"/>
              <a:gd name="connsiteY57" fmla="*/ 311274 h 608062"/>
              <a:gd name="connsiteX58" fmla="*/ 178592 w 557114"/>
              <a:gd name="connsiteY58" fmla="*/ 236890 h 608062"/>
              <a:gd name="connsiteX59" fmla="*/ 149740 w 557114"/>
              <a:gd name="connsiteY59" fmla="*/ 184774 h 608062"/>
              <a:gd name="connsiteX60" fmla="*/ 161034 w 557114"/>
              <a:gd name="connsiteY60" fmla="*/ 159001 h 608062"/>
              <a:gd name="connsiteX61" fmla="*/ 153062 w 557114"/>
              <a:gd name="connsiteY61" fmla="*/ 104895 h 608062"/>
              <a:gd name="connsiteX62" fmla="*/ 276250 w 557114"/>
              <a:gd name="connsiteY62" fmla="*/ 0 h 60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57114" h="608062">
                <a:moveTo>
                  <a:pt x="243589" y="355438"/>
                </a:moveTo>
                <a:lnTo>
                  <a:pt x="277656" y="355438"/>
                </a:lnTo>
                <a:lnTo>
                  <a:pt x="277940" y="355438"/>
                </a:lnTo>
                <a:lnTo>
                  <a:pt x="278604" y="355438"/>
                </a:lnTo>
                <a:lnTo>
                  <a:pt x="279174" y="355438"/>
                </a:lnTo>
                <a:lnTo>
                  <a:pt x="279458" y="355438"/>
                </a:lnTo>
                <a:lnTo>
                  <a:pt x="279553" y="355438"/>
                </a:lnTo>
                <a:lnTo>
                  <a:pt x="313620" y="355438"/>
                </a:lnTo>
                <a:cubicBezTo>
                  <a:pt x="325007" y="355438"/>
                  <a:pt x="330511" y="364630"/>
                  <a:pt x="324438" y="375432"/>
                </a:cubicBezTo>
                <a:cubicBezTo>
                  <a:pt x="321781" y="379980"/>
                  <a:pt x="298152" y="430202"/>
                  <a:pt x="298152" y="430202"/>
                </a:cubicBezTo>
                <a:lnTo>
                  <a:pt x="301948" y="510272"/>
                </a:lnTo>
                <a:cubicBezTo>
                  <a:pt x="317700" y="481655"/>
                  <a:pt x="343131" y="422432"/>
                  <a:pt x="356891" y="389172"/>
                </a:cubicBezTo>
                <a:cubicBezTo>
                  <a:pt x="356891" y="389172"/>
                  <a:pt x="356891" y="389172"/>
                  <a:pt x="356986" y="389172"/>
                </a:cubicBezTo>
                <a:cubicBezTo>
                  <a:pt x="359832" y="381117"/>
                  <a:pt x="367519" y="375337"/>
                  <a:pt x="376628" y="375337"/>
                </a:cubicBezTo>
                <a:cubicBezTo>
                  <a:pt x="379096" y="375337"/>
                  <a:pt x="381373" y="375716"/>
                  <a:pt x="383556" y="376474"/>
                </a:cubicBezTo>
                <a:cubicBezTo>
                  <a:pt x="383650" y="376474"/>
                  <a:pt x="383650" y="376474"/>
                  <a:pt x="383745" y="376569"/>
                </a:cubicBezTo>
                <a:cubicBezTo>
                  <a:pt x="387446" y="377706"/>
                  <a:pt x="464973" y="411724"/>
                  <a:pt x="518588" y="438920"/>
                </a:cubicBezTo>
                <a:cubicBezTo>
                  <a:pt x="542595" y="451049"/>
                  <a:pt x="557114" y="466305"/>
                  <a:pt x="557114" y="482224"/>
                </a:cubicBezTo>
                <a:lnTo>
                  <a:pt x="557114" y="608062"/>
                </a:lnTo>
                <a:lnTo>
                  <a:pt x="279743" y="608062"/>
                </a:lnTo>
                <a:lnTo>
                  <a:pt x="279458" y="608062"/>
                </a:lnTo>
                <a:lnTo>
                  <a:pt x="279364" y="608062"/>
                </a:lnTo>
                <a:lnTo>
                  <a:pt x="279174" y="608062"/>
                </a:lnTo>
                <a:lnTo>
                  <a:pt x="278984" y="608062"/>
                </a:lnTo>
                <a:lnTo>
                  <a:pt x="278604" y="608062"/>
                </a:lnTo>
                <a:lnTo>
                  <a:pt x="278130" y="608062"/>
                </a:lnTo>
                <a:lnTo>
                  <a:pt x="277940" y="608062"/>
                </a:lnTo>
                <a:lnTo>
                  <a:pt x="277845" y="608062"/>
                </a:lnTo>
                <a:lnTo>
                  <a:pt x="277750" y="608062"/>
                </a:lnTo>
                <a:lnTo>
                  <a:pt x="277656" y="608062"/>
                </a:lnTo>
                <a:lnTo>
                  <a:pt x="277371" y="608062"/>
                </a:lnTo>
                <a:lnTo>
                  <a:pt x="0" y="608062"/>
                </a:lnTo>
                <a:lnTo>
                  <a:pt x="0" y="482224"/>
                </a:lnTo>
                <a:cubicBezTo>
                  <a:pt x="0" y="466305"/>
                  <a:pt x="14519" y="451049"/>
                  <a:pt x="38621" y="438920"/>
                </a:cubicBezTo>
                <a:cubicBezTo>
                  <a:pt x="92141" y="411724"/>
                  <a:pt x="169668" y="377706"/>
                  <a:pt x="173464" y="376569"/>
                </a:cubicBezTo>
                <a:cubicBezTo>
                  <a:pt x="173464" y="376474"/>
                  <a:pt x="173464" y="376474"/>
                  <a:pt x="173558" y="376474"/>
                </a:cubicBezTo>
                <a:cubicBezTo>
                  <a:pt x="175741" y="375716"/>
                  <a:pt x="178018" y="375337"/>
                  <a:pt x="180486" y="375337"/>
                </a:cubicBezTo>
                <a:cubicBezTo>
                  <a:pt x="189595" y="375337"/>
                  <a:pt x="197282" y="381117"/>
                  <a:pt x="200223" y="389172"/>
                </a:cubicBezTo>
                <a:cubicBezTo>
                  <a:pt x="214078" y="422432"/>
                  <a:pt x="239414" y="481655"/>
                  <a:pt x="255166" y="510272"/>
                </a:cubicBezTo>
                <a:lnTo>
                  <a:pt x="258962" y="430202"/>
                </a:lnTo>
                <a:cubicBezTo>
                  <a:pt x="258962" y="430202"/>
                  <a:pt x="235333" y="379980"/>
                  <a:pt x="232676" y="375432"/>
                </a:cubicBezTo>
                <a:cubicBezTo>
                  <a:pt x="226603" y="364630"/>
                  <a:pt x="232107" y="355438"/>
                  <a:pt x="243589" y="355438"/>
                </a:cubicBezTo>
                <a:close/>
                <a:moveTo>
                  <a:pt x="276250" y="0"/>
                </a:moveTo>
                <a:cubicBezTo>
                  <a:pt x="276725" y="0"/>
                  <a:pt x="277199" y="0"/>
                  <a:pt x="277674" y="0"/>
                </a:cubicBezTo>
                <a:cubicBezTo>
                  <a:pt x="277769" y="0"/>
                  <a:pt x="277769" y="0"/>
                  <a:pt x="277863" y="0"/>
                </a:cubicBezTo>
                <a:cubicBezTo>
                  <a:pt x="277863" y="0"/>
                  <a:pt x="277863" y="0"/>
                  <a:pt x="277958" y="0"/>
                </a:cubicBezTo>
                <a:cubicBezTo>
                  <a:pt x="278433" y="0"/>
                  <a:pt x="278907" y="0"/>
                  <a:pt x="279382" y="0"/>
                </a:cubicBezTo>
                <a:cubicBezTo>
                  <a:pt x="385487" y="0"/>
                  <a:pt x="405417" y="75615"/>
                  <a:pt x="402570" y="104895"/>
                </a:cubicBezTo>
                <a:cubicBezTo>
                  <a:pt x="400387" y="128395"/>
                  <a:pt x="394693" y="159001"/>
                  <a:pt x="394693" y="159001"/>
                </a:cubicBezTo>
                <a:cubicBezTo>
                  <a:pt x="394693" y="159001"/>
                  <a:pt x="405892" y="164118"/>
                  <a:pt x="405892" y="184774"/>
                </a:cubicBezTo>
                <a:cubicBezTo>
                  <a:pt x="402001" y="236511"/>
                  <a:pt x="381311" y="214149"/>
                  <a:pt x="377040" y="236890"/>
                </a:cubicBezTo>
                <a:cubicBezTo>
                  <a:pt x="370017" y="274603"/>
                  <a:pt x="336610" y="301893"/>
                  <a:pt x="315731" y="311274"/>
                </a:cubicBezTo>
                <a:cubicBezTo>
                  <a:pt x="303583" y="316770"/>
                  <a:pt x="291055" y="319518"/>
                  <a:pt x="277958" y="319707"/>
                </a:cubicBezTo>
                <a:lnTo>
                  <a:pt x="277958" y="319802"/>
                </a:lnTo>
                <a:cubicBezTo>
                  <a:pt x="277863" y="319802"/>
                  <a:pt x="277863" y="319802"/>
                  <a:pt x="277863" y="319802"/>
                </a:cubicBezTo>
                <a:cubicBezTo>
                  <a:pt x="277769" y="319802"/>
                  <a:pt x="277769" y="319802"/>
                  <a:pt x="277674" y="319802"/>
                </a:cubicBezTo>
                <a:lnTo>
                  <a:pt x="277674" y="319707"/>
                </a:lnTo>
                <a:cubicBezTo>
                  <a:pt x="264577" y="319518"/>
                  <a:pt x="252049" y="316770"/>
                  <a:pt x="239901" y="311274"/>
                </a:cubicBezTo>
                <a:cubicBezTo>
                  <a:pt x="219022" y="301893"/>
                  <a:pt x="185615" y="274603"/>
                  <a:pt x="178592" y="236890"/>
                </a:cubicBezTo>
                <a:cubicBezTo>
                  <a:pt x="174321" y="214149"/>
                  <a:pt x="153631" y="236511"/>
                  <a:pt x="149740" y="184774"/>
                </a:cubicBezTo>
                <a:cubicBezTo>
                  <a:pt x="149740" y="164118"/>
                  <a:pt x="161034" y="159001"/>
                  <a:pt x="161034" y="159001"/>
                </a:cubicBezTo>
                <a:cubicBezTo>
                  <a:pt x="161034" y="159001"/>
                  <a:pt x="155245" y="128395"/>
                  <a:pt x="153062" y="104895"/>
                </a:cubicBezTo>
                <a:cubicBezTo>
                  <a:pt x="150215" y="75615"/>
                  <a:pt x="170145" y="0"/>
                  <a:pt x="276250" y="0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80" y="466988"/>
            <a:ext cx="1357379" cy="13600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63297F-69EE-4C8A-94C2-2ABD71131D21}"/>
              </a:ext>
            </a:extLst>
          </p:cNvPr>
          <p:cNvSpPr txBox="1"/>
          <p:nvPr/>
        </p:nvSpPr>
        <p:spPr>
          <a:xfrm>
            <a:off x="4809625" y="3617121"/>
            <a:ext cx="322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QQ: 1138398767</a:t>
            </a:r>
            <a:endParaRPr lang="zh-CN" altLang="en-US" sz="2800" dirty="0"/>
          </a:p>
        </p:txBody>
      </p:sp>
      <p:pic>
        <p:nvPicPr>
          <p:cNvPr id="1026" name="Picture 2" descr="等一个小红点_小红点_一个表情">
            <a:extLst>
              <a:ext uri="{FF2B5EF4-FFF2-40B4-BE49-F238E27FC236}">
                <a16:creationId xmlns:a16="http://schemas.microsoft.com/office/drawing/2014/main" id="{560DCAE7-54AB-4741-899A-32E6D912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38" y="4740410"/>
            <a:ext cx="33623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6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3" grpId="0"/>
      <p:bldP spid="35" grpId="0"/>
      <p:bldP spid="36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 13">
            <a:extLst>
              <a:ext uri="{FF2B5EF4-FFF2-40B4-BE49-F238E27FC236}">
                <a16:creationId xmlns:a16="http://schemas.microsoft.com/office/drawing/2014/main" id="{C9005692-9D01-4EDF-8FFB-D2B5A773B86B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C8B60453-7B77-486C-8BAF-EA8C80521B66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79F70638-36F6-4054-A0C1-1E97DBC74AC7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18D1746-A7F0-4EBA-ADDA-0FB433B4CE87}"/>
              </a:ext>
            </a:extLst>
          </p:cNvPr>
          <p:cNvCxnSpPr>
            <a:endCxn id="96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>
            <a:extLst>
              <a:ext uri="{FF2B5EF4-FFF2-40B4-BE49-F238E27FC236}">
                <a16:creationId xmlns:a16="http://schemas.microsoft.com/office/drawing/2014/main" id="{5206E6AE-4524-492B-BBD8-B2B4B24E3088}"/>
              </a:ext>
            </a:extLst>
          </p:cNvPr>
          <p:cNvSpPr txBox="1">
            <a:spLocks/>
          </p:cNvSpPr>
          <p:nvPr/>
        </p:nvSpPr>
        <p:spPr>
          <a:xfrm>
            <a:off x="903288" y="11728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323F4F"/>
                </a:solidFill>
              </a:rPr>
              <a:t>个人介绍</a:t>
            </a:r>
          </a:p>
        </p:txBody>
      </p:sp>
      <p:sp>
        <p:nvSpPr>
          <p:cNvPr id="77" name="梯形 76">
            <a:extLst>
              <a:ext uri="{FF2B5EF4-FFF2-40B4-BE49-F238E27FC236}">
                <a16:creationId xmlns:a16="http://schemas.microsoft.com/office/drawing/2014/main" id="{F74EAB83-B9A8-4BC6-BCD4-2ED8CC448A98}"/>
              </a:ext>
            </a:extLst>
          </p:cNvPr>
          <p:cNvSpPr/>
          <p:nvPr/>
        </p:nvSpPr>
        <p:spPr>
          <a:xfrm flipV="1">
            <a:off x="1402769" y="2087088"/>
            <a:ext cx="9558000" cy="3684896"/>
          </a:xfrm>
          <a:prstGeom prst="trapezoid">
            <a:avLst>
              <a:gd name="adj" fmla="val 2291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FA5A938-8BC8-4E06-ADF7-845D80BD4C2A}"/>
              </a:ext>
            </a:extLst>
          </p:cNvPr>
          <p:cNvSpPr/>
          <p:nvPr/>
        </p:nvSpPr>
        <p:spPr>
          <a:xfrm>
            <a:off x="1517719" y="2001790"/>
            <a:ext cx="9337183" cy="3683358"/>
          </a:xfrm>
          <a:prstGeom prst="rect">
            <a:avLst/>
          </a:prstGeom>
          <a:solidFill>
            <a:srgbClr val="FFC2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EF631053-E08D-42AD-BD76-B94146ED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411" y="2378510"/>
            <a:ext cx="8461177" cy="430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家乡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山东泰安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中学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泰安一中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爱好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摇滚、足球、动画，不会打游戏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orz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性格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乐于助人、认真负责、自律、自我驱动能力强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3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505460" y="486410"/>
            <a:ext cx="11181080" cy="5885180"/>
          </a:xfrm>
          <a:prstGeom prst="snip1Rect">
            <a:avLst>
              <a:gd name="adj" fmla="val 6128"/>
            </a:avLst>
          </a:prstGeom>
          <a:noFill/>
          <a:ln w="19050">
            <a:solidFill>
              <a:srgbClr val="172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剪去单角的矩形 2"/>
          <p:cNvSpPr/>
          <p:nvPr/>
        </p:nvSpPr>
        <p:spPr>
          <a:xfrm flipH="1">
            <a:off x="505460" y="486410"/>
            <a:ext cx="2411095" cy="818515"/>
          </a:xfrm>
          <a:prstGeom prst="snip1Rect">
            <a:avLst>
              <a:gd name="adj" fmla="val 44840"/>
            </a:avLst>
          </a:prstGeom>
          <a:solidFill>
            <a:srgbClr val="FFC200"/>
          </a:solidFill>
          <a:ln>
            <a:solidFill>
              <a:srgbClr val="1723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05460" y="1290320"/>
            <a:ext cx="4813300" cy="14605"/>
          </a:xfrm>
          <a:prstGeom prst="line">
            <a:avLst/>
          </a:prstGeom>
          <a:ln w="25400">
            <a:solidFill>
              <a:srgbClr val="1723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78205" y="586105"/>
            <a:ext cx="1666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23F4F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036570" y="678815"/>
            <a:ext cx="2096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1723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83254" y="2034212"/>
            <a:ext cx="291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3255" y="3089525"/>
            <a:ext cx="538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关于保研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83254" y="4127402"/>
            <a:ext cx="493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FAQ——</a:t>
            </a:r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误区与转变、社团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83255" y="5193824"/>
            <a:ext cx="249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b="1" spc="300" dirty="0">
                <a:solidFill>
                  <a:srgbClr val="17234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心态、身体</a:t>
            </a: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20953588">
            <a:off x="1018511" y="5462369"/>
            <a:ext cx="370898" cy="319739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16815694">
            <a:off x="10158087" y="1134848"/>
            <a:ext cx="360696" cy="310945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340610" y="1973580"/>
            <a:ext cx="582930" cy="582930"/>
            <a:chOff x="2340610" y="1973580"/>
            <a:chExt cx="582930" cy="582930"/>
          </a:xfrm>
        </p:grpSpPr>
        <p:sp>
          <p:nvSpPr>
            <p:cNvPr id="2" name="矩形 1"/>
            <p:cNvSpPr/>
            <p:nvPr/>
          </p:nvSpPr>
          <p:spPr>
            <a:xfrm>
              <a:off x="2340610" y="1973580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一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459BCD-8B1E-4A85-BD4C-E85090050408}"/>
                </a:ext>
              </a:extLst>
            </p:cNvPr>
            <p:cNvSpPr/>
            <p:nvPr/>
          </p:nvSpPr>
          <p:spPr>
            <a:xfrm>
              <a:off x="2802255" y="1989511"/>
              <a:ext cx="114174" cy="5561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40610" y="3016885"/>
            <a:ext cx="600647" cy="582930"/>
            <a:chOff x="2340610" y="3016885"/>
            <a:chExt cx="600647" cy="582930"/>
          </a:xfrm>
        </p:grpSpPr>
        <p:sp>
          <p:nvSpPr>
            <p:cNvPr id="7" name="矩形 6"/>
            <p:cNvSpPr/>
            <p:nvPr/>
          </p:nvSpPr>
          <p:spPr>
            <a:xfrm>
              <a:off x="2340610" y="3016885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二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AE0B90-DF63-4C04-AE4A-F9164880D8EE}"/>
                </a:ext>
              </a:extLst>
            </p:cNvPr>
            <p:cNvSpPr/>
            <p:nvPr/>
          </p:nvSpPr>
          <p:spPr>
            <a:xfrm>
              <a:off x="2827083" y="3042285"/>
              <a:ext cx="114174" cy="556147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40610" y="4060190"/>
            <a:ext cx="608050" cy="582930"/>
            <a:chOff x="2340610" y="4060190"/>
            <a:chExt cx="608050" cy="582930"/>
          </a:xfrm>
        </p:grpSpPr>
        <p:sp>
          <p:nvSpPr>
            <p:cNvPr id="12" name="矩形 11"/>
            <p:cNvSpPr/>
            <p:nvPr/>
          </p:nvSpPr>
          <p:spPr>
            <a:xfrm>
              <a:off x="2340610" y="4060190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27FB019-4EC7-41E9-9D85-C4F2EFDD43B7}"/>
                </a:ext>
              </a:extLst>
            </p:cNvPr>
            <p:cNvSpPr/>
            <p:nvPr/>
          </p:nvSpPr>
          <p:spPr>
            <a:xfrm>
              <a:off x="2834486" y="4080162"/>
              <a:ext cx="114174" cy="55614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40610" y="5103495"/>
            <a:ext cx="582930" cy="585665"/>
            <a:chOff x="2340610" y="5103495"/>
            <a:chExt cx="582930" cy="585665"/>
          </a:xfrm>
        </p:grpSpPr>
        <p:sp>
          <p:nvSpPr>
            <p:cNvPr id="15" name="矩形 14"/>
            <p:cNvSpPr/>
            <p:nvPr/>
          </p:nvSpPr>
          <p:spPr>
            <a:xfrm>
              <a:off x="2340610" y="5103495"/>
              <a:ext cx="582930" cy="582930"/>
            </a:xfrm>
            <a:prstGeom prst="rect">
              <a:avLst/>
            </a:prstGeom>
            <a:noFill/>
            <a:ln>
              <a:solidFill>
                <a:srgbClr val="FFC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C200"/>
                  </a:solidFill>
                  <a:latin typeface="微软雅黑" panose="020B0503020204020204" charset="-122"/>
                  <a:ea typeface="微软雅黑" panose="020B0503020204020204" charset="-122"/>
                </a:rPr>
                <a:t>四</a:t>
              </a:r>
              <a:endParaRPr lang="en-US" altLang="zh-CN" sz="2400" b="1" dirty="0">
                <a:solidFill>
                  <a:srgbClr val="FFC2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591213E-0A8B-4B6E-BF63-E4B0868E5750}"/>
                </a:ext>
              </a:extLst>
            </p:cNvPr>
            <p:cNvSpPr/>
            <p:nvPr/>
          </p:nvSpPr>
          <p:spPr>
            <a:xfrm>
              <a:off x="2801111" y="5133013"/>
              <a:ext cx="114174" cy="556147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3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" grpId="0" bldLvl="0" animBg="1"/>
      <p:bldP spid="18" grpId="0"/>
      <p:bldP spid="19" grpId="0"/>
      <p:bldP spid="10" grpId="0"/>
      <p:bldP spid="9" grpId="0"/>
      <p:bldP spid="13" grpId="0"/>
      <p:bldP spid="16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16212" y="7552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914316" y="3042125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  </a:t>
            </a:r>
            <a:r>
              <a:rPr lang="zh-CN" altLang="en-US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42817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951486" y="1892761"/>
            <a:ext cx="591642" cy="591642"/>
            <a:chOff x="4875421" y="2877508"/>
            <a:chExt cx="612620" cy="612620"/>
          </a:xfrm>
        </p:grpSpPr>
        <p:sp>
          <p:nvSpPr>
            <p:cNvPr id="117" name="椭圆 116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19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0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1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22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951486" y="2909649"/>
            <a:ext cx="591642" cy="591642"/>
            <a:chOff x="4875421" y="2877508"/>
            <a:chExt cx="612620" cy="612620"/>
          </a:xfrm>
        </p:grpSpPr>
        <p:sp>
          <p:nvSpPr>
            <p:cNvPr id="143" name="椭圆 142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44" name="组合 143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4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0" name="组合 149"/>
          <p:cNvGrpSpPr/>
          <p:nvPr/>
        </p:nvGrpSpPr>
        <p:grpSpPr>
          <a:xfrm>
            <a:off x="951486" y="3884678"/>
            <a:ext cx="591642" cy="591642"/>
            <a:chOff x="4875421" y="2877508"/>
            <a:chExt cx="612620" cy="612620"/>
          </a:xfrm>
        </p:grpSpPr>
        <p:sp>
          <p:nvSpPr>
            <p:cNvPr id="152" name="椭圆 151"/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53" name="组合 152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54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5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6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7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951484" y="4952342"/>
            <a:ext cx="591642" cy="591642"/>
            <a:chOff x="4875419" y="2877508"/>
            <a:chExt cx="612620" cy="612620"/>
          </a:xfrm>
        </p:grpSpPr>
        <p:sp>
          <p:nvSpPr>
            <p:cNvPr id="161" name="椭圆 160"/>
            <p:cNvSpPr/>
            <p:nvPr/>
          </p:nvSpPr>
          <p:spPr>
            <a:xfrm>
              <a:off x="4875419" y="2877508"/>
              <a:ext cx="612620" cy="612620"/>
            </a:xfrm>
            <a:prstGeom prst="ellipse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62" name="组合 161"/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163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4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5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6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1678245" y="1852854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学业竞赛</a:t>
            </a:r>
          </a:p>
        </p:txBody>
      </p:sp>
      <p:sp>
        <p:nvSpPr>
          <p:cNvPr id="56" name="矩形 55"/>
          <p:cNvSpPr/>
          <p:nvPr/>
        </p:nvSpPr>
        <p:spPr>
          <a:xfrm>
            <a:off x="1678245" y="2901895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学术科研</a:t>
            </a:r>
          </a:p>
        </p:txBody>
      </p:sp>
      <p:sp>
        <p:nvSpPr>
          <p:cNvPr id="59" name="矩形 58"/>
          <p:cNvSpPr/>
          <p:nvPr/>
        </p:nvSpPr>
        <p:spPr>
          <a:xfrm>
            <a:off x="1678245" y="3896572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志愿实践</a:t>
            </a:r>
          </a:p>
        </p:txBody>
      </p:sp>
      <p:sp>
        <p:nvSpPr>
          <p:cNvPr id="62" name="矩形 61"/>
          <p:cNvSpPr/>
          <p:nvPr/>
        </p:nvSpPr>
        <p:spPr>
          <a:xfrm>
            <a:off x="1678245" y="4956117"/>
            <a:ext cx="205055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创新创业</a:t>
            </a:r>
          </a:p>
        </p:txBody>
      </p:sp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B825D36-2431-4656-BC13-1D473921E966}"/>
              </a:ext>
            </a:extLst>
          </p:cNvPr>
          <p:cNvSpPr txBox="1"/>
          <p:nvPr/>
        </p:nvSpPr>
        <p:spPr>
          <a:xfrm>
            <a:off x="638254" y="930233"/>
            <a:ext cx="428231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大学没有标准答案</a:t>
            </a:r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CE88D3E-EEBC-4ED8-ABA6-3D5173472E92}"/>
              </a:ext>
            </a:extLst>
          </p:cNvPr>
          <p:cNvGrpSpPr/>
          <p:nvPr/>
        </p:nvGrpSpPr>
        <p:grpSpPr>
          <a:xfrm>
            <a:off x="1026579" y="5967278"/>
            <a:ext cx="591642" cy="591642"/>
            <a:chOff x="4875421" y="2877508"/>
            <a:chExt cx="612620" cy="61262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DA1BECDF-0620-4C8C-AA83-B9D3C3501CC4}"/>
                </a:ext>
              </a:extLst>
            </p:cNvPr>
            <p:cNvSpPr/>
            <p:nvPr/>
          </p:nvSpPr>
          <p:spPr>
            <a:xfrm>
              <a:off x="4875421" y="2877508"/>
              <a:ext cx="612620" cy="612620"/>
            </a:xfrm>
            <a:prstGeom prst="ellipse">
              <a:avLst/>
            </a:prstGeom>
            <a:solidFill>
              <a:srgbClr val="FF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A102886-D051-43FA-B69B-7564DDF44E51}"/>
                </a:ext>
              </a:extLst>
            </p:cNvPr>
            <p:cNvGrpSpPr/>
            <p:nvPr/>
          </p:nvGrpSpPr>
          <p:grpSpPr>
            <a:xfrm flipH="1">
              <a:off x="5000369" y="2999972"/>
              <a:ext cx="362725" cy="367692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50" name="Freeform 22">
                <a:extLst>
                  <a:ext uri="{FF2B5EF4-FFF2-40B4-BE49-F238E27FC236}">
                    <a16:creationId xmlns:a16="http://schemas.microsoft.com/office/drawing/2014/main" id="{60C19725-5B0D-4ACC-877D-4EEB360DD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3" name="Freeform 23">
                <a:extLst>
                  <a:ext uri="{FF2B5EF4-FFF2-40B4-BE49-F238E27FC236}">
                    <a16:creationId xmlns:a16="http://schemas.microsoft.com/office/drawing/2014/main" id="{B9D1D64E-25E0-4EC8-BE2B-59AF8BB40D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C8247841-689B-4029-9EAF-2B6F40A7D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8E4131D7-3A2C-4A87-A9F2-B3704B7E0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C50A7B8C-8BE0-476B-A6F8-39564C9D627A}"/>
              </a:ext>
            </a:extLst>
          </p:cNvPr>
          <p:cNvSpPr/>
          <p:nvPr/>
        </p:nvSpPr>
        <p:spPr>
          <a:xfrm>
            <a:off x="1753338" y="5927371"/>
            <a:ext cx="2666262" cy="63318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由你探索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1A994-EB12-48A6-B034-05E77B97C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89" y="0"/>
            <a:ext cx="5858427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FC474F0-9F8C-4F07-BF96-453E55A27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85875"/>
            <a:ext cx="7402470" cy="3913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F47919-0C69-4BEF-925B-22CB4D6E3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05" y="195899"/>
            <a:ext cx="7114229" cy="6384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EA9D76-5CD1-46EF-875A-C24CFB02E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39" y="14060"/>
            <a:ext cx="7069377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6515EB-2370-4517-ABAA-7E6915E6C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30" y="7030"/>
            <a:ext cx="722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9" grpId="0"/>
      <p:bldP spid="62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13">
            <a:extLst>
              <a:ext uri="{FF2B5EF4-FFF2-40B4-BE49-F238E27FC236}">
                <a16:creationId xmlns:a16="http://schemas.microsoft.com/office/drawing/2014/main" id="{79DD8441-30F0-4895-8E1D-4D1B1A6A6BD8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A2486C9-68A0-48DA-867F-86D56787EB0E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62B577A5-5C5A-4B74-A633-7292E5461E19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98B703B-10C0-4461-970F-D4E4B7FBFF5F}"/>
              </a:ext>
            </a:extLst>
          </p:cNvPr>
          <p:cNvCxnSpPr>
            <a:endCxn id="74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EFC2803-DA7D-4819-957A-25D603D9ACB6}"/>
              </a:ext>
            </a:extLst>
          </p:cNvPr>
          <p:cNvSpPr txBox="1"/>
          <p:nvPr/>
        </p:nvSpPr>
        <p:spPr>
          <a:xfrm>
            <a:off x="1031969" y="2384101"/>
            <a:ext cx="9011338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3200" dirty="0">
              <a:solidFill>
                <a:srgbClr val="323F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找到自己愿意付出努力的事，对一个大学生而言，已经非常幸运；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为自己喜欢的事努力，便是最好的状态。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427598-A862-4B1E-BA1A-5DD0F92ED97A}"/>
              </a:ext>
            </a:extLst>
          </p:cNvPr>
          <p:cNvSpPr txBox="1"/>
          <p:nvPr/>
        </p:nvSpPr>
        <p:spPr>
          <a:xfrm>
            <a:off x="1026578" y="976025"/>
            <a:ext cx="770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本科阶段的目标</a:t>
            </a:r>
            <a:endParaRPr lang="en-US" altLang="zh-CN" sz="3600" b="1" dirty="0"/>
          </a:p>
          <a:p>
            <a:r>
              <a:rPr lang="en-US" altLang="zh-CN" sz="3600" b="1" dirty="0"/>
              <a:t>——</a:t>
            </a:r>
            <a:r>
              <a:rPr lang="zh-CN" altLang="en-US" sz="3600" b="1" dirty="0"/>
              <a:t>打好学业基础、个人探索和提升</a:t>
            </a:r>
          </a:p>
        </p:txBody>
      </p:sp>
    </p:spTree>
    <p:extLst>
      <p:ext uri="{BB962C8B-B14F-4D97-AF65-F5344CB8AC3E}">
        <p14:creationId xmlns:p14="http://schemas.microsoft.com/office/powerpoint/2010/main" val="2166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C57BA57-3820-41DB-BC79-C929CD99E474}"/>
              </a:ext>
            </a:extLst>
          </p:cNvPr>
          <p:cNvGrpSpPr/>
          <p:nvPr/>
        </p:nvGrpSpPr>
        <p:grpSpPr>
          <a:xfrm>
            <a:off x="2641600" y="2257387"/>
            <a:ext cx="6908800" cy="2343228"/>
            <a:chOff x="1142197" y="2423161"/>
            <a:chExt cx="4389922" cy="170687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FA83DE-73C5-4837-A74A-59E84392A922}"/>
                </a:ext>
              </a:extLst>
            </p:cNvPr>
            <p:cNvSpPr/>
            <p:nvPr/>
          </p:nvSpPr>
          <p:spPr>
            <a:xfrm>
              <a:off x="1395279" y="3642362"/>
              <a:ext cx="4136840" cy="487678"/>
            </a:xfrm>
            <a:prstGeom prst="parallelogram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D14F63E5-36C3-498D-A64C-FE1BB9291970}"/>
                </a:ext>
              </a:extLst>
            </p:cNvPr>
            <p:cNvSpPr/>
            <p:nvPr/>
          </p:nvSpPr>
          <p:spPr>
            <a:xfrm>
              <a:off x="1142197" y="2423161"/>
              <a:ext cx="4316519" cy="1280162"/>
            </a:xfrm>
            <a:prstGeom prst="parallelogram">
              <a:avLst/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8AFAFAD4-EF6D-40EF-86F4-D96460932D15}"/>
                </a:ext>
              </a:extLst>
            </p:cNvPr>
            <p:cNvSpPr/>
            <p:nvPr/>
          </p:nvSpPr>
          <p:spPr>
            <a:xfrm>
              <a:off x="1577340" y="2484121"/>
              <a:ext cx="3749040" cy="1402080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400E171D-8910-4C4B-B049-EB1E2299DC96}"/>
              </a:ext>
            </a:extLst>
          </p:cNvPr>
          <p:cNvSpPr/>
          <p:nvPr/>
        </p:nvSpPr>
        <p:spPr>
          <a:xfrm rot="6300000">
            <a:off x="1110924" y="1799742"/>
            <a:ext cx="653578" cy="563429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3BC07C0-EF09-40DC-B7DA-D34E26607453}"/>
              </a:ext>
            </a:extLst>
          </p:cNvPr>
          <p:cNvSpPr/>
          <p:nvPr/>
        </p:nvSpPr>
        <p:spPr>
          <a:xfrm rot="3600000">
            <a:off x="2590458" y="5148995"/>
            <a:ext cx="370877" cy="319721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DCF096C-1211-4832-A7A0-03CBBD2C0253}"/>
              </a:ext>
            </a:extLst>
          </p:cNvPr>
          <p:cNvSpPr/>
          <p:nvPr/>
        </p:nvSpPr>
        <p:spPr>
          <a:xfrm rot="10511763">
            <a:off x="7341382" y="1015249"/>
            <a:ext cx="495457" cy="427117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DE67144C-0DA4-45F8-8ED0-EDA32529AC02}"/>
              </a:ext>
            </a:extLst>
          </p:cNvPr>
          <p:cNvSpPr/>
          <p:nvPr/>
        </p:nvSpPr>
        <p:spPr>
          <a:xfrm rot="6300000">
            <a:off x="10091169" y="5211438"/>
            <a:ext cx="638935" cy="550806"/>
          </a:xfrm>
          <a:prstGeom prst="triangle">
            <a:avLst>
              <a:gd name="adj" fmla="val 0"/>
            </a:avLst>
          </a:pr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3D8918-0F5C-4C45-A724-9C9FCE7100D4}"/>
              </a:ext>
            </a:extLst>
          </p:cNvPr>
          <p:cNvGrpSpPr/>
          <p:nvPr/>
        </p:nvGrpSpPr>
        <p:grpSpPr>
          <a:xfrm>
            <a:off x="-13752" y="5308854"/>
            <a:ext cx="2189539" cy="1549147"/>
            <a:chOff x="-13752" y="5308854"/>
            <a:chExt cx="2189539" cy="1549147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1EDFB920-4ECE-40F4-8F3D-9237C2DF12B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E991996-9BBF-4658-82E1-97ADDAA28B27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7023CE-1DB1-47DC-B3D7-147C9BCADE3F}"/>
              </a:ext>
            </a:extLst>
          </p:cNvPr>
          <p:cNvGrpSpPr/>
          <p:nvPr/>
        </p:nvGrpSpPr>
        <p:grpSpPr>
          <a:xfrm rot="10800000">
            <a:off x="10002459" y="-2"/>
            <a:ext cx="2189539" cy="2773681"/>
            <a:chOff x="-13752" y="5308854"/>
            <a:chExt cx="2189539" cy="1549147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F98D95A4-750F-4BD3-BF83-77556EE8763F}"/>
                </a:ext>
              </a:extLst>
            </p:cNvPr>
            <p:cNvSpPr/>
            <p:nvPr/>
          </p:nvSpPr>
          <p:spPr>
            <a:xfrm>
              <a:off x="-13752" y="5308854"/>
              <a:ext cx="2189539" cy="1549145"/>
            </a:xfrm>
            <a:prstGeom prst="triangle">
              <a:avLst>
                <a:gd name="adj" fmla="val 0"/>
              </a:avLst>
            </a:prstGeom>
            <a:solidFill>
              <a:srgbClr val="323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FF6E00A5-FACA-494E-A34C-0983B5B2E096}"/>
                </a:ext>
              </a:extLst>
            </p:cNvPr>
            <p:cNvSpPr/>
            <p:nvPr/>
          </p:nvSpPr>
          <p:spPr>
            <a:xfrm>
              <a:off x="-13752" y="5549381"/>
              <a:ext cx="2189539" cy="1308620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6417EC5C-E866-4D9B-85CE-2152C9BA11E2}"/>
              </a:ext>
            </a:extLst>
          </p:cNvPr>
          <p:cNvSpPr txBox="1"/>
          <p:nvPr/>
        </p:nvSpPr>
        <p:spPr>
          <a:xfrm>
            <a:off x="3643168" y="2641752"/>
            <a:ext cx="4905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 </a:t>
            </a:r>
            <a:r>
              <a:rPr lang="zh-CN" altLang="en-US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保研</a:t>
            </a:r>
            <a:endParaRPr lang="en-US" altLang="zh-CN" sz="4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我的选择</a:t>
            </a:r>
          </a:p>
        </p:txBody>
      </p:sp>
    </p:spTree>
    <p:extLst>
      <p:ext uri="{BB962C8B-B14F-4D97-AF65-F5344CB8AC3E}">
        <p14:creationId xmlns:p14="http://schemas.microsoft.com/office/powerpoint/2010/main" val="24614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419430" y="175857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10020" y="1663234"/>
            <a:ext cx="5797742" cy="91362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考研竞争愈发激烈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上海交大计算机系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年报录比是几十比一！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19430" y="2652001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8301" y="2613227"/>
            <a:ext cx="5797742" cy="564422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失败的代价大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19430" y="4271298"/>
            <a:ext cx="643010" cy="663127"/>
          </a:xfrm>
          <a:prstGeom prst="roundRect">
            <a:avLst>
              <a:gd name="adj" fmla="val 7822"/>
            </a:avLst>
          </a:prstGeom>
          <a:solidFill>
            <a:srgbClr val="323F4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38301" y="4241951"/>
            <a:ext cx="5797742" cy="912914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计算机等热门专业更加火爆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许多其他专业跨考计算机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419430" y="5260973"/>
            <a:ext cx="643010" cy="663127"/>
          </a:xfrm>
          <a:prstGeom prst="roundRect">
            <a:avLst>
              <a:gd name="adj" fmla="val 7822"/>
            </a:avLst>
          </a:prstGeom>
          <a:solidFill>
            <a:srgbClr val="FFC200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8301" y="5293797"/>
            <a:ext cx="5797742" cy="1599705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与双非学生相比，不具有竞争力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拿考研的时间来提高自己它不香吗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不愿再经历一次高考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13">
            <a:extLst>
              <a:ext uri="{FF2B5EF4-FFF2-40B4-BE49-F238E27FC236}">
                <a16:creationId xmlns:a16="http://schemas.microsoft.com/office/drawing/2014/main" id="{8453780A-35E1-4A1C-A199-516E44B867F7}"/>
              </a:ext>
            </a:extLst>
          </p:cNvPr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8B5882-5BB0-4F16-9277-ACED4CC0DEFA}"/>
              </a:ext>
            </a:extLst>
          </p:cNvPr>
          <p:cNvCxnSpPr/>
          <p:nvPr/>
        </p:nvCxnSpPr>
        <p:spPr>
          <a:xfrm>
            <a:off x="1026579" y="805703"/>
            <a:ext cx="11165421" cy="0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0089B-AE6A-47FA-9498-A75D55D08D1C}"/>
              </a:ext>
            </a:extLst>
          </p:cNvPr>
          <p:cNvSpPr txBox="1"/>
          <p:nvPr/>
        </p:nvSpPr>
        <p:spPr>
          <a:xfrm>
            <a:off x="932294" y="905367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为什么要读研？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B557B50-6A87-4807-883F-CE2753453882}"/>
              </a:ext>
            </a:extLst>
          </p:cNvPr>
          <p:cNvSpPr/>
          <p:nvPr/>
        </p:nvSpPr>
        <p:spPr>
          <a:xfrm rot="5400000">
            <a:off x="246126" y="-270171"/>
            <a:ext cx="768277" cy="130862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09C2DD-BF13-4F5E-A9AF-2FE82B545DBC}"/>
              </a:ext>
            </a:extLst>
          </p:cNvPr>
          <p:cNvCxnSpPr>
            <a:cxnSpLocks/>
            <a:endCxn id="28" idx="105"/>
          </p:cNvCxnSpPr>
          <p:nvPr/>
        </p:nvCxnSpPr>
        <p:spPr>
          <a:xfrm flipV="1">
            <a:off x="0" y="2"/>
            <a:ext cx="1570955" cy="976023"/>
          </a:xfrm>
          <a:prstGeom prst="line">
            <a:avLst/>
          </a:prstGeom>
          <a:ln w="28575">
            <a:solidFill>
              <a:srgbClr val="FFC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CF9A4F0-8867-4665-95F4-B11FDB39B9BD}"/>
              </a:ext>
            </a:extLst>
          </p:cNvPr>
          <p:cNvSpPr txBox="1"/>
          <p:nvPr/>
        </p:nvSpPr>
        <p:spPr>
          <a:xfrm>
            <a:off x="4187504" y="899917"/>
            <a:ext cx="7303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本科学历贬值，找工作时缺乏竞争力</a:t>
            </a: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0D9C28-7C64-46B9-B84C-556A2419F7A9}"/>
              </a:ext>
            </a:extLst>
          </p:cNvPr>
          <p:cNvSpPr txBox="1"/>
          <p:nvPr/>
        </p:nvSpPr>
        <p:spPr>
          <a:xfrm>
            <a:off x="952716" y="1670505"/>
            <a:ext cx="305724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solidFill>
                  <a:srgbClr val="323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为什么不考研？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8AC6A2-3DDB-4B84-ACE4-601ECD1B2826}"/>
              </a:ext>
            </a:extLst>
          </p:cNvPr>
          <p:cNvSpPr txBox="1"/>
          <p:nvPr/>
        </p:nvSpPr>
        <p:spPr>
          <a:xfrm>
            <a:off x="5338301" y="3202752"/>
            <a:ext cx="553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调剂（调剂院校与目标院校有档次区别）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二战三战（煎熬 </a:t>
            </a:r>
            <a:r>
              <a:rPr lang="en-US" altLang="zh-CN" dirty="0"/>
              <a:t>+ </a:t>
            </a:r>
            <a:r>
              <a:rPr lang="zh-CN" altLang="en-US" dirty="0"/>
              <a:t>丢失宝贵的时间！）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工作（考研的沉没成本）</a:t>
            </a:r>
          </a:p>
        </p:txBody>
      </p:sp>
    </p:spTree>
    <p:extLst>
      <p:ext uri="{BB962C8B-B14F-4D97-AF65-F5344CB8AC3E}">
        <p14:creationId xmlns:p14="http://schemas.microsoft.com/office/powerpoint/2010/main" val="2435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30" grpId="0"/>
      <p:bldP spid="3" grpId="0"/>
      <p:bldP spid="4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年终总结述职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2552</Words>
  <Application>Microsoft Office PowerPoint</Application>
  <PresentationFormat>宽屏</PresentationFormat>
  <Paragraphs>295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Open Sans</vt:lpstr>
      <vt:lpstr>等线</vt:lpstr>
      <vt:lpstr>等线 Light</vt:lpstr>
      <vt:lpstr>微软雅黑</vt:lpstr>
      <vt:lpstr>Arial</vt:lpstr>
      <vt:lpstr>Century Gothic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简约商务工作汇报年终总结述职PPT模板</dc:title>
  <dc:creator>Administrator</dc:creator>
  <cp:lastModifiedBy>袁 童鑫</cp:lastModifiedBy>
  <cp:revision>173</cp:revision>
  <dcterms:created xsi:type="dcterms:W3CDTF">2018-12-16T09:51:58Z</dcterms:created>
  <dcterms:modified xsi:type="dcterms:W3CDTF">2020-10-05T16:33:49Z</dcterms:modified>
</cp:coreProperties>
</file>