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4"/>
  </p:sldMasterIdLst>
  <p:notesMasterIdLst>
    <p:notesMasterId r:id="rId9"/>
  </p:notesMasterIdLst>
  <p:sldIdLst>
    <p:sldId id="256" r:id="rId5"/>
    <p:sldId id="684" r:id="rId6"/>
    <p:sldId id="692" r:id="rId7"/>
    <p:sldId id="69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56"/>
            <p14:sldId id="684"/>
            <p14:sldId id="692"/>
            <p14:sldId id="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E3C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6357" autoAdjust="0"/>
  </p:normalViewPr>
  <p:slideViewPr>
    <p:cSldViewPr snapToGrid="0" snapToObjects="1">
      <p:cViewPr varScale="1">
        <p:scale>
          <a:sx n="81" d="100"/>
          <a:sy n="81" d="100"/>
        </p:scale>
        <p:origin x="48" y="10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66377-698C-488A-A313-7829FA021717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0BB3-E928-4134-A965-D23C772A4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88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/>
              <a:t>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Principal</a:t>
            </a:r>
            <a:br>
              <a:rPr lang="es-ES_tradn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scudo_PUCV-2016_color 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4" y="83971"/>
            <a:ext cx="1908218" cy="1583528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0900" y="3836872"/>
            <a:ext cx="56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err="1">
                <a:solidFill>
                  <a:srgbClr val="FFFFFF"/>
                </a:solidFill>
                <a:latin typeface="Roboto Medium"/>
                <a:cs typeface="Roboto Medium"/>
              </a:rPr>
              <a:t>Ejercicios</a:t>
            </a:r>
            <a:r>
              <a:rPr lang="en-US" sz="2000" spc="30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lang="en-US" sz="2000" spc="300" dirty="0" err="1">
                <a:solidFill>
                  <a:srgbClr val="FFFFFF"/>
                </a:solidFill>
                <a:latin typeface="Roboto Medium"/>
                <a:cs typeface="Roboto Medium"/>
              </a:rPr>
              <a:t>Optimizacion</a:t>
            </a:r>
            <a:r>
              <a:rPr lang="en-US" sz="2000" spc="300" dirty="0">
                <a:solidFill>
                  <a:srgbClr val="FFFFFF"/>
                </a:solidFill>
                <a:latin typeface="Roboto Medium"/>
                <a:cs typeface="Roboto Medium"/>
              </a:rPr>
              <a:t>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8694" y="5949600"/>
            <a:ext cx="229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>
                <a:solidFill>
                  <a:srgbClr val="FFFFFF"/>
                </a:solidFill>
                <a:latin typeface="Roboto Light"/>
                <a:cs typeface="Roboto Light"/>
              </a:rPr>
              <a:t>Valparaíso, 15 de abril 2024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900" y="5150574"/>
            <a:ext cx="385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200" dirty="0">
                <a:solidFill>
                  <a:srgbClr val="FFFFFF"/>
                </a:solidFill>
                <a:latin typeface="Roboto Medium"/>
                <a:cs typeface="Roboto Medium"/>
              </a:rPr>
              <a:t>Felipe Cisternas Caneo</a:t>
            </a:r>
            <a:br>
              <a:rPr lang="en-US" sz="1400" spc="200" dirty="0">
                <a:solidFill>
                  <a:srgbClr val="FFFFFF"/>
                </a:solidFill>
                <a:latin typeface="Roboto Medium"/>
                <a:cs typeface="Roboto Medium"/>
              </a:rPr>
            </a:br>
            <a:r>
              <a:rPr lang="en-US" sz="1400" spc="200" dirty="0">
                <a:solidFill>
                  <a:srgbClr val="FFFFFF"/>
                </a:solidFill>
                <a:latin typeface="Roboto Medium"/>
                <a:cs typeface="Roboto Medium"/>
              </a:rPr>
              <a:t>felipe.cisternasc@usm.cl</a:t>
            </a:r>
          </a:p>
        </p:txBody>
      </p:sp>
    </p:spTree>
    <p:extLst>
      <p:ext uri="{BB962C8B-B14F-4D97-AF65-F5344CB8AC3E}">
        <p14:creationId xmlns:p14="http://schemas.microsoft.com/office/powerpoint/2010/main" val="9835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9819"/>
            <a:ext cx="569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spc="200" dirty="0">
                <a:solidFill>
                  <a:schemeClr val="accent2">
                    <a:lumMod val="75000"/>
                  </a:schemeClr>
                </a:solidFill>
                <a:latin typeface="Roboto Medium"/>
                <a:cs typeface="Roboto Medium"/>
              </a:rPr>
              <a:t>Ejercicio 1</a:t>
            </a:r>
            <a:endParaRPr lang="es-CL" sz="1600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C1180B-FE32-B773-5D6E-4B4D98B3F952}"/>
              </a:ext>
            </a:extLst>
          </p:cNvPr>
          <p:cNvSpPr txBox="1"/>
          <p:nvPr/>
        </p:nvSpPr>
        <p:spPr>
          <a:xfrm>
            <a:off x="0" y="135837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Una fábrica de automóviles construye tres tipos de vehículos: compactos, medianos y grandes. Los requerimientos de materiales, mano de obra y el beneficio obtenido por cada tipo de vehículo fabricado es la siguiente: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E0406E4-26B7-0A0A-E526-97FC2AB9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02896"/>
              </p:ext>
            </p:extLst>
          </p:nvPr>
        </p:nvGraphicFramePr>
        <p:xfrm>
          <a:off x="1962737" y="2485886"/>
          <a:ext cx="5218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19">
                  <a:extLst>
                    <a:ext uri="{9D8B030D-6E8A-4147-A177-3AD203B41FA5}">
                      <a16:colId xmlns:a16="http://schemas.microsoft.com/office/drawing/2014/main" val="2203139311"/>
                    </a:ext>
                  </a:extLst>
                </a:gridCol>
                <a:gridCol w="1193483">
                  <a:extLst>
                    <a:ext uri="{9D8B030D-6E8A-4147-A177-3AD203B41FA5}">
                      <a16:colId xmlns:a16="http://schemas.microsoft.com/office/drawing/2014/main" val="68744363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353440012"/>
                    </a:ext>
                  </a:extLst>
                </a:gridCol>
                <a:gridCol w="1001744">
                  <a:extLst>
                    <a:ext uri="{9D8B030D-6E8A-4147-A177-3AD203B41FA5}">
                      <a16:colId xmlns:a16="http://schemas.microsoft.com/office/drawing/2014/main" val="355078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Grande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Materiales 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5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Mano de obra [</a:t>
                      </a:r>
                      <a:r>
                        <a:rPr lang="es-CL" dirty="0" err="1"/>
                        <a:t>hr</a:t>
                      </a:r>
                      <a:r>
                        <a:rPr lang="es-C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Beneficio [US$]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77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F60434-2574-74EC-2816-1CD68FB912AE}"/>
              </a:ext>
            </a:extLst>
          </p:cNvPr>
          <p:cNvSpPr txBox="1"/>
          <p:nvPr/>
        </p:nvSpPr>
        <p:spPr>
          <a:xfrm>
            <a:off x="0" y="426576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Actualmente, la fábrica dispone de 6000 toneladas de materiales y 60000 horas de mano de obra. Para que la producción de un tipo de vehículo sea económicamente factible, se deben producir </a:t>
            </a:r>
            <a:r>
              <a:rPr lang="es-CL" sz="1600" b="1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 menos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1000 unidades de cada tipo que se fabrique. </a:t>
            </a:r>
          </a:p>
          <a:p>
            <a:pPr algn="just"/>
            <a:endParaRPr lang="es-CL" sz="1600" b="1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algn="just"/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Formule un modelo que permita maximizar el beneficio de la fábrica.</a:t>
            </a:r>
          </a:p>
        </p:txBody>
      </p:sp>
    </p:spTree>
    <p:extLst>
      <p:ext uri="{BB962C8B-B14F-4D97-AF65-F5344CB8AC3E}">
        <p14:creationId xmlns:p14="http://schemas.microsoft.com/office/powerpoint/2010/main" val="3482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9819"/>
            <a:ext cx="569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spc="200" dirty="0">
                <a:solidFill>
                  <a:schemeClr val="accent2">
                    <a:lumMod val="75000"/>
                  </a:schemeClr>
                </a:solidFill>
                <a:latin typeface="Roboto Medium"/>
                <a:cs typeface="Roboto Medium"/>
              </a:rPr>
              <a:t>Ejercicio 2</a:t>
            </a:r>
            <a:endParaRPr lang="es-CL" sz="1600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F6C1180B-FE32-B773-5D6E-4B4D98B3F952}"/>
                  </a:ext>
                </a:extLst>
              </p:cNvPr>
              <p:cNvSpPr txBox="1"/>
              <p:nvPr/>
            </p:nvSpPr>
            <p:spPr>
              <a:xfrm>
                <a:off x="0" y="1358373"/>
                <a:ext cx="9144000" cy="528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El Alto Mando Norteamericano empleó un modelo de programación lineal para planificar la invasión de sus fuerzas armadas a Irak. En plan consistió en desembarcar tropas y vehículos militares en las proximidades de la ciudad de Basora, para luego avanzar por tierra a la cuidad de Nasiriyah, luego a Karbala, a continuación a Bagdad y finalmente a Mosul.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El número de tropas requeridas para tomar cada una de las ciudades se calculó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𝑇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(</m:t>
                    </m:r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=1…5)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 Se estimó que en cada asalta podrían perecer el 5% de las tropas y podrían perderse el 2% de los vehículos militares. El costo unitario de trasladar las tropas y vehículos por tierra entre las ciudades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y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𝑗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se estimó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𝑘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𝑚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respectivamente.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Una vez conquistada una ciudad, el número de soldados necesarios para asegurar su control se estimó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𝐶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 Cabe destacar que las tropas dejadas en una ciudad para asegurar su control no pueden seguir en la campaña de invasión.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En cada tropa, en las que participan en la invasión y en las que se aseguran cada ciudad, se debe garantizar que al menos exista un vehículo cada 10 soldados.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Previo a la invasión de cada ciudad, es posible reforzar el contingente militar enviando paracaídas. El costo de enviar cada soldado en avión se estimó en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𝑝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, independiente del punto de destino.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Los costos de desembarco se estimaron en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𝑏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para los soldados y en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𝑑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para los vehículos militares.</a:t>
                </a: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F6C1180B-FE32-B773-5D6E-4B4D98B3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373"/>
                <a:ext cx="9144000" cy="5282793"/>
              </a:xfrm>
              <a:prstGeom prst="rect">
                <a:avLst/>
              </a:prstGeom>
              <a:blipFill>
                <a:blip r:embed="rId2"/>
                <a:stretch>
                  <a:fillRect l="-333" t="-346" r="-333" b="-5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9819"/>
            <a:ext cx="569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spc="200" dirty="0">
                <a:solidFill>
                  <a:schemeClr val="accent2">
                    <a:lumMod val="75000"/>
                  </a:schemeClr>
                </a:solidFill>
                <a:latin typeface="Roboto Medium"/>
                <a:cs typeface="Roboto Medium"/>
              </a:rPr>
              <a:t>Ejercicio 3</a:t>
            </a:r>
            <a:endParaRPr lang="es-CL" sz="1600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F6C1180B-FE32-B773-5D6E-4B4D98B3F952}"/>
                  </a:ext>
                </a:extLst>
              </p:cNvPr>
              <p:cNvSpPr txBox="1"/>
              <p:nvPr/>
            </p:nvSpPr>
            <p:spPr>
              <a:xfrm>
                <a:off x="0" y="1358373"/>
                <a:ext cx="9144000" cy="433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Considere el problema de programación de la producción de un conjunto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𝑚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tipos diferentes de artículos para los próximos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𝑛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meses de una fábrica:</a:t>
                </a:r>
              </a:p>
              <a:p>
                <a:pPr algn="just"/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En cuanto al uso de materias primas, el costo de producir un artículo de tipo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se estima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𝑐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</m:oMath>
                </a14:m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Producir un artículo de tipo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requiere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𝑚</m:t>
                    </m:r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𝑜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horas de mano de obra, disponiendo la fábrica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h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horas de mano de obra durante el mes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𝑗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 En ciertos meses, la fábrica puede emplear horas extras para aumentar sus recursos de mano de obra. En general, se puede denotar por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𝑠</m:t>
                    </m:r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𝑡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la cantidad máxima de horas extras disponibles en el mes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𝑗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, cada una con un costo unitario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𝑐𝑠𝑡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La demanda por artículo de tipo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en el mes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𝑗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se estima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𝑑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, las cuales necesariamente deben ser satisfechas.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El exceso de producción puede ser almacenado a un costo mensual unitario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𝑠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 Existe capacidad para almacenar un volumen máximo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𝑣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, pudiéndose representar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𝑣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el volumen de un artículo de tipo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 Políticas de producción exigen que al final del periodo bajo consideración existe un inventario mínimo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𝑠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Roboto Ligh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unidades de artículo de tipo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𝑖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CL" sz="1600" dirty="0">
                  <a:solidFill>
                    <a:schemeClr val="tx2">
                      <a:lumMod val="75000"/>
                    </a:schemeClr>
                  </a:solidFill>
                  <a:latin typeface="Roboto Light"/>
                  <a:cs typeface="Roboto Light"/>
                </a:endParaRPr>
              </a:p>
              <a:p>
                <a:pPr algn="just"/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Formule un modelo de programación lineal que permita planificar la operación de la fábrica durante los próximos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Roboto Light"/>
                      </a:rPr>
                      <m:t>𝑛</m:t>
                    </m:r>
                  </m:oMath>
                </a14:m>
                <a:r>
                  <a:rPr lang="es-CL" sz="1600" dirty="0">
                    <a:solidFill>
                      <a:schemeClr val="tx2">
                        <a:lumMod val="75000"/>
                      </a:schemeClr>
                    </a:solidFill>
                    <a:latin typeface="Roboto Light"/>
                    <a:cs typeface="Roboto Light"/>
                  </a:rPr>
                  <a:t> meses de forma tal de minimizar el costo total.</a:t>
                </a: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F6C1180B-FE32-B773-5D6E-4B4D98B3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373"/>
                <a:ext cx="9144000" cy="4337534"/>
              </a:xfrm>
              <a:prstGeom prst="rect">
                <a:avLst/>
              </a:prstGeom>
              <a:blipFill>
                <a:blip r:embed="rId2"/>
                <a:stretch>
                  <a:fillRect l="-333" t="-422" r="-333" b="-8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49057"/>
      </p:ext>
    </p:extLst>
  </p:cSld>
  <p:clrMapOvr>
    <a:masterClrMapping/>
  </p:clrMapOvr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EFE03AD330464CA940A90418CC5DCF" ma:contentTypeVersion="7" ma:contentTypeDescription="Crear nuevo documento." ma:contentTypeScope="" ma:versionID="57d209fd1c5af534f21941505f20f7ca">
  <xsd:schema xmlns:xsd="http://www.w3.org/2001/XMLSchema" xmlns:xs="http://www.w3.org/2001/XMLSchema" xmlns:p="http://schemas.microsoft.com/office/2006/metadata/properties" xmlns:ns3="77d8541b-e10d-43a2-ac2a-99f6cef5ba02" xmlns:ns4="49d04c3e-3abf-4628-ba12-b98c2dacec35" targetNamespace="http://schemas.microsoft.com/office/2006/metadata/properties" ma:root="true" ma:fieldsID="039ea3fe70e0f8dcf0d04219631176ed" ns3:_="" ns4:_="">
    <xsd:import namespace="77d8541b-e10d-43a2-ac2a-99f6cef5ba02"/>
    <xsd:import namespace="49d04c3e-3abf-4628-ba12-b98c2dacec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8541b-e10d-43a2-ac2a-99f6cef5b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04c3e-3abf-4628-ba12-b98c2dace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2A1C9-1DB1-4A3B-A000-5C7714523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1B6CBE-E746-47C6-8459-C16EFF900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d8541b-e10d-43a2-ac2a-99f6cef5ba02"/>
    <ds:schemaRef ds:uri="49d04c3e-3abf-4628-ba12-b98c2dace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0AA76D-E488-45FD-A2CB-4F801391CDA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77d8541b-e10d-43a2-ac2a-99f6cef5ba02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9d04c3e-3abf-4628-ba12-b98c2dacec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 Diplomado</Template>
  <TotalTime>21402</TotalTime>
  <Words>650</Words>
  <Application>Microsoft Office PowerPoint</Application>
  <PresentationFormat>Presentación en pantalla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Roboto</vt:lpstr>
      <vt:lpstr>Roboto Light</vt:lpstr>
      <vt:lpstr>Roboto Medium</vt:lpstr>
      <vt:lpstr>PUCV 01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Al Fragor Ediciones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Andres Cisternas Caneo</dc:creator>
  <cp:lastModifiedBy>Felipe  Cisternas Caneo</cp:lastModifiedBy>
  <cp:revision>60</cp:revision>
  <dcterms:created xsi:type="dcterms:W3CDTF">2020-09-24T15:58:08Z</dcterms:created>
  <dcterms:modified xsi:type="dcterms:W3CDTF">2024-04-16T13:35:37Z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0x0101003BEFE03AD330464CA940A90418CC5DCF</vt:lpwstr>
  </property>
</Properties>
</file>