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58" r:id="rId4"/>
    <p:sldId id="261" r:id="rId5"/>
    <p:sldId id="259" r:id="rId6"/>
    <p:sldId id="264" r:id="rId7"/>
    <p:sldId id="265" r:id="rId8"/>
    <p:sldId id="262" r:id="rId9"/>
    <p:sldId id="260"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6B78E0B-3677-432E-93FC-F1E0938FF327}" type="datetimeFigureOut">
              <a:rPr lang="fr-MA" smtClean="0"/>
              <a:t>06/12/2019</a:t>
            </a:fld>
            <a:endParaRPr lang="fr-MA"/>
          </a:p>
        </p:txBody>
      </p:sp>
      <p:sp>
        <p:nvSpPr>
          <p:cNvPr id="5" name="Footer Placeholder 4"/>
          <p:cNvSpPr>
            <a:spLocks noGrp="1"/>
          </p:cNvSpPr>
          <p:nvPr>
            <p:ph type="ftr" sz="quarter" idx="11"/>
          </p:nvPr>
        </p:nvSpPr>
        <p:spPr>
          <a:xfrm>
            <a:off x="1371600" y="4323845"/>
            <a:ext cx="6400800" cy="365125"/>
          </a:xfrm>
        </p:spPr>
        <p:txBody>
          <a:bodyPr/>
          <a:lstStyle/>
          <a:p>
            <a:endParaRPr lang="fr-MA"/>
          </a:p>
        </p:txBody>
      </p:sp>
      <p:sp>
        <p:nvSpPr>
          <p:cNvPr id="6" name="Slide Number Placeholder 5"/>
          <p:cNvSpPr>
            <a:spLocks noGrp="1"/>
          </p:cNvSpPr>
          <p:nvPr>
            <p:ph type="sldNum" sz="quarter" idx="12"/>
          </p:nvPr>
        </p:nvSpPr>
        <p:spPr>
          <a:xfrm>
            <a:off x="8077200" y="1430866"/>
            <a:ext cx="2743200" cy="365125"/>
          </a:xfrm>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403137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6B78E0B-3677-432E-93FC-F1E0938FF327}"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69227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6B78E0B-3677-432E-93FC-F1E0938FF327}" type="datetimeFigureOut">
              <a:rPr lang="fr-MA" smtClean="0"/>
              <a:t>06/12/2019</a:t>
            </a:fld>
            <a:endParaRPr lang="fr-MA"/>
          </a:p>
        </p:txBody>
      </p:sp>
      <p:sp>
        <p:nvSpPr>
          <p:cNvPr id="6" name="Footer Placeholder 5"/>
          <p:cNvSpPr>
            <a:spLocks noGrp="1"/>
          </p:cNvSpPr>
          <p:nvPr>
            <p:ph type="ftr" sz="quarter" idx="11"/>
          </p:nvPr>
        </p:nvSpPr>
        <p:spPr>
          <a:xfrm>
            <a:off x="685800" y="379941"/>
            <a:ext cx="6991492" cy="365125"/>
          </a:xfrm>
        </p:spPr>
        <p:txBody>
          <a:bodyPr/>
          <a:lstStyle/>
          <a:p>
            <a:endParaRPr lang="fr-MA"/>
          </a:p>
        </p:txBody>
      </p:sp>
      <p:sp>
        <p:nvSpPr>
          <p:cNvPr id="7" name="Slide Number Placeholder 6"/>
          <p:cNvSpPr>
            <a:spLocks noGrp="1"/>
          </p:cNvSpPr>
          <p:nvPr>
            <p:ph type="sldNum" sz="quarter" idx="12"/>
          </p:nvPr>
        </p:nvSpPr>
        <p:spPr>
          <a:xfrm>
            <a:off x="10862452" y="381000"/>
            <a:ext cx="643748" cy="365125"/>
          </a:xfrm>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359919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6B78E0B-3677-432E-93FC-F1E0938FF327}" type="datetimeFigureOut">
              <a:rPr lang="fr-MA" smtClean="0"/>
              <a:t>06/12/2019</a:t>
            </a:fld>
            <a:endParaRPr lang="fr-MA"/>
          </a:p>
        </p:txBody>
      </p:sp>
      <p:sp>
        <p:nvSpPr>
          <p:cNvPr id="6" name="Footer Placeholder 5"/>
          <p:cNvSpPr>
            <a:spLocks noGrp="1"/>
          </p:cNvSpPr>
          <p:nvPr>
            <p:ph type="ftr" sz="quarter" idx="11"/>
          </p:nvPr>
        </p:nvSpPr>
        <p:spPr>
          <a:xfrm>
            <a:off x="685800" y="379941"/>
            <a:ext cx="6991492" cy="365125"/>
          </a:xfrm>
        </p:spPr>
        <p:txBody>
          <a:bodyPr/>
          <a:lstStyle/>
          <a:p>
            <a:endParaRPr lang="fr-MA"/>
          </a:p>
        </p:txBody>
      </p:sp>
      <p:sp>
        <p:nvSpPr>
          <p:cNvPr id="7" name="Slide Number Placeholder 6"/>
          <p:cNvSpPr>
            <a:spLocks noGrp="1"/>
          </p:cNvSpPr>
          <p:nvPr>
            <p:ph type="sldNum" sz="quarter" idx="12"/>
          </p:nvPr>
        </p:nvSpPr>
        <p:spPr>
          <a:xfrm>
            <a:off x="10862452" y="381000"/>
            <a:ext cx="643748" cy="365125"/>
          </a:xfrm>
        </p:spPr>
        <p:txBody>
          <a:bodyPr/>
          <a:lstStyle/>
          <a:p>
            <a:fld id="{2F0080F8-824B-4D8E-B55C-ADB98A5B0419}" type="slidenum">
              <a:rPr lang="fr-MA" smtClean="0"/>
              <a:t>‹N°›</a:t>
            </a:fld>
            <a:endParaRPr lang="fr-M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9608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6B78E0B-3677-432E-93FC-F1E0938FF327}" type="datetimeFigureOut">
              <a:rPr lang="fr-MA" smtClean="0"/>
              <a:t>06/12/2019</a:t>
            </a:fld>
            <a:endParaRPr lang="fr-MA"/>
          </a:p>
        </p:txBody>
      </p:sp>
      <p:sp>
        <p:nvSpPr>
          <p:cNvPr id="6" name="Footer Placeholder 5"/>
          <p:cNvSpPr>
            <a:spLocks noGrp="1"/>
          </p:cNvSpPr>
          <p:nvPr>
            <p:ph type="ftr" sz="quarter" idx="11"/>
          </p:nvPr>
        </p:nvSpPr>
        <p:spPr>
          <a:xfrm>
            <a:off x="685800" y="378883"/>
            <a:ext cx="6991492" cy="365125"/>
          </a:xfrm>
        </p:spPr>
        <p:txBody>
          <a:bodyPr/>
          <a:lstStyle/>
          <a:p>
            <a:endParaRPr lang="fr-MA"/>
          </a:p>
        </p:txBody>
      </p:sp>
      <p:sp>
        <p:nvSpPr>
          <p:cNvPr id="7" name="Slide Number Placeholder 6"/>
          <p:cNvSpPr>
            <a:spLocks noGrp="1"/>
          </p:cNvSpPr>
          <p:nvPr>
            <p:ph type="sldNum" sz="quarter" idx="12"/>
          </p:nvPr>
        </p:nvSpPr>
        <p:spPr>
          <a:xfrm>
            <a:off x="10862452" y="381000"/>
            <a:ext cx="643748" cy="365125"/>
          </a:xfrm>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997871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6B78E0B-3677-432E-93FC-F1E0938FF327}" type="datetimeFigureOut">
              <a:rPr lang="fr-MA" smtClean="0"/>
              <a:t>06/12/2019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2199563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6B78E0B-3677-432E-93FC-F1E0938FF327}" type="datetimeFigureOut">
              <a:rPr lang="fr-MA" smtClean="0"/>
              <a:t>06/12/2019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1444700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6B78E0B-3677-432E-93FC-F1E0938FF327}"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1967134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6B78E0B-3677-432E-93FC-F1E0938FF327}" type="datetimeFigureOut">
              <a:rPr lang="fr-MA" smtClean="0"/>
              <a:t>06/12/2019</a:t>
            </a:fld>
            <a:endParaRPr lang="fr-MA"/>
          </a:p>
        </p:txBody>
      </p:sp>
      <p:sp>
        <p:nvSpPr>
          <p:cNvPr id="5" name="Footer Placeholder 4"/>
          <p:cNvSpPr>
            <a:spLocks noGrp="1"/>
          </p:cNvSpPr>
          <p:nvPr>
            <p:ph type="ftr" sz="quarter" idx="11"/>
          </p:nvPr>
        </p:nvSpPr>
        <p:spPr>
          <a:xfrm>
            <a:off x="685800" y="381000"/>
            <a:ext cx="6991492" cy="365125"/>
          </a:xfrm>
        </p:spPr>
        <p:txBody>
          <a:bodyPr/>
          <a:lstStyle/>
          <a:p>
            <a:endParaRPr lang="fr-MA"/>
          </a:p>
        </p:txBody>
      </p:sp>
      <p:sp>
        <p:nvSpPr>
          <p:cNvPr id="6" name="Slide Number Placeholder 5"/>
          <p:cNvSpPr>
            <a:spLocks noGrp="1"/>
          </p:cNvSpPr>
          <p:nvPr>
            <p:ph type="sldNum" sz="quarter" idx="12"/>
          </p:nvPr>
        </p:nvSpPr>
        <p:spPr>
          <a:xfrm>
            <a:off x="10862452" y="381000"/>
            <a:ext cx="643748" cy="365125"/>
          </a:xfrm>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230967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6B78E0B-3677-432E-93FC-F1E0938FF327}"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145080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6B78E0B-3677-432E-93FC-F1E0938FF327}" type="datetimeFigureOut">
              <a:rPr lang="fr-MA" smtClean="0"/>
              <a:t>06/12/2019</a:t>
            </a:fld>
            <a:endParaRPr lang="fr-MA"/>
          </a:p>
        </p:txBody>
      </p:sp>
      <p:sp>
        <p:nvSpPr>
          <p:cNvPr id="5" name="Footer Placeholder 4"/>
          <p:cNvSpPr>
            <a:spLocks noGrp="1"/>
          </p:cNvSpPr>
          <p:nvPr>
            <p:ph type="ftr" sz="quarter" idx="11"/>
          </p:nvPr>
        </p:nvSpPr>
        <p:spPr>
          <a:xfrm>
            <a:off x="685800" y="381001"/>
            <a:ext cx="6991492" cy="364065"/>
          </a:xfrm>
        </p:spPr>
        <p:txBody>
          <a:bodyPr/>
          <a:lstStyle/>
          <a:p>
            <a:endParaRPr lang="fr-MA"/>
          </a:p>
        </p:txBody>
      </p:sp>
      <p:sp>
        <p:nvSpPr>
          <p:cNvPr id="6" name="Slide Number Placeholder 5"/>
          <p:cNvSpPr>
            <a:spLocks noGrp="1"/>
          </p:cNvSpPr>
          <p:nvPr>
            <p:ph type="sldNum" sz="quarter" idx="12"/>
          </p:nvPr>
        </p:nvSpPr>
        <p:spPr>
          <a:xfrm>
            <a:off x="10862452" y="381000"/>
            <a:ext cx="643748" cy="365125"/>
          </a:xfrm>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232602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6B78E0B-3677-432E-93FC-F1E0938FF327}"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24786073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6B78E0B-3677-432E-93FC-F1E0938FF327}" type="datetimeFigureOut">
              <a:rPr lang="fr-MA" smtClean="0"/>
              <a:t>06/12/2019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325033100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6B78E0B-3677-432E-93FC-F1E0938FF327}" type="datetimeFigureOut">
              <a:rPr lang="fr-MA" smtClean="0"/>
              <a:t>06/12/2019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373841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78E0B-3677-432E-93FC-F1E0938FF327}" type="datetimeFigureOut">
              <a:rPr lang="fr-MA" smtClean="0"/>
              <a:t>06/12/2019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389717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6B78E0B-3677-432E-93FC-F1E0938FF327}"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40279237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6B78E0B-3677-432E-93FC-F1E0938FF327}"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2F0080F8-824B-4D8E-B55C-ADB98A5B0419}" type="slidenum">
              <a:rPr lang="fr-MA" smtClean="0"/>
              <a:t>‹N°›</a:t>
            </a:fld>
            <a:endParaRPr lang="fr-MA"/>
          </a:p>
        </p:txBody>
      </p:sp>
    </p:spTree>
    <p:extLst>
      <p:ext uri="{BB962C8B-B14F-4D97-AF65-F5344CB8AC3E}">
        <p14:creationId xmlns:p14="http://schemas.microsoft.com/office/powerpoint/2010/main" val="129614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B78E0B-3677-432E-93FC-F1E0938FF327}" type="datetimeFigureOut">
              <a:rPr lang="fr-MA" smtClean="0"/>
              <a:t>06/12/2019</a:t>
            </a:fld>
            <a:endParaRPr lang="fr-M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M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0080F8-824B-4D8E-B55C-ADB98A5B0419}" type="slidenum">
              <a:rPr lang="fr-MA" smtClean="0"/>
              <a:t>‹N°›</a:t>
            </a:fld>
            <a:endParaRPr lang="fr-MA"/>
          </a:p>
        </p:txBody>
      </p:sp>
    </p:spTree>
    <p:extLst>
      <p:ext uri="{BB962C8B-B14F-4D97-AF65-F5344CB8AC3E}">
        <p14:creationId xmlns:p14="http://schemas.microsoft.com/office/powerpoint/2010/main" val="1251306453"/>
      </p:ext>
    </p:extLst>
  </p:cSld>
  <p:clrMap bg1="dk1" tx1="lt1" bg2="dk2"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AD9E5-70E1-4C85-8B09-49310933E0E6}"/>
              </a:ext>
            </a:extLst>
          </p:cNvPr>
          <p:cNvSpPr>
            <a:spLocks noGrp="1"/>
          </p:cNvSpPr>
          <p:nvPr>
            <p:ph type="ctrTitle"/>
          </p:nvPr>
        </p:nvSpPr>
        <p:spPr/>
        <p:txBody>
          <a:bodyPr/>
          <a:lstStyle/>
          <a:p>
            <a:r>
              <a:rPr lang="fr-MA" dirty="0">
                <a:latin typeface="Segoe UI Black" panose="020B0A02040204020203" pitchFamily="34" charset="0"/>
                <a:ea typeface="Segoe UI Black" panose="020B0A02040204020203" pitchFamily="34" charset="0"/>
              </a:rPr>
              <a:t>Maquettage</a:t>
            </a:r>
          </a:p>
        </p:txBody>
      </p:sp>
      <p:sp>
        <p:nvSpPr>
          <p:cNvPr id="3" name="Sous-titre 2">
            <a:extLst>
              <a:ext uri="{FF2B5EF4-FFF2-40B4-BE49-F238E27FC236}">
                <a16:creationId xmlns:a16="http://schemas.microsoft.com/office/drawing/2014/main" id="{091364A5-D4B2-4EFD-A5B7-544C78A74D7A}"/>
              </a:ext>
            </a:extLst>
          </p:cNvPr>
          <p:cNvSpPr>
            <a:spLocks noGrp="1"/>
          </p:cNvSpPr>
          <p:nvPr>
            <p:ph type="subTitle" idx="1"/>
          </p:nvPr>
        </p:nvSpPr>
        <p:spPr/>
        <p:txBody>
          <a:bodyPr>
            <a:normAutofit fontScale="92500" lnSpcReduction="10000"/>
          </a:bodyPr>
          <a:lstStyle/>
          <a:p>
            <a:r>
              <a:rPr lang="fr-MA" dirty="0"/>
              <a:t>Du site web Souvlaki For The Soul</a:t>
            </a:r>
          </a:p>
          <a:p>
            <a:r>
              <a:rPr lang="fr-MA" dirty="0"/>
              <a:t>Par : Aziz , Hamza , Imane et Badre </a:t>
            </a:r>
          </a:p>
        </p:txBody>
      </p:sp>
    </p:spTree>
    <p:extLst>
      <p:ext uri="{BB962C8B-B14F-4D97-AF65-F5344CB8AC3E}">
        <p14:creationId xmlns:p14="http://schemas.microsoft.com/office/powerpoint/2010/main" val="200652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506870-4601-4FDB-AB0F-0EBD277EDFC0}"/>
              </a:ext>
            </a:extLst>
          </p:cNvPr>
          <p:cNvSpPr>
            <a:spLocks noGrp="1"/>
          </p:cNvSpPr>
          <p:nvPr>
            <p:ph type="title"/>
          </p:nvPr>
        </p:nvSpPr>
        <p:spPr>
          <a:xfrm>
            <a:off x="684212" y="-67734"/>
            <a:ext cx="8534400" cy="1507067"/>
          </a:xfrm>
        </p:spPr>
        <p:txBody>
          <a:bodyPr/>
          <a:lstStyle/>
          <a:p>
            <a:r>
              <a:rPr lang="fr-MA" b="1" dirty="0"/>
              <a:t>Adobe XD</a:t>
            </a:r>
            <a:br>
              <a:rPr lang="fr-MA" dirty="0"/>
            </a:br>
            <a:endParaRPr lang="fr-MA" dirty="0"/>
          </a:p>
        </p:txBody>
      </p:sp>
      <p:pic>
        <p:nvPicPr>
          <p:cNvPr id="11" name="Espace réservé du contenu 10">
            <a:extLst>
              <a:ext uri="{FF2B5EF4-FFF2-40B4-BE49-F238E27FC236}">
                <a16:creationId xmlns:a16="http://schemas.microsoft.com/office/drawing/2014/main" id="{9D9313A8-DA8D-434B-BD89-8ABF11D60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1117" y="2193925"/>
            <a:ext cx="6329766" cy="4024313"/>
          </a:xfrm>
        </p:spPr>
      </p:pic>
    </p:spTree>
    <p:extLst>
      <p:ext uri="{BB962C8B-B14F-4D97-AF65-F5344CB8AC3E}">
        <p14:creationId xmlns:p14="http://schemas.microsoft.com/office/powerpoint/2010/main" val="423067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506870-4601-4FDB-AB0F-0EBD277EDFC0}"/>
              </a:ext>
            </a:extLst>
          </p:cNvPr>
          <p:cNvSpPr>
            <a:spLocks noGrp="1"/>
          </p:cNvSpPr>
          <p:nvPr>
            <p:ph type="title"/>
          </p:nvPr>
        </p:nvSpPr>
        <p:spPr>
          <a:xfrm>
            <a:off x="1213021" y="4140709"/>
            <a:ext cx="8534400" cy="1507067"/>
          </a:xfrm>
        </p:spPr>
        <p:txBody>
          <a:bodyPr/>
          <a:lstStyle/>
          <a:p>
            <a:r>
              <a:rPr lang="fr-MA" b="1" dirty="0">
                <a:latin typeface="Aharoni" panose="02010803020104030203" pitchFamily="2" charset="-79"/>
                <a:cs typeface="Aharoni" panose="02010803020104030203" pitchFamily="2" charset="-79"/>
              </a:rPr>
              <a:t>Merci Pour ATTENTION</a:t>
            </a:r>
            <a:br>
              <a:rPr lang="fr-MA" dirty="0">
                <a:latin typeface="Aharoni" panose="02010803020104030203" pitchFamily="2" charset="-79"/>
                <a:cs typeface="Aharoni" panose="02010803020104030203" pitchFamily="2" charset="-79"/>
              </a:rPr>
            </a:br>
            <a:endParaRPr lang="fr-MA"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4721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CC42C-2176-4BB2-A978-FAA74027C383}"/>
              </a:ext>
            </a:extLst>
          </p:cNvPr>
          <p:cNvSpPr>
            <a:spLocks noGrp="1"/>
          </p:cNvSpPr>
          <p:nvPr>
            <p:ph type="title"/>
          </p:nvPr>
        </p:nvSpPr>
        <p:spPr/>
        <p:txBody>
          <a:bodyPr/>
          <a:lstStyle/>
          <a:p>
            <a:pPr algn="ctr"/>
            <a:r>
              <a:rPr lang="fr-MA" b="1" dirty="0">
                <a:latin typeface="Montserrat Black" panose="00000A00000000000000" pitchFamily="50" charset="0"/>
              </a:rPr>
              <a:t>Les outils de maquettage </a:t>
            </a:r>
          </a:p>
        </p:txBody>
      </p:sp>
      <p:sp>
        <p:nvSpPr>
          <p:cNvPr id="3" name="Espace réservé du contenu 2">
            <a:extLst>
              <a:ext uri="{FF2B5EF4-FFF2-40B4-BE49-F238E27FC236}">
                <a16:creationId xmlns:a16="http://schemas.microsoft.com/office/drawing/2014/main" id="{DCE9973B-7B4C-4F0E-AFA1-13EBBC5DDC97}"/>
              </a:ext>
            </a:extLst>
          </p:cNvPr>
          <p:cNvSpPr>
            <a:spLocks noGrp="1"/>
          </p:cNvSpPr>
          <p:nvPr>
            <p:ph idx="1"/>
          </p:nvPr>
        </p:nvSpPr>
        <p:spPr/>
        <p:txBody>
          <a:bodyPr/>
          <a:lstStyle/>
          <a:p>
            <a:r>
              <a:rPr lang="fr-MA" sz="2800" dirty="0" err="1"/>
              <a:t>Justinmind</a:t>
            </a:r>
            <a:endParaRPr lang="fr-MA" sz="2800" dirty="0"/>
          </a:p>
          <a:p>
            <a:r>
              <a:rPr lang="fr-FR" sz="2800" dirty="0"/>
              <a:t>Pencil</a:t>
            </a:r>
          </a:p>
          <a:p>
            <a:r>
              <a:rPr lang="fr-FR" sz="2800" dirty="0"/>
              <a:t>Wireframe</a:t>
            </a:r>
          </a:p>
          <a:p>
            <a:r>
              <a:rPr lang="fr-MA" sz="2800" dirty="0"/>
              <a:t>Adobe XD</a:t>
            </a:r>
          </a:p>
          <a:p>
            <a:endParaRPr lang="fr-MA" dirty="0"/>
          </a:p>
        </p:txBody>
      </p:sp>
      <p:pic>
        <p:nvPicPr>
          <p:cNvPr id="7" name="Image 6">
            <a:extLst>
              <a:ext uri="{FF2B5EF4-FFF2-40B4-BE49-F238E27FC236}">
                <a16:creationId xmlns:a16="http://schemas.microsoft.com/office/drawing/2014/main" id="{27E72D23-88EE-438D-B772-61F0F9E88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400" y="2194560"/>
            <a:ext cx="2238375" cy="2238375"/>
          </a:xfrm>
          <a:prstGeom prst="rect">
            <a:avLst/>
          </a:prstGeom>
        </p:spPr>
      </p:pic>
      <p:pic>
        <p:nvPicPr>
          <p:cNvPr id="9" name="Image 8">
            <a:extLst>
              <a:ext uri="{FF2B5EF4-FFF2-40B4-BE49-F238E27FC236}">
                <a16:creationId xmlns:a16="http://schemas.microsoft.com/office/drawing/2014/main" id="{325532F5-7E56-4D13-BEE8-7DE8C8CEF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619" y="1714500"/>
            <a:ext cx="3429000" cy="3429000"/>
          </a:xfrm>
          <a:prstGeom prst="rect">
            <a:avLst/>
          </a:prstGeom>
        </p:spPr>
      </p:pic>
      <p:pic>
        <p:nvPicPr>
          <p:cNvPr id="11" name="Image 10">
            <a:extLst>
              <a:ext uri="{FF2B5EF4-FFF2-40B4-BE49-F238E27FC236}">
                <a16:creationId xmlns:a16="http://schemas.microsoft.com/office/drawing/2014/main" id="{8C154830-AF72-47DA-B764-626C2C99D7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5275" y="2474224"/>
            <a:ext cx="2027563" cy="2027563"/>
          </a:xfrm>
          <a:prstGeom prst="rect">
            <a:avLst/>
          </a:prstGeom>
        </p:spPr>
      </p:pic>
    </p:spTree>
    <p:extLst>
      <p:ext uri="{BB962C8B-B14F-4D97-AF65-F5344CB8AC3E}">
        <p14:creationId xmlns:p14="http://schemas.microsoft.com/office/powerpoint/2010/main" val="215229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502FD-28FE-4217-85B5-82210BFE75C8}"/>
              </a:ext>
            </a:extLst>
          </p:cNvPr>
          <p:cNvSpPr>
            <a:spLocks noGrp="1"/>
          </p:cNvSpPr>
          <p:nvPr>
            <p:ph type="title"/>
          </p:nvPr>
        </p:nvSpPr>
        <p:spPr>
          <a:xfrm>
            <a:off x="684212" y="-338056"/>
            <a:ext cx="8534400" cy="1507067"/>
          </a:xfrm>
        </p:spPr>
        <p:txBody>
          <a:bodyPr/>
          <a:lstStyle/>
          <a:p>
            <a:r>
              <a:rPr lang="fr-MA" b="1" dirty="0" err="1">
                <a:latin typeface="Arial Black" panose="020B0A04020102020204" pitchFamily="34" charset="0"/>
              </a:rPr>
              <a:t>Justinmind</a:t>
            </a:r>
            <a:endParaRPr lang="fr-MA" dirty="0">
              <a:latin typeface="Arial Black" panose="020B0A04020102020204" pitchFamily="34" charset="0"/>
            </a:endParaRPr>
          </a:p>
        </p:txBody>
      </p:sp>
      <p:sp>
        <p:nvSpPr>
          <p:cNvPr id="3" name="Espace réservé du contenu 2">
            <a:extLst>
              <a:ext uri="{FF2B5EF4-FFF2-40B4-BE49-F238E27FC236}">
                <a16:creationId xmlns:a16="http://schemas.microsoft.com/office/drawing/2014/main" id="{DAB4A214-2447-4C23-87A1-431FEE59DA7A}"/>
              </a:ext>
            </a:extLst>
          </p:cNvPr>
          <p:cNvSpPr>
            <a:spLocks noGrp="1"/>
          </p:cNvSpPr>
          <p:nvPr>
            <p:ph idx="1"/>
          </p:nvPr>
        </p:nvSpPr>
        <p:spPr>
          <a:xfrm>
            <a:off x="309638" y="1445964"/>
            <a:ext cx="8534400" cy="3615267"/>
          </a:xfrm>
        </p:spPr>
        <p:txBody>
          <a:bodyPr>
            <a:normAutofit fontScale="85000" lnSpcReduction="20000"/>
          </a:bodyPr>
          <a:lstStyle/>
          <a:p>
            <a:pPr marL="0" indent="0">
              <a:buNone/>
            </a:pPr>
            <a:r>
              <a:rPr lang="fr-FR" b="1" dirty="0"/>
              <a:t>L'outil de prototypage </a:t>
            </a:r>
            <a:r>
              <a:rPr lang="fr-FR" b="1" dirty="0" err="1"/>
              <a:t>Justinmind</a:t>
            </a:r>
            <a:r>
              <a:rPr lang="fr-FR" b="1" dirty="0"/>
              <a:t> est un outil de création de prototypes d'applications Web et mobiles et de structures filaires haute fidélité pour sites Web . Il offre des fonctionnalités typiques des outils de création de diagrammes, telles que le placement par glisser-déposer, le redimensionnement, le formatage et l'exportation / importation de widgets. En outre, il comporte des fonctionnalités permettant d'annoter les widgets et de définir des interactions telles que les liens, les animations, les liens conditionnels, les calculs, la simulation des contrôles par onglets, l'affichage / le masquage des éléments et la simulation de base de données avec des données réelles. La simulation haute fidélité d' applications Internet riches est également prise en charge , et les prototypes d'applications peuvent également être simulés sur les appareils réels, grâce à l'application </a:t>
            </a:r>
            <a:r>
              <a:rPr lang="fr-FR" b="1" dirty="0" err="1"/>
              <a:t>Justinmind</a:t>
            </a:r>
            <a:r>
              <a:rPr lang="fr-FR" b="1" dirty="0"/>
              <a:t>. </a:t>
            </a:r>
            <a:r>
              <a:rPr lang="fr-FR" b="1" dirty="0" err="1"/>
              <a:t>Justinmind</a:t>
            </a:r>
            <a:r>
              <a:rPr lang="fr-FR" b="1" dirty="0"/>
              <a:t> peut générer des prototypes HTML pouvant être affichés dans n’importe quel navigateur, ainsi que des documents de spécification Microsoft Word.</a:t>
            </a:r>
          </a:p>
        </p:txBody>
      </p:sp>
    </p:spTree>
    <p:extLst>
      <p:ext uri="{BB962C8B-B14F-4D97-AF65-F5344CB8AC3E}">
        <p14:creationId xmlns:p14="http://schemas.microsoft.com/office/powerpoint/2010/main" val="260578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502FD-28FE-4217-85B5-82210BFE75C8}"/>
              </a:ext>
            </a:extLst>
          </p:cNvPr>
          <p:cNvSpPr>
            <a:spLocks noGrp="1"/>
          </p:cNvSpPr>
          <p:nvPr>
            <p:ph type="title"/>
          </p:nvPr>
        </p:nvSpPr>
        <p:spPr>
          <a:xfrm>
            <a:off x="684212" y="-338056"/>
            <a:ext cx="8534400" cy="1507067"/>
          </a:xfrm>
        </p:spPr>
        <p:txBody>
          <a:bodyPr/>
          <a:lstStyle/>
          <a:p>
            <a:r>
              <a:rPr lang="fr-MA" b="1" dirty="0" err="1">
                <a:latin typeface="Arial Black" panose="020B0A04020102020204" pitchFamily="34" charset="0"/>
              </a:rPr>
              <a:t>Justinmind</a:t>
            </a:r>
            <a:endParaRPr lang="fr-MA" dirty="0">
              <a:latin typeface="Arial Black" panose="020B0A04020102020204" pitchFamily="34" charset="0"/>
            </a:endParaRPr>
          </a:p>
        </p:txBody>
      </p:sp>
      <p:pic>
        <p:nvPicPr>
          <p:cNvPr id="5" name="Image 4">
            <a:extLst>
              <a:ext uri="{FF2B5EF4-FFF2-40B4-BE49-F238E27FC236}">
                <a16:creationId xmlns:a16="http://schemas.microsoft.com/office/drawing/2014/main" id="{7023420A-1A52-4C26-8CC6-767841EAC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270" y="1674563"/>
            <a:ext cx="7362342" cy="4819880"/>
          </a:xfrm>
          <a:prstGeom prst="rect">
            <a:avLst/>
          </a:prstGeom>
        </p:spPr>
      </p:pic>
    </p:spTree>
    <p:extLst>
      <p:ext uri="{BB962C8B-B14F-4D97-AF65-F5344CB8AC3E}">
        <p14:creationId xmlns:p14="http://schemas.microsoft.com/office/powerpoint/2010/main" val="77853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0FECC-4179-4183-945D-52E5DF627751}"/>
              </a:ext>
            </a:extLst>
          </p:cNvPr>
          <p:cNvSpPr>
            <a:spLocks noGrp="1"/>
          </p:cNvSpPr>
          <p:nvPr>
            <p:ph type="title"/>
          </p:nvPr>
        </p:nvSpPr>
        <p:spPr>
          <a:xfrm>
            <a:off x="684212" y="-67734"/>
            <a:ext cx="8534400" cy="1507067"/>
          </a:xfrm>
        </p:spPr>
        <p:txBody>
          <a:bodyPr/>
          <a:lstStyle/>
          <a:p>
            <a:r>
              <a:rPr lang="fr-FR" b="1" dirty="0"/>
              <a:t>Pencil</a:t>
            </a:r>
            <a:br>
              <a:rPr lang="fr-FR" dirty="0"/>
            </a:br>
            <a:endParaRPr lang="fr-MA" dirty="0"/>
          </a:p>
        </p:txBody>
      </p:sp>
      <p:sp>
        <p:nvSpPr>
          <p:cNvPr id="3" name="Espace réservé du contenu 2">
            <a:extLst>
              <a:ext uri="{FF2B5EF4-FFF2-40B4-BE49-F238E27FC236}">
                <a16:creationId xmlns:a16="http://schemas.microsoft.com/office/drawing/2014/main" id="{4E58C2ED-B3B6-4935-B8A3-50FF915A3337}"/>
              </a:ext>
            </a:extLst>
          </p:cNvPr>
          <p:cNvSpPr>
            <a:spLocks noGrp="1"/>
          </p:cNvSpPr>
          <p:nvPr>
            <p:ph idx="1"/>
          </p:nvPr>
        </p:nvSpPr>
        <p:spPr>
          <a:xfrm>
            <a:off x="684212" y="2106108"/>
            <a:ext cx="8534400" cy="3615267"/>
          </a:xfrm>
        </p:spPr>
        <p:txBody>
          <a:bodyPr>
            <a:normAutofit/>
          </a:bodyPr>
          <a:lstStyle/>
          <a:p>
            <a:pPr marL="0" indent="0">
              <a:buNone/>
            </a:pPr>
            <a:r>
              <a:rPr lang="fr-FR" sz="2400" b="1" dirty="0"/>
              <a:t>Pencil est un logiciel libre et gratuit de création de maquettes typographiques développé par Evolution Solutions (</a:t>
            </a:r>
            <a:r>
              <a:rPr lang="fr-FR" sz="2400" b="1" dirty="0" err="1"/>
              <a:t>Evolus</a:t>
            </a:r>
            <a:r>
              <a:rPr lang="fr-FR" sz="2400" b="1" dirty="0"/>
              <a:t>). Il est utilisé afin de créer des diagrammes et des maquettes d'interface graphique de logiciels. Il est disponible en tant qu'extension pour le navigateur Web Firefox et dérivés ou en application indépendante.</a:t>
            </a:r>
          </a:p>
          <a:p>
            <a:pPr marL="0" indent="0">
              <a:buNone/>
            </a:pPr>
            <a:r>
              <a:rPr lang="fr-FR" sz="2400" b="1" dirty="0"/>
              <a:t>Il existe également un fork, Pencil Prototyping1, qui a finalement réintégré le projet principal.</a:t>
            </a:r>
          </a:p>
        </p:txBody>
      </p:sp>
    </p:spTree>
    <p:extLst>
      <p:ext uri="{BB962C8B-B14F-4D97-AF65-F5344CB8AC3E}">
        <p14:creationId xmlns:p14="http://schemas.microsoft.com/office/powerpoint/2010/main" val="324497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0FECC-4179-4183-945D-52E5DF627751}"/>
              </a:ext>
            </a:extLst>
          </p:cNvPr>
          <p:cNvSpPr>
            <a:spLocks noGrp="1"/>
          </p:cNvSpPr>
          <p:nvPr>
            <p:ph type="title"/>
          </p:nvPr>
        </p:nvSpPr>
        <p:spPr>
          <a:xfrm>
            <a:off x="684212" y="-67734"/>
            <a:ext cx="8534400" cy="1507067"/>
          </a:xfrm>
        </p:spPr>
        <p:txBody>
          <a:bodyPr>
            <a:normAutofit/>
          </a:bodyPr>
          <a:lstStyle/>
          <a:p>
            <a:r>
              <a:rPr lang="fr-FR" b="1" dirty="0"/>
              <a:t>Wireframe </a:t>
            </a:r>
            <a:br>
              <a:rPr lang="fr-FR" dirty="0"/>
            </a:br>
            <a:endParaRPr lang="fr-MA" dirty="0"/>
          </a:p>
        </p:txBody>
      </p:sp>
      <p:sp>
        <p:nvSpPr>
          <p:cNvPr id="3" name="Espace réservé du contenu 2">
            <a:extLst>
              <a:ext uri="{FF2B5EF4-FFF2-40B4-BE49-F238E27FC236}">
                <a16:creationId xmlns:a16="http://schemas.microsoft.com/office/drawing/2014/main" id="{4E58C2ED-B3B6-4935-B8A3-50FF915A3337}"/>
              </a:ext>
            </a:extLst>
          </p:cNvPr>
          <p:cNvSpPr>
            <a:spLocks noGrp="1"/>
          </p:cNvSpPr>
          <p:nvPr>
            <p:ph idx="1"/>
          </p:nvPr>
        </p:nvSpPr>
        <p:spPr>
          <a:xfrm>
            <a:off x="684212" y="2106108"/>
            <a:ext cx="8534400" cy="3615267"/>
          </a:xfrm>
        </p:spPr>
        <p:txBody>
          <a:bodyPr>
            <a:normAutofit lnSpcReduction="10000"/>
          </a:bodyPr>
          <a:lstStyle/>
          <a:p>
            <a:pPr marL="0" indent="0">
              <a:buNone/>
            </a:pPr>
            <a:r>
              <a:rPr lang="fr-FR" sz="2400" b="1" dirty="0"/>
              <a:t>Le wireframe ou maquette fonctionnelle est un schéma utilisé lors de la conception d'une interface utilisateur pour définir les zones et composants qu'elle doit contenir. À partir d'un wireframe peut être réalisée l'interface proprement dite par un graphiste. La démarche de recourir à des wireframes s'inscrit dans une recherche d'ergonomie. Elle est surtout utilisée dans le cadre du développement logiciel et des sites et applications Web. Le wireframe consiste concrètement en un croquis, un collage papier ou un schéma numérique.</a:t>
            </a:r>
          </a:p>
        </p:txBody>
      </p:sp>
    </p:spTree>
    <p:extLst>
      <p:ext uri="{BB962C8B-B14F-4D97-AF65-F5344CB8AC3E}">
        <p14:creationId xmlns:p14="http://schemas.microsoft.com/office/powerpoint/2010/main" val="76437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0FECC-4179-4183-945D-52E5DF627751}"/>
              </a:ext>
            </a:extLst>
          </p:cNvPr>
          <p:cNvSpPr>
            <a:spLocks noGrp="1"/>
          </p:cNvSpPr>
          <p:nvPr>
            <p:ph type="title"/>
          </p:nvPr>
        </p:nvSpPr>
        <p:spPr>
          <a:xfrm>
            <a:off x="684212" y="-67734"/>
            <a:ext cx="8534400" cy="1507067"/>
          </a:xfrm>
        </p:spPr>
        <p:txBody>
          <a:bodyPr>
            <a:normAutofit/>
          </a:bodyPr>
          <a:lstStyle/>
          <a:p>
            <a:r>
              <a:rPr lang="fr-FR" b="1" dirty="0"/>
              <a:t>Wireframe </a:t>
            </a:r>
            <a:br>
              <a:rPr lang="fr-FR" dirty="0"/>
            </a:br>
            <a:endParaRPr lang="fr-MA" dirty="0"/>
          </a:p>
        </p:txBody>
      </p:sp>
      <p:pic>
        <p:nvPicPr>
          <p:cNvPr id="7" name="Image 6">
            <a:extLst>
              <a:ext uri="{FF2B5EF4-FFF2-40B4-BE49-F238E27FC236}">
                <a16:creationId xmlns:a16="http://schemas.microsoft.com/office/drawing/2014/main" id="{82F92C74-4D45-4B86-B925-814B015BC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39333"/>
            <a:ext cx="4169482" cy="4640340"/>
          </a:xfrm>
          <a:prstGeom prst="rect">
            <a:avLst/>
          </a:prstGeom>
        </p:spPr>
      </p:pic>
    </p:spTree>
    <p:extLst>
      <p:ext uri="{BB962C8B-B14F-4D97-AF65-F5344CB8AC3E}">
        <p14:creationId xmlns:p14="http://schemas.microsoft.com/office/powerpoint/2010/main" val="398162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0FECC-4179-4183-945D-52E5DF627751}"/>
              </a:ext>
            </a:extLst>
          </p:cNvPr>
          <p:cNvSpPr>
            <a:spLocks noGrp="1"/>
          </p:cNvSpPr>
          <p:nvPr>
            <p:ph type="title"/>
          </p:nvPr>
        </p:nvSpPr>
        <p:spPr>
          <a:xfrm>
            <a:off x="684212" y="-67734"/>
            <a:ext cx="8534400" cy="1507067"/>
          </a:xfrm>
        </p:spPr>
        <p:txBody>
          <a:bodyPr/>
          <a:lstStyle/>
          <a:p>
            <a:r>
              <a:rPr lang="fr-FR" b="1" dirty="0"/>
              <a:t>Pencil</a:t>
            </a:r>
            <a:br>
              <a:rPr lang="fr-FR" dirty="0"/>
            </a:br>
            <a:endParaRPr lang="fr-MA" dirty="0"/>
          </a:p>
        </p:txBody>
      </p:sp>
      <p:pic>
        <p:nvPicPr>
          <p:cNvPr id="7" name="Image 6">
            <a:extLst>
              <a:ext uri="{FF2B5EF4-FFF2-40B4-BE49-F238E27FC236}">
                <a16:creationId xmlns:a16="http://schemas.microsoft.com/office/drawing/2014/main" id="{55B54E93-53F3-48CD-B646-7D514EBC6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766" y="1609495"/>
            <a:ext cx="6096000" cy="4057650"/>
          </a:xfrm>
          <a:prstGeom prst="rect">
            <a:avLst/>
          </a:prstGeom>
        </p:spPr>
      </p:pic>
    </p:spTree>
    <p:extLst>
      <p:ext uri="{BB962C8B-B14F-4D97-AF65-F5344CB8AC3E}">
        <p14:creationId xmlns:p14="http://schemas.microsoft.com/office/powerpoint/2010/main" val="285475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506870-4601-4FDB-AB0F-0EBD277EDFC0}"/>
              </a:ext>
            </a:extLst>
          </p:cNvPr>
          <p:cNvSpPr>
            <a:spLocks noGrp="1"/>
          </p:cNvSpPr>
          <p:nvPr>
            <p:ph type="title"/>
          </p:nvPr>
        </p:nvSpPr>
        <p:spPr>
          <a:xfrm>
            <a:off x="684212" y="-67734"/>
            <a:ext cx="8534400" cy="1507067"/>
          </a:xfrm>
        </p:spPr>
        <p:txBody>
          <a:bodyPr/>
          <a:lstStyle/>
          <a:p>
            <a:r>
              <a:rPr lang="fr-MA" b="1" dirty="0"/>
              <a:t>Adobe XD</a:t>
            </a:r>
            <a:br>
              <a:rPr lang="fr-MA" dirty="0"/>
            </a:br>
            <a:endParaRPr lang="fr-MA" dirty="0"/>
          </a:p>
        </p:txBody>
      </p:sp>
      <p:sp>
        <p:nvSpPr>
          <p:cNvPr id="3" name="Espace réservé du contenu 2">
            <a:extLst>
              <a:ext uri="{FF2B5EF4-FFF2-40B4-BE49-F238E27FC236}">
                <a16:creationId xmlns:a16="http://schemas.microsoft.com/office/drawing/2014/main" id="{65DB6D83-3F9D-4A3B-81B3-0A121C371070}"/>
              </a:ext>
            </a:extLst>
          </p:cNvPr>
          <p:cNvSpPr>
            <a:spLocks noGrp="1"/>
          </p:cNvSpPr>
          <p:nvPr>
            <p:ph idx="1"/>
          </p:nvPr>
        </p:nvSpPr>
        <p:spPr>
          <a:xfrm>
            <a:off x="298622" y="1732403"/>
            <a:ext cx="8534400" cy="3615267"/>
          </a:xfrm>
        </p:spPr>
        <p:txBody>
          <a:bodyPr>
            <a:normAutofit/>
          </a:bodyPr>
          <a:lstStyle/>
          <a:p>
            <a:pPr marL="0" indent="0">
              <a:buNone/>
            </a:pPr>
            <a:r>
              <a:rPr lang="fr-FR" sz="2400" b="1" dirty="0"/>
              <a:t>Adobe XD est un vectoriel outil de conception de l' expérience utilisateur pour les applications Web et des applications mobiles , développé et édité par Adobe </a:t>
            </a:r>
            <a:r>
              <a:rPr lang="fr-FR" sz="2400" b="1" dirty="0" err="1"/>
              <a:t>Inc</a:t>
            </a:r>
            <a:r>
              <a:rPr lang="fr-FR" sz="2400" b="1" dirty="0"/>
              <a:t> . Il est disponible pour </a:t>
            </a:r>
            <a:r>
              <a:rPr lang="fr-FR" sz="2400" b="1" dirty="0" err="1"/>
              <a:t>macOS</a:t>
            </a:r>
            <a:r>
              <a:rPr lang="fr-FR" sz="2400" b="1" dirty="0"/>
              <a:t> et Windows , bien qu'il existe des versions pour iOS et Android permettant de prévisualiser le résultat du travail directement sur les appareils mobiles. XD prend en charge les structures filaires de sites Web et la création de prototypes de clics interactifs immersifs et simples. </a:t>
            </a:r>
          </a:p>
        </p:txBody>
      </p:sp>
    </p:spTree>
    <p:extLst>
      <p:ext uri="{BB962C8B-B14F-4D97-AF65-F5344CB8AC3E}">
        <p14:creationId xmlns:p14="http://schemas.microsoft.com/office/powerpoint/2010/main" val="105694330"/>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46</TotalTime>
  <Words>132</Words>
  <Application>Microsoft Office PowerPoint</Application>
  <PresentationFormat>Grand écran</PresentationFormat>
  <Paragraphs>22</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Aharoni</vt:lpstr>
      <vt:lpstr>Arial</vt:lpstr>
      <vt:lpstr>Arial Black</vt:lpstr>
      <vt:lpstr>Century Gothic</vt:lpstr>
      <vt:lpstr>Montserrat Black</vt:lpstr>
      <vt:lpstr>Segoe UI Black</vt:lpstr>
      <vt:lpstr>Traînée de condensation</vt:lpstr>
      <vt:lpstr>Maquettage</vt:lpstr>
      <vt:lpstr>Les outils de maquettage </vt:lpstr>
      <vt:lpstr>Justinmind</vt:lpstr>
      <vt:lpstr>Justinmind</vt:lpstr>
      <vt:lpstr>Pencil </vt:lpstr>
      <vt:lpstr>Wireframe  </vt:lpstr>
      <vt:lpstr>Wireframe  </vt:lpstr>
      <vt:lpstr>Pencil </vt:lpstr>
      <vt:lpstr>Adobe XD </vt:lpstr>
      <vt:lpstr>Adobe XD </vt:lpstr>
      <vt:lpstr>Merci Pour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dc:title>
  <dc:creator>Admin</dc:creator>
  <cp:lastModifiedBy>Hamza Ghounbaz</cp:lastModifiedBy>
  <cp:revision>9</cp:revision>
  <dcterms:created xsi:type="dcterms:W3CDTF">2019-12-05T08:21:17Z</dcterms:created>
  <dcterms:modified xsi:type="dcterms:W3CDTF">2019-12-06T13:55:37Z</dcterms:modified>
</cp:coreProperties>
</file>