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6" r:id="rId6"/>
    <p:sldId id="262" r:id="rId7"/>
    <p:sldId id="263" r:id="rId8"/>
    <p:sldId id="265" r:id="rId9"/>
    <p:sldId id="264" r:id="rId10"/>
    <p:sldId id="266" r:id="rId11"/>
    <p:sldId id="267" r:id="rId12"/>
    <p:sldId id="268" r:id="rId13"/>
    <p:sldId id="270" r:id="rId14"/>
    <p:sldId id="271" r:id="rId15"/>
    <p:sldId id="272" r:id="rId16"/>
    <p:sldId id="273" r:id="rId17"/>
    <p:sldId id="274" r:id="rId18"/>
    <p:sldId id="261" r:id="rId19"/>
    <p:sldId id="277" r:id="rId20"/>
    <p:sldId id="278" r:id="rId21"/>
    <p:sldId id="259" r:id="rId22"/>
    <p:sldId id="260" r:id="rId23"/>
    <p:sldId id="279" r:id="rId24"/>
    <p:sldId id="280" r:id="rId25"/>
    <p:sldId id="281" r:id="rId26"/>
    <p:sldId id="282" r:id="rId27"/>
    <p:sldId id="283" r:id="rId28"/>
    <p:sldId id="284" r:id="rId29"/>
    <p:sldId id="286"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8"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27A8109-B213-4E5F-89B5-F70C110F2601}">
          <p14:sldIdLst>
            <p14:sldId id="256"/>
            <p14:sldId id="257"/>
            <p14:sldId id="258"/>
            <p14:sldId id="275"/>
            <p14:sldId id="276"/>
            <p14:sldId id="262"/>
            <p14:sldId id="263"/>
            <p14:sldId id="265"/>
            <p14:sldId id="264"/>
            <p14:sldId id="266"/>
            <p14:sldId id="267"/>
            <p14:sldId id="268"/>
            <p14:sldId id="270"/>
            <p14:sldId id="271"/>
            <p14:sldId id="272"/>
            <p14:sldId id="273"/>
            <p14:sldId id="274"/>
            <p14:sldId id="261"/>
            <p14:sldId id="277"/>
            <p14:sldId id="278"/>
            <p14:sldId id="259"/>
            <p14:sldId id="260"/>
            <p14:sldId id="279"/>
            <p14:sldId id="280"/>
            <p14:sldId id="281"/>
            <p14:sldId id="282"/>
            <p14:sldId id="283"/>
            <p14:sldId id="284"/>
            <p14:sldId id="286"/>
            <p14:sldId id="285"/>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7"/>
            <p14:sldId id="308"/>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a:xfrm>
            <a:off x="5332412" y="5883275"/>
            <a:ext cx="4324044" cy="365125"/>
          </a:xfrm>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272171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39A06D-F97E-4AA4-A51E-B89FF47F2E30}" type="datetimeFigureOut">
              <a:rPr lang="fr-MA" smtClean="0"/>
              <a:t>31/08/2020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30297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88790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38843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86153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2785004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101787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168451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224293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a:xfrm>
            <a:off x="10951856" y="5867131"/>
            <a:ext cx="551167" cy="365125"/>
          </a:xfrm>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19955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39A06D-F97E-4AA4-A51E-B89FF47F2E30}" type="datetimeFigureOut">
              <a:rPr lang="fr-MA" smtClean="0"/>
              <a:t>31/08/2020</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393074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39A06D-F97E-4AA4-A51E-B89FF47F2E30}" type="datetimeFigureOut">
              <a:rPr lang="fr-MA" smtClean="0"/>
              <a:t>31/08/2020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90030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39A06D-F97E-4AA4-A51E-B89FF47F2E30}" type="datetimeFigureOut">
              <a:rPr lang="fr-MA" smtClean="0"/>
              <a:t>31/08/2020</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420589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39A06D-F97E-4AA4-A51E-B89FF47F2E30}" type="datetimeFigureOut">
              <a:rPr lang="fr-MA" smtClean="0"/>
              <a:t>31/08/2020</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420181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9A06D-F97E-4AA4-A51E-B89FF47F2E30}" type="datetimeFigureOut">
              <a:rPr lang="fr-MA" smtClean="0"/>
              <a:t>31/08/2020</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171228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39A06D-F97E-4AA4-A51E-B89FF47F2E30}" type="datetimeFigureOut">
              <a:rPr lang="fr-MA" smtClean="0"/>
              <a:t>31/08/2020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391776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39A06D-F97E-4AA4-A51E-B89FF47F2E30}" type="datetimeFigureOut">
              <a:rPr lang="fr-MA" smtClean="0"/>
              <a:t>31/08/2020</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1B6B1827-B9B1-4A50-82FB-8E1905A47A50}" type="slidenum">
              <a:rPr lang="fr-MA" smtClean="0"/>
              <a:t>‹N°›</a:t>
            </a:fld>
            <a:endParaRPr lang="fr-MA"/>
          </a:p>
        </p:txBody>
      </p:sp>
    </p:spTree>
    <p:extLst>
      <p:ext uri="{BB962C8B-B14F-4D97-AF65-F5344CB8AC3E}">
        <p14:creationId xmlns:p14="http://schemas.microsoft.com/office/powerpoint/2010/main" val="130741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39A06D-F97E-4AA4-A51E-B89FF47F2E30}" type="datetimeFigureOut">
              <a:rPr lang="fr-MA" smtClean="0"/>
              <a:t>31/08/2020</a:t>
            </a:fld>
            <a:endParaRPr lang="fr-M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6B1827-B9B1-4A50-82FB-8E1905A47A50}" type="slidenum">
              <a:rPr lang="fr-MA" smtClean="0"/>
              <a:t>‹N°›</a:t>
            </a:fld>
            <a:endParaRPr lang="fr-MA"/>
          </a:p>
        </p:txBody>
      </p:sp>
    </p:spTree>
    <p:extLst>
      <p:ext uri="{BB962C8B-B14F-4D97-AF65-F5344CB8AC3E}">
        <p14:creationId xmlns:p14="http://schemas.microsoft.com/office/powerpoint/2010/main" val="293808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4DEAC-2B8F-4620-8C8B-9977DCDDEF9D}"/>
              </a:ext>
            </a:extLst>
          </p:cNvPr>
          <p:cNvSpPr>
            <a:spLocks noGrp="1"/>
          </p:cNvSpPr>
          <p:nvPr>
            <p:ph type="ctrTitle"/>
          </p:nvPr>
        </p:nvSpPr>
        <p:spPr>
          <a:xfrm>
            <a:off x="3043403" y="2173541"/>
            <a:ext cx="5671972" cy="1310729"/>
          </a:xfrm>
        </p:spPr>
        <p:txBody>
          <a:bodyPr>
            <a:normAutofit fontScale="90000"/>
          </a:bodyPr>
          <a:lstStyle/>
          <a:p>
            <a:pPr algn="ctr"/>
            <a:r>
              <a:rPr lang="fr-FR" b="1" dirty="0"/>
              <a:t>PRESANTATION FILL ROUGE</a:t>
            </a:r>
            <a:endParaRPr lang="fr-MA" b="1" dirty="0"/>
          </a:p>
        </p:txBody>
      </p:sp>
      <p:sp>
        <p:nvSpPr>
          <p:cNvPr id="3" name="Sous-titre 2">
            <a:extLst>
              <a:ext uri="{FF2B5EF4-FFF2-40B4-BE49-F238E27FC236}">
                <a16:creationId xmlns:a16="http://schemas.microsoft.com/office/drawing/2014/main" id="{7D1B52C1-0447-4FBC-9DBE-B11A07C20710}"/>
              </a:ext>
            </a:extLst>
          </p:cNvPr>
          <p:cNvSpPr>
            <a:spLocks noGrp="1"/>
          </p:cNvSpPr>
          <p:nvPr>
            <p:ph type="subTitle" idx="1"/>
          </p:nvPr>
        </p:nvSpPr>
        <p:spPr>
          <a:xfrm>
            <a:off x="3043403" y="4029094"/>
            <a:ext cx="6105194" cy="1310729"/>
          </a:xfrm>
        </p:spPr>
        <p:txBody>
          <a:bodyPr>
            <a:normAutofit/>
          </a:bodyPr>
          <a:lstStyle/>
          <a:p>
            <a:pPr algn="ctr"/>
            <a:r>
              <a:rPr lang="fr-FR" b="1" dirty="0"/>
              <a:t>YOUCODE</a:t>
            </a:r>
          </a:p>
          <a:p>
            <a:pPr algn="ctr"/>
            <a:r>
              <a:rPr lang="fr-FR" b="1" dirty="0"/>
              <a:t>Hamza </a:t>
            </a:r>
            <a:r>
              <a:rPr lang="fr-FR" b="1" dirty="0" err="1"/>
              <a:t>Ghounbaz</a:t>
            </a:r>
            <a:endParaRPr lang="fr-FR" b="1" dirty="0"/>
          </a:p>
        </p:txBody>
      </p:sp>
    </p:spTree>
    <p:extLst>
      <p:ext uri="{BB962C8B-B14F-4D97-AF65-F5344CB8AC3E}">
        <p14:creationId xmlns:p14="http://schemas.microsoft.com/office/powerpoint/2010/main" val="253128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29178-0A49-46D1-BF6E-973FF46D5D0C}"/>
              </a:ext>
            </a:extLst>
          </p:cNvPr>
          <p:cNvSpPr>
            <a:spLocks noGrp="1"/>
          </p:cNvSpPr>
          <p:nvPr>
            <p:ph type="title"/>
          </p:nvPr>
        </p:nvSpPr>
        <p:spPr>
          <a:xfrm>
            <a:off x="1484309" y="608670"/>
            <a:ext cx="10018713" cy="1066799"/>
          </a:xfrm>
        </p:spPr>
        <p:txBody>
          <a:bodyPr/>
          <a:lstStyle/>
          <a:p>
            <a:r>
              <a:rPr lang="fr-MA" dirty="0">
                <a:latin typeface="Apercu Medium" panose="02000606040000020004" pitchFamily="50" charset="0"/>
              </a:rPr>
              <a:t>jQuery Capture d'écran</a:t>
            </a:r>
            <a:endParaRPr lang="fr-MA" dirty="0"/>
          </a:p>
        </p:txBody>
      </p:sp>
      <p:pic>
        <p:nvPicPr>
          <p:cNvPr id="5" name="Espace réservé du contenu 4">
            <a:extLst>
              <a:ext uri="{FF2B5EF4-FFF2-40B4-BE49-F238E27FC236}">
                <a16:creationId xmlns:a16="http://schemas.microsoft.com/office/drawing/2014/main" id="{69E9EED0-DA7C-4527-98AA-DB7C350DF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0532" y="1766759"/>
            <a:ext cx="2086266" cy="781159"/>
          </a:xfrm>
        </p:spPr>
      </p:pic>
      <p:pic>
        <p:nvPicPr>
          <p:cNvPr id="7" name="Image 6">
            <a:extLst>
              <a:ext uri="{FF2B5EF4-FFF2-40B4-BE49-F238E27FC236}">
                <a16:creationId xmlns:a16="http://schemas.microsoft.com/office/drawing/2014/main" id="{6E5D5CDE-E01D-4852-9DA4-7B1A64F7B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581" y="4039284"/>
            <a:ext cx="6030167" cy="1476581"/>
          </a:xfrm>
          <a:prstGeom prst="rect">
            <a:avLst/>
          </a:prstGeom>
        </p:spPr>
      </p:pic>
      <p:pic>
        <p:nvPicPr>
          <p:cNvPr id="9" name="Image 8">
            <a:extLst>
              <a:ext uri="{FF2B5EF4-FFF2-40B4-BE49-F238E27FC236}">
                <a16:creationId xmlns:a16="http://schemas.microsoft.com/office/drawing/2014/main" id="{206DEF10-3306-42C0-B3FA-0959CCDB6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445" y="3048147"/>
            <a:ext cx="8516539" cy="876422"/>
          </a:xfrm>
          <a:prstGeom prst="rect">
            <a:avLst/>
          </a:prstGeom>
        </p:spPr>
      </p:pic>
      <p:pic>
        <p:nvPicPr>
          <p:cNvPr id="11" name="Image 10">
            <a:extLst>
              <a:ext uri="{FF2B5EF4-FFF2-40B4-BE49-F238E27FC236}">
                <a16:creationId xmlns:a16="http://schemas.microsoft.com/office/drawing/2014/main" id="{90394F31-7392-46D6-ACA1-3CBCB13D2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8661" y="2657168"/>
            <a:ext cx="5430008" cy="276264"/>
          </a:xfrm>
          <a:prstGeom prst="rect">
            <a:avLst/>
          </a:prstGeom>
        </p:spPr>
      </p:pic>
    </p:spTree>
    <p:extLst>
      <p:ext uri="{BB962C8B-B14F-4D97-AF65-F5344CB8AC3E}">
        <p14:creationId xmlns:p14="http://schemas.microsoft.com/office/powerpoint/2010/main" val="249428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907B2-6212-43E5-BCA1-423744540873}"/>
              </a:ext>
            </a:extLst>
          </p:cNvPr>
          <p:cNvSpPr>
            <a:spLocks noGrp="1"/>
          </p:cNvSpPr>
          <p:nvPr>
            <p:ph type="title"/>
          </p:nvPr>
        </p:nvSpPr>
        <p:spPr/>
        <p:txBody>
          <a:bodyPr/>
          <a:lstStyle/>
          <a:p>
            <a:r>
              <a:rPr lang="fr-MA" dirty="0">
                <a:latin typeface="Apercu Medium" panose="02000606040000020004" pitchFamily="50" charset="0"/>
              </a:rPr>
              <a:t>Bootstrap</a:t>
            </a:r>
          </a:p>
        </p:txBody>
      </p:sp>
      <p:sp>
        <p:nvSpPr>
          <p:cNvPr id="3" name="Espace réservé du contenu 2">
            <a:extLst>
              <a:ext uri="{FF2B5EF4-FFF2-40B4-BE49-F238E27FC236}">
                <a16:creationId xmlns:a16="http://schemas.microsoft.com/office/drawing/2014/main" id="{F4D0048C-B422-43AA-90B0-B7B188FEE658}"/>
              </a:ext>
            </a:extLst>
          </p:cNvPr>
          <p:cNvSpPr>
            <a:spLocks noGrp="1"/>
          </p:cNvSpPr>
          <p:nvPr>
            <p:ph idx="1"/>
          </p:nvPr>
        </p:nvSpPr>
        <p:spPr>
          <a:xfrm>
            <a:off x="1684335" y="2971800"/>
            <a:ext cx="10018713" cy="1574006"/>
          </a:xfrm>
        </p:spPr>
        <p:txBody>
          <a:bodyPr/>
          <a:lstStyle/>
          <a:p>
            <a:pPr marL="0" indent="0" algn="ctr">
              <a:buNone/>
            </a:pPr>
            <a:r>
              <a:rPr lang="fr-FR" dirty="0"/>
              <a:t>Bootstrap est un </a:t>
            </a:r>
            <a:r>
              <a:rPr lang="fr-FR" dirty="0" err="1"/>
              <a:t>framework</a:t>
            </a:r>
            <a:r>
              <a:rPr lang="fr-FR" dirty="0"/>
              <a:t> développé par l'équipe du réseau social Twitter. Proposé en open source, ce </a:t>
            </a:r>
            <a:r>
              <a:rPr lang="fr-FR" dirty="0" err="1"/>
              <a:t>framework</a:t>
            </a:r>
            <a:r>
              <a:rPr lang="fr-FR" dirty="0"/>
              <a:t> utilisant les langages HTML, CSS et JavaScript fournit aux développeurs des outils pour créer un site facilement.</a:t>
            </a:r>
            <a:endParaRPr lang="fr-MA" dirty="0"/>
          </a:p>
        </p:txBody>
      </p:sp>
    </p:spTree>
    <p:extLst>
      <p:ext uri="{BB962C8B-B14F-4D97-AF65-F5344CB8AC3E}">
        <p14:creationId xmlns:p14="http://schemas.microsoft.com/office/powerpoint/2010/main" val="323612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DAD1E-58E7-4017-94DF-66DE5264BC9E}"/>
              </a:ext>
            </a:extLst>
          </p:cNvPr>
          <p:cNvSpPr>
            <a:spLocks noGrp="1"/>
          </p:cNvSpPr>
          <p:nvPr>
            <p:ph type="title"/>
          </p:nvPr>
        </p:nvSpPr>
        <p:spPr/>
        <p:txBody>
          <a:bodyPr/>
          <a:lstStyle/>
          <a:p>
            <a:r>
              <a:rPr lang="fr-MA" dirty="0">
                <a:latin typeface="Apercu Medium" panose="02000606040000020004" pitchFamily="50" charset="0"/>
              </a:rPr>
              <a:t>Bootstrap Capture d'écran</a:t>
            </a:r>
            <a:endParaRPr lang="fr-MA" dirty="0"/>
          </a:p>
        </p:txBody>
      </p:sp>
      <p:pic>
        <p:nvPicPr>
          <p:cNvPr id="5" name="Espace réservé du contenu 4">
            <a:extLst>
              <a:ext uri="{FF2B5EF4-FFF2-40B4-BE49-F238E27FC236}">
                <a16:creationId xmlns:a16="http://schemas.microsoft.com/office/drawing/2014/main" id="{D1F6850C-DEF4-4291-8FE7-3B06D54D6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881" y="2952749"/>
            <a:ext cx="7868748" cy="247685"/>
          </a:xfrm>
        </p:spPr>
      </p:pic>
      <p:pic>
        <p:nvPicPr>
          <p:cNvPr id="7" name="Image 6">
            <a:extLst>
              <a:ext uri="{FF2B5EF4-FFF2-40B4-BE49-F238E27FC236}">
                <a16:creationId xmlns:a16="http://schemas.microsoft.com/office/drawing/2014/main" id="{03095B41-3ACE-4559-9291-05042B059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355" y="3243296"/>
            <a:ext cx="7163800" cy="238158"/>
          </a:xfrm>
          <a:prstGeom prst="rect">
            <a:avLst/>
          </a:prstGeom>
        </p:spPr>
      </p:pic>
      <p:pic>
        <p:nvPicPr>
          <p:cNvPr id="9" name="Image 8">
            <a:extLst>
              <a:ext uri="{FF2B5EF4-FFF2-40B4-BE49-F238E27FC236}">
                <a16:creationId xmlns:a16="http://schemas.microsoft.com/office/drawing/2014/main" id="{9DCF44AF-6FD6-4353-BDB9-ABA102D1C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486" y="3571885"/>
            <a:ext cx="7249537" cy="171474"/>
          </a:xfrm>
          <a:prstGeom prst="rect">
            <a:avLst/>
          </a:prstGeom>
        </p:spPr>
      </p:pic>
      <p:pic>
        <p:nvPicPr>
          <p:cNvPr id="11" name="Image 10">
            <a:extLst>
              <a:ext uri="{FF2B5EF4-FFF2-40B4-BE49-F238E27FC236}">
                <a16:creationId xmlns:a16="http://schemas.microsoft.com/office/drawing/2014/main" id="{B32E26BB-11E6-4FE6-BFCC-7A6AFA75FC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734" y="3852905"/>
            <a:ext cx="3810532" cy="1648055"/>
          </a:xfrm>
          <a:prstGeom prst="rect">
            <a:avLst/>
          </a:prstGeom>
        </p:spPr>
      </p:pic>
    </p:spTree>
    <p:extLst>
      <p:ext uri="{BB962C8B-B14F-4D97-AF65-F5344CB8AC3E}">
        <p14:creationId xmlns:p14="http://schemas.microsoft.com/office/powerpoint/2010/main" val="143148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0CDF41-CD4A-4032-9C4E-042F85042228}"/>
              </a:ext>
            </a:extLst>
          </p:cNvPr>
          <p:cNvSpPr>
            <a:spLocks noGrp="1"/>
          </p:cNvSpPr>
          <p:nvPr>
            <p:ph type="title"/>
          </p:nvPr>
        </p:nvSpPr>
        <p:spPr/>
        <p:txBody>
          <a:bodyPr/>
          <a:lstStyle/>
          <a:p>
            <a:r>
              <a:rPr lang="fr-MA" dirty="0" err="1">
                <a:latin typeface="Apercu Medium" panose="02000606040000020004" pitchFamily="50" charset="0"/>
              </a:rPr>
              <a:t>Sweetalert</a:t>
            </a:r>
            <a:r>
              <a:rPr lang="fr-MA" dirty="0">
                <a:latin typeface="Apercu Medium" panose="02000606040000020004" pitchFamily="50" charset="0"/>
              </a:rPr>
              <a:t> 2</a:t>
            </a:r>
            <a:endParaRPr lang="fr-MA" b="1"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AB562385-D964-4FFC-B188-FFBE563C73A3}"/>
              </a:ext>
            </a:extLst>
          </p:cNvPr>
          <p:cNvSpPr>
            <a:spLocks noGrp="1"/>
          </p:cNvSpPr>
          <p:nvPr>
            <p:ph idx="1"/>
          </p:nvPr>
        </p:nvSpPr>
        <p:spPr>
          <a:xfrm>
            <a:off x="1698623" y="2195513"/>
            <a:ext cx="10018713" cy="1233487"/>
          </a:xfrm>
        </p:spPr>
        <p:txBody>
          <a:bodyPr/>
          <a:lstStyle/>
          <a:p>
            <a:pPr marL="0" indent="0" algn="ctr">
              <a:buNone/>
            </a:pPr>
            <a:r>
              <a:rPr lang="fr-MA" dirty="0" err="1"/>
              <a:t>Sweetalers</a:t>
            </a:r>
            <a:r>
              <a:rPr lang="fr-MA" dirty="0"/>
              <a:t> 2 c un plugin qui permet faire animation </a:t>
            </a:r>
            <a:r>
              <a:rPr lang="fr-MA" dirty="0" err="1"/>
              <a:t>Alerts</a:t>
            </a:r>
            <a:endParaRPr lang="fr-MA" dirty="0"/>
          </a:p>
        </p:txBody>
      </p:sp>
      <p:pic>
        <p:nvPicPr>
          <p:cNvPr id="5" name="Image 4">
            <a:extLst>
              <a:ext uri="{FF2B5EF4-FFF2-40B4-BE49-F238E27FC236}">
                <a16:creationId xmlns:a16="http://schemas.microsoft.com/office/drawing/2014/main" id="{0124EC43-80E9-4531-B0AF-1B1B57B3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158" y="3241416"/>
            <a:ext cx="4707804" cy="2356372"/>
          </a:xfrm>
          <a:prstGeom prst="rect">
            <a:avLst/>
          </a:prstGeom>
        </p:spPr>
      </p:pic>
      <p:pic>
        <p:nvPicPr>
          <p:cNvPr id="7" name="Image 6">
            <a:extLst>
              <a:ext uri="{FF2B5EF4-FFF2-40B4-BE49-F238E27FC236}">
                <a16:creationId xmlns:a16="http://schemas.microsoft.com/office/drawing/2014/main" id="{7D94671C-20D7-4728-985F-84C6C1AC2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74" y="3044695"/>
            <a:ext cx="5663696" cy="2749813"/>
          </a:xfrm>
          <a:prstGeom prst="rect">
            <a:avLst/>
          </a:prstGeom>
        </p:spPr>
      </p:pic>
    </p:spTree>
    <p:extLst>
      <p:ext uri="{BB962C8B-B14F-4D97-AF65-F5344CB8AC3E}">
        <p14:creationId xmlns:p14="http://schemas.microsoft.com/office/powerpoint/2010/main" val="42892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932B-4E9E-4D12-9429-566D8750C99D}"/>
              </a:ext>
            </a:extLst>
          </p:cNvPr>
          <p:cNvSpPr>
            <a:spLocks noGrp="1"/>
          </p:cNvSpPr>
          <p:nvPr>
            <p:ph type="title"/>
          </p:nvPr>
        </p:nvSpPr>
        <p:spPr/>
        <p:txBody>
          <a:bodyPr/>
          <a:lstStyle/>
          <a:p>
            <a:r>
              <a:rPr lang="fr-MA" dirty="0">
                <a:latin typeface="Apercu Medium" panose="02000606040000020004" pitchFamily="50" charset="0"/>
              </a:rPr>
              <a:t>UX / UI</a:t>
            </a:r>
          </a:p>
        </p:txBody>
      </p:sp>
      <p:sp>
        <p:nvSpPr>
          <p:cNvPr id="3" name="Espace réservé du contenu 2">
            <a:extLst>
              <a:ext uri="{FF2B5EF4-FFF2-40B4-BE49-F238E27FC236}">
                <a16:creationId xmlns:a16="http://schemas.microsoft.com/office/drawing/2014/main" id="{B1BD0B68-6B72-4C68-9AE8-C66E39D3492D}"/>
              </a:ext>
            </a:extLst>
          </p:cNvPr>
          <p:cNvSpPr>
            <a:spLocks noGrp="1"/>
          </p:cNvSpPr>
          <p:nvPr>
            <p:ph idx="1"/>
          </p:nvPr>
        </p:nvSpPr>
        <p:spPr>
          <a:xfrm>
            <a:off x="1484310" y="2667000"/>
            <a:ext cx="10018713" cy="904876"/>
          </a:xfrm>
        </p:spPr>
        <p:txBody>
          <a:bodyPr/>
          <a:lstStyle/>
          <a:p>
            <a:pPr marL="0" indent="0" algn="ctr">
              <a:buNone/>
            </a:pPr>
            <a:r>
              <a:rPr lang="fr-MA" dirty="0"/>
              <a:t>UI : On faire Logiciel de Adobe XD pour </a:t>
            </a:r>
            <a:r>
              <a:rPr lang="fr-MA" dirty="0" err="1"/>
              <a:t>maquitte</a:t>
            </a:r>
            <a:r>
              <a:rPr lang="fr-MA" dirty="0"/>
              <a:t> Site web</a:t>
            </a:r>
          </a:p>
        </p:txBody>
      </p:sp>
      <p:sp>
        <p:nvSpPr>
          <p:cNvPr id="6" name="Espace réservé du contenu 2">
            <a:extLst>
              <a:ext uri="{FF2B5EF4-FFF2-40B4-BE49-F238E27FC236}">
                <a16:creationId xmlns:a16="http://schemas.microsoft.com/office/drawing/2014/main" id="{ABDE1967-B298-438A-B186-37E292903CC5}"/>
              </a:ext>
            </a:extLst>
          </p:cNvPr>
          <p:cNvSpPr txBox="1">
            <a:spLocks/>
          </p:cNvSpPr>
          <p:nvPr/>
        </p:nvSpPr>
        <p:spPr>
          <a:xfrm>
            <a:off x="1741485" y="3681414"/>
            <a:ext cx="10018713" cy="90487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fr-FR" b="0" i="0" dirty="0">
                <a:solidFill>
                  <a:srgbClr val="010101"/>
                </a:solidFill>
                <a:effectLst/>
                <a:latin typeface="Montserrat"/>
              </a:rPr>
              <a:t>UX: En effet, l’interface utilisateur, c’est ce qui fait</a:t>
            </a:r>
            <a:r>
              <a:rPr lang="fr-FR" b="1" i="0" dirty="0">
                <a:solidFill>
                  <a:srgbClr val="010101"/>
                </a:solidFill>
                <a:effectLst/>
                <a:latin typeface="Montserrat"/>
              </a:rPr>
              <a:t> le lien entre l’humain et la machine</a:t>
            </a:r>
            <a:r>
              <a:rPr lang="fr-FR" b="0" i="0" dirty="0">
                <a:solidFill>
                  <a:srgbClr val="010101"/>
                </a:solidFill>
                <a:effectLst/>
                <a:latin typeface="Montserrat"/>
              </a:rPr>
              <a:t>. C’est donc « le produit fini » présenté à l’internaute qui lui permet de naviguer aisément sur votre site web sans lui demander une trop grande concentration.</a:t>
            </a:r>
            <a:endParaRPr lang="fr-MA" dirty="0"/>
          </a:p>
        </p:txBody>
      </p:sp>
    </p:spTree>
    <p:extLst>
      <p:ext uri="{BB962C8B-B14F-4D97-AF65-F5344CB8AC3E}">
        <p14:creationId xmlns:p14="http://schemas.microsoft.com/office/powerpoint/2010/main" val="295201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459CB6-0F48-4FD3-A5D1-EE07462D510C}"/>
              </a:ext>
            </a:extLst>
          </p:cNvPr>
          <p:cNvSpPr>
            <a:spLocks noGrp="1"/>
          </p:cNvSpPr>
          <p:nvPr>
            <p:ph type="title"/>
          </p:nvPr>
        </p:nvSpPr>
        <p:spPr>
          <a:xfrm>
            <a:off x="1484309" y="448058"/>
            <a:ext cx="10018713" cy="785813"/>
          </a:xfrm>
        </p:spPr>
        <p:txBody>
          <a:bodyPr/>
          <a:lstStyle/>
          <a:p>
            <a:r>
              <a:rPr lang="fr-MA" dirty="0">
                <a:latin typeface="Apercu Medium" panose="02000606040000020004" pitchFamily="50" charset="0"/>
              </a:rPr>
              <a:t>Capture Ecran : UI</a:t>
            </a:r>
          </a:p>
        </p:txBody>
      </p:sp>
      <p:pic>
        <p:nvPicPr>
          <p:cNvPr id="5" name="Image 4">
            <a:extLst>
              <a:ext uri="{FF2B5EF4-FFF2-40B4-BE49-F238E27FC236}">
                <a16:creationId xmlns:a16="http://schemas.microsoft.com/office/drawing/2014/main" id="{4BC6A1D5-3E51-4FB9-9052-D99B73EA1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67" y="1471613"/>
            <a:ext cx="8991599" cy="4545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51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07010B-F20B-444C-A5A0-69FE6F483ECA}"/>
              </a:ext>
            </a:extLst>
          </p:cNvPr>
          <p:cNvSpPr>
            <a:spLocks noGrp="1"/>
          </p:cNvSpPr>
          <p:nvPr>
            <p:ph type="title"/>
          </p:nvPr>
        </p:nvSpPr>
        <p:spPr>
          <a:xfrm>
            <a:off x="1612896" y="516824"/>
            <a:ext cx="10018713" cy="995361"/>
          </a:xfrm>
        </p:spPr>
        <p:txBody>
          <a:bodyPr/>
          <a:lstStyle/>
          <a:p>
            <a:r>
              <a:rPr lang="fr-MA" dirty="0" err="1">
                <a:latin typeface="Apercu Medium" panose="02000606040000020004" pitchFamily="50" charset="0"/>
              </a:rPr>
              <a:t>FontAwesome</a:t>
            </a:r>
            <a:endParaRPr lang="fr-MA"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A28C5837-B32F-4B49-9BFB-297D287ABF84}"/>
              </a:ext>
            </a:extLst>
          </p:cNvPr>
          <p:cNvSpPr>
            <a:spLocks noGrp="1"/>
          </p:cNvSpPr>
          <p:nvPr>
            <p:ph idx="1"/>
          </p:nvPr>
        </p:nvSpPr>
        <p:spPr>
          <a:xfrm>
            <a:off x="1612896" y="1362078"/>
            <a:ext cx="10018713" cy="1371598"/>
          </a:xfrm>
        </p:spPr>
        <p:txBody>
          <a:bodyPr/>
          <a:lstStyle/>
          <a:p>
            <a:pPr marL="0" indent="0" algn="ctr">
              <a:buNone/>
            </a:pPr>
            <a:r>
              <a:rPr lang="fr-FR" dirty="0"/>
              <a:t>Font </a:t>
            </a:r>
            <a:r>
              <a:rPr lang="fr-FR" dirty="0" err="1"/>
              <a:t>Awesome</a:t>
            </a:r>
            <a:r>
              <a:rPr lang="fr-FR" dirty="0"/>
              <a:t> est une police d'écriture et un outil d'icônes qui se base sur CSS, LESS et SASS.</a:t>
            </a:r>
            <a:endParaRPr lang="fr-MA" dirty="0"/>
          </a:p>
        </p:txBody>
      </p:sp>
      <p:pic>
        <p:nvPicPr>
          <p:cNvPr id="5" name="Image 4">
            <a:extLst>
              <a:ext uri="{FF2B5EF4-FFF2-40B4-BE49-F238E27FC236}">
                <a16:creationId xmlns:a16="http://schemas.microsoft.com/office/drawing/2014/main" id="{A5DEE12C-2320-4D1A-8887-4AA504A5C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378" y="2728913"/>
            <a:ext cx="7211152" cy="3181706"/>
          </a:xfrm>
          <a:prstGeom prst="rect">
            <a:avLst/>
          </a:prstGeom>
        </p:spPr>
      </p:pic>
    </p:spTree>
    <p:extLst>
      <p:ext uri="{BB962C8B-B14F-4D97-AF65-F5344CB8AC3E}">
        <p14:creationId xmlns:p14="http://schemas.microsoft.com/office/powerpoint/2010/main" val="27479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5B93-EA43-4EA4-9EF9-0F264054245A}"/>
              </a:ext>
            </a:extLst>
          </p:cNvPr>
          <p:cNvSpPr>
            <a:spLocks noGrp="1"/>
          </p:cNvSpPr>
          <p:nvPr>
            <p:ph type="title"/>
          </p:nvPr>
        </p:nvSpPr>
        <p:spPr>
          <a:xfrm>
            <a:off x="1470023" y="931045"/>
            <a:ext cx="10018713" cy="552449"/>
          </a:xfrm>
        </p:spPr>
        <p:txBody>
          <a:bodyPr>
            <a:normAutofit fontScale="90000"/>
          </a:bodyPr>
          <a:lstStyle/>
          <a:p>
            <a:r>
              <a:rPr lang="fr-MA" dirty="0">
                <a:latin typeface="Apercu Medium" panose="02000606040000020004" pitchFamily="50" charset="0"/>
              </a:rPr>
              <a:t>Utilisation </a:t>
            </a:r>
            <a:r>
              <a:rPr lang="fr-MA" dirty="0" err="1">
                <a:latin typeface="Apercu Medium" panose="02000606040000020004" pitchFamily="50" charset="0"/>
              </a:rPr>
              <a:t>FontAwesome</a:t>
            </a:r>
            <a:r>
              <a:rPr lang="fr-MA" dirty="0">
                <a:latin typeface="Apercu Medium" panose="02000606040000020004" pitchFamily="50" charset="0"/>
              </a:rPr>
              <a:t> </a:t>
            </a:r>
            <a:br>
              <a:rPr lang="fr-MA" dirty="0">
                <a:latin typeface="Apercu Medium" panose="02000606040000020004" pitchFamily="50" charset="0"/>
              </a:rPr>
            </a:br>
            <a:r>
              <a:rPr lang="fr-MA" dirty="0"/>
              <a:t>Example:</a:t>
            </a:r>
          </a:p>
        </p:txBody>
      </p:sp>
      <p:pic>
        <p:nvPicPr>
          <p:cNvPr id="5" name="Image 4">
            <a:extLst>
              <a:ext uri="{FF2B5EF4-FFF2-40B4-BE49-F238E27FC236}">
                <a16:creationId xmlns:a16="http://schemas.microsoft.com/office/drawing/2014/main" id="{DAAA419E-BAD2-4AD6-9559-69D28A7B2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29" y="2328846"/>
            <a:ext cx="8345065" cy="219106"/>
          </a:xfrm>
          <a:prstGeom prst="rect">
            <a:avLst/>
          </a:prstGeom>
        </p:spPr>
      </p:pic>
      <p:sp>
        <p:nvSpPr>
          <p:cNvPr id="6" name="Titre 1">
            <a:extLst>
              <a:ext uri="{FF2B5EF4-FFF2-40B4-BE49-F238E27FC236}">
                <a16:creationId xmlns:a16="http://schemas.microsoft.com/office/drawing/2014/main" id="{ABED90A6-EC83-45DC-936C-74C9AF7BD18D}"/>
              </a:ext>
            </a:extLst>
          </p:cNvPr>
          <p:cNvSpPr txBox="1">
            <a:spLocks/>
          </p:cNvSpPr>
          <p:nvPr/>
        </p:nvSpPr>
        <p:spPr>
          <a:xfrm>
            <a:off x="1470023" y="1776397"/>
            <a:ext cx="10018713" cy="552449"/>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MA" dirty="0"/>
              <a:t>CDN :</a:t>
            </a:r>
          </a:p>
        </p:txBody>
      </p:sp>
      <p:sp>
        <p:nvSpPr>
          <p:cNvPr id="8" name="Titre 1">
            <a:extLst>
              <a:ext uri="{FF2B5EF4-FFF2-40B4-BE49-F238E27FC236}">
                <a16:creationId xmlns:a16="http://schemas.microsoft.com/office/drawing/2014/main" id="{E0742836-2550-458B-B8BC-68B4F3E80058}"/>
              </a:ext>
            </a:extLst>
          </p:cNvPr>
          <p:cNvSpPr txBox="1">
            <a:spLocks/>
          </p:cNvSpPr>
          <p:nvPr/>
        </p:nvSpPr>
        <p:spPr>
          <a:xfrm>
            <a:off x="1470023" y="2743167"/>
            <a:ext cx="10018713" cy="552449"/>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MA" dirty="0"/>
              <a:t>Class :</a:t>
            </a:r>
          </a:p>
        </p:txBody>
      </p:sp>
      <p:pic>
        <p:nvPicPr>
          <p:cNvPr id="10" name="Image 9">
            <a:extLst>
              <a:ext uri="{FF2B5EF4-FFF2-40B4-BE49-F238E27FC236}">
                <a16:creationId xmlns:a16="http://schemas.microsoft.com/office/drawing/2014/main" id="{3108A7EE-4632-4C58-BF80-933D9DB63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22" y="3328973"/>
            <a:ext cx="3067478" cy="200053"/>
          </a:xfrm>
          <a:prstGeom prst="rect">
            <a:avLst/>
          </a:prstGeom>
        </p:spPr>
      </p:pic>
      <p:sp>
        <p:nvSpPr>
          <p:cNvPr id="12" name="Titre 1">
            <a:extLst>
              <a:ext uri="{FF2B5EF4-FFF2-40B4-BE49-F238E27FC236}">
                <a16:creationId xmlns:a16="http://schemas.microsoft.com/office/drawing/2014/main" id="{E97FFCE8-E4B9-461B-9754-93AAF7AD814F}"/>
              </a:ext>
            </a:extLst>
          </p:cNvPr>
          <p:cNvSpPr txBox="1">
            <a:spLocks/>
          </p:cNvSpPr>
          <p:nvPr/>
        </p:nvSpPr>
        <p:spPr>
          <a:xfrm>
            <a:off x="1470023" y="3709937"/>
            <a:ext cx="10018713" cy="552449"/>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MA" dirty="0" err="1"/>
              <a:t>icon</a:t>
            </a:r>
            <a:r>
              <a:rPr lang="fr-MA" dirty="0"/>
              <a:t> :</a:t>
            </a:r>
          </a:p>
        </p:txBody>
      </p:sp>
      <p:pic>
        <p:nvPicPr>
          <p:cNvPr id="14" name="Image 13">
            <a:extLst>
              <a:ext uri="{FF2B5EF4-FFF2-40B4-BE49-F238E27FC236}">
                <a16:creationId xmlns:a16="http://schemas.microsoft.com/office/drawing/2014/main" id="{6126837F-7984-4CF8-8E8E-B447C86C2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548" y="4295567"/>
            <a:ext cx="428685" cy="342948"/>
          </a:xfrm>
          <a:prstGeom prst="rect">
            <a:avLst/>
          </a:prstGeom>
        </p:spPr>
      </p:pic>
    </p:spTree>
    <p:extLst>
      <p:ext uri="{BB962C8B-B14F-4D97-AF65-F5344CB8AC3E}">
        <p14:creationId xmlns:p14="http://schemas.microsoft.com/office/powerpoint/2010/main" val="342692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C09D5E-615A-49F8-B0CF-C6CD41801BA7}"/>
              </a:ext>
            </a:extLst>
          </p:cNvPr>
          <p:cNvSpPr>
            <a:spLocks noGrp="1"/>
          </p:cNvSpPr>
          <p:nvPr>
            <p:ph type="title"/>
          </p:nvPr>
        </p:nvSpPr>
        <p:spPr/>
        <p:txBody>
          <a:bodyPr/>
          <a:lstStyle/>
          <a:p>
            <a:r>
              <a:rPr lang="fr-MA" dirty="0">
                <a:latin typeface="Apercu Medium" panose="02000606040000020004" pitchFamily="50" charset="0"/>
              </a:rPr>
              <a:t>PHP</a:t>
            </a:r>
          </a:p>
        </p:txBody>
      </p:sp>
      <p:sp>
        <p:nvSpPr>
          <p:cNvPr id="3" name="Espace réservé du contenu 2">
            <a:extLst>
              <a:ext uri="{FF2B5EF4-FFF2-40B4-BE49-F238E27FC236}">
                <a16:creationId xmlns:a16="http://schemas.microsoft.com/office/drawing/2014/main" id="{1A482BA2-4101-42BF-8CBF-EAC53B2F9991}"/>
              </a:ext>
            </a:extLst>
          </p:cNvPr>
          <p:cNvSpPr>
            <a:spLocks noGrp="1"/>
          </p:cNvSpPr>
          <p:nvPr>
            <p:ph idx="1"/>
          </p:nvPr>
        </p:nvSpPr>
        <p:spPr>
          <a:xfrm>
            <a:off x="1612897" y="2300288"/>
            <a:ext cx="10018713" cy="1976437"/>
          </a:xfrm>
        </p:spPr>
        <p:txBody>
          <a:bodyPr/>
          <a:lstStyle/>
          <a:p>
            <a:pPr marL="0" indent="0">
              <a:buNone/>
            </a:pPr>
            <a:r>
              <a:rPr lang="fr-FR" dirty="0"/>
              <a:t>Le PHP, pour </a:t>
            </a:r>
            <a:r>
              <a:rPr lang="fr-FR" dirty="0" err="1"/>
              <a:t>Hypertext</a:t>
            </a:r>
            <a:r>
              <a:rPr lang="fr-FR" dirty="0"/>
              <a:t> </a:t>
            </a:r>
            <a:r>
              <a:rPr lang="fr-FR" dirty="0" err="1"/>
              <a:t>Preprocessor</a:t>
            </a:r>
            <a:r>
              <a:rPr lang="fr-FR" dirty="0"/>
              <a:t>, désigne un langage informatique, ou un langage de script, utilisé principalement pour la conception de sites web dynamiques.</a:t>
            </a:r>
            <a:endParaRPr lang="fr-MA" dirty="0"/>
          </a:p>
        </p:txBody>
      </p:sp>
      <p:pic>
        <p:nvPicPr>
          <p:cNvPr id="7" name="Image 6">
            <a:extLst>
              <a:ext uri="{FF2B5EF4-FFF2-40B4-BE49-F238E27FC236}">
                <a16:creationId xmlns:a16="http://schemas.microsoft.com/office/drawing/2014/main" id="{2B644C14-0C5E-4EFE-B079-D2A284A86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71" y="4876778"/>
            <a:ext cx="2095792" cy="304843"/>
          </a:xfrm>
          <a:prstGeom prst="rect">
            <a:avLst/>
          </a:prstGeom>
        </p:spPr>
      </p:pic>
      <p:sp>
        <p:nvSpPr>
          <p:cNvPr id="8" name="Titre 1">
            <a:extLst>
              <a:ext uri="{FF2B5EF4-FFF2-40B4-BE49-F238E27FC236}">
                <a16:creationId xmlns:a16="http://schemas.microsoft.com/office/drawing/2014/main" id="{F7F8AC27-A169-4EB3-8355-9BAFA1C13882}"/>
              </a:ext>
            </a:extLst>
          </p:cNvPr>
          <p:cNvSpPr txBox="1">
            <a:spLocks/>
          </p:cNvSpPr>
          <p:nvPr/>
        </p:nvSpPr>
        <p:spPr>
          <a:xfrm>
            <a:off x="1484311" y="3757613"/>
            <a:ext cx="10018713" cy="139541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MA" dirty="0"/>
              <a:t>Example</a:t>
            </a:r>
          </a:p>
        </p:txBody>
      </p:sp>
    </p:spTree>
    <p:extLst>
      <p:ext uri="{BB962C8B-B14F-4D97-AF65-F5344CB8AC3E}">
        <p14:creationId xmlns:p14="http://schemas.microsoft.com/office/powerpoint/2010/main" val="408371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9F134-76D4-4A7C-B379-38961A9A8DD3}"/>
              </a:ext>
            </a:extLst>
          </p:cNvPr>
          <p:cNvSpPr>
            <a:spLocks noGrp="1"/>
          </p:cNvSpPr>
          <p:nvPr>
            <p:ph type="title"/>
          </p:nvPr>
        </p:nvSpPr>
        <p:spPr/>
        <p:txBody>
          <a:bodyPr/>
          <a:lstStyle/>
          <a:p>
            <a:r>
              <a:rPr lang="fr-MA" dirty="0"/>
              <a:t>MySQL</a:t>
            </a:r>
          </a:p>
        </p:txBody>
      </p:sp>
      <p:sp>
        <p:nvSpPr>
          <p:cNvPr id="3" name="Espace réservé du contenu 2">
            <a:extLst>
              <a:ext uri="{FF2B5EF4-FFF2-40B4-BE49-F238E27FC236}">
                <a16:creationId xmlns:a16="http://schemas.microsoft.com/office/drawing/2014/main" id="{372A0635-7F73-4DDC-BA67-17A2B84E37A0}"/>
              </a:ext>
            </a:extLst>
          </p:cNvPr>
          <p:cNvSpPr>
            <a:spLocks noGrp="1"/>
          </p:cNvSpPr>
          <p:nvPr>
            <p:ph idx="1"/>
          </p:nvPr>
        </p:nvSpPr>
        <p:spPr/>
        <p:txBody>
          <a:bodyPr/>
          <a:lstStyle/>
          <a:p>
            <a:pPr marL="0" indent="0">
              <a:buNone/>
            </a:pPr>
            <a:r>
              <a:rPr lang="fr-FR" dirty="0"/>
              <a:t>MySQL suit un modèle client-serveur. Au </a:t>
            </a:r>
            <a:r>
              <a:rPr lang="fr-FR" dirty="0" err="1"/>
              <a:t>coeur</a:t>
            </a:r>
            <a:r>
              <a:rPr lang="fr-FR" dirty="0"/>
              <a:t> du système de gestion se trouve le serveur MySQL qui gère toutes les instructions, ou commandes, à la base de données. Le serveur MySQL existe sous la forme d'un programme distinct utilisable dans un environnement réseau client-serveur et comme bibliothèque intégrée (ou connectée) à des applications distinctes.</a:t>
            </a:r>
          </a:p>
          <a:p>
            <a:pPr marL="0" indent="0">
              <a:buNone/>
            </a:pPr>
            <a:endParaRPr lang="fr-MA" dirty="0"/>
          </a:p>
        </p:txBody>
      </p:sp>
    </p:spTree>
    <p:extLst>
      <p:ext uri="{BB962C8B-B14F-4D97-AF65-F5344CB8AC3E}">
        <p14:creationId xmlns:p14="http://schemas.microsoft.com/office/powerpoint/2010/main" val="212324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7745A4-101B-47D8-897F-3D18726EA7BA}"/>
              </a:ext>
            </a:extLst>
          </p:cNvPr>
          <p:cNvSpPr>
            <a:spLocks noGrp="1"/>
          </p:cNvSpPr>
          <p:nvPr>
            <p:ph type="title"/>
          </p:nvPr>
        </p:nvSpPr>
        <p:spPr>
          <a:xfrm>
            <a:off x="838200" y="2279650"/>
            <a:ext cx="10515600" cy="1325563"/>
          </a:xfrm>
        </p:spPr>
        <p:txBody>
          <a:bodyPr/>
          <a:lstStyle/>
          <a:p>
            <a:pPr algn="ctr"/>
            <a:r>
              <a:rPr lang="fr-MA" dirty="0">
                <a:latin typeface="Apercu Medium" panose="02000606040000020004" pitchFamily="50" charset="0"/>
              </a:rPr>
              <a:t>Description de site</a:t>
            </a:r>
          </a:p>
        </p:txBody>
      </p:sp>
      <p:sp>
        <p:nvSpPr>
          <p:cNvPr id="3" name="Espace réservé du contenu 2">
            <a:extLst>
              <a:ext uri="{FF2B5EF4-FFF2-40B4-BE49-F238E27FC236}">
                <a16:creationId xmlns:a16="http://schemas.microsoft.com/office/drawing/2014/main" id="{5F191768-01CE-4CD8-9FB3-7252F7F7CE5F}"/>
              </a:ext>
            </a:extLst>
          </p:cNvPr>
          <p:cNvSpPr>
            <a:spLocks noGrp="1"/>
          </p:cNvSpPr>
          <p:nvPr>
            <p:ph idx="1"/>
          </p:nvPr>
        </p:nvSpPr>
        <p:spPr>
          <a:xfrm>
            <a:off x="838200" y="3754437"/>
            <a:ext cx="10515600" cy="1325563"/>
          </a:xfrm>
        </p:spPr>
        <p:txBody>
          <a:bodyPr/>
          <a:lstStyle/>
          <a:p>
            <a:pPr marL="0" indent="0" algn="ctr">
              <a:buNone/>
            </a:pPr>
            <a:r>
              <a:rPr lang="fr-FR" dirty="0" err="1"/>
              <a:t>Hibamall</a:t>
            </a:r>
            <a:r>
              <a:rPr lang="fr-FR" dirty="0"/>
              <a:t> c’est un site web '</a:t>
            </a:r>
            <a:r>
              <a:rPr lang="fr-FR" dirty="0" err="1"/>
              <a:t>eCommerce</a:t>
            </a:r>
            <a:r>
              <a:rPr lang="fr-FR" dirty="0"/>
              <a:t>' qui vendre des  </a:t>
            </a:r>
            <a:r>
              <a:rPr lang="fr-FR" dirty="0" err="1"/>
              <a:t>Telephones</a:t>
            </a:r>
            <a:r>
              <a:rPr lang="fr-FR" dirty="0"/>
              <a:t> &amp; Accessoire et des Electronique &amp; Logiciels  Ordinateurs &amp; </a:t>
            </a:r>
            <a:r>
              <a:rPr lang="fr-FR" dirty="0" err="1"/>
              <a:t>Tablets</a:t>
            </a:r>
            <a:r>
              <a:rPr lang="fr-FR" dirty="0"/>
              <a:t> Office Produits</a:t>
            </a:r>
            <a:endParaRPr lang="fr-MA" dirty="0"/>
          </a:p>
        </p:txBody>
      </p:sp>
      <p:sp>
        <p:nvSpPr>
          <p:cNvPr id="4" name="Titre 1">
            <a:extLst>
              <a:ext uri="{FF2B5EF4-FFF2-40B4-BE49-F238E27FC236}">
                <a16:creationId xmlns:a16="http://schemas.microsoft.com/office/drawing/2014/main" id="{73593A26-03D4-4649-81E6-E292178A6031}"/>
              </a:ext>
            </a:extLst>
          </p:cNvPr>
          <p:cNvSpPr txBox="1">
            <a:spLocks/>
          </p:cNvSpPr>
          <p:nvPr/>
        </p:nvSpPr>
        <p:spPr>
          <a:xfrm>
            <a:off x="1221580" y="92070"/>
            <a:ext cx="97488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MA" b="1" dirty="0">
                <a:latin typeface="Apercu Medium" panose="02000606040000020004" pitchFamily="50" charset="0"/>
              </a:rPr>
              <a:t>Nom de site :</a:t>
            </a:r>
          </a:p>
        </p:txBody>
      </p:sp>
      <p:sp>
        <p:nvSpPr>
          <p:cNvPr id="7" name="Titre 1">
            <a:extLst>
              <a:ext uri="{FF2B5EF4-FFF2-40B4-BE49-F238E27FC236}">
                <a16:creationId xmlns:a16="http://schemas.microsoft.com/office/drawing/2014/main" id="{F8128129-C694-4F3C-821C-EFC9BA3FA8EC}"/>
              </a:ext>
            </a:extLst>
          </p:cNvPr>
          <p:cNvSpPr txBox="1">
            <a:spLocks/>
          </p:cNvSpPr>
          <p:nvPr/>
        </p:nvSpPr>
        <p:spPr>
          <a:xfrm>
            <a:off x="1221580" y="1214436"/>
            <a:ext cx="97488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dirty="0">
                <a:latin typeface="Apercu Medium" panose="02000606040000020004" pitchFamily="50" charset="0"/>
              </a:rPr>
              <a:t>H</a:t>
            </a:r>
            <a:r>
              <a:rPr lang="fr-MA" sz="2800" dirty="0">
                <a:latin typeface="Apercu Medium" panose="02000606040000020004" pitchFamily="50" charset="0"/>
              </a:rPr>
              <a:t>ibamall.ma</a:t>
            </a:r>
          </a:p>
        </p:txBody>
      </p:sp>
    </p:spTree>
    <p:extLst>
      <p:ext uri="{BB962C8B-B14F-4D97-AF65-F5344CB8AC3E}">
        <p14:creationId xmlns:p14="http://schemas.microsoft.com/office/powerpoint/2010/main" val="818658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C90904-46E8-4443-A77B-C23FF2BB3AB9}"/>
              </a:ext>
            </a:extLst>
          </p:cNvPr>
          <p:cNvSpPr>
            <a:spLocks noGrp="1"/>
          </p:cNvSpPr>
          <p:nvPr>
            <p:ph type="title"/>
          </p:nvPr>
        </p:nvSpPr>
        <p:spPr/>
        <p:txBody>
          <a:bodyPr/>
          <a:lstStyle/>
          <a:p>
            <a:r>
              <a:rPr lang="fr-MA" dirty="0">
                <a:latin typeface="Apercu Medium" panose="02000606040000020004" pitchFamily="50" charset="0"/>
              </a:rPr>
              <a:t>PHPMYADMIN</a:t>
            </a:r>
            <a:br>
              <a:rPr lang="fr-MA" dirty="0">
                <a:latin typeface="Apercu Medium" panose="02000606040000020004" pitchFamily="50" charset="0"/>
              </a:rPr>
            </a:br>
            <a:r>
              <a:rPr lang="fr-MA" dirty="0">
                <a:latin typeface="Apercu Medium" panose="02000606040000020004" pitchFamily="50" charset="0"/>
              </a:rPr>
              <a:t>TYPE SQL = MYSQL</a:t>
            </a:r>
          </a:p>
        </p:txBody>
      </p:sp>
      <p:pic>
        <p:nvPicPr>
          <p:cNvPr id="5" name="Espace réservé du contenu 4">
            <a:extLst>
              <a:ext uri="{FF2B5EF4-FFF2-40B4-BE49-F238E27FC236}">
                <a16:creationId xmlns:a16="http://schemas.microsoft.com/office/drawing/2014/main" id="{C820E015-2C23-474A-8642-53D86ABA7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510" y="2438399"/>
            <a:ext cx="7141793" cy="3124200"/>
          </a:xfrm>
        </p:spPr>
      </p:pic>
    </p:spTree>
    <p:extLst>
      <p:ext uri="{BB962C8B-B14F-4D97-AF65-F5344CB8AC3E}">
        <p14:creationId xmlns:p14="http://schemas.microsoft.com/office/powerpoint/2010/main" val="190920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ED31-7FC2-4A71-9BC5-825C65A08C55}"/>
              </a:ext>
            </a:extLst>
          </p:cNvPr>
          <p:cNvSpPr>
            <a:spLocks noGrp="1"/>
          </p:cNvSpPr>
          <p:nvPr>
            <p:ph type="title"/>
          </p:nvPr>
        </p:nvSpPr>
        <p:spPr>
          <a:xfrm>
            <a:off x="1484311" y="685800"/>
            <a:ext cx="10018713" cy="728663"/>
          </a:xfrm>
        </p:spPr>
        <p:txBody>
          <a:bodyPr/>
          <a:lstStyle/>
          <a:p>
            <a:r>
              <a:rPr lang="en-US" dirty="0">
                <a:latin typeface="Apercu Medium" panose="02000606040000020004" pitchFamily="50" charset="0"/>
              </a:rPr>
              <a:t>CRUD: Create Read Update Delete</a:t>
            </a:r>
            <a:endParaRPr lang="fr-MA"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7E142489-AE81-4DB9-964D-3F88DFC8D97F}"/>
              </a:ext>
            </a:extLst>
          </p:cNvPr>
          <p:cNvSpPr>
            <a:spLocks noGrp="1"/>
          </p:cNvSpPr>
          <p:nvPr>
            <p:ph idx="1"/>
          </p:nvPr>
        </p:nvSpPr>
        <p:spPr>
          <a:xfrm>
            <a:off x="1627185" y="2495549"/>
            <a:ext cx="10018713" cy="3124201"/>
          </a:xfrm>
        </p:spPr>
        <p:txBody>
          <a:bodyPr>
            <a:normAutofit/>
          </a:bodyPr>
          <a:lstStyle/>
          <a:p>
            <a:pPr algn="l"/>
            <a:r>
              <a:rPr lang="fr-FR" b="0" i="0" dirty="0">
                <a:solidFill>
                  <a:srgbClr val="3C3C3C"/>
                </a:solidFill>
                <a:effectLst/>
                <a:latin typeface="OpenSansRegular"/>
              </a:rPr>
              <a:t>CRUD est un </a:t>
            </a:r>
            <a:r>
              <a:rPr lang="fr-FR" b="1" i="0" dirty="0">
                <a:solidFill>
                  <a:srgbClr val="3C3C3C"/>
                </a:solidFill>
                <a:effectLst/>
                <a:latin typeface="OpenSansRegular"/>
              </a:rPr>
              <a:t>acronyme</a:t>
            </a:r>
            <a:r>
              <a:rPr lang="fr-FR" b="0" i="0" dirty="0">
                <a:solidFill>
                  <a:srgbClr val="3C3C3C"/>
                </a:solidFill>
                <a:effectLst/>
                <a:latin typeface="OpenSansRegular"/>
              </a:rPr>
              <a:t> des noms des quatre opérations de base de la gestion de la persistance des données et applications :</a:t>
            </a:r>
          </a:p>
          <a:p>
            <a:pPr algn="l">
              <a:buFont typeface="Arial" panose="020B0604020202020204" pitchFamily="34" charset="0"/>
              <a:buChar char="•"/>
            </a:pPr>
            <a:r>
              <a:rPr lang="fr-FR" b="1" i="0" dirty="0" err="1">
                <a:solidFill>
                  <a:srgbClr val="3C3C3C"/>
                </a:solidFill>
                <a:effectLst/>
                <a:latin typeface="OpenSansRegular"/>
              </a:rPr>
              <a:t>C</a:t>
            </a:r>
            <a:r>
              <a:rPr lang="fr-FR" b="0" i="0" dirty="0" err="1">
                <a:solidFill>
                  <a:srgbClr val="3C3C3C"/>
                </a:solidFill>
                <a:effectLst/>
                <a:latin typeface="OpenSansRegular"/>
              </a:rPr>
              <a:t>reate</a:t>
            </a:r>
            <a:r>
              <a:rPr lang="fr-FR" b="0" i="0" dirty="0">
                <a:solidFill>
                  <a:srgbClr val="3C3C3C"/>
                </a:solidFill>
                <a:effectLst/>
                <a:latin typeface="OpenSansRegular"/>
              </a:rPr>
              <a:t> (créer)</a:t>
            </a:r>
          </a:p>
          <a:p>
            <a:pPr algn="l">
              <a:buFont typeface="Arial" panose="020B0604020202020204" pitchFamily="34" charset="0"/>
              <a:buChar char="•"/>
            </a:pPr>
            <a:r>
              <a:rPr lang="fr-FR" b="1" i="0" dirty="0">
                <a:solidFill>
                  <a:srgbClr val="3C3C3C"/>
                </a:solidFill>
                <a:effectLst/>
                <a:latin typeface="OpenSansRegular"/>
              </a:rPr>
              <a:t>R</a:t>
            </a:r>
            <a:r>
              <a:rPr lang="fr-FR" b="0" i="0" dirty="0">
                <a:solidFill>
                  <a:srgbClr val="3C3C3C"/>
                </a:solidFill>
                <a:effectLst/>
                <a:latin typeface="OpenSansRegular"/>
              </a:rPr>
              <a:t>ead ou </a:t>
            </a:r>
            <a:r>
              <a:rPr lang="fr-FR" b="1" i="0" dirty="0" err="1">
                <a:solidFill>
                  <a:srgbClr val="3C3C3C"/>
                </a:solidFill>
                <a:effectLst/>
                <a:latin typeface="OpenSansRegular"/>
              </a:rPr>
              <a:t>R</a:t>
            </a:r>
            <a:r>
              <a:rPr lang="fr-FR" b="0" i="0" dirty="0" err="1">
                <a:solidFill>
                  <a:srgbClr val="3C3C3C"/>
                </a:solidFill>
                <a:effectLst/>
                <a:latin typeface="OpenSansRegular"/>
              </a:rPr>
              <a:t>etrieve</a:t>
            </a:r>
            <a:r>
              <a:rPr lang="fr-FR" b="0" i="0" dirty="0">
                <a:solidFill>
                  <a:srgbClr val="3C3C3C"/>
                </a:solidFill>
                <a:effectLst/>
                <a:latin typeface="OpenSansRegular"/>
              </a:rPr>
              <a:t> (lire)</a:t>
            </a:r>
          </a:p>
          <a:p>
            <a:pPr algn="l">
              <a:buFont typeface="Arial" panose="020B0604020202020204" pitchFamily="34" charset="0"/>
              <a:buChar char="•"/>
            </a:pPr>
            <a:r>
              <a:rPr lang="fr-FR" b="1" i="0" dirty="0">
                <a:solidFill>
                  <a:srgbClr val="3C3C3C"/>
                </a:solidFill>
                <a:effectLst/>
                <a:latin typeface="OpenSansRegular"/>
              </a:rPr>
              <a:t>U</a:t>
            </a:r>
            <a:r>
              <a:rPr lang="fr-FR" b="0" i="0" dirty="0">
                <a:solidFill>
                  <a:srgbClr val="3C3C3C"/>
                </a:solidFill>
                <a:effectLst/>
                <a:latin typeface="OpenSansRegular"/>
              </a:rPr>
              <a:t>pdate (mettre à jour)</a:t>
            </a:r>
          </a:p>
          <a:p>
            <a:pPr algn="l">
              <a:buFont typeface="Arial" panose="020B0604020202020204" pitchFamily="34" charset="0"/>
              <a:buChar char="•"/>
            </a:pPr>
            <a:r>
              <a:rPr lang="fr-FR" b="1" i="0" dirty="0" err="1">
                <a:solidFill>
                  <a:srgbClr val="3C3C3C"/>
                </a:solidFill>
                <a:effectLst/>
                <a:latin typeface="OpenSansRegular"/>
              </a:rPr>
              <a:t>D</a:t>
            </a:r>
            <a:r>
              <a:rPr lang="fr-FR" b="0" i="0" dirty="0" err="1">
                <a:solidFill>
                  <a:srgbClr val="3C3C3C"/>
                </a:solidFill>
                <a:effectLst/>
                <a:latin typeface="OpenSansRegular"/>
              </a:rPr>
              <a:t>elete</a:t>
            </a:r>
            <a:r>
              <a:rPr lang="fr-FR" b="0" i="0" dirty="0">
                <a:solidFill>
                  <a:srgbClr val="3C3C3C"/>
                </a:solidFill>
                <a:effectLst/>
                <a:latin typeface="OpenSansRegular"/>
              </a:rPr>
              <a:t> ou </a:t>
            </a:r>
            <a:r>
              <a:rPr lang="fr-FR" b="1" i="0" dirty="0">
                <a:solidFill>
                  <a:srgbClr val="3C3C3C"/>
                </a:solidFill>
                <a:effectLst/>
                <a:latin typeface="OpenSansRegular"/>
              </a:rPr>
              <a:t>D</a:t>
            </a:r>
            <a:r>
              <a:rPr lang="fr-FR" b="0" i="0" dirty="0">
                <a:solidFill>
                  <a:srgbClr val="3C3C3C"/>
                </a:solidFill>
                <a:effectLst/>
                <a:latin typeface="OpenSansRegular"/>
              </a:rPr>
              <a:t>estroy (supprimer)</a:t>
            </a:r>
          </a:p>
          <a:p>
            <a:endParaRPr lang="fr-MA" dirty="0">
              <a:latin typeface="Corbel (Corps)"/>
            </a:endParaRPr>
          </a:p>
        </p:txBody>
      </p:sp>
    </p:spTree>
    <p:extLst>
      <p:ext uri="{BB962C8B-B14F-4D97-AF65-F5344CB8AC3E}">
        <p14:creationId xmlns:p14="http://schemas.microsoft.com/office/powerpoint/2010/main" val="36002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E6EBCCB-4932-4C35-8117-C87473C45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0320" y="1627122"/>
            <a:ext cx="4685501" cy="2019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 8">
            <a:extLst>
              <a:ext uri="{FF2B5EF4-FFF2-40B4-BE49-F238E27FC236}">
                <a16:creationId xmlns:a16="http://schemas.microsoft.com/office/drawing/2014/main" id="{1B1120E7-BAE0-426C-A6EB-0C20B8C50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22" y="1129965"/>
            <a:ext cx="4685501" cy="2775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itre 1">
            <a:extLst>
              <a:ext uri="{FF2B5EF4-FFF2-40B4-BE49-F238E27FC236}">
                <a16:creationId xmlns:a16="http://schemas.microsoft.com/office/drawing/2014/main" id="{985DD361-AF0D-444C-A34C-B17DB7D27491}"/>
              </a:ext>
            </a:extLst>
          </p:cNvPr>
          <p:cNvSpPr txBox="1">
            <a:spLocks/>
          </p:cNvSpPr>
          <p:nvPr/>
        </p:nvSpPr>
        <p:spPr>
          <a:xfrm>
            <a:off x="2878927" y="1392048"/>
            <a:ext cx="1264445" cy="3541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MA" sz="2800" dirty="0">
                <a:latin typeface="Apercu Medium" panose="02000606040000020004" pitchFamily="50" charset="0"/>
              </a:rPr>
              <a:t>Lire</a:t>
            </a:r>
          </a:p>
        </p:txBody>
      </p:sp>
      <p:sp>
        <p:nvSpPr>
          <p:cNvPr id="15" name="Titre 1">
            <a:extLst>
              <a:ext uri="{FF2B5EF4-FFF2-40B4-BE49-F238E27FC236}">
                <a16:creationId xmlns:a16="http://schemas.microsoft.com/office/drawing/2014/main" id="{D2863F3E-646A-4EDA-8098-9E2654FD9AE0}"/>
              </a:ext>
            </a:extLst>
          </p:cNvPr>
          <p:cNvSpPr txBox="1">
            <a:spLocks/>
          </p:cNvSpPr>
          <p:nvPr/>
        </p:nvSpPr>
        <p:spPr>
          <a:xfrm>
            <a:off x="7726356" y="1879533"/>
            <a:ext cx="1264445" cy="3541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MA" sz="2800" dirty="0">
                <a:latin typeface="Apercu Medium" panose="02000606040000020004" pitchFamily="50" charset="0"/>
              </a:rPr>
              <a:t>Ajouté</a:t>
            </a:r>
          </a:p>
        </p:txBody>
      </p:sp>
      <p:pic>
        <p:nvPicPr>
          <p:cNvPr id="17" name="Image 16">
            <a:extLst>
              <a:ext uri="{FF2B5EF4-FFF2-40B4-BE49-F238E27FC236}">
                <a16:creationId xmlns:a16="http://schemas.microsoft.com/office/drawing/2014/main" id="{2944F427-363C-4BC2-875F-72605ADB3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638" y="4535418"/>
            <a:ext cx="3975100" cy="1588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Titre 1">
            <a:extLst>
              <a:ext uri="{FF2B5EF4-FFF2-40B4-BE49-F238E27FC236}">
                <a16:creationId xmlns:a16="http://schemas.microsoft.com/office/drawing/2014/main" id="{8216CD9F-586F-4F45-BB66-7798CA3B6AAF}"/>
              </a:ext>
            </a:extLst>
          </p:cNvPr>
          <p:cNvSpPr txBox="1">
            <a:spLocks/>
          </p:cNvSpPr>
          <p:nvPr/>
        </p:nvSpPr>
        <p:spPr>
          <a:xfrm>
            <a:off x="3092450" y="5769244"/>
            <a:ext cx="1264445" cy="3541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MA" sz="2800" dirty="0">
                <a:latin typeface="Apercu Medium" panose="02000606040000020004" pitchFamily="50" charset="0"/>
              </a:rPr>
              <a:t>Modifier</a:t>
            </a:r>
          </a:p>
        </p:txBody>
      </p:sp>
      <p:pic>
        <p:nvPicPr>
          <p:cNvPr id="23" name="Image 22">
            <a:extLst>
              <a:ext uri="{FF2B5EF4-FFF2-40B4-BE49-F238E27FC236}">
                <a16:creationId xmlns:a16="http://schemas.microsoft.com/office/drawing/2014/main" id="{AD3353AE-ED38-43D5-BFE7-AF70CFDDE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8" y="5179459"/>
            <a:ext cx="6030167" cy="924054"/>
          </a:xfrm>
          <a:prstGeom prst="rect">
            <a:avLst/>
          </a:prstGeom>
        </p:spPr>
      </p:pic>
      <p:sp>
        <p:nvSpPr>
          <p:cNvPr id="27" name="Titre 1">
            <a:extLst>
              <a:ext uri="{FF2B5EF4-FFF2-40B4-BE49-F238E27FC236}">
                <a16:creationId xmlns:a16="http://schemas.microsoft.com/office/drawing/2014/main" id="{E636FD40-692C-4B1F-9887-29283EF8CEE5}"/>
              </a:ext>
            </a:extLst>
          </p:cNvPr>
          <p:cNvSpPr txBox="1">
            <a:spLocks/>
          </p:cNvSpPr>
          <p:nvPr/>
        </p:nvSpPr>
        <p:spPr>
          <a:xfrm>
            <a:off x="7729538" y="5320534"/>
            <a:ext cx="1264445" cy="35417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MA" sz="2800" dirty="0" err="1">
                <a:latin typeface="Apercu Medium" panose="02000606040000020004" pitchFamily="50" charset="0"/>
              </a:rPr>
              <a:t>Suprimer</a:t>
            </a:r>
            <a:endParaRPr lang="fr-MA" sz="2800" dirty="0">
              <a:latin typeface="Apercu Medium" panose="02000606040000020004" pitchFamily="50" charset="0"/>
            </a:endParaRPr>
          </a:p>
        </p:txBody>
      </p:sp>
      <p:sp>
        <p:nvSpPr>
          <p:cNvPr id="28" name="Titre 1">
            <a:extLst>
              <a:ext uri="{FF2B5EF4-FFF2-40B4-BE49-F238E27FC236}">
                <a16:creationId xmlns:a16="http://schemas.microsoft.com/office/drawing/2014/main" id="{F4962FB2-85AF-4660-9D48-FCD2589E7FD5}"/>
              </a:ext>
            </a:extLst>
          </p:cNvPr>
          <p:cNvSpPr>
            <a:spLocks noGrp="1"/>
          </p:cNvSpPr>
          <p:nvPr>
            <p:ph type="title"/>
          </p:nvPr>
        </p:nvSpPr>
        <p:spPr>
          <a:xfrm>
            <a:off x="1476767" y="54779"/>
            <a:ext cx="10018713" cy="871538"/>
          </a:xfrm>
        </p:spPr>
        <p:txBody>
          <a:bodyPr/>
          <a:lstStyle/>
          <a:p>
            <a:r>
              <a:rPr lang="fr-MA" dirty="0">
                <a:latin typeface="Apercu Medium" panose="02000606040000020004" pitchFamily="50" charset="0"/>
              </a:rPr>
              <a:t>CRUID Capture d'écran</a:t>
            </a:r>
          </a:p>
        </p:txBody>
      </p:sp>
    </p:spTree>
    <p:extLst>
      <p:ext uri="{BB962C8B-B14F-4D97-AF65-F5344CB8AC3E}">
        <p14:creationId xmlns:p14="http://schemas.microsoft.com/office/powerpoint/2010/main" val="992530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8BC22-15B3-4591-86F2-C50540124F51}"/>
              </a:ext>
            </a:extLst>
          </p:cNvPr>
          <p:cNvSpPr>
            <a:spLocks noGrp="1"/>
          </p:cNvSpPr>
          <p:nvPr>
            <p:ph type="title"/>
          </p:nvPr>
        </p:nvSpPr>
        <p:spPr/>
        <p:txBody>
          <a:bodyPr/>
          <a:lstStyle/>
          <a:p>
            <a:r>
              <a:rPr lang="fr-MA" dirty="0"/>
              <a:t>Pour Affiche</a:t>
            </a:r>
          </a:p>
        </p:txBody>
      </p:sp>
      <p:pic>
        <p:nvPicPr>
          <p:cNvPr id="11" name="Espace réservé du contenu 10">
            <a:extLst>
              <a:ext uri="{FF2B5EF4-FFF2-40B4-BE49-F238E27FC236}">
                <a16:creationId xmlns:a16="http://schemas.microsoft.com/office/drawing/2014/main" id="{71BAA03D-8858-4318-90CC-00F502126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911" y="1905060"/>
            <a:ext cx="8087511" cy="1752599"/>
          </a:xfrm>
        </p:spPr>
      </p:pic>
      <p:pic>
        <p:nvPicPr>
          <p:cNvPr id="13" name="Image 12">
            <a:extLst>
              <a:ext uri="{FF2B5EF4-FFF2-40B4-BE49-F238E27FC236}">
                <a16:creationId xmlns:a16="http://schemas.microsoft.com/office/drawing/2014/main" id="{CE6CB010-BC93-486D-9B01-2D109D0D8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713" y="4076640"/>
            <a:ext cx="9328548" cy="685924"/>
          </a:xfrm>
          <a:prstGeom prst="rect">
            <a:avLst/>
          </a:prstGeom>
        </p:spPr>
      </p:pic>
    </p:spTree>
    <p:extLst>
      <p:ext uri="{BB962C8B-B14F-4D97-AF65-F5344CB8AC3E}">
        <p14:creationId xmlns:p14="http://schemas.microsoft.com/office/powerpoint/2010/main" val="42737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A56D5-3F1E-4F5A-8065-CE6C6C9A6FC7}"/>
              </a:ext>
            </a:extLst>
          </p:cNvPr>
          <p:cNvSpPr>
            <a:spLocks noGrp="1"/>
          </p:cNvSpPr>
          <p:nvPr>
            <p:ph type="title"/>
          </p:nvPr>
        </p:nvSpPr>
        <p:spPr/>
        <p:txBody>
          <a:bodyPr/>
          <a:lstStyle/>
          <a:p>
            <a:r>
              <a:rPr lang="fr-MA" dirty="0"/>
              <a:t>Pour Ajoute</a:t>
            </a:r>
          </a:p>
        </p:txBody>
      </p:sp>
      <p:pic>
        <p:nvPicPr>
          <p:cNvPr id="5" name="Espace réservé du contenu 4">
            <a:extLst>
              <a:ext uri="{FF2B5EF4-FFF2-40B4-BE49-F238E27FC236}">
                <a16:creationId xmlns:a16="http://schemas.microsoft.com/office/drawing/2014/main" id="{998D0E23-7061-4727-B12A-602A3726A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112" y="2113368"/>
            <a:ext cx="9116435" cy="4058832"/>
          </a:xfrm>
        </p:spPr>
      </p:pic>
    </p:spTree>
    <p:extLst>
      <p:ext uri="{BB962C8B-B14F-4D97-AF65-F5344CB8AC3E}">
        <p14:creationId xmlns:p14="http://schemas.microsoft.com/office/powerpoint/2010/main" val="341568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61812-D5D8-4AD9-A6C4-8F1CE6C0E664}"/>
              </a:ext>
            </a:extLst>
          </p:cNvPr>
          <p:cNvSpPr>
            <a:spLocks noGrp="1"/>
          </p:cNvSpPr>
          <p:nvPr>
            <p:ph type="title"/>
          </p:nvPr>
        </p:nvSpPr>
        <p:spPr/>
        <p:txBody>
          <a:bodyPr/>
          <a:lstStyle/>
          <a:p>
            <a:r>
              <a:rPr lang="fr-MA" dirty="0" err="1"/>
              <a:t>Form</a:t>
            </a:r>
            <a:r>
              <a:rPr lang="fr-MA" dirty="0"/>
              <a:t> HTML D’ajoute</a:t>
            </a:r>
          </a:p>
        </p:txBody>
      </p:sp>
      <p:pic>
        <p:nvPicPr>
          <p:cNvPr id="5" name="Espace réservé du contenu 4">
            <a:extLst>
              <a:ext uri="{FF2B5EF4-FFF2-40B4-BE49-F238E27FC236}">
                <a16:creationId xmlns:a16="http://schemas.microsoft.com/office/drawing/2014/main" id="{5D49450D-9DFF-40D5-A37E-D795961B6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4111" y="2909703"/>
            <a:ext cx="7459116" cy="2638793"/>
          </a:xfrm>
        </p:spPr>
      </p:pic>
    </p:spTree>
    <p:extLst>
      <p:ext uri="{BB962C8B-B14F-4D97-AF65-F5344CB8AC3E}">
        <p14:creationId xmlns:p14="http://schemas.microsoft.com/office/powerpoint/2010/main" val="322312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EB74FC-9E08-4965-844E-9BEEA369B414}"/>
              </a:ext>
            </a:extLst>
          </p:cNvPr>
          <p:cNvSpPr>
            <a:spLocks noGrp="1"/>
          </p:cNvSpPr>
          <p:nvPr>
            <p:ph type="title"/>
          </p:nvPr>
        </p:nvSpPr>
        <p:spPr/>
        <p:txBody>
          <a:bodyPr/>
          <a:lstStyle/>
          <a:p>
            <a:r>
              <a:rPr lang="fr-MA" dirty="0"/>
              <a:t>Pour modifier</a:t>
            </a:r>
          </a:p>
        </p:txBody>
      </p:sp>
      <p:pic>
        <p:nvPicPr>
          <p:cNvPr id="5" name="Espace réservé du contenu 4">
            <a:extLst>
              <a:ext uri="{FF2B5EF4-FFF2-40B4-BE49-F238E27FC236}">
                <a16:creationId xmlns:a16="http://schemas.microsoft.com/office/drawing/2014/main" id="{023970A6-B228-4455-8F32-9656F88A5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899" y="2938282"/>
            <a:ext cx="9421540" cy="2581635"/>
          </a:xfrm>
        </p:spPr>
      </p:pic>
    </p:spTree>
    <p:extLst>
      <p:ext uri="{BB962C8B-B14F-4D97-AF65-F5344CB8AC3E}">
        <p14:creationId xmlns:p14="http://schemas.microsoft.com/office/powerpoint/2010/main" val="2210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DA59F-C358-4037-892F-6426BD422060}"/>
              </a:ext>
            </a:extLst>
          </p:cNvPr>
          <p:cNvSpPr>
            <a:spLocks noGrp="1"/>
          </p:cNvSpPr>
          <p:nvPr>
            <p:ph type="title"/>
          </p:nvPr>
        </p:nvSpPr>
        <p:spPr/>
        <p:txBody>
          <a:bodyPr/>
          <a:lstStyle/>
          <a:p>
            <a:r>
              <a:rPr lang="fr-MA" dirty="0" err="1"/>
              <a:t>Form</a:t>
            </a:r>
            <a:r>
              <a:rPr lang="fr-MA" dirty="0"/>
              <a:t> HTML </a:t>
            </a:r>
            <a:r>
              <a:rPr lang="fr-MA" dirty="0" err="1"/>
              <a:t>modifer</a:t>
            </a:r>
            <a:endParaRPr lang="fr-MA" dirty="0"/>
          </a:p>
        </p:txBody>
      </p:sp>
      <p:pic>
        <p:nvPicPr>
          <p:cNvPr id="5" name="Espace réservé du contenu 4">
            <a:extLst>
              <a:ext uri="{FF2B5EF4-FFF2-40B4-BE49-F238E27FC236}">
                <a16:creationId xmlns:a16="http://schemas.microsoft.com/office/drawing/2014/main" id="{45ED8631-0047-482B-9F45-96A278679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635" y="2857308"/>
            <a:ext cx="9974067" cy="2743583"/>
          </a:xfrm>
        </p:spPr>
      </p:pic>
    </p:spTree>
    <p:extLst>
      <p:ext uri="{BB962C8B-B14F-4D97-AF65-F5344CB8AC3E}">
        <p14:creationId xmlns:p14="http://schemas.microsoft.com/office/powerpoint/2010/main" val="2688741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0C2FF-1D39-4EFA-8AA2-81A57C11F6FB}"/>
              </a:ext>
            </a:extLst>
          </p:cNvPr>
          <p:cNvSpPr>
            <a:spLocks noGrp="1"/>
          </p:cNvSpPr>
          <p:nvPr>
            <p:ph type="title"/>
          </p:nvPr>
        </p:nvSpPr>
        <p:spPr/>
        <p:txBody>
          <a:bodyPr/>
          <a:lstStyle/>
          <a:p>
            <a:r>
              <a:rPr lang="fr-MA" dirty="0"/>
              <a:t>Pour Supprime</a:t>
            </a:r>
          </a:p>
        </p:txBody>
      </p:sp>
      <p:pic>
        <p:nvPicPr>
          <p:cNvPr id="5" name="Espace réservé du contenu 4">
            <a:extLst>
              <a:ext uri="{FF2B5EF4-FFF2-40B4-BE49-F238E27FC236}">
                <a16:creationId xmlns:a16="http://schemas.microsoft.com/office/drawing/2014/main" id="{0C48A5A9-C9BB-4044-8613-013E97C00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749" y="2643304"/>
            <a:ext cx="9577836" cy="2155014"/>
          </a:xfrm>
        </p:spPr>
      </p:pic>
    </p:spTree>
    <p:extLst>
      <p:ext uri="{BB962C8B-B14F-4D97-AF65-F5344CB8AC3E}">
        <p14:creationId xmlns:p14="http://schemas.microsoft.com/office/powerpoint/2010/main" val="43261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DEAD5F-D5D0-43D6-8636-C6DFAC95A781}"/>
              </a:ext>
            </a:extLst>
          </p:cNvPr>
          <p:cNvSpPr>
            <a:spLocks noGrp="1"/>
          </p:cNvSpPr>
          <p:nvPr>
            <p:ph type="title"/>
          </p:nvPr>
        </p:nvSpPr>
        <p:spPr>
          <a:xfrm>
            <a:off x="1484311" y="685801"/>
            <a:ext cx="10018713" cy="685800"/>
          </a:xfrm>
        </p:spPr>
        <p:txBody>
          <a:bodyPr>
            <a:normAutofit fontScale="90000"/>
          </a:bodyPr>
          <a:lstStyle/>
          <a:p>
            <a:r>
              <a:rPr lang="fr-MA" dirty="0">
                <a:latin typeface="Apercu Medium" panose="02000606040000020004" pitchFamily="50" charset="0"/>
              </a:rPr>
              <a:t>Les Pages </a:t>
            </a:r>
            <a:r>
              <a:rPr lang="fr-MA" dirty="0" err="1">
                <a:latin typeface="Apercu Medium" panose="02000606040000020004" pitchFamily="50" charset="0"/>
              </a:rPr>
              <a:t>include</a:t>
            </a:r>
            <a:endParaRPr lang="fr-MA"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2969353B-6147-4951-8D11-2F97C6981260}"/>
              </a:ext>
            </a:extLst>
          </p:cNvPr>
          <p:cNvSpPr>
            <a:spLocks noGrp="1"/>
          </p:cNvSpPr>
          <p:nvPr>
            <p:ph idx="1"/>
          </p:nvPr>
        </p:nvSpPr>
        <p:spPr>
          <a:xfrm>
            <a:off x="2555872" y="2366961"/>
            <a:ext cx="6688141" cy="3124201"/>
          </a:xfrm>
        </p:spPr>
        <p:txBody>
          <a:bodyPr>
            <a:noAutofit/>
          </a:bodyPr>
          <a:lstStyle/>
          <a:p>
            <a:r>
              <a:rPr lang="fr-MA" sz="1800" dirty="0">
                <a:latin typeface="Apercu Medium" panose="02000606040000020004" pitchFamily="50" charset="0"/>
              </a:rPr>
              <a:t> 		Home</a:t>
            </a:r>
          </a:p>
          <a:p>
            <a:r>
              <a:rPr lang="fr-MA" sz="1800" dirty="0">
                <a:latin typeface="Apercu Medium" panose="02000606040000020004" pitchFamily="50" charset="0"/>
              </a:rPr>
              <a:t>           Login/Registre</a:t>
            </a:r>
          </a:p>
          <a:p>
            <a:r>
              <a:rPr lang="fr-MA" sz="1800" dirty="0">
                <a:latin typeface="Apercu Medium" panose="02000606040000020004" pitchFamily="50" charset="0"/>
              </a:rPr>
              <a:t>   	Recherche</a:t>
            </a:r>
          </a:p>
          <a:p>
            <a:r>
              <a:rPr lang="fr-MA" sz="1800" dirty="0">
                <a:latin typeface="Apercu Medium" panose="02000606040000020004" pitchFamily="50" charset="0"/>
              </a:rPr>
              <a:t>   	Slide Produit</a:t>
            </a:r>
          </a:p>
          <a:p>
            <a:r>
              <a:rPr lang="fr-MA" sz="1800" dirty="0">
                <a:latin typeface="Apercu Medium" panose="02000606040000020004" pitchFamily="50" charset="0"/>
              </a:rPr>
              <a:t>        	Page </a:t>
            </a:r>
            <a:r>
              <a:rPr lang="fr-MA" sz="1800" dirty="0" err="1">
                <a:latin typeface="Apercu Medium" panose="02000606040000020004" pitchFamily="50" charset="0"/>
              </a:rPr>
              <a:t>Categories</a:t>
            </a:r>
            <a:endParaRPr lang="fr-MA" sz="1800" dirty="0">
              <a:latin typeface="Apercu Medium" panose="02000606040000020004" pitchFamily="50" charset="0"/>
            </a:endParaRPr>
          </a:p>
          <a:p>
            <a:r>
              <a:rPr lang="fr-MA" sz="1800" dirty="0">
                <a:latin typeface="Apercu Medium" panose="02000606040000020004" pitchFamily="50" charset="0"/>
              </a:rPr>
              <a:t>        	Page Produits</a:t>
            </a:r>
          </a:p>
          <a:p>
            <a:r>
              <a:rPr lang="fr-MA" sz="1800" dirty="0">
                <a:latin typeface="Apercu Medium" panose="02000606040000020004" pitchFamily="50" charset="0"/>
              </a:rPr>
              <a:t>       	Page Promotion</a:t>
            </a:r>
          </a:p>
          <a:p>
            <a:r>
              <a:rPr lang="fr-MA" sz="1800" dirty="0">
                <a:latin typeface="Apercu Medium" panose="02000606040000020004" pitchFamily="50" charset="0"/>
              </a:rPr>
              <a:t>           Page Panier</a:t>
            </a:r>
          </a:p>
          <a:p>
            <a:r>
              <a:rPr lang="fr-MA" sz="1800" dirty="0">
                <a:latin typeface="Apercu Medium" panose="02000606040000020004" pitchFamily="50" charset="0"/>
              </a:rPr>
              <a:t>      	Admin Panel</a:t>
            </a:r>
          </a:p>
          <a:p>
            <a:r>
              <a:rPr lang="fr-MA" sz="1800" dirty="0">
                <a:latin typeface="Apercu Medium" panose="02000606040000020004" pitchFamily="50" charset="0"/>
              </a:rPr>
              <a:t>    	Page Contact</a:t>
            </a:r>
          </a:p>
          <a:p>
            <a:r>
              <a:rPr lang="fr-MA" sz="1800" dirty="0">
                <a:latin typeface="Apercu Medium" panose="02000606040000020004" pitchFamily="50" charset="0"/>
              </a:rPr>
              <a:t>           Produit Details</a:t>
            </a:r>
          </a:p>
          <a:p>
            <a:r>
              <a:rPr lang="fr-MA" sz="1800" dirty="0">
                <a:latin typeface="Apercu Medium" panose="02000606040000020004" pitchFamily="50" charset="0"/>
              </a:rPr>
              <a:t>        	Method Payments</a:t>
            </a:r>
          </a:p>
          <a:p>
            <a:r>
              <a:rPr lang="fr-MA" sz="1800" dirty="0">
                <a:latin typeface="Apercu Medium" panose="02000606040000020004" pitchFamily="50" charset="0"/>
              </a:rPr>
              <a:t>        	Partage : </a:t>
            </a:r>
            <a:r>
              <a:rPr lang="fr-MA" sz="1800" dirty="0" err="1">
                <a:latin typeface="Apercu Medium" panose="02000606040000020004" pitchFamily="50" charset="0"/>
              </a:rPr>
              <a:t>whathsapp</a:t>
            </a:r>
            <a:r>
              <a:rPr lang="fr-MA" sz="1800" dirty="0">
                <a:latin typeface="Apercu Medium" panose="02000606040000020004" pitchFamily="50" charset="0"/>
              </a:rPr>
              <a:t> / Twitter / Facebook </a:t>
            </a:r>
          </a:p>
        </p:txBody>
      </p:sp>
    </p:spTree>
    <p:extLst>
      <p:ext uri="{BB962C8B-B14F-4D97-AF65-F5344CB8AC3E}">
        <p14:creationId xmlns:p14="http://schemas.microsoft.com/office/powerpoint/2010/main" val="419595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DEAD5F-D5D0-43D6-8636-C6DFAC95A781}"/>
              </a:ext>
            </a:extLst>
          </p:cNvPr>
          <p:cNvSpPr>
            <a:spLocks noGrp="1"/>
          </p:cNvSpPr>
          <p:nvPr>
            <p:ph type="title"/>
          </p:nvPr>
        </p:nvSpPr>
        <p:spPr>
          <a:xfrm>
            <a:off x="1484311" y="685801"/>
            <a:ext cx="10018713" cy="685800"/>
          </a:xfrm>
        </p:spPr>
        <p:txBody>
          <a:bodyPr>
            <a:normAutofit fontScale="90000"/>
          </a:bodyPr>
          <a:lstStyle/>
          <a:p>
            <a:r>
              <a:rPr lang="fr-MA" dirty="0">
                <a:latin typeface="Apercu Medium" panose="02000606040000020004" pitchFamily="50" charset="0"/>
              </a:rPr>
              <a:t>Compétences utilisées</a:t>
            </a:r>
          </a:p>
        </p:txBody>
      </p:sp>
      <p:sp>
        <p:nvSpPr>
          <p:cNvPr id="3" name="Espace réservé du contenu 2">
            <a:extLst>
              <a:ext uri="{FF2B5EF4-FFF2-40B4-BE49-F238E27FC236}">
                <a16:creationId xmlns:a16="http://schemas.microsoft.com/office/drawing/2014/main" id="{2969353B-6147-4951-8D11-2F97C6981260}"/>
              </a:ext>
            </a:extLst>
          </p:cNvPr>
          <p:cNvSpPr>
            <a:spLocks noGrp="1"/>
          </p:cNvSpPr>
          <p:nvPr>
            <p:ph idx="1"/>
          </p:nvPr>
        </p:nvSpPr>
        <p:spPr>
          <a:xfrm>
            <a:off x="2555872" y="2366961"/>
            <a:ext cx="6688141" cy="3124201"/>
          </a:xfrm>
        </p:spPr>
        <p:txBody>
          <a:bodyPr>
            <a:noAutofit/>
          </a:bodyPr>
          <a:lstStyle/>
          <a:p>
            <a:r>
              <a:rPr lang="fr-MA" sz="1800" dirty="0">
                <a:latin typeface="Apercu Medium" panose="02000606040000020004" pitchFamily="50" charset="0"/>
              </a:rPr>
              <a:t>   HTML / CSS</a:t>
            </a:r>
          </a:p>
          <a:p>
            <a:r>
              <a:rPr lang="fr-MA" sz="1800" dirty="0">
                <a:latin typeface="Apercu Medium" panose="02000606040000020004" pitchFamily="50" charset="0"/>
              </a:rPr>
              <a:t>   jQuery 3 </a:t>
            </a:r>
            <a:r>
              <a:rPr lang="fr-MA" sz="1800">
                <a:latin typeface="Apercu Medium" panose="02000606040000020004" pitchFamily="50" charset="0"/>
              </a:rPr>
              <a:t>/ Javascript</a:t>
            </a:r>
            <a:endParaRPr lang="fr-MA" sz="1800" dirty="0">
              <a:latin typeface="Apercu Medium" panose="02000606040000020004" pitchFamily="50" charset="0"/>
            </a:endParaRPr>
          </a:p>
          <a:p>
            <a:r>
              <a:rPr lang="fr-MA" sz="1800" dirty="0">
                <a:latin typeface="Apercu Medium" panose="02000606040000020004" pitchFamily="50" charset="0"/>
              </a:rPr>
              <a:t>   Bootstrap 4</a:t>
            </a:r>
          </a:p>
          <a:p>
            <a:r>
              <a:rPr lang="fr-MA" sz="1800" dirty="0">
                <a:latin typeface="Apercu Medium" panose="02000606040000020004" pitchFamily="50" charset="0"/>
              </a:rPr>
              <a:t>   </a:t>
            </a:r>
            <a:r>
              <a:rPr lang="fr-MA" sz="1800" dirty="0" err="1">
                <a:latin typeface="Apercu Medium" panose="02000606040000020004" pitchFamily="50" charset="0"/>
              </a:rPr>
              <a:t>SwiteAlert</a:t>
            </a:r>
            <a:endParaRPr lang="fr-MA" sz="1800" dirty="0">
              <a:latin typeface="Apercu Medium" panose="02000606040000020004" pitchFamily="50" charset="0"/>
            </a:endParaRPr>
          </a:p>
          <a:p>
            <a:r>
              <a:rPr lang="fr-MA" sz="1800" dirty="0">
                <a:latin typeface="Apercu Medium" panose="02000606040000020004" pitchFamily="50" charset="0"/>
              </a:rPr>
              <a:t>   UX / UI</a:t>
            </a:r>
          </a:p>
          <a:p>
            <a:r>
              <a:rPr lang="fr-MA" sz="1800" dirty="0">
                <a:latin typeface="Apercu Medium" panose="02000606040000020004" pitchFamily="50" charset="0"/>
              </a:rPr>
              <a:t>   </a:t>
            </a:r>
            <a:r>
              <a:rPr lang="fr-MA" sz="1800" dirty="0" err="1">
                <a:latin typeface="Apercu Medium" panose="02000606040000020004" pitchFamily="50" charset="0"/>
              </a:rPr>
              <a:t>FontAwesome</a:t>
            </a:r>
            <a:endParaRPr lang="fr-MA" sz="1800" dirty="0">
              <a:latin typeface="Apercu Medium" panose="02000606040000020004" pitchFamily="50" charset="0"/>
            </a:endParaRPr>
          </a:p>
          <a:p>
            <a:r>
              <a:rPr lang="fr-MA" sz="1800" dirty="0">
                <a:latin typeface="Apercu Medium" panose="02000606040000020004" pitchFamily="50" charset="0"/>
              </a:rPr>
              <a:t>   PHP</a:t>
            </a:r>
          </a:p>
          <a:p>
            <a:r>
              <a:rPr lang="fr-MA" sz="1800" dirty="0">
                <a:latin typeface="Apercu Medium" panose="02000606040000020004" pitchFamily="50" charset="0"/>
              </a:rPr>
              <a:t>   MYSQL</a:t>
            </a:r>
          </a:p>
          <a:p>
            <a:r>
              <a:rPr lang="fr-MA" sz="1800" dirty="0">
                <a:latin typeface="Apercu Medium" panose="02000606040000020004" pitchFamily="50" charset="0"/>
              </a:rPr>
              <a:t>   CRUD: </a:t>
            </a:r>
            <a:r>
              <a:rPr lang="fr-MA" sz="1800" dirty="0" err="1">
                <a:latin typeface="Apercu Medium" panose="02000606040000020004" pitchFamily="50" charset="0"/>
              </a:rPr>
              <a:t>Create</a:t>
            </a:r>
            <a:r>
              <a:rPr lang="fr-MA" sz="1800" dirty="0">
                <a:latin typeface="Apercu Medium" panose="02000606040000020004" pitchFamily="50" charset="0"/>
              </a:rPr>
              <a:t> Read Update </a:t>
            </a:r>
            <a:r>
              <a:rPr lang="fr-MA" sz="1800" dirty="0" err="1">
                <a:latin typeface="Apercu Medium" panose="02000606040000020004" pitchFamily="50" charset="0"/>
              </a:rPr>
              <a:t>Delete</a:t>
            </a:r>
            <a:r>
              <a:rPr lang="fr-MA" sz="1800" dirty="0">
                <a:latin typeface="Apercu Medium" panose="02000606040000020004" pitchFamily="50" charset="0"/>
              </a:rPr>
              <a:t> Responsive</a:t>
            </a:r>
          </a:p>
        </p:txBody>
      </p:sp>
    </p:spTree>
    <p:extLst>
      <p:ext uri="{BB962C8B-B14F-4D97-AF65-F5344CB8AC3E}">
        <p14:creationId xmlns:p14="http://schemas.microsoft.com/office/powerpoint/2010/main" val="220235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4C9BC-A2C5-47E7-9C4D-F4A263047960}"/>
              </a:ext>
            </a:extLst>
          </p:cNvPr>
          <p:cNvSpPr>
            <a:spLocks noGrp="1"/>
          </p:cNvSpPr>
          <p:nvPr>
            <p:ph type="title"/>
          </p:nvPr>
        </p:nvSpPr>
        <p:spPr>
          <a:xfrm>
            <a:off x="1327149" y="203160"/>
            <a:ext cx="10018713" cy="919164"/>
          </a:xfrm>
        </p:spPr>
        <p:txBody>
          <a:bodyPr/>
          <a:lstStyle/>
          <a:p>
            <a:r>
              <a:rPr lang="fr-MA" dirty="0"/>
              <a:t>Home</a:t>
            </a:r>
          </a:p>
        </p:txBody>
      </p:sp>
      <p:sp>
        <p:nvSpPr>
          <p:cNvPr id="3" name="Espace réservé du contenu 2">
            <a:extLst>
              <a:ext uri="{FF2B5EF4-FFF2-40B4-BE49-F238E27FC236}">
                <a16:creationId xmlns:a16="http://schemas.microsoft.com/office/drawing/2014/main" id="{37F4DF2E-79B6-45AF-A09C-AD3D2FBF9984}"/>
              </a:ext>
            </a:extLst>
          </p:cNvPr>
          <p:cNvSpPr>
            <a:spLocks noGrp="1"/>
          </p:cNvSpPr>
          <p:nvPr>
            <p:ph idx="1"/>
          </p:nvPr>
        </p:nvSpPr>
        <p:spPr>
          <a:xfrm>
            <a:off x="1598610" y="992979"/>
            <a:ext cx="10018713" cy="919164"/>
          </a:xfrm>
        </p:spPr>
        <p:txBody>
          <a:bodyPr/>
          <a:lstStyle/>
          <a:p>
            <a:pPr marL="0" indent="0" algn="ctr">
              <a:buNone/>
            </a:pPr>
            <a:r>
              <a:rPr lang="fr-FR" dirty="0"/>
              <a:t>Affiche Les produits et les </a:t>
            </a:r>
            <a:r>
              <a:rPr lang="fr-FR" dirty="0" err="1"/>
              <a:t>categories</a:t>
            </a:r>
            <a:r>
              <a:rPr lang="fr-FR" dirty="0"/>
              <a:t> publier par Admin et Les Produit qui </a:t>
            </a:r>
            <a:r>
              <a:rPr lang="fr-FR" dirty="0" err="1"/>
              <a:t>etait</a:t>
            </a:r>
            <a:r>
              <a:rPr lang="fr-FR" dirty="0"/>
              <a:t> en promotion</a:t>
            </a:r>
            <a:endParaRPr lang="fr-MA" dirty="0"/>
          </a:p>
        </p:txBody>
      </p:sp>
      <p:pic>
        <p:nvPicPr>
          <p:cNvPr id="7" name="Image 6">
            <a:extLst>
              <a:ext uri="{FF2B5EF4-FFF2-40B4-BE49-F238E27FC236}">
                <a16:creationId xmlns:a16="http://schemas.microsoft.com/office/drawing/2014/main" id="{41737A6A-C66D-412D-B5A9-1AB698D60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669" y="1912143"/>
            <a:ext cx="9082594" cy="4460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1031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DE5DE79-AAE2-4C7B-8449-5D0434D49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5" y="229559"/>
            <a:ext cx="6862762" cy="3316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 6">
            <a:extLst>
              <a:ext uri="{FF2B5EF4-FFF2-40B4-BE49-F238E27FC236}">
                <a16:creationId xmlns:a16="http://schemas.microsoft.com/office/drawing/2014/main" id="{BBC1F895-1F0C-4602-B59A-9F367ED77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925" y="3784222"/>
            <a:ext cx="6862762" cy="2844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5402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410B8-8C88-425A-97D7-41E50AC8CE73}"/>
              </a:ext>
            </a:extLst>
          </p:cNvPr>
          <p:cNvSpPr>
            <a:spLocks noGrp="1"/>
          </p:cNvSpPr>
          <p:nvPr>
            <p:ph type="title"/>
          </p:nvPr>
        </p:nvSpPr>
        <p:spPr>
          <a:xfrm>
            <a:off x="1484311" y="685801"/>
            <a:ext cx="10018713" cy="628650"/>
          </a:xfrm>
        </p:spPr>
        <p:txBody>
          <a:bodyPr>
            <a:normAutofit fontScale="90000"/>
          </a:bodyPr>
          <a:lstStyle/>
          <a:p>
            <a:r>
              <a:rPr lang="fr-MA" dirty="0">
                <a:latin typeface="Apercu Medium" panose="02000606040000020004" pitchFamily="50" charset="0"/>
              </a:rPr>
              <a:t>Code HTML / PHP</a:t>
            </a:r>
            <a:br>
              <a:rPr lang="fr-MA" dirty="0">
                <a:latin typeface="Apercu Medium" panose="02000606040000020004" pitchFamily="50" charset="0"/>
              </a:rPr>
            </a:br>
            <a:r>
              <a:rPr lang="fr-MA" dirty="0"/>
              <a:t>Header :</a:t>
            </a:r>
          </a:p>
        </p:txBody>
      </p:sp>
      <p:pic>
        <p:nvPicPr>
          <p:cNvPr id="5" name="Espace réservé du contenu 4">
            <a:extLst>
              <a:ext uri="{FF2B5EF4-FFF2-40B4-BE49-F238E27FC236}">
                <a16:creationId xmlns:a16="http://schemas.microsoft.com/office/drawing/2014/main" id="{C1D32D05-CFC8-4D99-8DCC-98AFE84EA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468" y="1743076"/>
            <a:ext cx="6932426" cy="4657724"/>
          </a:xfrm>
        </p:spPr>
      </p:pic>
    </p:spTree>
    <p:extLst>
      <p:ext uri="{BB962C8B-B14F-4D97-AF65-F5344CB8AC3E}">
        <p14:creationId xmlns:p14="http://schemas.microsoft.com/office/powerpoint/2010/main" val="427406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A57C5-AF43-4D93-BAC2-90EAED8D2E58}"/>
              </a:ext>
            </a:extLst>
          </p:cNvPr>
          <p:cNvSpPr>
            <a:spLocks noGrp="1"/>
          </p:cNvSpPr>
          <p:nvPr>
            <p:ph type="title"/>
          </p:nvPr>
        </p:nvSpPr>
        <p:spPr>
          <a:xfrm>
            <a:off x="1427161" y="300037"/>
            <a:ext cx="10018713" cy="866774"/>
          </a:xfrm>
        </p:spPr>
        <p:txBody>
          <a:bodyPr/>
          <a:lstStyle/>
          <a:p>
            <a:r>
              <a:rPr lang="fr-MA" dirty="0"/>
              <a:t>Promo et produit sur index</a:t>
            </a:r>
          </a:p>
        </p:txBody>
      </p:sp>
      <p:pic>
        <p:nvPicPr>
          <p:cNvPr id="5" name="Espace réservé du contenu 4">
            <a:extLst>
              <a:ext uri="{FF2B5EF4-FFF2-40B4-BE49-F238E27FC236}">
                <a16:creationId xmlns:a16="http://schemas.microsoft.com/office/drawing/2014/main" id="{CAAAF96D-CF94-49BA-8924-975B6D052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759" y="1524925"/>
            <a:ext cx="8057515" cy="4461536"/>
          </a:xfrm>
        </p:spPr>
      </p:pic>
    </p:spTree>
    <p:extLst>
      <p:ext uri="{BB962C8B-B14F-4D97-AF65-F5344CB8AC3E}">
        <p14:creationId xmlns:p14="http://schemas.microsoft.com/office/powerpoint/2010/main" val="3934776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5611D41-6F96-4085-AF7B-4A62EFE8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5" y="1443038"/>
            <a:ext cx="8054023" cy="4548546"/>
          </a:xfrm>
          <a:prstGeom prst="rect">
            <a:avLst/>
          </a:prstGeom>
        </p:spPr>
      </p:pic>
    </p:spTree>
    <p:extLst>
      <p:ext uri="{BB962C8B-B14F-4D97-AF65-F5344CB8AC3E}">
        <p14:creationId xmlns:p14="http://schemas.microsoft.com/office/powerpoint/2010/main" val="583004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A17B77-5505-4D62-A926-9CFF86CDC9F7}"/>
              </a:ext>
            </a:extLst>
          </p:cNvPr>
          <p:cNvSpPr>
            <a:spLocks noGrp="1"/>
          </p:cNvSpPr>
          <p:nvPr>
            <p:ph type="title"/>
          </p:nvPr>
        </p:nvSpPr>
        <p:spPr/>
        <p:txBody>
          <a:bodyPr/>
          <a:lstStyle/>
          <a:p>
            <a:r>
              <a:rPr lang="fr-FR" dirty="0">
                <a:latin typeface="Apercu Medium" panose="02000606040000020004" pitchFamily="50" charset="0"/>
              </a:rPr>
              <a:t>Login/Registre</a:t>
            </a:r>
            <a:endParaRPr lang="fr-MA"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D1BD81DF-36F6-426A-8CCD-7820FDAD19A0}"/>
              </a:ext>
            </a:extLst>
          </p:cNvPr>
          <p:cNvSpPr>
            <a:spLocks noGrp="1"/>
          </p:cNvSpPr>
          <p:nvPr>
            <p:ph idx="1"/>
          </p:nvPr>
        </p:nvSpPr>
        <p:spPr>
          <a:xfrm>
            <a:off x="1484311" y="2438399"/>
            <a:ext cx="10018713" cy="1752599"/>
          </a:xfrm>
        </p:spPr>
        <p:txBody>
          <a:bodyPr>
            <a:normAutofit lnSpcReduction="10000"/>
          </a:bodyPr>
          <a:lstStyle/>
          <a:p>
            <a:pPr marL="0" indent="0">
              <a:buNone/>
            </a:pPr>
            <a:endParaRPr lang="fr-FR" dirty="0"/>
          </a:p>
          <a:p>
            <a:r>
              <a:rPr lang="fr-FR" dirty="0"/>
              <a:t>   Login page qui permet </a:t>
            </a:r>
            <a:r>
              <a:rPr lang="fr-FR" dirty="0" err="1"/>
              <a:t>access</a:t>
            </a:r>
            <a:r>
              <a:rPr lang="fr-FR" dirty="0"/>
              <a:t> a Session USER </a:t>
            </a:r>
            <a:r>
              <a:rPr lang="fr-FR" dirty="0" err="1"/>
              <a:t>cart</a:t>
            </a:r>
            <a:r>
              <a:rPr lang="fr-FR" dirty="0"/>
              <a:t> ou panel avec Session 	admin.</a:t>
            </a:r>
          </a:p>
          <a:p>
            <a:r>
              <a:rPr lang="fr-FR" dirty="0"/>
              <a:t>   </a:t>
            </a:r>
            <a:r>
              <a:rPr lang="fr-FR" dirty="0" err="1"/>
              <a:t>Register</a:t>
            </a:r>
            <a:r>
              <a:rPr lang="fr-FR" dirty="0"/>
              <a:t> Page qui permet Cree un nouveau utilisateur.</a:t>
            </a:r>
            <a:endParaRPr lang="fr-MA" dirty="0"/>
          </a:p>
        </p:txBody>
      </p:sp>
    </p:spTree>
    <p:extLst>
      <p:ext uri="{BB962C8B-B14F-4D97-AF65-F5344CB8AC3E}">
        <p14:creationId xmlns:p14="http://schemas.microsoft.com/office/powerpoint/2010/main" val="123215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A1655-96F0-45FB-9A44-5B443B28E127}"/>
              </a:ext>
            </a:extLst>
          </p:cNvPr>
          <p:cNvSpPr>
            <a:spLocks noGrp="1"/>
          </p:cNvSpPr>
          <p:nvPr>
            <p:ph type="title"/>
          </p:nvPr>
        </p:nvSpPr>
        <p:spPr/>
        <p:txBody>
          <a:bodyPr/>
          <a:lstStyle/>
          <a:p>
            <a:r>
              <a:rPr lang="fr-MA" dirty="0">
                <a:latin typeface="Apercu Medium" panose="02000606040000020004" pitchFamily="50" charset="0"/>
              </a:rPr>
              <a:t>Screen </a:t>
            </a:r>
            <a:r>
              <a:rPr lang="fr-FR" dirty="0">
                <a:latin typeface="Apercu Medium" panose="02000606040000020004" pitchFamily="50" charset="0"/>
              </a:rPr>
              <a:t>Login/Registre</a:t>
            </a:r>
            <a:endParaRPr lang="fr-MA" dirty="0">
              <a:latin typeface="Apercu Medium" panose="02000606040000020004" pitchFamily="50" charset="0"/>
            </a:endParaRPr>
          </a:p>
        </p:txBody>
      </p:sp>
      <p:pic>
        <p:nvPicPr>
          <p:cNvPr id="5" name="Espace réservé du contenu 4">
            <a:extLst>
              <a:ext uri="{FF2B5EF4-FFF2-40B4-BE49-F238E27FC236}">
                <a16:creationId xmlns:a16="http://schemas.microsoft.com/office/drawing/2014/main" id="{EA27C4CD-56CE-469E-9DC3-268E0B53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817" y="2438399"/>
            <a:ext cx="4011003" cy="3124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 6">
            <a:extLst>
              <a:ext uri="{FF2B5EF4-FFF2-40B4-BE49-F238E27FC236}">
                <a16:creationId xmlns:a16="http://schemas.microsoft.com/office/drawing/2014/main" id="{044562DF-C94D-4975-9CE4-50B218B91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10" y="2438399"/>
            <a:ext cx="4463085" cy="3124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549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519F9D-8A54-47A1-A31C-CCC1340CD8C6}"/>
              </a:ext>
            </a:extLst>
          </p:cNvPr>
          <p:cNvSpPr>
            <a:spLocks noGrp="1"/>
          </p:cNvSpPr>
          <p:nvPr>
            <p:ph type="title"/>
          </p:nvPr>
        </p:nvSpPr>
        <p:spPr>
          <a:xfrm>
            <a:off x="1286226" y="128396"/>
            <a:ext cx="10018713" cy="1038224"/>
          </a:xfrm>
        </p:spPr>
        <p:txBody>
          <a:bodyPr/>
          <a:lstStyle/>
          <a:p>
            <a:r>
              <a:rPr lang="fr-MA" dirty="0">
                <a:latin typeface="Apercu Medium" panose="02000606040000020004" pitchFamily="50" charset="0"/>
              </a:rPr>
              <a:t>Login Code</a:t>
            </a:r>
          </a:p>
        </p:txBody>
      </p:sp>
      <p:pic>
        <p:nvPicPr>
          <p:cNvPr id="5" name="Espace réservé du contenu 4">
            <a:extLst>
              <a:ext uri="{FF2B5EF4-FFF2-40B4-BE49-F238E27FC236}">
                <a16:creationId xmlns:a16="http://schemas.microsoft.com/office/drawing/2014/main" id="{6AD4877D-1FE5-4845-8F60-3455CD809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122" y="1042810"/>
            <a:ext cx="7821116" cy="2543530"/>
          </a:xfrm>
        </p:spPr>
      </p:pic>
      <p:pic>
        <p:nvPicPr>
          <p:cNvPr id="7" name="Image 6">
            <a:extLst>
              <a:ext uri="{FF2B5EF4-FFF2-40B4-BE49-F238E27FC236}">
                <a16:creationId xmlns:a16="http://schemas.microsoft.com/office/drawing/2014/main" id="{80546A2E-55B3-43B0-BC30-6D08AC434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175" y="3709809"/>
            <a:ext cx="6335009" cy="2648320"/>
          </a:xfrm>
          <a:prstGeom prst="rect">
            <a:avLst/>
          </a:prstGeom>
        </p:spPr>
      </p:pic>
    </p:spTree>
    <p:extLst>
      <p:ext uri="{BB962C8B-B14F-4D97-AF65-F5344CB8AC3E}">
        <p14:creationId xmlns:p14="http://schemas.microsoft.com/office/powerpoint/2010/main" val="2431612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D263B1-F882-4AB1-8724-82C26DC57CB8}"/>
              </a:ext>
            </a:extLst>
          </p:cNvPr>
          <p:cNvSpPr>
            <a:spLocks noGrp="1"/>
          </p:cNvSpPr>
          <p:nvPr>
            <p:ph type="title"/>
          </p:nvPr>
        </p:nvSpPr>
        <p:spPr>
          <a:xfrm>
            <a:off x="1355723" y="209338"/>
            <a:ext cx="10018713" cy="481011"/>
          </a:xfrm>
        </p:spPr>
        <p:txBody>
          <a:bodyPr>
            <a:normAutofit fontScale="90000"/>
          </a:bodyPr>
          <a:lstStyle/>
          <a:p>
            <a:r>
              <a:rPr lang="fr-MA" dirty="0" err="1"/>
              <a:t>Register</a:t>
            </a:r>
            <a:r>
              <a:rPr lang="fr-MA" dirty="0"/>
              <a:t> Code</a:t>
            </a:r>
          </a:p>
        </p:txBody>
      </p:sp>
      <p:pic>
        <p:nvPicPr>
          <p:cNvPr id="5" name="Image 4">
            <a:extLst>
              <a:ext uri="{FF2B5EF4-FFF2-40B4-BE49-F238E27FC236}">
                <a16:creationId xmlns:a16="http://schemas.microsoft.com/office/drawing/2014/main" id="{70B71518-ED46-48D2-81A3-914F97C55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969" y="933339"/>
            <a:ext cx="7630590" cy="2314898"/>
          </a:xfrm>
          <a:prstGeom prst="rect">
            <a:avLst/>
          </a:prstGeom>
        </p:spPr>
      </p:pic>
      <p:pic>
        <p:nvPicPr>
          <p:cNvPr id="7" name="Image 6">
            <a:extLst>
              <a:ext uri="{FF2B5EF4-FFF2-40B4-BE49-F238E27FC236}">
                <a16:creationId xmlns:a16="http://schemas.microsoft.com/office/drawing/2014/main" id="{3706E9A5-E722-4072-875C-13A90AC4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048" y="3429000"/>
            <a:ext cx="6716062" cy="3038899"/>
          </a:xfrm>
          <a:prstGeom prst="rect">
            <a:avLst/>
          </a:prstGeom>
        </p:spPr>
      </p:pic>
    </p:spTree>
    <p:extLst>
      <p:ext uri="{BB962C8B-B14F-4D97-AF65-F5344CB8AC3E}">
        <p14:creationId xmlns:p14="http://schemas.microsoft.com/office/powerpoint/2010/main" val="291109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5F62F-A871-47C3-A053-86CED5B12DC2}"/>
              </a:ext>
            </a:extLst>
          </p:cNvPr>
          <p:cNvSpPr>
            <a:spLocks noGrp="1"/>
          </p:cNvSpPr>
          <p:nvPr>
            <p:ph type="title"/>
          </p:nvPr>
        </p:nvSpPr>
        <p:spPr>
          <a:xfrm>
            <a:off x="1269999" y="157075"/>
            <a:ext cx="10018713" cy="671513"/>
          </a:xfrm>
        </p:spPr>
        <p:txBody>
          <a:bodyPr>
            <a:normAutofit fontScale="90000"/>
          </a:bodyPr>
          <a:lstStyle/>
          <a:p>
            <a:r>
              <a:rPr lang="fr-FR" dirty="0">
                <a:latin typeface="Apercu Medium" panose="02000606040000020004" pitchFamily="50" charset="0"/>
              </a:rPr>
              <a:t>Recherche</a:t>
            </a:r>
            <a:endParaRPr lang="fr-MA" dirty="0">
              <a:latin typeface="Apercu Medium" panose="02000606040000020004" pitchFamily="50" charset="0"/>
            </a:endParaRPr>
          </a:p>
        </p:txBody>
      </p:sp>
      <p:sp>
        <p:nvSpPr>
          <p:cNvPr id="3" name="Espace réservé du contenu 2">
            <a:extLst>
              <a:ext uri="{FF2B5EF4-FFF2-40B4-BE49-F238E27FC236}">
                <a16:creationId xmlns:a16="http://schemas.microsoft.com/office/drawing/2014/main" id="{9541B280-0ABC-47B7-BCC1-F7F7647340B9}"/>
              </a:ext>
            </a:extLst>
          </p:cNvPr>
          <p:cNvSpPr>
            <a:spLocks noGrp="1"/>
          </p:cNvSpPr>
          <p:nvPr>
            <p:ph idx="1"/>
          </p:nvPr>
        </p:nvSpPr>
        <p:spPr>
          <a:xfrm>
            <a:off x="3113085" y="995522"/>
            <a:ext cx="10018713" cy="890589"/>
          </a:xfrm>
        </p:spPr>
        <p:txBody>
          <a:bodyPr/>
          <a:lstStyle/>
          <a:p>
            <a:pPr marL="0" indent="0">
              <a:buNone/>
            </a:pPr>
            <a:r>
              <a:rPr lang="fr-FR" dirty="0"/>
              <a:t>Recherche </a:t>
            </a:r>
            <a:r>
              <a:rPr lang="fr-FR" dirty="0" err="1"/>
              <a:t>Specifique</a:t>
            </a:r>
            <a:r>
              <a:rPr lang="fr-FR" dirty="0"/>
              <a:t> a Produit dans boutique.</a:t>
            </a:r>
            <a:endParaRPr lang="fr-MA" dirty="0"/>
          </a:p>
        </p:txBody>
      </p:sp>
      <p:pic>
        <p:nvPicPr>
          <p:cNvPr id="5" name="Image 4">
            <a:extLst>
              <a:ext uri="{FF2B5EF4-FFF2-40B4-BE49-F238E27FC236}">
                <a16:creationId xmlns:a16="http://schemas.microsoft.com/office/drawing/2014/main" id="{113EE6CA-0FA2-4E07-B065-2961AD1E5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567" y="1886111"/>
            <a:ext cx="7278116" cy="1676634"/>
          </a:xfrm>
          <a:prstGeom prst="rect">
            <a:avLst/>
          </a:prstGeom>
        </p:spPr>
      </p:pic>
      <p:pic>
        <p:nvPicPr>
          <p:cNvPr id="7" name="Image 6">
            <a:extLst>
              <a:ext uri="{FF2B5EF4-FFF2-40B4-BE49-F238E27FC236}">
                <a16:creationId xmlns:a16="http://schemas.microsoft.com/office/drawing/2014/main" id="{F8D02293-1CC4-4F29-8908-DDD1CDA3F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567" y="3824596"/>
            <a:ext cx="7106642" cy="1257475"/>
          </a:xfrm>
          <a:prstGeom prst="rect">
            <a:avLst/>
          </a:prstGeom>
        </p:spPr>
      </p:pic>
      <p:pic>
        <p:nvPicPr>
          <p:cNvPr id="9" name="Image 8">
            <a:extLst>
              <a:ext uri="{FF2B5EF4-FFF2-40B4-BE49-F238E27FC236}">
                <a16:creationId xmlns:a16="http://schemas.microsoft.com/office/drawing/2014/main" id="{9E00A8DC-DC26-4986-A01D-AACEBF54C4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8777" y="5363367"/>
            <a:ext cx="8040222" cy="657317"/>
          </a:xfrm>
          <a:prstGeom prst="rect">
            <a:avLst/>
          </a:prstGeom>
        </p:spPr>
      </p:pic>
    </p:spTree>
    <p:extLst>
      <p:ext uri="{BB962C8B-B14F-4D97-AF65-F5344CB8AC3E}">
        <p14:creationId xmlns:p14="http://schemas.microsoft.com/office/powerpoint/2010/main" val="22202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F24CE-E950-4BBA-AEE5-1F421FB95039}"/>
              </a:ext>
            </a:extLst>
          </p:cNvPr>
          <p:cNvSpPr>
            <a:spLocks noGrp="1"/>
          </p:cNvSpPr>
          <p:nvPr>
            <p:ph type="title"/>
          </p:nvPr>
        </p:nvSpPr>
        <p:spPr/>
        <p:txBody>
          <a:bodyPr/>
          <a:lstStyle/>
          <a:p>
            <a:r>
              <a:rPr lang="fr-MA" dirty="0">
                <a:latin typeface="Apercu Medium" panose="02000606040000020004" pitchFamily="50" charset="0"/>
              </a:rPr>
              <a:t>HTML / CSS</a:t>
            </a:r>
          </a:p>
        </p:txBody>
      </p:sp>
      <p:sp>
        <p:nvSpPr>
          <p:cNvPr id="3" name="Espace réservé du contenu 2">
            <a:extLst>
              <a:ext uri="{FF2B5EF4-FFF2-40B4-BE49-F238E27FC236}">
                <a16:creationId xmlns:a16="http://schemas.microsoft.com/office/drawing/2014/main" id="{C2B9406F-8520-40CE-9BAE-44F8804FA950}"/>
              </a:ext>
            </a:extLst>
          </p:cNvPr>
          <p:cNvSpPr>
            <a:spLocks noGrp="1"/>
          </p:cNvSpPr>
          <p:nvPr>
            <p:ph idx="1"/>
          </p:nvPr>
        </p:nvSpPr>
        <p:spPr/>
        <p:txBody>
          <a:bodyPr>
            <a:normAutofit fontScale="92500" lnSpcReduction="20000"/>
          </a:bodyPr>
          <a:lstStyle/>
          <a:p>
            <a:r>
              <a:rPr lang="fr-FR" dirty="0">
                <a:latin typeface="+mj-lt"/>
              </a:rPr>
              <a:t>Le HTML est un langage qui a été créé en 1991. Les sigles « HTML » sont l’abréviation de « HyperText Markup </a:t>
            </a:r>
            <a:r>
              <a:rPr lang="fr-FR" dirty="0" err="1">
                <a:latin typeface="+mj-lt"/>
              </a:rPr>
              <a:t>Language</a:t>
            </a:r>
            <a:r>
              <a:rPr lang="fr-FR" dirty="0">
                <a:latin typeface="+mj-lt"/>
              </a:rPr>
              <a:t> » ou « langage de balisage hypertexte » en français.</a:t>
            </a:r>
          </a:p>
          <a:p>
            <a:endParaRPr lang="fr-FR" dirty="0">
              <a:latin typeface="+mj-lt"/>
            </a:endParaRPr>
          </a:p>
          <a:p>
            <a:r>
              <a:rPr lang="fr-FR" dirty="0">
                <a:latin typeface="+mj-lt"/>
              </a:rPr>
              <a:t>Le HTML est donc un langage de balisage, c’est-à-dire un langage qui va nous permettre de définir les différents contenus d’une page.</a:t>
            </a:r>
          </a:p>
          <a:p>
            <a:r>
              <a:rPr lang="fr-FR" b="0" i="0" dirty="0">
                <a:solidFill>
                  <a:srgbClr val="333333"/>
                </a:solidFill>
                <a:effectLst/>
                <a:latin typeface="+mj-lt"/>
              </a:rPr>
              <a:t>Le CSS a été créé en 1996, soit 5 ans après le HTML. Les sigles « CSS » sont l’abréviation de « </a:t>
            </a:r>
            <a:r>
              <a:rPr lang="fr-FR" b="0" i="0" dirty="0" err="1">
                <a:solidFill>
                  <a:srgbClr val="333333"/>
                </a:solidFill>
                <a:effectLst/>
                <a:latin typeface="+mj-lt"/>
              </a:rPr>
              <a:t>Cascading</a:t>
            </a:r>
            <a:r>
              <a:rPr lang="fr-FR" b="0" i="0" dirty="0">
                <a:solidFill>
                  <a:srgbClr val="333333"/>
                </a:solidFill>
                <a:effectLst/>
                <a:latin typeface="+mj-lt"/>
              </a:rPr>
              <a:t> </a:t>
            </a:r>
            <a:r>
              <a:rPr lang="fr-FR" b="0" i="0" dirty="0" err="1">
                <a:solidFill>
                  <a:srgbClr val="333333"/>
                </a:solidFill>
                <a:effectLst/>
                <a:latin typeface="+mj-lt"/>
              </a:rPr>
              <a:t>StyleSheets</a:t>
            </a:r>
            <a:r>
              <a:rPr lang="fr-FR" b="0" i="0" dirty="0">
                <a:solidFill>
                  <a:srgbClr val="333333"/>
                </a:solidFill>
                <a:effectLst/>
                <a:latin typeface="+mj-lt"/>
              </a:rPr>
              <a:t> » ou « feuilles de styles en cascade » en français.</a:t>
            </a:r>
            <a:endParaRPr lang="fr-MA" dirty="0">
              <a:latin typeface="+mj-lt"/>
            </a:endParaRPr>
          </a:p>
        </p:txBody>
      </p:sp>
    </p:spTree>
    <p:extLst>
      <p:ext uri="{BB962C8B-B14F-4D97-AF65-F5344CB8AC3E}">
        <p14:creationId xmlns:p14="http://schemas.microsoft.com/office/powerpoint/2010/main" val="2950352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689C3-CBCF-4090-86E6-175DF623715D}"/>
              </a:ext>
            </a:extLst>
          </p:cNvPr>
          <p:cNvSpPr>
            <a:spLocks noGrp="1"/>
          </p:cNvSpPr>
          <p:nvPr>
            <p:ph type="title"/>
          </p:nvPr>
        </p:nvSpPr>
        <p:spPr>
          <a:xfrm>
            <a:off x="1341436" y="0"/>
            <a:ext cx="10018713" cy="1152524"/>
          </a:xfrm>
        </p:spPr>
        <p:txBody>
          <a:bodyPr>
            <a:normAutofit fontScale="90000"/>
          </a:bodyPr>
          <a:lstStyle/>
          <a:p>
            <a:r>
              <a:rPr lang="fr-FR" dirty="0">
                <a:latin typeface="Apercu Medium" panose="02000606040000020004" pitchFamily="50" charset="0"/>
              </a:rPr>
              <a:t>Slide Produit :</a:t>
            </a:r>
            <a:br>
              <a:rPr lang="fr-FR" dirty="0"/>
            </a:br>
            <a:r>
              <a:rPr lang="fr-FR" dirty="0"/>
              <a:t>        Permet Affiche Nouveau Produits Avec Banner.</a:t>
            </a:r>
            <a:endParaRPr lang="fr-MA" dirty="0"/>
          </a:p>
        </p:txBody>
      </p:sp>
      <p:pic>
        <p:nvPicPr>
          <p:cNvPr id="7" name="Image 6">
            <a:extLst>
              <a:ext uri="{FF2B5EF4-FFF2-40B4-BE49-F238E27FC236}">
                <a16:creationId xmlns:a16="http://schemas.microsoft.com/office/drawing/2014/main" id="{DEADFE1E-1DFA-4B4F-881B-39629E2AA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23" y="1152524"/>
            <a:ext cx="8164064" cy="26336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 8">
            <a:extLst>
              <a:ext uri="{FF2B5EF4-FFF2-40B4-BE49-F238E27FC236}">
                <a16:creationId xmlns:a16="http://schemas.microsoft.com/office/drawing/2014/main" id="{24065215-5486-44DA-8DCB-0A17DCC5A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128" y="4005553"/>
            <a:ext cx="4185328" cy="2633665"/>
          </a:xfrm>
          <a:prstGeom prst="rect">
            <a:avLst/>
          </a:prstGeom>
        </p:spPr>
      </p:pic>
    </p:spTree>
    <p:extLst>
      <p:ext uri="{BB962C8B-B14F-4D97-AF65-F5344CB8AC3E}">
        <p14:creationId xmlns:p14="http://schemas.microsoft.com/office/powerpoint/2010/main" val="2311683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7AB62-C5DB-4045-9745-E410DB74E712}"/>
              </a:ext>
            </a:extLst>
          </p:cNvPr>
          <p:cNvSpPr>
            <a:spLocks noGrp="1"/>
          </p:cNvSpPr>
          <p:nvPr>
            <p:ph type="title"/>
          </p:nvPr>
        </p:nvSpPr>
        <p:spPr>
          <a:xfrm>
            <a:off x="1484311" y="-19473"/>
            <a:ext cx="10018713" cy="1057697"/>
          </a:xfrm>
        </p:spPr>
        <p:txBody>
          <a:bodyPr>
            <a:normAutofit fontScale="90000"/>
          </a:bodyPr>
          <a:lstStyle/>
          <a:p>
            <a:r>
              <a:rPr lang="fr-FR" dirty="0">
                <a:latin typeface="Apercu Medium" panose="02000606040000020004" pitchFamily="50" charset="0"/>
              </a:rPr>
              <a:t>Page </a:t>
            </a:r>
            <a:r>
              <a:rPr lang="fr-FR" dirty="0" err="1">
                <a:latin typeface="Apercu Medium" panose="02000606040000020004" pitchFamily="50" charset="0"/>
              </a:rPr>
              <a:t>Categories</a:t>
            </a:r>
            <a:r>
              <a:rPr lang="fr-FR" dirty="0">
                <a:latin typeface="Apercu Medium" panose="02000606040000020004" pitchFamily="50" charset="0"/>
              </a:rPr>
              <a:t> : </a:t>
            </a:r>
            <a:br>
              <a:rPr lang="fr-FR" dirty="0"/>
            </a:br>
            <a:r>
              <a:rPr lang="fr-FR" dirty="0"/>
              <a:t>Affiche Produits par </a:t>
            </a:r>
            <a:r>
              <a:rPr lang="fr-FR" dirty="0" err="1"/>
              <a:t>Categorie</a:t>
            </a:r>
            <a:r>
              <a:rPr lang="fr-FR" dirty="0"/>
              <a:t>.</a:t>
            </a:r>
            <a:endParaRPr lang="fr-MA" dirty="0"/>
          </a:p>
        </p:txBody>
      </p:sp>
      <p:pic>
        <p:nvPicPr>
          <p:cNvPr id="7" name="Espace réservé du contenu 6">
            <a:extLst>
              <a:ext uri="{FF2B5EF4-FFF2-40B4-BE49-F238E27FC236}">
                <a16:creationId xmlns:a16="http://schemas.microsoft.com/office/drawing/2014/main" id="{832831CE-F750-4D74-8F82-E55EC44F5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3299" y="1170731"/>
            <a:ext cx="2905530" cy="3038899"/>
          </a:xfrm>
        </p:spPr>
      </p:pic>
      <p:pic>
        <p:nvPicPr>
          <p:cNvPr id="9" name="Image 8">
            <a:extLst>
              <a:ext uri="{FF2B5EF4-FFF2-40B4-BE49-F238E27FC236}">
                <a16:creationId xmlns:a16="http://schemas.microsoft.com/office/drawing/2014/main" id="{C8824732-A426-42A3-9456-3FDD3E170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837" y="4342137"/>
            <a:ext cx="9068599" cy="2269034"/>
          </a:xfrm>
          <a:prstGeom prst="rect">
            <a:avLst/>
          </a:prstGeom>
        </p:spPr>
      </p:pic>
    </p:spTree>
    <p:extLst>
      <p:ext uri="{BB962C8B-B14F-4D97-AF65-F5344CB8AC3E}">
        <p14:creationId xmlns:p14="http://schemas.microsoft.com/office/powerpoint/2010/main" val="3814303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6053D2-292E-46FD-8E5E-58462059C36F}"/>
              </a:ext>
            </a:extLst>
          </p:cNvPr>
          <p:cNvSpPr>
            <a:spLocks noGrp="1"/>
          </p:cNvSpPr>
          <p:nvPr>
            <p:ph type="title"/>
          </p:nvPr>
        </p:nvSpPr>
        <p:spPr>
          <a:xfrm>
            <a:off x="1484310" y="280987"/>
            <a:ext cx="10018713" cy="785813"/>
          </a:xfrm>
        </p:spPr>
        <p:txBody>
          <a:bodyPr>
            <a:normAutofit fontScale="90000"/>
          </a:bodyPr>
          <a:lstStyle/>
          <a:p>
            <a:r>
              <a:rPr lang="fr-FR" dirty="0">
                <a:latin typeface="Apercu Medium" panose="02000606040000020004" pitchFamily="50" charset="0"/>
              </a:rPr>
              <a:t>Page Produits : </a:t>
            </a:r>
            <a:br>
              <a:rPr lang="fr-FR" dirty="0"/>
            </a:br>
            <a:r>
              <a:rPr lang="fr-FR" dirty="0"/>
              <a:t>        Affiche Tous les Produits Dans Boutique.</a:t>
            </a:r>
            <a:endParaRPr lang="fr-MA" dirty="0"/>
          </a:p>
        </p:txBody>
      </p:sp>
      <p:pic>
        <p:nvPicPr>
          <p:cNvPr id="5" name="Espace réservé du contenu 4">
            <a:extLst>
              <a:ext uri="{FF2B5EF4-FFF2-40B4-BE49-F238E27FC236}">
                <a16:creationId xmlns:a16="http://schemas.microsoft.com/office/drawing/2014/main" id="{65FBFA30-8C9C-43B1-9236-CDCC58359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195" y="1543051"/>
            <a:ext cx="8890419" cy="4491037"/>
          </a:xfrm>
        </p:spPr>
      </p:pic>
    </p:spTree>
    <p:extLst>
      <p:ext uri="{BB962C8B-B14F-4D97-AF65-F5344CB8AC3E}">
        <p14:creationId xmlns:p14="http://schemas.microsoft.com/office/powerpoint/2010/main" val="544766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8B19B0A-3880-4E61-A039-9AAADD087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783" y="1033462"/>
            <a:ext cx="9969006" cy="4791075"/>
          </a:xfrm>
        </p:spPr>
      </p:pic>
    </p:spTree>
    <p:extLst>
      <p:ext uri="{BB962C8B-B14F-4D97-AF65-F5344CB8AC3E}">
        <p14:creationId xmlns:p14="http://schemas.microsoft.com/office/powerpoint/2010/main" val="245206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079EE-98D9-4F18-B6F0-AA3E415924AC}"/>
              </a:ext>
            </a:extLst>
          </p:cNvPr>
          <p:cNvSpPr>
            <a:spLocks noGrp="1"/>
          </p:cNvSpPr>
          <p:nvPr>
            <p:ph type="title"/>
          </p:nvPr>
        </p:nvSpPr>
        <p:spPr>
          <a:xfrm>
            <a:off x="1484310" y="142876"/>
            <a:ext cx="10018713" cy="923924"/>
          </a:xfrm>
        </p:spPr>
        <p:txBody>
          <a:bodyPr>
            <a:normAutofit fontScale="90000"/>
          </a:bodyPr>
          <a:lstStyle/>
          <a:p>
            <a:r>
              <a:rPr lang="fr-FR" dirty="0">
                <a:latin typeface="Apercu Medium" panose="02000606040000020004" pitchFamily="50" charset="0"/>
              </a:rPr>
              <a:t>Page Promotion : </a:t>
            </a:r>
            <a:br>
              <a:rPr lang="fr-FR" dirty="0"/>
            </a:br>
            <a:r>
              <a:rPr lang="fr-FR" dirty="0"/>
              <a:t>        Affiche Les Produits qui </a:t>
            </a:r>
            <a:r>
              <a:rPr lang="fr-FR" dirty="0" err="1"/>
              <a:t>etait</a:t>
            </a:r>
            <a:r>
              <a:rPr lang="fr-FR" dirty="0"/>
              <a:t> en </a:t>
            </a:r>
            <a:r>
              <a:rPr lang="fr-FR" dirty="0" err="1"/>
              <a:t>promontion</a:t>
            </a:r>
            <a:r>
              <a:rPr lang="fr-FR" dirty="0"/>
              <a:t>.</a:t>
            </a:r>
            <a:endParaRPr lang="fr-MA" dirty="0"/>
          </a:p>
        </p:txBody>
      </p:sp>
      <p:pic>
        <p:nvPicPr>
          <p:cNvPr id="5" name="Espace réservé du contenu 4">
            <a:extLst>
              <a:ext uri="{FF2B5EF4-FFF2-40B4-BE49-F238E27FC236}">
                <a16:creationId xmlns:a16="http://schemas.microsoft.com/office/drawing/2014/main" id="{5ED5354C-8FF8-4993-A80D-54C382258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841" y="1562100"/>
            <a:ext cx="7690598" cy="3733800"/>
          </a:xfrm>
        </p:spPr>
      </p:pic>
    </p:spTree>
    <p:extLst>
      <p:ext uri="{BB962C8B-B14F-4D97-AF65-F5344CB8AC3E}">
        <p14:creationId xmlns:p14="http://schemas.microsoft.com/office/powerpoint/2010/main" val="3254464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D6A0AF1-20CF-411F-A6B2-632180819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555" y="1808601"/>
            <a:ext cx="7796890" cy="3806717"/>
          </a:xfrm>
          <a:prstGeom prst="rect">
            <a:avLst/>
          </a:prstGeom>
        </p:spPr>
      </p:pic>
    </p:spTree>
    <p:extLst>
      <p:ext uri="{BB962C8B-B14F-4D97-AF65-F5344CB8AC3E}">
        <p14:creationId xmlns:p14="http://schemas.microsoft.com/office/powerpoint/2010/main" val="2226264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3373F-2D70-4386-B09E-A34CB66763A8}"/>
              </a:ext>
            </a:extLst>
          </p:cNvPr>
          <p:cNvSpPr>
            <a:spLocks noGrp="1"/>
          </p:cNvSpPr>
          <p:nvPr>
            <p:ph type="title"/>
          </p:nvPr>
        </p:nvSpPr>
        <p:spPr/>
        <p:txBody>
          <a:bodyPr>
            <a:normAutofit fontScale="90000"/>
          </a:bodyPr>
          <a:lstStyle/>
          <a:p>
            <a:r>
              <a:rPr lang="fr-FR" dirty="0">
                <a:latin typeface="Apercu Medium" panose="02000606040000020004" pitchFamily="50" charset="0"/>
              </a:rPr>
              <a:t>Admin Panel : </a:t>
            </a:r>
            <a:br>
              <a:rPr lang="fr-FR" dirty="0"/>
            </a:br>
            <a:r>
              <a:rPr lang="fr-FR" dirty="0"/>
              <a:t>        Ajoute Affiche Modifie et Supprimer tous Produits et </a:t>
            </a:r>
            <a:r>
              <a:rPr lang="fr-FR" dirty="0" err="1"/>
              <a:t>Categories</a:t>
            </a:r>
            <a:endParaRPr lang="fr-MA" dirty="0"/>
          </a:p>
        </p:txBody>
      </p:sp>
      <p:pic>
        <p:nvPicPr>
          <p:cNvPr id="5" name="Espace réservé du contenu 4">
            <a:extLst>
              <a:ext uri="{FF2B5EF4-FFF2-40B4-BE49-F238E27FC236}">
                <a16:creationId xmlns:a16="http://schemas.microsoft.com/office/drawing/2014/main" id="{18687CF2-E80E-4CB8-B433-563AAA739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528" y="2657475"/>
            <a:ext cx="6656051" cy="3133725"/>
          </a:xfrm>
        </p:spPr>
      </p:pic>
    </p:spTree>
    <p:extLst>
      <p:ext uri="{BB962C8B-B14F-4D97-AF65-F5344CB8AC3E}">
        <p14:creationId xmlns:p14="http://schemas.microsoft.com/office/powerpoint/2010/main" val="196187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DB5A0B5-0295-4A85-8FB2-99A8DDC43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128" y="471152"/>
            <a:ext cx="4243898" cy="2788689"/>
          </a:xfrm>
          <a:prstGeom prst="rect">
            <a:avLst/>
          </a:prstGeom>
        </p:spPr>
      </p:pic>
      <p:pic>
        <p:nvPicPr>
          <p:cNvPr id="7" name="Image 6">
            <a:extLst>
              <a:ext uri="{FF2B5EF4-FFF2-40B4-BE49-F238E27FC236}">
                <a16:creationId xmlns:a16="http://schemas.microsoft.com/office/drawing/2014/main" id="{1B221BF1-00D6-45AE-9C73-A7269952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128" y="3429000"/>
            <a:ext cx="10066035" cy="2810267"/>
          </a:xfrm>
          <a:prstGeom prst="rect">
            <a:avLst/>
          </a:prstGeom>
        </p:spPr>
      </p:pic>
      <p:pic>
        <p:nvPicPr>
          <p:cNvPr id="9" name="Image 8">
            <a:extLst>
              <a:ext uri="{FF2B5EF4-FFF2-40B4-BE49-F238E27FC236}">
                <a16:creationId xmlns:a16="http://schemas.microsoft.com/office/drawing/2014/main" id="{689B426A-973F-45E8-9012-939BBC4E9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88925"/>
            <a:ext cx="5641163" cy="2953142"/>
          </a:xfrm>
          <a:prstGeom prst="rect">
            <a:avLst/>
          </a:prstGeom>
        </p:spPr>
      </p:pic>
    </p:spTree>
    <p:extLst>
      <p:ext uri="{BB962C8B-B14F-4D97-AF65-F5344CB8AC3E}">
        <p14:creationId xmlns:p14="http://schemas.microsoft.com/office/powerpoint/2010/main" val="2736706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CEFC80A-17C5-4D16-A39A-62674C3A5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3929" y="323175"/>
            <a:ext cx="7384142" cy="4767938"/>
          </a:xfrm>
        </p:spPr>
      </p:pic>
    </p:spTree>
    <p:extLst>
      <p:ext uri="{BB962C8B-B14F-4D97-AF65-F5344CB8AC3E}">
        <p14:creationId xmlns:p14="http://schemas.microsoft.com/office/powerpoint/2010/main" val="3558960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A1375C-BB82-4644-AB49-D342BA028D68}"/>
              </a:ext>
            </a:extLst>
          </p:cNvPr>
          <p:cNvSpPr>
            <a:spLocks noGrp="1"/>
          </p:cNvSpPr>
          <p:nvPr>
            <p:ph type="title"/>
          </p:nvPr>
        </p:nvSpPr>
        <p:spPr/>
        <p:txBody>
          <a:bodyPr>
            <a:normAutofit/>
          </a:bodyPr>
          <a:lstStyle/>
          <a:p>
            <a:r>
              <a:rPr lang="fr-FR" dirty="0">
                <a:latin typeface="Apercu Medium" panose="02000606040000020004" pitchFamily="50" charset="0"/>
              </a:rPr>
              <a:t>Page Contact :</a:t>
            </a:r>
            <a:br>
              <a:rPr lang="fr-FR" dirty="0"/>
            </a:br>
            <a:r>
              <a:rPr lang="fr-FR" sz="3100" dirty="0"/>
              <a:t>        Envoyer des Message Ou </a:t>
            </a:r>
            <a:r>
              <a:rPr lang="fr-FR" sz="3100" dirty="0" err="1"/>
              <a:t>Review</a:t>
            </a:r>
            <a:r>
              <a:rPr lang="fr-FR" sz="3100" dirty="0"/>
              <a:t> pour produit , vers le ton boite email avec </a:t>
            </a:r>
            <a:r>
              <a:rPr lang="fr-FR" sz="3100" dirty="0" err="1"/>
              <a:t>php</a:t>
            </a:r>
            <a:r>
              <a:rPr lang="fr-FR" sz="3100" dirty="0"/>
              <a:t> mailer ou affiche dans panel admin</a:t>
            </a:r>
            <a:endParaRPr lang="fr-MA" sz="3100" dirty="0"/>
          </a:p>
        </p:txBody>
      </p:sp>
      <p:pic>
        <p:nvPicPr>
          <p:cNvPr id="5" name="Image 4">
            <a:extLst>
              <a:ext uri="{FF2B5EF4-FFF2-40B4-BE49-F238E27FC236}">
                <a16:creationId xmlns:a16="http://schemas.microsoft.com/office/drawing/2014/main" id="{4678913F-E3E5-4248-A179-796624E9A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262" y="2593719"/>
            <a:ext cx="9291637" cy="3651765"/>
          </a:xfrm>
          <a:prstGeom prst="rect">
            <a:avLst/>
          </a:prstGeom>
        </p:spPr>
      </p:pic>
    </p:spTree>
    <p:extLst>
      <p:ext uri="{BB962C8B-B14F-4D97-AF65-F5344CB8AC3E}">
        <p14:creationId xmlns:p14="http://schemas.microsoft.com/office/powerpoint/2010/main" val="16190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057FA-8C61-4A87-A1ED-12593BEEE668}"/>
              </a:ext>
            </a:extLst>
          </p:cNvPr>
          <p:cNvSpPr>
            <a:spLocks noGrp="1"/>
          </p:cNvSpPr>
          <p:nvPr>
            <p:ph type="title"/>
          </p:nvPr>
        </p:nvSpPr>
        <p:spPr/>
        <p:txBody>
          <a:bodyPr/>
          <a:lstStyle/>
          <a:p>
            <a:r>
              <a:rPr lang="fr-MA" dirty="0">
                <a:latin typeface="Apercu Medium" panose="02000606040000020004" pitchFamily="50" charset="0"/>
              </a:rPr>
              <a:t>Capture Ecran HTML / CSS</a:t>
            </a:r>
            <a:endParaRPr lang="fr-MA" dirty="0"/>
          </a:p>
        </p:txBody>
      </p:sp>
      <p:pic>
        <p:nvPicPr>
          <p:cNvPr id="5" name="Espace réservé du contenu 4">
            <a:extLst>
              <a:ext uri="{FF2B5EF4-FFF2-40B4-BE49-F238E27FC236}">
                <a16:creationId xmlns:a16="http://schemas.microsoft.com/office/drawing/2014/main" id="{AAD68757-D0AB-4160-A11D-9CB3FE7A8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057" y="2095357"/>
            <a:ext cx="6049219" cy="2038635"/>
          </a:xfrm>
        </p:spPr>
      </p:pic>
      <p:pic>
        <p:nvPicPr>
          <p:cNvPr id="9" name="Image 8">
            <a:extLst>
              <a:ext uri="{FF2B5EF4-FFF2-40B4-BE49-F238E27FC236}">
                <a16:creationId xmlns:a16="http://schemas.microsoft.com/office/drawing/2014/main" id="{74505FC1-9890-46DC-9D0C-548D9327A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369" y="4462212"/>
            <a:ext cx="2410161" cy="1781424"/>
          </a:xfrm>
          <a:prstGeom prst="rect">
            <a:avLst/>
          </a:prstGeom>
        </p:spPr>
      </p:pic>
    </p:spTree>
    <p:extLst>
      <p:ext uri="{BB962C8B-B14F-4D97-AF65-F5344CB8AC3E}">
        <p14:creationId xmlns:p14="http://schemas.microsoft.com/office/powerpoint/2010/main" val="1551858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D7CC7-A8D0-40A2-9A9C-74E2FF766B78}"/>
              </a:ext>
            </a:extLst>
          </p:cNvPr>
          <p:cNvSpPr>
            <a:spLocks noGrp="1"/>
          </p:cNvSpPr>
          <p:nvPr>
            <p:ph type="title"/>
          </p:nvPr>
        </p:nvSpPr>
        <p:spPr>
          <a:xfrm>
            <a:off x="1484310" y="274321"/>
            <a:ext cx="10018713" cy="792479"/>
          </a:xfrm>
        </p:spPr>
        <p:txBody>
          <a:bodyPr>
            <a:normAutofit fontScale="90000"/>
          </a:bodyPr>
          <a:lstStyle/>
          <a:p>
            <a:r>
              <a:rPr lang="fr-MA" dirty="0">
                <a:latin typeface="Apercu Medium" panose="02000606040000020004" pitchFamily="50" charset="0"/>
              </a:rPr>
              <a:t>Produit Details</a:t>
            </a:r>
            <a:br>
              <a:rPr lang="fr-MA" dirty="0">
                <a:latin typeface="+mn-lt"/>
              </a:rPr>
            </a:br>
            <a:r>
              <a:rPr lang="fr-MA" dirty="0">
                <a:latin typeface="+mn-lt"/>
              </a:rPr>
              <a:t>Affiche Les Information de produit</a:t>
            </a:r>
          </a:p>
        </p:txBody>
      </p:sp>
      <p:pic>
        <p:nvPicPr>
          <p:cNvPr id="5" name="Image 4">
            <a:extLst>
              <a:ext uri="{FF2B5EF4-FFF2-40B4-BE49-F238E27FC236}">
                <a16:creationId xmlns:a16="http://schemas.microsoft.com/office/drawing/2014/main" id="{75BC13FF-C88F-4641-B4B7-BD051DBE9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1362646"/>
            <a:ext cx="8890491" cy="4668056"/>
          </a:xfrm>
          <a:prstGeom prst="rect">
            <a:avLst/>
          </a:prstGeom>
        </p:spPr>
      </p:pic>
    </p:spTree>
    <p:extLst>
      <p:ext uri="{BB962C8B-B14F-4D97-AF65-F5344CB8AC3E}">
        <p14:creationId xmlns:p14="http://schemas.microsoft.com/office/powerpoint/2010/main" val="3514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B365263-AB97-4CBF-B6A3-71D07A625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1147825"/>
            <a:ext cx="8298755" cy="4562349"/>
          </a:xfrm>
        </p:spPr>
      </p:pic>
    </p:spTree>
    <p:extLst>
      <p:ext uri="{BB962C8B-B14F-4D97-AF65-F5344CB8AC3E}">
        <p14:creationId xmlns:p14="http://schemas.microsoft.com/office/powerpoint/2010/main" val="4073542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A4BA83-26F5-4385-B7CC-1C4CEDD9818E}"/>
              </a:ext>
            </a:extLst>
          </p:cNvPr>
          <p:cNvSpPr>
            <a:spLocks noGrp="1"/>
          </p:cNvSpPr>
          <p:nvPr>
            <p:ph type="title"/>
          </p:nvPr>
        </p:nvSpPr>
        <p:spPr>
          <a:xfrm>
            <a:off x="1303383" y="118110"/>
            <a:ext cx="10018713" cy="1752599"/>
          </a:xfrm>
        </p:spPr>
        <p:txBody>
          <a:bodyPr>
            <a:normAutofit fontScale="90000"/>
          </a:bodyPr>
          <a:lstStyle/>
          <a:p>
            <a:r>
              <a:rPr lang="fr-FR" dirty="0">
                <a:latin typeface="Apercu Medium" panose="02000606040000020004" pitchFamily="50" charset="0"/>
              </a:rPr>
              <a:t>Method Payments et </a:t>
            </a:r>
            <a:r>
              <a:rPr lang="fr-FR" dirty="0" err="1">
                <a:latin typeface="Apercu Medium" panose="02000606040000020004" pitchFamily="50" charset="0"/>
              </a:rPr>
              <a:t>Cart</a:t>
            </a:r>
            <a:r>
              <a:rPr lang="fr-FR" dirty="0">
                <a:latin typeface="Apercu Medium" panose="02000606040000020004" pitchFamily="50" charset="0"/>
              </a:rPr>
              <a:t> :</a:t>
            </a:r>
            <a:br>
              <a:rPr lang="fr-FR" dirty="0"/>
            </a:br>
            <a:r>
              <a:rPr lang="fr-FR" sz="3100" dirty="0"/>
              <a:t>        </a:t>
            </a:r>
            <a:r>
              <a:rPr lang="fr-FR" sz="3100" dirty="0" err="1"/>
              <a:t>Methodes</a:t>
            </a:r>
            <a:r>
              <a:rPr lang="fr-FR" sz="3100" dirty="0"/>
              <a:t> </a:t>
            </a:r>
            <a:r>
              <a:rPr lang="fr-FR" sz="3100" dirty="0" err="1"/>
              <a:t>payments</a:t>
            </a:r>
            <a:r>
              <a:rPr lang="fr-FR" sz="3100" dirty="0"/>
              <a:t> avec </a:t>
            </a:r>
            <a:r>
              <a:rPr lang="fr-FR" sz="3100" dirty="0" err="1"/>
              <a:t>paypal</a:t>
            </a:r>
            <a:r>
              <a:rPr lang="fr-FR" sz="3100" dirty="0"/>
              <a:t> ou cash en </a:t>
            </a:r>
            <a:r>
              <a:rPr lang="fr-FR" sz="3100" dirty="0" err="1"/>
              <a:t>delivry</a:t>
            </a:r>
            <a:r>
              <a:rPr lang="fr-FR" sz="3100" dirty="0"/>
              <a:t> seulement pour les produits ajouter un </a:t>
            </a:r>
            <a:r>
              <a:rPr lang="fr-FR" sz="3100" dirty="0" err="1"/>
              <a:t>numero</a:t>
            </a:r>
            <a:r>
              <a:rPr lang="fr-FR" sz="3100" dirty="0"/>
              <a:t> de </a:t>
            </a:r>
            <a:r>
              <a:rPr lang="fr-FR" sz="3100" dirty="0" err="1"/>
              <a:t>telephone</a:t>
            </a:r>
            <a:r>
              <a:rPr lang="fr-FR" sz="3100" dirty="0"/>
              <a:t> et email pour contact</a:t>
            </a:r>
            <a:endParaRPr lang="fr-MA" sz="3100" dirty="0"/>
          </a:p>
        </p:txBody>
      </p:sp>
      <p:pic>
        <p:nvPicPr>
          <p:cNvPr id="6" name="Espace réservé du contenu 5">
            <a:extLst>
              <a:ext uri="{FF2B5EF4-FFF2-40B4-BE49-F238E27FC236}">
                <a16:creationId xmlns:a16="http://schemas.microsoft.com/office/drawing/2014/main" id="{DAD07060-ADDA-46B4-B89A-690F5975A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770" y="1840819"/>
            <a:ext cx="7407937" cy="4899071"/>
          </a:xfrm>
        </p:spPr>
      </p:pic>
    </p:spTree>
    <p:extLst>
      <p:ext uri="{BB962C8B-B14F-4D97-AF65-F5344CB8AC3E}">
        <p14:creationId xmlns:p14="http://schemas.microsoft.com/office/powerpoint/2010/main" val="130193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B7982-9AFA-4B14-8CB5-2381E93E04F4}"/>
              </a:ext>
            </a:extLst>
          </p:cNvPr>
          <p:cNvSpPr>
            <a:spLocks noGrp="1"/>
          </p:cNvSpPr>
          <p:nvPr>
            <p:ph type="title"/>
          </p:nvPr>
        </p:nvSpPr>
        <p:spPr/>
        <p:txBody>
          <a:bodyPr/>
          <a:lstStyle/>
          <a:p>
            <a:r>
              <a:rPr lang="fr-MA" dirty="0">
                <a:latin typeface="Apercu Medium" panose="02000606040000020004" pitchFamily="50" charset="0"/>
              </a:rPr>
              <a:t>Responsive CSS</a:t>
            </a:r>
          </a:p>
        </p:txBody>
      </p:sp>
      <p:sp>
        <p:nvSpPr>
          <p:cNvPr id="3" name="Espace réservé du contenu 2">
            <a:extLst>
              <a:ext uri="{FF2B5EF4-FFF2-40B4-BE49-F238E27FC236}">
                <a16:creationId xmlns:a16="http://schemas.microsoft.com/office/drawing/2014/main" id="{E3E7AEE9-531D-4B20-966A-AB3DA76DBAA9}"/>
              </a:ext>
            </a:extLst>
          </p:cNvPr>
          <p:cNvSpPr>
            <a:spLocks noGrp="1"/>
          </p:cNvSpPr>
          <p:nvPr>
            <p:ph idx="1"/>
          </p:nvPr>
        </p:nvSpPr>
        <p:spPr/>
        <p:txBody>
          <a:bodyPr/>
          <a:lstStyle/>
          <a:p>
            <a:pPr marL="0" indent="0">
              <a:buNone/>
            </a:pPr>
            <a:r>
              <a:rPr lang="fr-FR" dirty="0"/>
              <a:t>La spécification CSS3 Media </a:t>
            </a:r>
            <a:r>
              <a:rPr lang="fr-FR" dirty="0" err="1"/>
              <a:t>Queries</a:t>
            </a:r>
            <a:r>
              <a:rPr lang="fr-FR" dirty="0"/>
              <a:t> définit les techniques pour l'application de feuilles de styles en fonction des périphériques de consultation utilisés pour du HTML. On nomme également cette pratique Responsive Web Design, pour dénoter qu'il s'agit d'adapter dynamiquement le design à l'aide de CSS.</a:t>
            </a:r>
            <a:endParaRPr lang="fr-MA" dirty="0"/>
          </a:p>
        </p:txBody>
      </p:sp>
    </p:spTree>
    <p:extLst>
      <p:ext uri="{BB962C8B-B14F-4D97-AF65-F5344CB8AC3E}">
        <p14:creationId xmlns:p14="http://schemas.microsoft.com/office/powerpoint/2010/main" val="120293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61427-E23C-4189-87A5-4B4C606EA80C}"/>
              </a:ext>
            </a:extLst>
          </p:cNvPr>
          <p:cNvSpPr>
            <a:spLocks noGrp="1"/>
          </p:cNvSpPr>
          <p:nvPr>
            <p:ph type="title"/>
          </p:nvPr>
        </p:nvSpPr>
        <p:spPr>
          <a:xfrm>
            <a:off x="1484311" y="492918"/>
            <a:ext cx="10018713" cy="871538"/>
          </a:xfrm>
        </p:spPr>
        <p:txBody>
          <a:bodyPr/>
          <a:lstStyle/>
          <a:p>
            <a:r>
              <a:rPr lang="fr-MA" dirty="0">
                <a:latin typeface="Apercu Medium" panose="02000606040000020004" pitchFamily="50" charset="0"/>
              </a:rPr>
              <a:t>Responsive Capture d'écran</a:t>
            </a:r>
          </a:p>
        </p:txBody>
      </p:sp>
      <p:pic>
        <p:nvPicPr>
          <p:cNvPr id="5" name="Image 4">
            <a:extLst>
              <a:ext uri="{FF2B5EF4-FFF2-40B4-BE49-F238E27FC236}">
                <a16:creationId xmlns:a16="http://schemas.microsoft.com/office/drawing/2014/main" id="{0BBC4BFD-6348-40EC-A2F7-3D4131BCD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319" y="1733275"/>
            <a:ext cx="2810120" cy="4196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re 1">
            <a:extLst>
              <a:ext uri="{FF2B5EF4-FFF2-40B4-BE49-F238E27FC236}">
                <a16:creationId xmlns:a16="http://schemas.microsoft.com/office/drawing/2014/main" id="{10E85B46-BF65-4210-9636-E2D1F602101F}"/>
              </a:ext>
            </a:extLst>
          </p:cNvPr>
          <p:cNvSpPr txBox="1">
            <a:spLocks/>
          </p:cNvSpPr>
          <p:nvPr/>
        </p:nvSpPr>
        <p:spPr>
          <a:xfrm>
            <a:off x="4900612" y="2061888"/>
            <a:ext cx="6602412" cy="8715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fr-MA" dirty="0"/>
          </a:p>
        </p:txBody>
      </p:sp>
      <p:pic>
        <p:nvPicPr>
          <p:cNvPr id="8" name="Image 7">
            <a:extLst>
              <a:ext uri="{FF2B5EF4-FFF2-40B4-BE49-F238E27FC236}">
                <a16:creationId xmlns:a16="http://schemas.microsoft.com/office/drawing/2014/main" id="{68558D70-6329-471C-9D34-7B1BC0B36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732" y="1733275"/>
            <a:ext cx="3317797" cy="4196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750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DDB7C-FB22-4900-8B20-A50D6977C579}"/>
              </a:ext>
            </a:extLst>
          </p:cNvPr>
          <p:cNvSpPr>
            <a:spLocks noGrp="1"/>
          </p:cNvSpPr>
          <p:nvPr>
            <p:ph type="title"/>
          </p:nvPr>
        </p:nvSpPr>
        <p:spPr>
          <a:xfrm>
            <a:off x="1484311" y="1714500"/>
            <a:ext cx="10018713" cy="723899"/>
          </a:xfrm>
        </p:spPr>
        <p:txBody>
          <a:bodyPr/>
          <a:lstStyle/>
          <a:p>
            <a:r>
              <a:rPr lang="fr-MA" dirty="0"/>
              <a:t>Pour Active </a:t>
            </a:r>
            <a:r>
              <a:rPr lang="fr-MA" dirty="0" err="1"/>
              <a:t>MediaQuerie</a:t>
            </a:r>
            <a:r>
              <a:rPr lang="fr-MA" dirty="0"/>
              <a:t> Sur fichier CSS</a:t>
            </a:r>
          </a:p>
        </p:txBody>
      </p:sp>
      <p:sp>
        <p:nvSpPr>
          <p:cNvPr id="3" name="Espace réservé du contenu 2">
            <a:extLst>
              <a:ext uri="{FF2B5EF4-FFF2-40B4-BE49-F238E27FC236}">
                <a16:creationId xmlns:a16="http://schemas.microsoft.com/office/drawing/2014/main" id="{8D79D359-5C8D-4BA6-A0CA-232C724D07DA}"/>
              </a:ext>
            </a:extLst>
          </p:cNvPr>
          <p:cNvSpPr>
            <a:spLocks noGrp="1"/>
          </p:cNvSpPr>
          <p:nvPr>
            <p:ph idx="1"/>
          </p:nvPr>
        </p:nvSpPr>
        <p:spPr>
          <a:xfrm>
            <a:off x="1484310" y="2867025"/>
            <a:ext cx="10018713" cy="561975"/>
          </a:xfrm>
        </p:spPr>
        <p:style>
          <a:lnRef idx="2">
            <a:schemeClr val="accent1"/>
          </a:lnRef>
          <a:fillRef idx="1">
            <a:schemeClr val="lt1"/>
          </a:fillRef>
          <a:effectRef idx="0">
            <a:schemeClr val="accent1"/>
          </a:effectRef>
          <a:fontRef idx="minor">
            <a:schemeClr val="dk1"/>
          </a:fontRef>
        </p:style>
        <p:txBody>
          <a:bodyPr/>
          <a:lstStyle/>
          <a:p>
            <a:pPr marL="0" indent="0" algn="ctr">
              <a:buNone/>
            </a:pPr>
            <a:r>
              <a:rPr lang="en-US" dirty="0"/>
              <a:t>@media screen and (max-width 1024px)</a:t>
            </a:r>
            <a:endParaRPr lang="fr-MA" dirty="0"/>
          </a:p>
        </p:txBody>
      </p:sp>
    </p:spTree>
    <p:extLst>
      <p:ext uri="{BB962C8B-B14F-4D97-AF65-F5344CB8AC3E}">
        <p14:creationId xmlns:p14="http://schemas.microsoft.com/office/powerpoint/2010/main" val="73006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96D1E-7905-4250-B3BD-76F8EB09D795}"/>
              </a:ext>
            </a:extLst>
          </p:cNvPr>
          <p:cNvSpPr>
            <a:spLocks noGrp="1"/>
          </p:cNvSpPr>
          <p:nvPr>
            <p:ph type="title"/>
          </p:nvPr>
        </p:nvSpPr>
        <p:spPr/>
        <p:txBody>
          <a:bodyPr/>
          <a:lstStyle/>
          <a:p>
            <a:r>
              <a:rPr lang="fr-MA" dirty="0">
                <a:latin typeface="Apercu Medium" panose="02000606040000020004" pitchFamily="50" charset="0"/>
              </a:rPr>
              <a:t>jQuery</a:t>
            </a:r>
            <a:endParaRPr lang="fr-MA" dirty="0"/>
          </a:p>
        </p:txBody>
      </p:sp>
      <p:sp>
        <p:nvSpPr>
          <p:cNvPr id="3" name="Espace réservé du contenu 2">
            <a:extLst>
              <a:ext uri="{FF2B5EF4-FFF2-40B4-BE49-F238E27FC236}">
                <a16:creationId xmlns:a16="http://schemas.microsoft.com/office/drawing/2014/main" id="{9627CD4B-3DEB-4269-9A83-F383417F3A7C}"/>
              </a:ext>
            </a:extLst>
          </p:cNvPr>
          <p:cNvSpPr>
            <a:spLocks noGrp="1"/>
          </p:cNvSpPr>
          <p:nvPr>
            <p:ph idx="1"/>
          </p:nvPr>
        </p:nvSpPr>
        <p:spPr>
          <a:xfrm>
            <a:off x="1484310" y="2081212"/>
            <a:ext cx="10018713" cy="3124201"/>
          </a:xfrm>
        </p:spPr>
        <p:txBody>
          <a:bodyPr>
            <a:normAutofit lnSpcReduction="10000"/>
          </a:bodyPr>
          <a:lstStyle/>
          <a:p>
            <a:pPr algn="l"/>
            <a:r>
              <a:rPr lang="fr-FR" b="0" i="0" dirty="0">
                <a:solidFill>
                  <a:srgbClr val="303030"/>
                </a:solidFill>
                <a:effectLst/>
                <a:latin typeface="Poppins"/>
              </a:rPr>
              <a:t>La bibliothèque </a:t>
            </a:r>
            <a:r>
              <a:rPr lang="fr-FR" b="1" i="0" dirty="0">
                <a:solidFill>
                  <a:srgbClr val="303030"/>
                </a:solidFill>
                <a:effectLst/>
                <a:latin typeface="Poppins"/>
              </a:rPr>
              <a:t>jQuery</a:t>
            </a:r>
            <a:r>
              <a:rPr lang="fr-FR" b="0" i="0" dirty="0">
                <a:solidFill>
                  <a:srgbClr val="303030"/>
                </a:solidFill>
                <a:effectLst/>
                <a:latin typeface="Poppins"/>
              </a:rPr>
              <a:t> permet, entre autres, de gagner en rapidité dans l'interaction avec le code HTML d'une page Web. Elle propose comme principales fonctionnalités : </a:t>
            </a:r>
          </a:p>
          <a:p>
            <a:pPr algn="l">
              <a:buFont typeface="Arial" panose="020B0604020202020204" pitchFamily="34" charset="0"/>
              <a:buChar char="•"/>
            </a:pPr>
            <a:r>
              <a:rPr lang="fr-FR" b="0" i="0" dirty="0">
                <a:solidFill>
                  <a:srgbClr val="303030"/>
                </a:solidFill>
                <a:effectLst/>
                <a:latin typeface="Poppins"/>
              </a:rPr>
              <a:t>la manipulation du Document Object Model (DOM)</a:t>
            </a:r>
          </a:p>
          <a:p>
            <a:pPr algn="l">
              <a:buFont typeface="Arial" panose="020B0604020202020204" pitchFamily="34" charset="0"/>
              <a:buChar char="•"/>
            </a:pPr>
            <a:r>
              <a:rPr lang="fr-FR" b="0" i="0" dirty="0">
                <a:solidFill>
                  <a:srgbClr val="303030"/>
                </a:solidFill>
                <a:effectLst/>
                <a:latin typeface="Poppins"/>
              </a:rPr>
              <a:t>la création d'effets d'animation</a:t>
            </a:r>
          </a:p>
          <a:p>
            <a:pPr algn="l">
              <a:buFont typeface="Arial" panose="020B0604020202020204" pitchFamily="34" charset="0"/>
              <a:buChar char="•"/>
            </a:pPr>
            <a:r>
              <a:rPr lang="fr-FR" b="0" i="0" dirty="0">
                <a:solidFill>
                  <a:srgbClr val="303030"/>
                </a:solidFill>
                <a:effectLst/>
                <a:latin typeface="Poppins"/>
              </a:rPr>
              <a:t>la manipulation des feuilles de style en cascade</a:t>
            </a:r>
          </a:p>
          <a:p>
            <a:pPr algn="l">
              <a:buFont typeface="Arial" panose="020B0604020202020204" pitchFamily="34" charset="0"/>
              <a:buChar char="•"/>
            </a:pPr>
            <a:r>
              <a:rPr lang="fr-FR" b="0" i="0" dirty="0">
                <a:solidFill>
                  <a:srgbClr val="303030"/>
                </a:solidFill>
                <a:effectLst/>
                <a:latin typeface="Poppins"/>
              </a:rPr>
              <a:t>et bien d'autres encore.</a:t>
            </a:r>
          </a:p>
        </p:txBody>
      </p:sp>
    </p:spTree>
    <p:extLst>
      <p:ext uri="{BB962C8B-B14F-4D97-AF65-F5344CB8AC3E}">
        <p14:creationId xmlns:p14="http://schemas.microsoft.com/office/powerpoint/2010/main" val="694733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TM03457496[[fn=Parallaxe]]</Template>
  <TotalTime>241</TotalTime>
  <Words>879</Words>
  <Application>Microsoft Office PowerPoint</Application>
  <PresentationFormat>Grand écran</PresentationFormat>
  <Paragraphs>108</Paragraphs>
  <Slides>52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52</vt:i4>
      </vt:variant>
    </vt:vector>
  </HeadingPairs>
  <TitlesOfParts>
    <vt:vector size="60" baseType="lpstr">
      <vt:lpstr>Apercu Medium</vt:lpstr>
      <vt:lpstr>Arial</vt:lpstr>
      <vt:lpstr>Corbel</vt:lpstr>
      <vt:lpstr>Corbel (Corps)</vt:lpstr>
      <vt:lpstr>Montserrat</vt:lpstr>
      <vt:lpstr>OpenSansRegular</vt:lpstr>
      <vt:lpstr>Poppins</vt:lpstr>
      <vt:lpstr>Parallaxe</vt:lpstr>
      <vt:lpstr>PRESANTATION FILL ROUGE</vt:lpstr>
      <vt:lpstr>Description de site</vt:lpstr>
      <vt:lpstr>Compétences utilisées</vt:lpstr>
      <vt:lpstr>HTML / CSS</vt:lpstr>
      <vt:lpstr>Capture Ecran HTML / CSS</vt:lpstr>
      <vt:lpstr>Responsive CSS</vt:lpstr>
      <vt:lpstr>Responsive Capture d'écran</vt:lpstr>
      <vt:lpstr>Pour Active MediaQuerie Sur fichier CSS</vt:lpstr>
      <vt:lpstr>jQuery</vt:lpstr>
      <vt:lpstr>jQuery Capture d'écran</vt:lpstr>
      <vt:lpstr>Bootstrap</vt:lpstr>
      <vt:lpstr>Bootstrap Capture d'écran</vt:lpstr>
      <vt:lpstr>Sweetalert 2</vt:lpstr>
      <vt:lpstr>UX / UI</vt:lpstr>
      <vt:lpstr>Capture Ecran : UI</vt:lpstr>
      <vt:lpstr>FontAwesome</vt:lpstr>
      <vt:lpstr>Utilisation FontAwesome  Example:</vt:lpstr>
      <vt:lpstr>PHP</vt:lpstr>
      <vt:lpstr>MySQL</vt:lpstr>
      <vt:lpstr>PHPMYADMIN TYPE SQL = MYSQL</vt:lpstr>
      <vt:lpstr>CRUD: Create Read Update Delete</vt:lpstr>
      <vt:lpstr>CRUID Capture d'écran</vt:lpstr>
      <vt:lpstr>Pour Affiche</vt:lpstr>
      <vt:lpstr>Pour Ajoute</vt:lpstr>
      <vt:lpstr>Form HTML D’ajoute</vt:lpstr>
      <vt:lpstr>Pour modifier</vt:lpstr>
      <vt:lpstr>Form HTML modifer</vt:lpstr>
      <vt:lpstr>Pour Supprime</vt:lpstr>
      <vt:lpstr>Les Pages include</vt:lpstr>
      <vt:lpstr>Home</vt:lpstr>
      <vt:lpstr>Présentation PowerPoint</vt:lpstr>
      <vt:lpstr>Code HTML / PHP Header :</vt:lpstr>
      <vt:lpstr>Promo et produit sur index</vt:lpstr>
      <vt:lpstr>Présentation PowerPoint</vt:lpstr>
      <vt:lpstr>Login/Registre</vt:lpstr>
      <vt:lpstr>Screen Login/Registre</vt:lpstr>
      <vt:lpstr>Login Code</vt:lpstr>
      <vt:lpstr>Register Code</vt:lpstr>
      <vt:lpstr>Recherche</vt:lpstr>
      <vt:lpstr>Slide Produit :         Permet Affiche Nouveau Produits Avec Banner.</vt:lpstr>
      <vt:lpstr>Page Categories :  Affiche Produits par Categorie.</vt:lpstr>
      <vt:lpstr>Page Produits :          Affiche Tous les Produits Dans Boutique.</vt:lpstr>
      <vt:lpstr>Présentation PowerPoint</vt:lpstr>
      <vt:lpstr>Page Promotion :          Affiche Les Produits qui etait en promontion.</vt:lpstr>
      <vt:lpstr>Présentation PowerPoint</vt:lpstr>
      <vt:lpstr>Admin Panel :          Ajoute Affiche Modifie et Supprimer tous Produits et Categories</vt:lpstr>
      <vt:lpstr>Présentation PowerPoint</vt:lpstr>
      <vt:lpstr>Présentation PowerPoint</vt:lpstr>
      <vt:lpstr>Page Contact :         Envoyer des Message Ou Review pour produit , vers le ton boite email avec php mailer ou affiche dans panel admin</vt:lpstr>
      <vt:lpstr>Produit Details Affiche Les Information de produit</vt:lpstr>
      <vt:lpstr>Présentation PowerPoint</vt:lpstr>
      <vt:lpstr>Method Payments et Cart :         Methodes payments avec paypal ou cash en delivry seulement pour les produits ajouter un numero de telephone et email pour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PRESANTATION FILL ROUGE</dc:title>
  <dc:creator>Notebook-Dell</dc:creator>
  <cp:lastModifiedBy>Notebook-Dell</cp:lastModifiedBy>
  <cp:revision>42</cp:revision>
  <dcterms:created xsi:type="dcterms:W3CDTF">2020-08-25T16:17:29Z</dcterms:created>
  <dcterms:modified xsi:type="dcterms:W3CDTF">2020-08-31T14:27:00Z</dcterms:modified>
</cp:coreProperties>
</file>