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2" r:id="rId6"/>
    <p:sldId id="257" r:id="rId7"/>
    <p:sldId id="258" r:id="rId8"/>
    <p:sldId id="259" r:id="rId9"/>
    <p:sldId id="260" r:id="rId10"/>
    <p:sldId id="261"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0" d="100"/>
          <a:sy n="80" d="100"/>
        </p:scale>
        <p:origin x="60"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7C6B-F05F-4DC5-B45E-BD0CDAAB4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8A9DEB-7877-4B69-AE1E-BD0C9E2B2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05652E-9FF4-428F-AE8C-FD291F4EE467}"/>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5" name="Footer Placeholder 4">
            <a:extLst>
              <a:ext uri="{FF2B5EF4-FFF2-40B4-BE49-F238E27FC236}">
                <a16:creationId xmlns:a16="http://schemas.microsoft.com/office/drawing/2014/main" id="{10B1A926-54B4-4855-A27C-023853BD1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6C72A-10BE-4677-A739-569B7EF16B6D}"/>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71207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A95A-C0C4-4D4C-82B7-F8E2B29CB1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5D9E4C-6BDC-4C78-A7FA-6B4928CA7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14AAC-1641-4443-97B3-AE28ABB10084}"/>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5" name="Footer Placeholder 4">
            <a:extLst>
              <a:ext uri="{FF2B5EF4-FFF2-40B4-BE49-F238E27FC236}">
                <a16:creationId xmlns:a16="http://schemas.microsoft.com/office/drawing/2014/main" id="{4FD2D844-9967-4504-BA49-31CA9F58D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52C03-1404-480E-8FC1-140EC540A1EB}"/>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68441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ED5D5-DC40-4830-9175-B598D60F25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B0F47F-7117-4CFB-BB47-D9625D56E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BD508-64B8-45FC-8F45-A307A6AE8200}"/>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5" name="Footer Placeholder 4">
            <a:extLst>
              <a:ext uri="{FF2B5EF4-FFF2-40B4-BE49-F238E27FC236}">
                <a16:creationId xmlns:a16="http://schemas.microsoft.com/office/drawing/2014/main" id="{B20386B1-D3EB-46CA-9DC5-D8166A3D6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764FD-6691-4608-9BAD-91F0C12A39C6}"/>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41008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2127-0E75-458B-98EB-A8AB016B9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DBE9B-5390-4EC0-A91E-F42797A97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DAC0E-1B7E-47AD-88DC-835B800E272C}"/>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5" name="Footer Placeholder 4">
            <a:extLst>
              <a:ext uri="{FF2B5EF4-FFF2-40B4-BE49-F238E27FC236}">
                <a16:creationId xmlns:a16="http://schemas.microsoft.com/office/drawing/2014/main" id="{5EEB3FAF-6E9C-43E9-8469-AE9ED7706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65433-FBF7-4230-94B0-0DFEA91D6AAB}"/>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21653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24C7-C69C-4C8E-9DC5-D796D7C3B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D306B-25FA-4D94-A2CD-BE907986D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7F07D-41CC-45DB-8FAA-1A642C83BE55}"/>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5" name="Footer Placeholder 4">
            <a:extLst>
              <a:ext uri="{FF2B5EF4-FFF2-40B4-BE49-F238E27FC236}">
                <a16:creationId xmlns:a16="http://schemas.microsoft.com/office/drawing/2014/main" id="{FB9A6471-78CE-42DB-9317-F63CD9276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C9FE7-AE19-421B-9D16-BF17AE424F97}"/>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30100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405B-F8B1-4506-A633-D5D46B2B5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A1E29-21FF-4A0A-A4C4-733747B942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D6C8DF-A85B-4C3E-9ADA-0038938875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2A114F-840B-4020-A24B-5898D33EDF78}"/>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6" name="Footer Placeholder 5">
            <a:extLst>
              <a:ext uri="{FF2B5EF4-FFF2-40B4-BE49-F238E27FC236}">
                <a16:creationId xmlns:a16="http://schemas.microsoft.com/office/drawing/2014/main" id="{4D4240F8-B1EA-40A7-8F94-2B866022E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3A7C-3849-40DA-AB5F-7D8B43C7B58C}"/>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53932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EB36-BC72-44B5-8D46-4C191A527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2C3A86-D6D4-4929-940B-A486594F1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F76C3-6DD8-4E3E-9CB3-94D0906143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897D5-A1C2-4BB2-957C-AE6619126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1759CB-3A8D-4DF9-AC46-DB58CB224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2FE6C3-3EBA-4A9D-A705-53AFEC45D73A}"/>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8" name="Footer Placeholder 7">
            <a:extLst>
              <a:ext uri="{FF2B5EF4-FFF2-40B4-BE49-F238E27FC236}">
                <a16:creationId xmlns:a16="http://schemas.microsoft.com/office/drawing/2014/main" id="{85E1A5E2-9E47-4ECC-9BBF-EAD54DFA0B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0BE9C-0799-4E4A-A9FD-83B0BB474806}"/>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62981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E345-2654-4F8E-85B3-4F23A71F48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80243C-AEAE-44D8-9FFB-A0FAEB06B200}"/>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4" name="Footer Placeholder 3">
            <a:extLst>
              <a:ext uri="{FF2B5EF4-FFF2-40B4-BE49-F238E27FC236}">
                <a16:creationId xmlns:a16="http://schemas.microsoft.com/office/drawing/2014/main" id="{6763AE15-8CC2-4B7E-AFB1-1D8E83DCA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84A8F-4D22-43E4-8A5D-158971349432}"/>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423032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136D4-74AA-429D-83E1-FDDE851E99CE}"/>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3" name="Footer Placeholder 2">
            <a:extLst>
              <a:ext uri="{FF2B5EF4-FFF2-40B4-BE49-F238E27FC236}">
                <a16:creationId xmlns:a16="http://schemas.microsoft.com/office/drawing/2014/main" id="{1263F23F-B768-45D5-A6DC-6755386BA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46E7AA-B5C2-4819-9DCE-032F3541DA51}"/>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6605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5F9E-6016-4AC2-B2BC-75B194E30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83284-D632-4F9D-9D75-165216ECD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08674-B34D-4E7C-A90C-AD7DF1860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A7AAE-A084-48DB-967E-FBE805D703FF}"/>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6" name="Footer Placeholder 5">
            <a:extLst>
              <a:ext uri="{FF2B5EF4-FFF2-40B4-BE49-F238E27FC236}">
                <a16:creationId xmlns:a16="http://schemas.microsoft.com/office/drawing/2014/main" id="{EEB0862A-DB40-4BF4-B60B-EB49AFB7C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089B6-BADB-45C1-A619-2E66F565E64F}"/>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77725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6A3F-52DF-49E7-8C12-19AA87E4A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E775F9-BB9D-456B-98C8-C52D6B4EAF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B98DF-8E8F-40DE-A050-20411E016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310BC-938E-4283-8595-626B2042E0AE}"/>
              </a:ext>
            </a:extLst>
          </p:cNvPr>
          <p:cNvSpPr>
            <a:spLocks noGrp="1"/>
          </p:cNvSpPr>
          <p:nvPr>
            <p:ph type="dt" sz="half" idx="10"/>
          </p:nvPr>
        </p:nvSpPr>
        <p:spPr/>
        <p:txBody>
          <a:bodyPr/>
          <a:lstStyle/>
          <a:p>
            <a:fld id="{8247719E-A071-48C4-9162-8C0ACCCA0F96}" type="datetimeFigureOut">
              <a:rPr lang="en-US" smtClean="0"/>
              <a:t>5/12/2023</a:t>
            </a:fld>
            <a:endParaRPr lang="en-US"/>
          </a:p>
        </p:txBody>
      </p:sp>
      <p:sp>
        <p:nvSpPr>
          <p:cNvPr id="6" name="Footer Placeholder 5">
            <a:extLst>
              <a:ext uri="{FF2B5EF4-FFF2-40B4-BE49-F238E27FC236}">
                <a16:creationId xmlns:a16="http://schemas.microsoft.com/office/drawing/2014/main" id="{355DA185-8A86-4194-BBA0-3CE0884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35EBC-BFAE-48E6-BA3A-8E06220E0271}"/>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91732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2FBA3-4416-42DB-A6AB-575612C7E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07BE5-898B-42AD-BAAE-CB1B18664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78E48-722D-43FC-88A9-BEA6D2299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7719E-A071-48C4-9162-8C0ACCCA0F96}" type="datetimeFigureOut">
              <a:rPr lang="en-US" smtClean="0"/>
              <a:t>5/12/2023</a:t>
            </a:fld>
            <a:endParaRPr lang="en-US"/>
          </a:p>
        </p:txBody>
      </p:sp>
      <p:sp>
        <p:nvSpPr>
          <p:cNvPr id="5" name="Footer Placeholder 4">
            <a:extLst>
              <a:ext uri="{FF2B5EF4-FFF2-40B4-BE49-F238E27FC236}">
                <a16:creationId xmlns:a16="http://schemas.microsoft.com/office/drawing/2014/main" id="{D3214B87-0804-4025-96D2-1F9E37D7F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F1078D-F9EE-4FD9-87E2-122230411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7FC93-0FCA-41E8-B8E7-F0CA6E5B4D64}" type="slidenum">
              <a:rPr lang="en-US" smtClean="0"/>
              <a:t>‹#›</a:t>
            </a:fld>
            <a:endParaRPr lang="en-US"/>
          </a:p>
        </p:txBody>
      </p:sp>
    </p:spTree>
    <p:extLst>
      <p:ext uri="{BB962C8B-B14F-4D97-AF65-F5344CB8AC3E}">
        <p14:creationId xmlns:p14="http://schemas.microsoft.com/office/powerpoint/2010/main" val="316474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122362"/>
            <a:ext cx="12192000" cy="3303334"/>
          </a:xfrm>
        </p:spPr>
        <p:txBody>
          <a:bodyPr>
            <a:normAutofit/>
          </a:bodyPr>
          <a:lstStyle/>
          <a:p>
            <a:r>
              <a:rPr lang="en-US" sz="4000" b="1" dirty="0">
                <a:latin typeface="Arial Black" panose="020B0A04020102020204" pitchFamily="34" charset="0"/>
              </a:rPr>
              <a:t> CRIME RECORD MANAGEMENT SYSTEM</a:t>
            </a:r>
            <a:br>
              <a:rPr lang="en-US" sz="4000" b="1" dirty="0">
                <a:latin typeface="Arial Black" panose="020B0A04020102020204" pitchFamily="34" charset="0"/>
              </a:rPr>
            </a:br>
            <a:br>
              <a:rPr lang="en-US" sz="4000" b="1" dirty="0">
                <a:latin typeface="Arial Black" panose="020B0A04020102020204" pitchFamily="34" charset="0"/>
              </a:rPr>
            </a:br>
            <a:br>
              <a:rPr lang="en-US" sz="4000" b="1" dirty="0">
                <a:latin typeface="Arial Black" panose="020B0A04020102020204" pitchFamily="34" charset="0"/>
              </a:rPr>
            </a:br>
            <a:r>
              <a:rPr lang="en-US" sz="4000" b="1" dirty="0">
                <a:latin typeface="Arial Black" panose="020B0A04020102020204" pitchFamily="34" charset="0"/>
              </a:rPr>
              <a:t>GROUP 1</a:t>
            </a:r>
            <a:endParaRPr lang="en-US" sz="4000" dirty="0">
              <a:latin typeface="Arial Black" panose="020B0A04020102020204" pitchFamily="34" charset="0"/>
            </a:endParaRPr>
          </a:p>
        </p:txBody>
      </p:sp>
    </p:spTree>
    <p:extLst>
      <p:ext uri="{BB962C8B-B14F-4D97-AF65-F5344CB8AC3E}">
        <p14:creationId xmlns:p14="http://schemas.microsoft.com/office/powerpoint/2010/main" val="21614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DCF-9074-4BA6-88BB-F40403FB214C}"/>
              </a:ext>
            </a:extLst>
          </p:cNvPr>
          <p:cNvSpPr>
            <a:spLocks noGrp="1"/>
          </p:cNvSpPr>
          <p:nvPr>
            <p:ph type="title"/>
          </p:nvPr>
        </p:nvSpPr>
        <p:spPr>
          <a:xfrm>
            <a:off x="578556" y="-342813"/>
            <a:ext cx="10515600" cy="1325563"/>
          </a:xfrm>
        </p:spPr>
        <p:txBody>
          <a:bodyPr/>
          <a:lstStyle/>
          <a:p>
            <a:r>
              <a:rPr lang="en-US" dirty="0"/>
              <a:t>Use case</a:t>
            </a:r>
          </a:p>
        </p:txBody>
      </p:sp>
      <p:pic>
        <p:nvPicPr>
          <p:cNvPr id="9" name="Content Placeholder 8">
            <a:extLst>
              <a:ext uri="{FF2B5EF4-FFF2-40B4-BE49-F238E27FC236}">
                <a16:creationId xmlns:a16="http://schemas.microsoft.com/office/drawing/2014/main" id="{0D4BDBE3-051A-4476-AADC-F8639E2CC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849" y="365125"/>
            <a:ext cx="8411951" cy="6304844"/>
          </a:xfrm>
        </p:spPr>
      </p:pic>
      <p:sp>
        <p:nvSpPr>
          <p:cNvPr id="4" name="TextBox 3">
            <a:extLst>
              <a:ext uri="{FF2B5EF4-FFF2-40B4-BE49-F238E27FC236}">
                <a16:creationId xmlns:a16="http://schemas.microsoft.com/office/drawing/2014/main" id="{8B9C8222-3019-4323-842F-90E751153373}"/>
              </a:ext>
            </a:extLst>
          </p:cNvPr>
          <p:cNvSpPr txBox="1"/>
          <p:nvPr/>
        </p:nvSpPr>
        <p:spPr>
          <a:xfrm>
            <a:off x="3409244" y="5610578"/>
            <a:ext cx="415498" cy="369332"/>
          </a:xfrm>
          <a:prstGeom prst="rect">
            <a:avLst/>
          </a:prstGeom>
          <a:noFill/>
        </p:spPr>
        <p:txBody>
          <a:bodyPr wrap="none" rtlCol="0">
            <a:spAutoFit/>
          </a:bodyPr>
          <a:lstStyle/>
          <a:p>
            <a:r>
              <a:rPr lang="en-US" dirty="0"/>
              <a:t>&lt;&lt;</a:t>
            </a:r>
          </a:p>
        </p:txBody>
      </p:sp>
      <p:sp>
        <p:nvSpPr>
          <p:cNvPr id="6" name="TextBox 5">
            <a:extLst>
              <a:ext uri="{FF2B5EF4-FFF2-40B4-BE49-F238E27FC236}">
                <a16:creationId xmlns:a16="http://schemas.microsoft.com/office/drawing/2014/main" id="{77226931-F839-4411-9035-DA40304711A0}"/>
              </a:ext>
            </a:extLst>
          </p:cNvPr>
          <p:cNvSpPr txBox="1"/>
          <p:nvPr/>
        </p:nvSpPr>
        <p:spPr>
          <a:xfrm>
            <a:off x="4292137" y="5610578"/>
            <a:ext cx="415498" cy="369332"/>
          </a:xfrm>
          <a:prstGeom prst="rect">
            <a:avLst/>
          </a:prstGeom>
          <a:noFill/>
        </p:spPr>
        <p:txBody>
          <a:bodyPr wrap="none" rtlCol="0">
            <a:spAutoFit/>
          </a:bodyPr>
          <a:lstStyle/>
          <a:p>
            <a:r>
              <a:rPr lang="en-US" dirty="0"/>
              <a:t>&gt;&gt;</a:t>
            </a:r>
          </a:p>
        </p:txBody>
      </p:sp>
      <p:cxnSp>
        <p:nvCxnSpPr>
          <p:cNvPr id="8" name="Straight Connector 7">
            <a:extLst>
              <a:ext uri="{FF2B5EF4-FFF2-40B4-BE49-F238E27FC236}">
                <a16:creationId xmlns:a16="http://schemas.microsoft.com/office/drawing/2014/main" id="{4337B09F-00C5-4377-BA36-1694A8262BF4}"/>
              </a:ext>
            </a:extLst>
          </p:cNvPr>
          <p:cNvCxnSpPr/>
          <p:nvPr/>
        </p:nvCxnSpPr>
        <p:spPr>
          <a:xfrm>
            <a:off x="4371159" y="5452533"/>
            <a:ext cx="1002352" cy="342711"/>
          </a:xfrm>
          <a:prstGeom prst="line">
            <a:avLst/>
          </a:prstGeom>
          <a:ln w="762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97E16C8-ACC6-4B62-A119-2228EDDBD017}"/>
              </a:ext>
            </a:extLst>
          </p:cNvPr>
          <p:cNvSpPr/>
          <p:nvPr/>
        </p:nvSpPr>
        <p:spPr>
          <a:xfrm>
            <a:off x="3488267" y="4955822"/>
            <a:ext cx="1219368" cy="7450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E8C69B-6B11-4704-B433-5C033CC67970}"/>
              </a:ext>
            </a:extLst>
          </p:cNvPr>
          <p:cNvCxnSpPr>
            <a:stCxn id="6" idx="3"/>
          </p:cNvCxnSpPr>
          <p:nvPr/>
        </p:nvCxnSpPr>
        <p:spPr>
          <a:xfrm>
            <a:off x="4707635" y="5795244"/>
            <a:ext cx="665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2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DEVELOPMENT TOOLS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Figma</a:t>
            </a:r>
            <a:r>
              <a:rPr lang="en-US" dirty="0"/>
              <a:t> for prototype</a:t>
            </a:r>
          </a:p>
          <a:p>
            <a:pPr>
              <a:buFont typeface="Wingdings" panose="05000000000000000000" pitchFamily="2" charset="2"/>
              <a:buChar char="Ø"/>
            </a:pPr>
            <a:r>
              <a:rPr lang="en-US" dirty="0" err="1"/>
              <a:t>Xampp</a:t>
            </a:r>
            <a:r>
              <a:rPr lang="en-US" dirty="0"/>
              <a:t> for Database management</a:t>
            </a:r>
          </a:p>
          <a:p>
            <a:pPr>
              <a:buFont typeface="Wingdings" panose="05000000000000000000" pitchFamily="2" charset="2"/>
              <a:buChar char="Ø"/>
            </a:pPr>
            <a:r>
              <a:rPr lang="en-US" dirty="0"/>
              <a:t>Bootstrap framework</a:t>
            </a:r>
          </a:p>
          <a:p>
            <a:pPr>
              <a:buFont typeface="Wingdings" panose="05000000000000000000" pitchFamily="2" charset="2"/>
              <a:buChar char="Ø"/>
            </a:pPr>
            <a:r>
              <a:rPr lang="en-US" dirty="0"/>
              <a:t>CSS and HTML</a:t>
            </a:r>
          </a:p>
          <a:p>
            <a:pPr>
              <a:buFont typeface="Wingdings" panose="05000000000000000000" pitchFamily="2" charset="2"/>
              <a:buChar char="Ø"/>
            </a:pPr>
            <a:r>
              <a:rPr lang="en-US" dirty="0"/>
              <a:t>PHP for backend</a:t>
            </a:r>
          </a:p>
        </p:txBody>
      </p:sp>
    </p:spTree>
    <p:extLst>
      <p:ext uri="{BB962C8B-B14F-4D97-AF65-F5344CB8AC3E}">
        <p14:creationId xmlns:p14="http://schemas.microsoft.com/office/powerpoint/2010/main" val="22682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718181"/>
            <a:ext cx="10515600" cy="1325563"/>
          </a:xfrm>
        </p:spPr>
        <p:txBody>
          <a:bodyPr>
            <a:normAutofit/>
          </a:bodyPr>
          <a:lstStyle/>
          <a:p>
            <a:r>
              <a:rPr lang="en-US" sz="5400" dirty="0">
                <a:latin typeface="Arial Black" panose="020B0A04020102020204" pitchFamily="34" charset="0"/>
              </a:rPr>
              <a:t>SYSTEM DEMONSTRATION</a:t>
            </a:r>
          </a:p>
        </p:txBody>
      </p:sp>
    </p:spTree>
    <p:extLst>
      <p:ext uri="{BB962C8B-B14F-4D97-AF65-F5344CB8AC3E}">
        <p14:creationId xmlns:p14="http://schemas.microsoft.com/office/powerpoint/2010/main" val="6253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MEMBERS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200" dirty="0" err="1"/>
              <a:t>Lordwell</a:t>
            </a:r>
            <a:r>
              <a:rPr lang="en-US" sz="3200" dirty="0"/>
              <a:t> </a:t>
            </a:r>
            <a:r>
              <a:rPr lang="en-US" sz="3200" dirty="0" err="1"/>
              <a:t>Manondo</a:t>
            </a:r>
            <a:r>
              <a:rPr lang="en-US" sz="3200" dirty="0"/>
              <a:t>   bed-com-26-18	</a:t>
            </a:r>
          </a:p>
          <a:p>
            <a:pPr>
              <a:buFont typeface="Wingdings" panose="05000000000000000000" pitchFamily="2" charset="2"/>
              <a:buChar char="Ø"/>
            </a:pPr>
            <a:r>
              <a:rPr lang="en-US" sz="3200" dirty="0"/>
              <a:t> </a:t>
            </a:r>
            <a:r>
              <a:rPr lang="en-US" sz="3200" dirty="0" err="1"/>
              <a:t>Chifuniro</a:t>
            </a:r>
            <a:r>
              <a:rPr lang="en-US" sz="3200" dirty="0"/>
              <a:t> </a:t>
            </a:r>
            <a:r>
              <a:rPr lang="en-US" sz="3200" dirty="0" err="1"/>
              <a:t>Masula</a:t>
            </a:r>
            <a:r>
              <a:rPr lang="en-US" sz="3200" dirty="0"/>
              <a:t>      bed-com-19-18</a:t>
            </a:r>
          </a:p>
          <a:p>
            <a:pPr>
              <a:buFont typeface="Wingdings" panose="05000000000000000000" pitchFamily="2" charset="2"/>
              <a:buChar char="Ø"/>
            </a:pPr>
            <a:r>
              <a:rPr lang="en-US" sz="3200" dirty="0"/>
              <a:t> </a:t>
            </a:r>
            <a:r>
              <a:rPr lang="en-US" sz="3200" dirty="0" err="1"/>
              <a:t>Molece</a:t>
            </a:r>
            <a:r>
              <a:rPr lang="en-US" sz="3200" dirty="0"/>
              <a:t> </a:t>
            </a:r>
            <a:r>
              <a:rPr lang="en-US" sz="3200" dirty="0" err="1"/>
              <a:t>Nkhoma</a:t>
            </a:r>
            <a:r>
              <a:rPr lang="en-US" sz="3200" dirty="0"/>
              <a:t>       esc-37-16</a:t>
            </a:r>
          </a:p>
          <a:p>
            <a:pPr>
              <a:buFont typeface="Wingdings" panose="05000000000000000000" pitchFamily="2" charset="2"/>
              <a:buChar char="Ø"/>
            </a:pPr>
            <a:r>
              <a:rPr lang="en-US" sz="3200" dirty="0"/>
              <a:t> Yamikani Chabuka   bed-com-42-18	</a:t>
            </a:r>
          </a:p>
          <a:p>
            <a:pPr>
              <a:buFont typeface="Wingdings" panose="05000000000000000000" pitchFamily="2" charset="2"/>
              <a:buChar char="Ø"/>
            </a:pPr>
            <a:r>
              <a:rPr lang="en-US" sz="3200" dirty="0"/>
              <a:t> William </a:t>
            </a:r>
            <a:r>
              <a:rPr lang="en-US" sz="3200" dirty="0" err="1"/>
              <a:t>Chikaoneka</a:t>
            </a:r>
            <a:r>
              <a:rPr lang="en-US" sz="3200" dirty="0"/>
              <a:t> bed-com-22-18</a:t>
            </a:r>
          </a:p>
          <a:p>
            <a:endParaRPr lang="en-US" dirty="0"/>
          </a:p>
        </p:txBody>
      </p:sp>
    </p:spTree>
    <p:extLst>
      <p:ext uri="{BB962C8B-B14F-4D97-AF65-F5344CB8AC3E}">
        <p14:creationId xmlns:p14="http://schemas.microsoft.com/office/powerpoint/2010/main" val="13362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3" name="Content Placeholder 2"/>
          <p:cNvSpPr>
            <a:spLocks noGrp="1"/>
          </p:cNvSpPr>
          <p:nvPr>
            <p:ph idx="1"/>
          </p:nvPr>
        </p:nvSpPr>
        <p:spPr/>
        <p:txBody>
          <a:bodyPr/>
          <a:lstStyle/>
          <a:p>
            <a:pPr marL="0" indent="0" algn="just">
              <a:lnSpc>
                <a:spcPct val="100000"/>
              </a:lnSpc>
              <a:buNone/>
            </a:pPr>
            <a:r>
              <a:rPr lang="en-US" dirty="0"/>
              <a:t>It is obviously believed that the police force is charged with the responsibility of protecting lives, property and assuring safety and well-being of all citizens through the detection and apprehension of criminals, prevention and control of crime. Nevertheless, there are still some shortcomings: Poor criminal record keeping in short and long-term bases which makes the processing difficult. Delayed feedback on the investigated crime cases. High cost of saving crime data as it is mostly associated with paperwork. Frequent cases of missing files/documents because records are not properly secure.</a:t>
            </a:r>
          </a:p>
          <a:p>
            <a:pPr marL="0" indent="0">
              <a:buNone/>
            </a:pPr>
            <a:endParaRPr lang="en-US" dirty="0"/>
          </a:p>
        </p:txBody>
      </p:sp>
    </p:spTree>
    <p:extLst>
      <p:ext uri="{BB962C8B-B14F-4D97-AF65-F5344CB8AC3E}">
        <p14:creationId xmlns:p14="http://schemas.microsoft.com/office/powerpoint/2010/main" val="251758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Focus</a:t>
            </a:r>
            <a:endParaRPr lang="en-US" sz="5400" dirty="0"/>
          </a:p>
        </p:txBody>
      </p:sp>
      <p:sp>
        <p:nvSpPr>
          <p:cNvPr id="3" name="Content Placeholder 2"/>
          <p:cNvSpPr>
            <a:spLocks noGrp="1"/>
          </p:cNvSpPr>
          <p:nvPr>
            <p:ph idx="1"/>
          </p:nvPr>
        </p:nvSpPr>
        <p:spPr/>
        <p:txBody>
          <a:bodyPr/>
          <a:lstStyle/>
          <a:p>
            <a:pPr marL="0" indent="0">
              <a:lnSpc>
                <a:spcPct val="150000"/>
              </a:lnSpc>
              <a:buNone/>
            </a:pPr>
            <a:r>
              <a:rPr lang="en-US" dirty="0"/>
              <a:t>To design and develop an application that will help to improve the efficiency and effectiveness of the police security measures in keeping criminal records and assign the necessary police officer to investigate the crime and provide a report in time and at low cost.</a:t>
            </a:r>
          </a:p>
          <a:p>
            <a:endParaRPr lang="en-US" dirty="0"/>
          </a:p>
        </p:txBody>
      </p:sp>
    </p:spTree>
    <p:extLst>
      <p:ext uri="{BB962C8B-B14F-4D97-AF65-F5344CB8AC3E}">
        <p14:creationId xmlns:p14="http://schemas.microsoft.com/office/powerpoint/2010/main" val="96114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Functional requirements</a:t>
            </a:r>
          </a:p>
        </p:txBody>
      </p:sp>
      <p:sp>
        <p:nvSpPr>
          <p:cNvPr id="3" name="Content Placeholder 2"/>
          <p:cNvSpPr>
            <a:spLocks noGrp="1"/>
          </p:cNvSpPr>
          <p:nvPr>
            <p:ph idx="1"/>
          </p:nvPr>
        </p:nvSpPr>
        <p:spPr/>
        <p:txBody>
          <a:bodyPr>
            <a:normAutofit fontScale="62500" lnSpcReduction="20000"/>
          </a:bodyPr>
          <a:lstStyle/>
          <a:p>
            <a:r>
              <a:rPr lang="en-US" dirty="0"/>
              <a:t>System should allow </a:t>
            </a:r>
          </a:p>
          <a:p>
            <a:r>
              <a:rPr lang="en-US" dirty="0"/>
              <a:t>1. Admin to:</a:t>
            </a:r>
          </a:p>
          <a:p>
            <a:pPr marL="342900" indent="-342900">
              <a:buFont typeface="Wingdings" panose="05000000000000000000" pitchFamily="2" charset="2"/>
              <a:buChar char="Ø"/>
            </a:pPr>
            <a:r>
              <a:rPr lang="en-US" dirty="0"/>
              <a:t>Login</a:t>
            </a:r>
          </a:p>
          <a:p>
            <a:pPr marL="342900" indent="-342900">
              <a:buFont typeface="Wingdings" panose="05000000000000000000" pitchFamily="2" charset="2"/>
              <a:buChar char="Ø"/>
            </a:pPr>
            <a:r>
              <a:rPr lang="en-US" dirty="0"/>
              <a:t>Change credentials</a:t>
            </a:r>
          </a:p>
          <a:p>
            <a:pPr marL="342900" indent="-342900">
              <a:buFont typeface="Wingdings" panose="05000000000000000000" pitchFamily="2" charset="2"/>
              <a:buChar char="Ø"/>
            </a:pPr>
            <a:r>
              <a:rPr lang="en-US" dirty="0"/>
              <a:t>Record case</a:t>
            </a:r>
          </a:p>
          <a:p>
            <a:pPr marL="342900" indent="-342900">
              <a:buFont typeface="Wingdings" panose="05000000000000000000" pitchFamily="2" charset="2"/>
              <a:buChar char="Ø"/>
            </a:pPr>
            <a:r>
              <a:rPr lang="en-US" dirty="0"/>
              <a:t>Check cases (both in the system or just reported)</a:t>
            </a:r>
          </a:p>
          <a:p>
            <a:pPr marL="342900" indent="-342900">
              <a:buFont typeface="Wingdings" panose="05000000000000000000" pitchFamily="2" charset="2"/>
              <a:buChar char="Ø"/>
            </a:pPr>
            <a:r>
              <a:rPr lang="en-US" dirty="0"/>
              <a:t>Assign work to police officers</a:t>
            </a:r>
          </a:p>
          <a:p>
            <a:pPr marL="342900" indent="-342900">
              <a:buFont typeface="Wingdings" panose="05000000000000000000" pitchFamily="2" charset="2"/>
              <a:buChar char="Ø"/>
            </a:pPr>
            <a:r>
              <a:rPr lang="en-US"/>
              <a:t>View Public users</a:t>
            </a:r>
            <a:endParaRPr lang="en-US" dirty="0"/>
          </a:p>
          <a:p>
            <a:pPr marL="342900" indent="-342900">
              <a:buFont typeface="Wingdings" panose="05000000000000000000" pitchFamily="2" charset="2"/>
              <a:buChar char="Ø"/>
            </a:pPr>
            <a:r>
              <a:rPr lang="en-US" dirty="0"/>
              <a:t>Notified of messages sent by general public</a:t>
            </a:r>
          </a:p>
          <a:p>
            <a:pPr marL="342900" indent="-342900">
              <a:buFont typeface="Wingdings" panose="05000000000000000000" pitchFamily="2" charset="2"/>
              <a:buChar char="Ø"/>
            </a:pPr>
            <a:r>
              <a:rPr lang="en-US" dirty="0"/>
              <a:t>View notifications</a:t>
            </a:r>
          </a:p>
          <a:p>
            <a:pPr marL="342900" indent="-342900">
              <a:buFont typeface="Wingdings" panose="05000000000000000000" pitchFamily="2" charset="2"/>
              <a:buChar char="Ø"/>
            </a:pPr>
            <a:r>
              <a:rPr lang="en-US" dirty="0"/>
              <a:t>Share data with relevant authorities</a:t>
            </a:r>
          </a:p>
          <a:p>
            <a:pPr marL="342900" indent="-342900">
              <a:buFont typeface="Wingdings" panose="05000000000000000000" pitchFamily="2" charset="2"/>
              <a:buChar char="Ø"/>
            </a:pPr>
            <a:r>
              <a:rPr lang="en-US" dirty="0"/>
              <a:t>Add users(officers)</a:t>
            </a:r>
          </a:p>
          <a:p>
            <a:pPr marL="342900" indent="-342900">
              <a:buFont typeface="Wingdings" panose="05000000000000000000" pitchFamily="2" charset="2"/>
              <a:buChar char="Ø"/>
            </a:pPr>
            <a:r>
              <a:rPr lang="en-US" dirty="0"/>
              <a:t>Notify officers of the duty assigned to</a:t>
            </a:r>
          </a:p>
          <a:p>
            <a:endParaRPr lang="en-US" dirty="0"/>
          </a:p>
          <a:p>
            <a:pPr marL="342900" indent="-3429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42828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9734-FDAB-45C9-A3FC-712A453E87FD}"/>
              </a:ext>
            </a:extLst>
          </p:cNvPr>
          <p:cNvSpPr>
            <a:spLocks noGrp="1"/>
          </p:cNvSpPr>
          <p:nvPr>
            <p:ph type="title"/>
          </p:nvPr>
        </p:nvSpPr>
        <p:spPr/>
        <p:txBody>
          <a:bodyPr/>
          <a:lstStyle/>
          <a:p>
            <a:r>
              <a:rPr lang="en-US" dirty="0"/>
              <a:t>Functional requirements </a:t>
            </a:r>
            <a:r>
              <a:rPr lang="en-US" dirty="0" err="1"/>
              <a:t>cont</a:t>
            </a:r>
            <a:r>
              <a:rPr lang="en-US" dirty="0"/>
              <a:t>…</a:t>
            </a:r>
          </a:p>
        </p:txBody>
      </p:sp>
      <p:sp>
        <p:nvSpPr>
          <p:cNvPr id="3" name="Content Placeholder 2">
            <a:extLst>
              <a:ext uri="{FF2B5EF4-FFF2-40B4-BE49-F238E27FC236}">
                <a16:creationId xmlns:a16="http://schemas.microsoft.com/office/drawing/2014/main" id="{E252E129-B757-488F-BC6B-08EFB06B072F}"/>
              </a:ext>
            </a:extLst>
          </p:cNvPr>
          <p:cNvSpPr>
            <a:spLocks noGrp="1"/>
          </p:cNvSpPr>
          <p:nvPr>
            <p:ph idx="1"/>
          </p:nvPr>
        </p:nvSpPr>
        <p:spPr/>
        <p:txBody>
          <a:bodyPr/>
          <a:lstStyle/>
          <a:p>
            <a:pPr marL="0" indent="0">
              <a:buNone/>
            </a:pPr>
            <a:r>
              <a:rPr lang="en-US" dirty="0"/>
              <a:t>2. user(officers) to:</a:t>
            </a:r>
          </a:p>
          <a:p>
            <a:pPr>
              <a:buFont typeface="Wingdings" panose="05000000000000000000" pitchFamily="2" charset="2"/>
              <a:buChar char="Ø"/>
            </a:pPr>
            <a:r>
              <a:rPr lang="en-US" dirty="0"/>
              <a:t>Log in</a:t>
            </a:r>
          </a:p>
          <a:p>
            <a:pPr>
              <a:buFont typeface="Wingdings" panose="05000000000000000000" pitchFamily="2" charset="2"/>
              <a:buChar char="Ø"/>
            </a:pPr>
            <a:r>
              <a:rPr lang="en-US" dirty="0"/>
              <a:t>Change credentials(password)</a:t>
            </a:r>
          </a:p>
          <a:p>
            <a:pPr>
              <a:buFont typeface="Wingdings" panose="05000000000000000000" pitchFamily="2" charset="2"/>
              <a:buChar char="Ø"/>
            </a:pPr>
            <a:r>
              <a:rPr lang="en-US" dirty="0"/>
              <a:t>Receive notification of the assigned work</a:t>
            </a:r>
          </a:p>
          <a:p>
            <a:pPr>
              <a:buFont typeface="Wingdings" panose="05000000000000000000" pitchFamily="2" charset="2"/>
              <a:buChar char="Ø"/>
            </a:pPr>
            <a:r>
              <a:rPr lang="en-US" dirty="0"/>
              <a:t>View notifications</a:t>
            </a:r>
          </a:p>
          <a:p>
            <a:pPr>
              <a:buFont typeface="Wingdings" panose="05000000000000000000" pitchFamily="2" charset="2"/>
              <a:buChar char="Ø"/>
            </a:pPr>
            <a:r>
              <a:rPr lang="en-US" dirty="0"/>
              <a:t>Report findings of assigned work</a:t>
            </a:r>
          </a:p>
          <a:p>
            <a:pPr>
              <a:buFont typeface="Wingdings" panose="05000000000000000000" pitchFamily="2" charset="2"/>
              <a:buChar char="Ø"/>
            </a:pPr>
            <a:r>
              <a:rPr lang="en-US" dirty="0"/>
              <a:t>Report incident</a:t>
            </a:r>
          </a:p>
          <a:p>
            <a:pPr marL="0" indent="0">
              <a:buNone/>
            </a:pPr>
            <a:endParaRPr lang="en-US" dirty="0"/>
          </a:p>
        </p:txBody>
      </p:sp>
    </p:spTree>
    <p:extLst>
      <p:ext uri="{BB962C8B-B14F-4D97-AF65-F5344CB8AC3E}">
        <p14:creationId xmlns:p14="http://schemas.microsoft.com/office/powerpoint/2010/main" val="130738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30C3-B179-403A-B78B-D4A2DAE77BBE}"/>
              </a:ext>
            </a:extLst>
          </p:cNvPr>
          <p:cNvSpPr>
            <a:spLocks noGrp="1"/>
          </p:cNvSpPr>
          <p:nvPr>
            <p:ph type="title"/>
          </p:nvPr>
        </p:nvSpPr>
        <p:spPr/>
        <p:txBody>
          <a:bodyPr/>
          <a:lstStyle/>
          <a:p>
            <a:r>
              <a:rPr lang="en-US" dirty="0"/>
              <a:t>Functional requirements </a:t>
            </a:r>
            <a:r>
              <a:rPr lang="en-US" dirty="0" err="1"/>
              <a:t>cont</a:t>
            </a:r>
            <a:r>
              <a:rPr lang="en-US" dirty="0"/>
              <a:t>…</a:t>
            </a:r>
          </a:p>
        </p:txBody>
      </p:sp>
      <p:sp>
        <p:nvSpPr>
          <p:cNvPr id="3" name="Content Placeholder 2">
            <a:extLst>
              <a:ext uri="{FF2B5EF4-FFF2-40B4-BE49-F238E27FC236}">
                <a16:creationId xmlns:a16="http://schemas.microsoft.com/office/drawing/2014/main" id="{B016D4AA-F4AF-4AC3-A759-4CAE7FFC58D6}"/>
              </a:ext>
            </a:extLst>
          </p:cNvPr>
          <p:cNvSpPr>
            <a:spLocks noGrp="1"/>
          </p:cNvSpPr>
          <p:nvPr>
            <p:ph idx="1"/>
          </p:nvPr>
        </p:nvSpPr>
        <p:spPr/>
        <p:txBody>
          <a:bodyPr/>
          <a:lstStyle/>
          <a:p>
            <a:pPr marL="0" indent="0">
              <a:buNone/>
            </a:pPr>
            <a:r>
              <a:rPr lang="en-US" dirty="0"/>
              <a:t>3. User (general public) to:</a:t>
            </a:r>
          </a:p>
          <a:p>
            <a:pPr>
              <a:buFont typeface="Wingdings" panose="05000000000000000000" pitchFamily="2" charset="2"/>
              <a:buChar char="Ø"/>
            </a:pPr>
            <a:r>
              <a:rPr lang="en-US" dirty="0"/>
              <a:t>Register</a:t>
            </a:r>
          </a:p>
          <a:p>
            <a:pPr>
              <a:buFont typeface="Wingdings" panose="05000000000000000000" pitchFamily="2" charset="2"/>
              <a:buChar char="Ø"/>
            </a:pPr>
            <a:r>
              <a:rPr lang="en-US" dirty="0"/>
              <a:t>Log in</a:t>
            </a:r>
          </a:p>
          <a:p>
            <a:pPr>
              <a:buFont typeface="Wingdings" panose="05000000000000000000" pitchFamily="2" charset="2"/>
              <a:buChar char="Ø"/>
            </a:pPr>
            <a:r>
              <a:rPr lang="en-US" dirty="0"/>
              <a:t>Change password</a:t>
            </a:r>
          </a:p>
          <a:p>
            <a:pPr>
              <a:buFont typeface="Wingdings" panose="05000000000000000000" pitchFamily="2" charset="2"/>
              <a:buChar char="Ø"/>
            </a:pPr>
            <a:r>
              <a:rPr lang="en-US" dirty="0"/>
              <a:t>Report case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752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17B1-DB78-41B5-8199-DCB50C6E3E67}"/>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1A410BF6-4C80-4390-8F07-0B6B2475A0F2}"/>
              </a:ext>
            </a:extLst>
          </p:cNvPr>
          <p:cNvSpPr>
            <a:spLocks noGrp="1"/>
          </p:cNvSpPr>
          <p:nvPr>
            <p:ph idx="1"/>
          </p:nvPr>
        </p:nvSpPr>
        <p:spPr/>
        <p:txBody>
          <a:bodyPr/>
          <a:lstStyle/>
          <a:p>
            <a:pPr marL="0" indent="0">
              <a:buNone/>
            </a:pPr>
            <a:r>
              <a:rPr lang="en-US" dirty="0"/>
              <a:t>System should be </a:t>
            </a:r>
          </a:p>
          <a:p>
            <a:pPr>
              <a:buFont typeface="Wingdings" panose="05000000000000000000" pitchFamily="2" charset="2"/>
              <a:buChar char="§"/>
            </a:pPr>
            <a:r>
              <a:rPr lang="en-US" dirty="0"/>
              <a:t>Effective </a:t>
            </a:r>
          </a:p>
          <a:p>
            <a:pPr>
              <a:buFont typeface="Wingdings" panose="05000000000000000000" pitchFamily="2" charset="2"/>
              <a:buChar char="§"/>
            </a:pPr>
            <a:r>
              <a:rPr lang="en-US" dirty="0"/>
              <a:t>Efficient</a:t>
            </a:r>
          </a:p>
          <a:p>
            <a:pPr>
              <a:buFont typeface="Wingdings" panose="05000000000000000000" pitchFamily="2" charset="2"/>
              <a:buChar char="§"/>
            </a:pPr>
            <a:r>
              <a:rPr lang="en-US" dirty="0"/>
              <a:t>Secure</a:t>
            </a:r>
          </a:p>
          <a:p>
            <a:pPr>
              <a:buFont typeface="Wingdings" panose="05000000000000000000" pitchFamily="2" charset="2"/>
              <a:buChar char="§"/>
            </a:pPr>
            <a:r>
              <a:rPr lang="en-US" dirty="0"/>
              <a:t>User friendly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778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137-E62D-4714-BCB8-695BE9483640}"/>
              </a:ext>
            </a:extLst>
          </p:cNvPr>
          <p:cNvSpPr>
            <a:spLocks noGrp="1"/>
          </p:cNvSpPr>
          <p:nvPr>
            <p:ph type="title"/>
          </p:nvPr>
        </p:nvSpPr>
        <p:spPr/>
        <p:txBody>
          <a:bodyPr/>
          <a:lstStyle/>
          <a:p>
            <a:r>
              <a:rPr lang="en-US" dirty="0"/>
              <a:t>System architecture(client-server)</a:t>
            </a:r>
          </a:p>
        </p:txBody>
      </p:sp>
      <p:pic>
        <p:nvPicPr>
          <p:cNvPr id="5" name="Content Placeholder 4">
            <a:extLst>
              <a:ext uri="{FF2B5EF4-FFF2-40B4-BE49-F238E27FC236}">
                <a16:creationId xmlns:a16="http://schemas.microsoft.com/office/drawing/2014/main" id="{E8A0FBDF-4F04-4C7C-B199-2F2F58B87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467" y="1422400"/>
            <a:ext cx="8940801" cy="5193313"/>
          </a:xfrm>
        </p:spPr>
      </p:pic>
      <p:sp>
        <p:nvSpPr>
          <p:cNvPr id="6" name="TextBox 5">
            <a:extLst>
              <a:ext uri="{FF2B5EF4-FFF2-40B4-BE49-F238E27FC236}">
                <a16:creationId xmlns:a16="http://schemas.microsoft.com/office/drawing/2014/main" id="{A29D6366-FDFB-4EA8-AE0C-37F03D2F725D}"/>
              </a:ext>
            </a:extLst>
          </p:cNvPr>
          <p:cNvSpPr txBox="1"/>
          <p:nvPr/>
        </p:nvSpPr>
        <p:spPr>
          <a:xfrm>
            <a:off x="1703951" y="1862666"/>
            <a:ext cx="822020" cy="369332"/>
          </a:xfrm>
          <a:prstGeom prst="rect">
            <a:avLst/>
          </a:prstGeom>
          <a:noFill/>
        </p:spPr>
        <p:txBody>
          <a:bodyPr wrap="none" rtlCol="0">
            <a:spAutoFit/>
          </a:bodyPr>
          <a:lstStyle/>
          <a:p>
            <a:r>
              <a:rPr lang="en-US" dirty="0"/>
              <a:t>Officer</a:t>
            </a:r>
          </a:p>
        </p:txBody>
      </p:sp>
      <p:sp>
        <p:nvSpPr>
          <p:cNvPr id="8" name="TextBox 7">
            <a:extLst>
              <a:ext uri="{FF2B5EF4-FFF2-40B4-BE49-F238E27FC236}">
                <a16:creationId xmlns:a16="http://schemas.microsoft.com/office/drawing/2014/main" id="{5A717707-A855-4F87-8648-73E7B0F40336}"/>
              </a:ext>
            </a:extLst>
          </p:cNvPr>
          <p:cNvSpPr txBox="1"/>
          <p:nvPr/>
        </p:nvSpPr>
        <p:spPr>
          <a:xfrm>
            <a:off x="290834" y="3968534"/>
            <a:ext cx="1210588" cy="369332"/>
          </a:xfrm>
          <a:prstGeom prst="rect">
            <a:avLst/>
          </a:prstGeom>
          <a:noFill/>
        </p:spPr>
        <p:txBody>
          <a:bodyPr wrap="none" rtlCol="0">
            <a:spAutoFit/>
          </a:bodyPr>
          <a:lstStyle/>
          <a:p>
            <a:r>
              <a:rPr lang="en-US" dirty="0"/>
              <a:t>Public user</a:t>
            </a:r>
          </a:p>
        </p:txBody>
      </p:sp>
      <p:sp>
        <p:nvSpPr>
          <p:cNvPr id="9" name="TextBox 8">
            <a:extLst>
              <a:ext uri="{FF2B5EF4-FFF2-40B4-BE49-F238E27FC236}">
                <a16:creationId xmlns:a16="http://schemas.microsoft.com/office/drawing/2014/main" id="{2B6187C4-BF83-4EE6-A3C6-B8740DE445B8}"/>
              </a:ext>
            </a:extLst>
          </p:cNvPr>
          <p:cNvSpPr txBox="1"/>
          <p:nvPr/>
        </p:nvSpPr>
        <p:spPr>
          <a:xfrm>
            <a:off x="1308169" y="6246381"/>
            <a:ext cx="798617" cy="369332"/>
          </a:xfrm>
          <a:prstGeom prst="rect">
            <a:avLst/>
          </a:prstGeom>
          <a:noFill/>
        </p:spPr>
        <p:txBody>
          <a:bodyPr wrap="none" rtlCol="0">
            <a:spAutoFit/>
          </a:bodyPr>
          <a:lstStyle/>
          <a:p>
            <a:r>
              <a:rPr lang="en-US" dirty="0"/>
              <a:t>Admin</a:t>
            </a:r>
          </a:p>
        </p:txBody>
      </p:sp>
    </p:spTree>
    <p:extLst>
      <p:ext uri="{BB962C8B-B14F-4D97-AF65-F5344CB8AC3E}">
        <p14:creationId xmlns:p14="http://schemas.microsoft.com/office/powerpoint/2010/main" val="4225452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336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Wingdings</vt:lpstr>
      <vt:lpstr>Office Theme</vt:lpstr>
      <vt:lpstr> CRIME RECORD MANAGEMENT SYSTEM   GROUP 1</vt:lpstr>
      <vt:lpstr>MEMBERS</vt:lpstr>
      <vt:lpstr>PROBLEM STATEMENT</vt:lpstr>
      <vt:lpstr>Focus</vt:lpstr>
      <vt:lpstr>Functional requirements</vt:lpstr>
      <vt:lpstr>Functional requirements cont…</vt:lpstr>
      <vt:lpstr>Functional requirements cont…</vt:lpstr>
      <vt:lpstr>Non functional requirements</vt:lpstr>
      <vt:lpstr>System architecture(client-server)</vt:lpstr>
      <vt:lpstr>Use case</vt:lpstr>
      <vt:lpstr>DEVELOPMENT TOOLS</vt:lpstr>
      <vt:lpstr>SYSTEM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LORDWELL MANONDO</dc:creator>
  <cp:lastModifiedBy>LORDWELL MANONDO</cp:lastModifiedBy>
  <cp:revision>10</cp:revision>
  <dcterms:created xsi:type="dcterms:W3CDTF">2023-04-14T08:49:54Z</dcterms:created>
  <dcterms:modified xsi:type="dcterms:W3CDTF">2023-05-12T00:35:08Z</dcterms:modified>
</cp:coreProperties>
</file>