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sldIdLst>
    <p:sldId id="256" r:id="rId2"/>
    <p:sldId id="263" r:id="rId3"/>
    <p:sldId id="264" r:id="rId4"/>
    <p:sldId id="265" r:id="rId5"/>
    <p:sldId id="262" r:id="rId6"/>
    <p:sldId id="259" r:id="rId7"/>
    <p:sldId id="260" r:id="rId8"/>
    <p:sldId id="261"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9" d="100"/>
          <a:sy n="79" d="100"/>
        </p:scale>
        <p:origin x="3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247719E-A071-48C4-9162-8C0ACCCA0F96}" type="datetimeFigureOut">
              <a:rPr lang="en-US" smtClean="0"/>
              <a:t>6/30/2023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E97FC93-0FCA-41E8-B8E7-F0CA6E5B4D6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63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719E-A071-48C4-9162-8C0ACCCA0F96}"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3326788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375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4980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776877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0217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0551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719E-A071-48C4-9162-8C0ACCCA0F96}"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0481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719E-A071-48C4-9162-8C0ACCCA0F96}"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990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719E-A071-48C4-9162-8C0ACCCA0F96}"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337822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50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719E-A071-48C4-9162-8C0ACCCA0F96}"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89044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719E-A071-48C4-9162-8C0ACCCA0F96}" type="datetimeFigureOut">
              <a:rPr lang="en-US" smtClean="0"/>
              <a:t>6/30/2023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7FC93-0FCA-41E8-B8E7-F0CA6E5B4D6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059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719E-A071-48C4-9162-8C0ACCCA0F96}" type="datetimeFigureOut">
              <a:rPr lang="en-US" smtClean="0"/>
              <a:t>6/30/2023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7FC93-0FCA-41E8-B8E7-F0CA6E5B4D6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001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719E-A071-48C4-9162-8C0ACCCA0F96}" type="datetimeFigureOut">
              <a:rPr lang="en-US" smtClean="0"/>
              <a:t>6/30/2023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157820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719E-A071-48C4-9162-8C0ACCCA0F96}"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7FC93-0FCA-41E8-B8E7-F0CA6E5B4D6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7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719E-A071-48C4-9162-8C0ACCCA0F96}"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2817482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47719E-A071-48C4-9162-8C0ACCCA0F96}" type="datetimeFigureOut">
              <a:rPr lang="en-US" smtClean="0"/>
              <a:t>6/30/2023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97FC93-0FCA-41E8-B8E7-F0CA6E5B4D64}" type="slidenum">
              <a:rPr lang="en-US" smtClean="0"/>
              <a:t>‹#›</a:t>
            </a:fld>
            <a:endParaRPr lang="en-US"/>
          </a:p>
        </p:txBody>
      </p:sp>
    </p:spTree>
    <p:extLst>
      <p:ext uri="{BB962C8B-B14F-4D97-AF65-F5344CB8AC3E}">
        <p14:creationId xmlns:p14="http://schemas.microsoft.com/office/powerpoint/2010/main" val="1952536638"/>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777333"/>
            <a:ext cx="12192000" cy="3303334"/>
          </a:xfrm>
        </p:spPr>
        <p:txBody>
          <a:bodyPr>
            <a:normAutofit fontScale="90000"/>
          </a:bodyPr>
          <a:lstStyle/>
          <a:p>
            <a:r>
              <a:rPr lang="en-US" sz="4000" b="1" dirty="0">
                <a:latin typeface="Arial Black" panose="020B0A04020102020204" pitchFamily="34" charset="0"/>
              </a:rPr>
              <a:t> CRIME RECORD </a:t>
            </a:r>
            <a:br>
              <a:rPr lang="en-US" sz="4000" b="1" dirty="0">
                <a:latin typeface="Arial Black" panose="020B0A04020102020204" pitchFamily="34" charset="0"/>
              </a:rPr>
            </a:br>
            <a:r>
              <a:rPr lang="en-US" sz="4000" b="1" dirty="0">
                <a:latin typeface="Arial Black" panose="020B0A04020102020204" pitchFamily="34" charset="0"/>
              </a:rPr>
              <a:t>MANAGEMENT </a:t>
            </a:r>
            <a:br>
              <a:rPr lang="en-US" sz="4000" b="1" dirty="0">
                <a:latin typeface="Arial Black" panose="020B0A04020102020204" pitchFamily="34" charset="0"/>
              </a:rPr>
            </a:br>
            <a:r>
              <a:rPr lang="en-US" sz="4000" b="1" dirty="0">
                <a:latin typeface="Arial Black" panose="020B0A04020102020204" pitchFamily="34" charset="0"/>
              </a:rPr>
              <a:t>SYSTEM</a:t>
            </a:r>
            <a:br>
              <a:rPr lang="en-US" sz="4000" b="1" dirty="0">
                <a:latin typeface="Arial Black" panose="020B0A04020102020204" pitchFamily="34" charset="0"/>
              </a:rPr>
            </a:br>
            <a:r>
              <a:rPr lang="en-US" sz="4000" b="1" dirty="0">
                <a:latin typeface="Arial Black" panose="020B0A04020102020204" pitchFamily="34" charset="0"/>
              </a:rPr>
              <a:t/>
            </a:r>
            <a:br>
              <a:rPr lang="en-US" sz="4000" b="1" dirty="0">
                <a:latin typeface="Arial Black" panose="020B0A04020102020204" pitchFamily="34" charset="0"/>
              </a:rPr>
            </a:br>
            <a:r>
              <a:rPr lang="en-US" sz="4000" b="1" dirty="0">
                <a:latin typeface="Arial Black" panose="020B0A04020102020204" pitchFamily="34" charset="0"/>
              </a:rPr>
              <a:t/>
            </a:r>
            <a:br>
              <a:rPr lang="en-US" sz="4000" b="1" dirty="0">
                <a:latin typeface="Arial Black" panose="020B0A04020102020204" pitchFamily="34" charset="0"/>
              </a:rPr>
            </a:br>
            <a:r>
              <a:rPr lang="en-US" sz="4000" b="1" dirty="0">
                <a:latin typeface="Arial Black" panose="020B0A04020102020204" pitchFamily="34" charset="0"/>
              </a:rPr>
              <a:t>GROUP 1</a:t>
            </a:r>
            <a:endParaRPr lang="en-US" sz="4000" dirty="0">
              <a:latin typeface="Arial Black" panose="020B0A04020102020204" pitchFamily="34" charset="0"/>
            </a:endParaRPr>
          </a:p>
        </p:txBody>
      </p:sp>
    </p:spTree>
    <p:extLst>
      <p:ext uri="{BB962C8B-B14F-4D97-AF65-F5344CB8AC3E}">
        <p14:creationId xmlns:p14="http://schemas.microsoft.com/office/powerpoint/2010/main" val="216148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2718181"/>
            <a:ext cx="10515600" cy="1325563"/>
          </a:xfrm>
        </p:spPr>
        <p:txBody>
          <a:bodyPr>
            <a:normAutofit/>
          </a:bodyPr>
          <a:lstStyle/>
          <a:p>
            <a:r>
              <a:rPr lang="en-US" sz="5400" dirty="0">
                <a:latin typeface="Arial Black" panose="020B0A04020102020204" pitchFamily="34" charset="0"/>
              </a:rPr>
              <a:t>SYSTEM DEMONSTRATION</a:t>
            </a:r>
          </a:p>
        </p:txBody>
      </p:sp>
    </p:spTree>
    <p:extLst>
      <p:ext uri="{BB962C8B-B14F-4D97-AF65-F5344CB8AC3E}">
        <p14:creationId xmlns:p14="http://schemas.microsoft.com/office/powerpoint/2010/main" val="625353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MEMBERS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200" dirty="0"/>
              <a:t>Lordwell Manondo   bed-com-26-18	</a:t>
            </a:r>
          </a:p>
          <a:p>
            <a:pPr>
              <a:buFont typeface="Wingdings" panose="05000000000000000000" pitchFamily="2" charset="2"/>
              <a:buChar char="Ø"/>
            </a:pPr>
            <a:r>
              <a:rPr lang="en-US" sz="3200" dirty="0"/>
              <a:t> Chifuniro Masula      bed-com-19-18</a:t>
            </a:r>
          </a:p>
          <a:p>
            <a:pPr>
              <a:buFont typeface="Wingdings" panose="05000000000000000000" pitchFamily="2" charset="2"/>
              <a:buChar char="Ø"/>
            </a:pPr>
            <a:r>
              <a:rPr lang="en-US" sz="3200" dirty="0"/>
              <a:t> Molece Nkhoma       esc-37-16</a:t>
            </a:r>
          </a:p>
          <a:p>
            <a:pPr>
              <a:buFont typeface="Wingdings" panose="05000000000000000000" pitchFamily="2" charset="2"/>
              <a:buChar char="Ø"/>
            </a:pPr>
            <a:r>
              <a:rPr lang="en-US" sz="3200" dirty="0"/>
              <a:t> Yamikani Chabuka   bed-com-42-18	</a:t>
            </a:r>
          </a:p>
          <a:p>
            <a:pPr>
              <a:buFont typeface="Wingdings" panose="05000000000000000000" pitchFamily="2" charset="2"/>
              <a:buChar char="Ø"/>
            </a:pPr>
            <a:r>
              <a:rPr lang="en-US" sz="3200" dirty="0"/>
              <a:t> William Chikaoneka bed-com-22-18</a:t>
            </a:r>
          </a:p>
          <a:p>
            <a:endParaRPr lang="en-US" dirty="0"/>
          </a:p>
        </p:txBody>
      </p:sp>
    </p:spTree>
    <p:extLst>
      <p:ext uri="{BB962C8B-B14F-4D97-AF65-F5344CB8AC3E}">
        <p14:creationId xmlns:p14="http://schemas.microsoft.com/office/powerpoint/2010/main" val="133624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PROBLEM STATEMENT</a:t>
            </a:r>
          </a:p>
        </p:txBody>
      </p:sp>
      <p:sp>
        <p:nvSpPr>
          <p:cNvPr id="3" name="Content Placeholder 2"/>
          <p:cNvSpPr>
            <a:spLocks noGrp="1"/>
          </p:cNvSpPr>
          <p:nvPr>
            <p:ph idx="1"/>
          </p:nvPr>
        </p:nvSpPr>
        <p:spPr/>
        <p:txBody>
          <a:bodyPr/>
          <a:lstStyle/>
          <a:p>
            <a:pPr marL="0" indent="0" algn="just">
              <a:lnSpc>
                <a:spcPct val="100000"/>
              </a:lnSpc>
              <a:buNone/>
            </a:pPr>
            <a:r>
              <a:rPr lang="en-US" dirty="0"/>
              <a:t>It is obviously believed that the police force is charged with the responsibility of protecting lives, property and assuring safety and well-being of all citizens through the detection and apprehension of criminals, prevention and control of crime. Nevertheless, there are still some shortcomings: Poor criminal record keeping in short and long-term bases which makes the processing difficult. Delayed feedback on the investigated crime cases. High cost of saving crime data as it is mostly associated with paperwork. Frequent cases of missing files/documents because records are not properly secure.</a:t>
            </a:r>
          </a:p>
          <a:p>
            <a:pPr marL="0" indent="0">
              <a:buNone/>
            </a:pPr>
            <a:endParaRPr lang="en-US" dirty="0"/>
          </a:p>
        </p:txBody>
      </p:sp>
    </p:spTree>
    <p:extLst>
      <p:ext uri="{BB962C8B-B14F-4D97-AF65-F5344CB8AC3E}">
        <p14:creationId xmlns:p14="http://schemas.microsoft.com/office/powerpoint/2010/main" val="251758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Focus</a:t>
            </a:r>
            <a:endParaRPr lang="en-US" sz="5400" dirty="0"/>
          </a:p>
        </p:txBody>
      </p:sp>
      <p:sp>
        <p:nvSpPr>
          <p:cNvPr id="3" name="Content Placeholder 2"/>
          <p:cNvSpPr>
            <a:spLocks noGrp="1"/>
          </p:cNvSpPr>
          <p:nvPr>
            <p:ph idx="1"/>
          </p:nvPr>
        </p:nvSpPr>
        <p:spPr/>
        <p:txBody>
          <a:bodyPr/>
          <a:lstStyle/>
          <a:p>
            <a:pPr marL="0" indent="0">
              <a:lnSpc>
                <a:spcPct val="150000"/>
              </a:lnSpc>
              <a:buNone/>
            </a:pPr>
            <a:r>
              <a:rPr lang="en-US" dirty="0"/>
              <a:t>To design and develop </a:t>
            </a:r>
            <a:r>
              <a:rPr lang="en-US"/>
              <a:t>a website </a:t>
            </a:r>
            <a:r>
              <a:rPr lang="en-US" dirty="0"/>
              <a:t>that will help to improve the efficiency and effectiveness of the police security measures in keeping criminal records and assign the necessary police officer to investigate the crime and provide a report in time and at low cost.</a:t>
            </a:r>
          </a:p>
          <a:p>
            <a:endParaRPr lang="en-US" dirty="0"/>
          </a:p>
        </p:txBody>
      </p:sp>
    </p:spTree>
    <p:extLst>
      <p:ext uri="{BB962C8B-B14F-4D97-AF65-F5344CB8AC3E}">
        <p14:creationId xmlns:p14="http://schemas.microsoft.com/office/powerpoint/2010/main" val="96114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Functional requirements</a:t>
            </a:r>
          </a:p>
        </p:txBody>
      </p:sp>
      <p:sp>
        <p:nvSpPr>
          <p:cNvPr id="3" name="Content Placeholder 2"/>
          <p:cNvSpPr>
            <a:spLocks noGrp="1"/>
          </p:cNvSpPr>
          <p:nvPr>
            <p:ph idx="1"/>
          </p:nvPr>
        </p:nvSpPr>
        <p:spPr/>
        <p:txBody>
          <a:bodyPr>
            <a:normAutofit/>
          </a:bodyPr>
          <a:lstStyle/>
          <a:p>
            <a:r>
              <a:rPr lang="en-US" dirty="0"/>
              <a:t>System should be able to do the </a:t>
            </a:r>
            <a:r>
              <a:rPr lang="en-US" dirty="0" smtClean="0"/>
              <a:t>following</a:t>
            </a:r>
            <a:endParaRPr lang="en-US" dirty="0"/>
          </a:p>
          <a:p>
            <a:pPr marL="342900" indent="-342900">
              <a:buFont typeface="Wingdings" panose="05000000000000000000" pitchFamily="2" charset="2"/>
              <a:buChar char="Ø"/>
            </a:pPr>
            <a:r>
              <a:rPr lang="en-US" dirty="0" smtClean="0"/>
              <a:t>Case </a:t>
            </a:r>
            <a:r>
              <a:rPr lang="en-US" dirty="0" smtClean="0"/>
              <a:t>management</a:t>
            </a:r>
          </a:p>
          <a:p>
            <a:pPr marL="800100" lvl="1" indent="-342900">
              <a:buFont typeface="Wingdings" panose="05000000000000000000" pitchFamily="2" charset="2"/>
              <a:buChar char="Ø"/>
            </a:pPr>
            <a:r>
              <a:rPr lang="en-US" smtClean="0"/>
              <a:t>Case registration, </a:t>
            </a:r>
            <a:r>
              <a:rPr lang="en-US" dirty="0"/>
              <a:t>storage, and retrieval </a:t>
            </a:r>
            <a:r>
              <a:rPr lang="en-US" dirty="0" smtClean="0"/>
              <a:t>of case </a:t>
            </a:r>
            <a:r>
              <a:rPr lang="en-US" dirty="0"/>
              <a:t>records</a:t>
            </a:r>
            <a:endParaRPr lang="en-US" dirty="0"/>
          </a:p>
          <a:p>
            <a:pPr marL="342900" indent="-342900">
              <a:buFont typeface="Wingdings" panose="05000000000000000000" pitchFamily="2" charset="2"/>
              <a:buChar char="Ø"/>
            </a:pPr>
            <a:r>
              <a:rPr lang="en-US" dirty="0"/>
              <a:t>Generate </a:t>
            </a:r>
            <a:r>
              <a:rPr lang="en-US" dirty="0" smtClean="0"/>
              <a:t>reports</a:t>
            </a:r>
            <a:endParaRPr lang="en-US" dirty="0"/>
          </a:p>
        </p:txBody>
      </p:sp>
    </p:spTree>
    <p:extLst>
      <p:ext uri="{BB962C8B-B14F-4D97-AF65-F5344CB8AC3E}">
        <p14:creationId xmlns:p14="http://schemas.microsoft.com/office/powerpoint/2010/main" val="4282851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17B1-DB78-41B5-8199-DCB50C6E3E67}"/>
              </a:ext>
            </a:extLst>
          </p:cNvPr>
          <p:cNvSpPr>
            <a:spLocks noGrp="1"/>
          </p:cNvSpPr>
          <p:nvPr>
            <p:ph type="title"/>
          </p:nvPr>
        </p:nvSpPr>
        <p:spPr/>
        <p:txBody>
          <a:bodyPr/>
          <a:lstStyle/>
          <a:p>
            <a:r>
              <a:rPr lang="en-US" dirty="0"/>
              <a:t>Non functional requirements</a:t>
            </a:r>
          </a:p>
        </p:txBody>
      </p:sp>
      <p:sp>
        <p:nvSpPr>
          <p:cNvPr id="3" name="Content Placeholder 2">
            <a:extLst>
              <a:ext uri="{FF2B5EF4-FFF2-40B4-BE49-F238E27FC236}">
                <a16:creationId xmlns:a16="http://schemas.microsoft.com/office/drawing/2014/main" id="{1A410BF6-4C80-4390-8F07-0B6B2475A0F2}"/>
              </a:ext>
            </a:extLst>
          </p:cNvPr>
          <p:cNvSpPr>
            <a:spLocks noGrp="1"/>
          </p:cNvSpPr>
          <p:nvPr>
            <p:ph idx="1"/>
          </p:nvPr>
        </p:nvSpPr>
        <p:spPr/>
        <p:txBody>
          <a:bodyPr/>
          <a:lstStyle/>
          <a:p>
            <a:pPr marL="0" indent="0">
              <a:buNone/>
            </a:pPr>
            <a:r>
              <a:rPr lang="en-US" dirty="0"/>
              <a:t>System should be </a:t>
            </a:r>
          </a:p>
          <a:p>
            <a:pPr>
              <a:buFont typeface="Wingdings" panose="05000000000000000000" pitchFamily="2" charset="2"/>
              <a:buChar char="§"/>
            </a:pPr>
            <a:r>
              <a:rPr lang="en-US" dirty="0"/>
              <a:t>Effective </a:t>
            </a:r>
          </a:p>
          <a:p>
            <a:pPr>
              <a:buFont typeface="Wingdings" panose="05000000000000000000" pitchFamily="2" charset="2"/>
              <a:buChar char="§"/>
            </a:pPr>
            <a:r>
              <a:rPr lang="en-US" dirty="0"/>
              <a:t>Efficient</a:t>
            </a:r>
          </a:p>
          <a:p>
            <a:pPr>
              <a:buFont typeface="Wingdings" panose="05000000000000000000" pitchFamily="2" charset="2"/>
              <a:buChar char="§"/>
            </a:pPr>
            <a:r>
              <a:rPr lang="en-US" dirty="0"/>
              <a:t>Secure</a:t>
            </a:r>
          </a:p>
          <a:p>
            <a:pPr>
              <a:buFont typeface="Wingdings" panose="05000000000000000000" pitchFamily="2" charset="2"/>
              <a:buChar char="§"/>
            </a:pPr>
            <a:r>
              <a:rPr lang="en-US" dirty="0"/>
              <a:t>User friendly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8778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A137-E62D-4714-BCB8-695BE9483640}"/>
              </a:ext>
            </a:extLst>
          </p:cNvPr>
          <p:cNvSpPr>
            <a:spLocks noGrp="1"/>
          </p:cNvSpPr>
          <p:nvPr>
            <p:ph type="title"/>
          </p:nvPr>
        </p:nvSpPr>
        <p:spPr>
          <a:xfrm>
            <a:off x="1501422" y="506283"/>
            <a:ext cx="9601196" cy="1303867"/>
          </a:xfrm>
        </p:spPr>
        <p:txBody>
          <a:bodyPr/>
          <a:lstStyle/>
          <a:p>
            <a:r>
              <a:rPr lang="en-US" dirty="0"/>
              <a:t>System architecture(client-server)</a:t>
            </a:r>
          </a:p>
        </p:txBody>
      </p:sp>
      <p:pic>
        <p:nvPicPr>
          <p:cNvPr id="5" name="Content Placeholder 4">
            <a:extLst>
              <a:ext uri="{FF2B5EF4-FFF2-40B4-BE49-F238E27FC236}">
                <a16:creationId xmlns:a16="http://schemas.microsoft.com/office/drawing/2014/main" id="{E8A0FBDF-4F04-4C7C-B199-2F2F58B87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422" y="1472339"/>
            <a:ext cx="9189156" cy="4821700"/>
          </a:xfrm>
        </p:spPr>
      </p:pic>
      <p:sp>
        <p:nvSpPr>
          <p:cNvPr id="6" name="TextBox 5">
            <a:extLst>
              <a:ext uri="{FF2B5EF4-FFF2-40B4-BE49-F238E27FC236}">
                <a16:creationId xmlns:a16="http://schemas.microsoft.com/office/drawing/2014/main" id="{A29D6366-FDFB-4EA8-AE0C-37F03D2F725D}"/>
              </a:ext>
            </a:extLst>
          </p:cNvPr>
          <p:cNvSpPr txBox="1"/>
          <p:nvPr/>
        </p:nvSpPr>
        <p:spPr>
          <a:xfrm>
            <a:off x="1703951" y="1862666"/>
            <a:ext cx="822020" cy="369332"/>
          </a:xfrm>
          <a:prstGeom prst="rect">
            <a:avLst/>
          </a:prstGeom>
          <a:noFill/>
        </p:spPr>
        <p:txBody>
          <a:bodyPr wrap="none" rtlCol="0">
            <a:spAutoFit/>
          </a:bodyPr>
          <a:lstStyle/>
          <a:p>
            <a:r>
              <a:rPr lang="en-US" dirty="0"/>
              <a:t>Officer</a:t>
            </a:r>
          </a:p>
        </p:txBody>
      </p:sp>
      <p:sp>
        <p:nvSpPr>
          <p:cNvPr id="8" name="TextBox 7">
            <a:extLst>
              <a:ext uri="{FF2B5EF4-FFF2-40B4-BE49-F238E27FC236}">
                <a16:creationId xmlns:a16="http://schemas.microsoft.com/office/drawing/2014/main" id="{5A717707-A855-4F87-8648-73E7B0F40336}"/>
              </a:ext>
            </a:extLst>
          </p:cNvPr>
          <p:cNvSpPr txBox="1"/>
          <p:nvPr/>
        </p:nvSpPr>
        <p:spPr>
          <a:xfrm>
            <a:off x="632847" y="3893686"/>
            <a:ext cx="1210588" cy="369332"/>
          </a:xfrm>
          <a:prstGeom prst="rect">
            <a:avLst/>
          </a:prstGeom>
          <a:noFill/>
        </p:spPr>
        <p:txBody>
          <a:bodyPr wrap="none" rtlCol="0">
            <a:spAutoFit/>
          </a:bodyPr>
          <a:lstStyle/>
          <a:p>
            <a:r>
              <a:rPr lang="en-US" dirty="0"/>
              <a:t>Public user</a:t>
            </a:r>
          </a:p>
        </p:txBody>
      </p:sp>
      <p:sp>
        <p:nvSpPr>
          <p:cNvPr id="9" name="TextBox 8">
            <a:extLst>
              <a:ext uri="{FF2B5EF4-FFF2-40B4-BE49-F238E27FC236}">
                <a16:creationId xmlns:a16="http://schemas.microsoft.com/office/drawing/2014/main" id="{2B6187C4-BF83-4EE6-A3C6-B8740DE445B8}"/>
              </a:ext>
            </a:extLst>
          </p:cNvPr>
          <p:cNvSpPr txBox="1"/>
          <p:nvPr/>
        </p:nvSpPr>
        <p:spPr>
          <a:xfrm>
            <a:off x="1633502" y="5891647"/>
            <a:ext cx="798617" cy="369332"/>
          </a:xfrm>
          <a:prstGeom prst="rect">
            <a:avLst/>
          </a:prstGeom>
          <a:noFill/>
        </p:spPr>
        <p:txBody>
          <a:bodyPr wrap="none" rtlCol="0">
            <a:spAutoFit/>
          </a:bodyPr>
          <a:lstStyle/>
          <a:p>
            <a:r>
              <a:rPr lang="en-US" dirty="0"/>
              <a:t>Admin</a:t>
            </a:r>
          </a:p>
        </p:txBody>
      </p:sp>
    </p:spTree>
    <p:extLst>
      <p:ext uri="{BB962C8B-B14F-4D97-AF65-F5344CB8AC3E}">
        <p14:creationId xmlns:p14="http://schemas.microsoft.com/office/powerpoint/2010/main" val="422545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CDCF-9074-4BA6-88BB-F40403FB214C}"/>
              </a:ext>
            </a:extLst>
          </p:cNvPr>
          <p:cNvSpPr>
            <a:spLocks noGrp="1"/>
          </p:cNvSpPr>
          <p:nvPr>
            <p:ph type="title"/>
          </p:nvPr>
        </p:nvSpPr>
        <p:spPr>
          <a:xfrm>
            <a:off x="-3652481" y="421241"/>
            <a:ext cx="10515600" cy="1325563"/>
          </a:xfrm>
        </p:spPr>
        <p:txBody>
          <a:bodyPr/>
          <a:lstStyle/>
          <a:p>
            <a:r>
              <a:rPr lang="en-US" dirty="0"/>
              <a:t>Use case</a:t>
            </a:r>
          </a:p>
        </p:txBody>
      </p:sp>
      <p:pic>
        <p:nvPicPr>
          <p:cNvPr id="9" name="Content Placeholder 8">
            <a:extLst>
              <a:ext uri="{FF2B5EF4-FFF2-40B4-BE49-F238E27FC236}">
                <a16:creationId xmlns:a16="http://schemas.microsoft.com/office/drawing/2014/main" id="{0D4BDBE3-051A-4476-AADC-F8639E2CC1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9244" y="514062"/>
            <a:ext cx="5610387" cy="5749871"/>
          </a:xfrm>
        </p:spPr>
      </p:pic>
      <p:sp>
        <p:nvSpPr>
          <p:cNvPr id="4" name="TextBox 3">
            <a:extLst>
              <a:ext uri="{FF2B5EF4-FFF2-40B4-BE49-F238E27FC236}">
                <a16:creationId xmlns:a16="http://schemas.microsoft.com/office/drawing/2014/main" id="{8B9C8222-3019-4323-842F-90E751153373}"/>
              </a:ext>
            </a:extLst>
          </p:cNvPr>
          <p:cNvSpPr txBox="1"/>
          <p:nvPr/>
        </p:nvSpPr>
        <p:spPr>
          <a:xfrm>
            <a:off x="3409244" y="5610578"/>
            <a:ext cx="415498" cy="369332"/>
          </a:xfrm>
          <a:prstGeom prst="rect">
            <a:avLst/>
          </a:prstGeom>
          <a:noFill/>
        </p:spPr>
        <p:txBody>
          <a:bodyPr wrap="none" rtlCol="0">
            <a:spAutoFit/>
          </a:bodyPr>
          <a:lstStyle/>
          <a:p>
            <a:r>
              <a:rPr lang="en-US" dirty="0"/>
              <a:t>&lt;&lt;</a:t>
            </a:r>
          </a:p>
        </p:txBody>
      </p:sp>
      <p:sp>
        <p:nvSpPr>
          <p:cNvPr id="6" name="TextBox 5">
            <a:extLst>
              <a:ext uri="{FF2B5EF4-FFF2-40B4-BE49-F238E27FC236}">
                <a16:creationId xmlns:a16="http://schemas.microsoft.com/office/drawing/2014/main" id="{77226931-F839-4411-9035-DA40304711A0}"/>
              </a:ext>
            </a:extLst>
          </p:cNvPr>
          <p:cNvSpPr txBox="1"/>
          <p:nvPr/>
        </p:nvSpPr>
        <p:spPr>
          <a:xfrm>
            <a:off x="4292137" y="5610578"/>
            <a:ext cx="415498" cy="369332"/>
          </a:xfrm>
          <a:prstGeom prst="rect">
            <a:avLst/>
          </a:prstGeom>
          <a:noFill/>
        </p:spPr>
        <p:txBody>
          <a:bodyPr wrap="none" rtlCol="0">
            <a:spAutoFit/>
          </a:bodyPr>
          <a:lstStyle/>
          <a:p>
            <a:r>
              <a:rPr lang="en-US" dirty="0"/>
              <a:t>&gt;&gt;</a:t>
            </a:r>
          </a:p>
        </p:txBody>
      </p:sp>
      <p:cxnSp>
        <p:nvCxnSpPr>
          <p:cNvPr id="8" name="Straight Connector 7">
            <a:extLst>
              <a:ext uri="{FF2B5EF4-FFF2-40B4-BE49-F238E27FC236}">
                <a16:creationId xmlns:a16="http://schemas.microsoft.com/office/drawing/2014/main" id="{4337B09F-00C5-4377-BA36-1694A8262BF4}"/>
              </a:ext>
            </a:extLst>
          </p:cNvPr>
          <p:cNvCxnSpPr/>
          <p:nvPr/>
        </p:nvCxnSpPr>
        <p:spPr>
          <a:xfrm>
            <a:off x="4371159" y="5452533"/>
            <a:ext cx="1002352" cy="342711"/>
          </a:xfrm>
          <a:prstGeom prst="line">
            <a:avLst/>
          </a:prstGeom>
          <a:ln w="76200">
            <a:solidFill>
              <a:srgbClr val="FFFFFF"/>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97E16C8-ACC6-4B62-A119-2228EDDBD017}"/>
              </a:ext>
            </a:extLst>
          </p:cNvPr>
          <p:cNvSpPr/>
          <p:nvPr/>
        </p:nvSpPr>
        <p:spPr>
          <a:xfrm>
            <a:off x="3468204" y="4509489"/>
            <a:ext cx="1453065" cy="110108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8E8C69B-6B11-4704-B433-5C033CC67970}"/>
              </a:ext>
            </a:extLst>
          </p:cNvPr>
          <p:cNvCxnSpPr>
            <a:stCxn id="6" idx="3"/>
          </p:cNvCxnSpPr>
          <p:nvPr/>
        </p:nvCxnSpPr>
        <p:spPr>
          <a:xfrm>
            <a:off x="4707635" y="5795244"/>
            <a:ext cx="6658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721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DEVELOPMENT TOOLS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Figma for prototype</a:t>
            </a:r>
          </a:p>
          <a:p>
            <a:pPr>
              <a:buFont typeface="Wingdings" panose="05000000000000000000" pitchFamily="2" charset="2"/>
              <a:buChar char="Ø"/>
            </a:pPr>
            <a:r>
              <a:rPr lang="en-US" dirty="0" smtClean="0"/>
              <a:t>MySQL Database</a:t>
            </a:r>
            <a:endParaRPr lang="en-US" dirty="0"/>
          </a:p>
          <a:p>
            <a:pPr>
              <a:buFont typeface="Wingdings" panose="05000000000000000000" pitchFamily="2" charset="2"/>
              <a:buChar char="Ø"/>
            </a:pPr>
            <a:r>
              <a:rPr lang="en-US" dirty="0"/>
              <a:t>Bootstrap framework</a:t>
            </a:r>
          </a:p>
          <a:p>
            <a:pPr>
              <a:buFont typeface="Wingdings" panose="05000000000000000000" pitchFamily="2" charset="2"/>
              <a:buChar char="Ø"/>
            </a:pPr>
            <a:r>
              <a:rPr lang="en-US" dirty="0"/>
              <a:t>CSS and HTML</a:t>
            </a:r>
          </a:p>
          <a:p>
            <a:pPr>
              <a:buFont typeface="Wingdings" panose="05000000000000000000" pitchFamily="2" charset="2"/>
              <a:buChar char="Ø"/>
            </a:pPr>
            <a:r>
              <a:rPr lang="en-US" dirty="0"/>
              <a:t>PHP for backend</a:t>
            </a:r>
          </a:p>
        </p:txBody>
      </p:sp>
    </p:spTree>
    <p:extLst>
      <p:ext uri="{BB962C8B-B14F-4D97-AF65-F5344CB8AC3E}">
        <p14:creationId xmlns:p14="http://schemas.microsoft.com/office/powerpoint/2010/main" val="2268206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1385</TotalTime>
  <Words>215</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Garamond</vt:lpstr>
      <vt:lpstr>Wingdings</vt:lpstr>
      <vt:lpstr>Organic</vt:lpstr>
      <vt:lpstr> CRIME RECORD  MANAGEMENT  SYSTEM   GROUP 1</vt:lpstr>
      <vt:lpstr>MEMBERS</vt:lpstr>
      <vt:lpstr>PROBLEM STATEMENT</vt:lpstr>
      <vt:lpstr>Focus</vt:lpstr>
      <vt:lpstr>Functional requirements</vt:lpstr>
      <vt:lpstr>Non functional requirements</vt:lpstr>
      <vt:lpstr>System architecture(client-server)</vt:lpstr>
      <vt:lpstr>Use case</vt:lpstr>
      <vt:lpstr>DEVELOPMENT TOOLS</vt:lpstr>
      <vt:lpstr>SYSTEM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LORDWELL MANONDO</dc:creator>
  <cp:lastModifiedBy>CHABUKA</cp:lastModifiedBy>
  <cp:revision>22</cp:revision>
  <dcterms:created xsi:type="dcterms:W3CDTF">2023-04-14T08:49:54Z</dcterms:created>
  <dcterms:modified xsi:type="dcterms:W3CDTF">2023-06-30T05:05:03Z</dcterms:modified>
</cp:coreProperties>
</file>