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67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B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283" autoAdjust="0"/>
  </p:normalViewPr>
  <p:slideViewPr>
    <p:cSldViewPr snapToGrid="0">
      <p:cViewPr varScale="1">
        <p:scale>
          <a:sx n="53" d="100"/>
          <a:sy n="53" d="100"/>
        </p:scale>
        <p:origin x="18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FB1BD-183E-40DD-B992-C8D28A65D0BC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5F6F7-2778-4174-AB5B-B167836FA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8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Objectif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28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Schéma de l'architecture</a:t>
            </a:r>
          </a:p>
          <a:p>
            <a:pPr marL="171450" indent="-171450">
              <a:buFontTx/>
              <a:buChar char="-"/>
            </a:pPr>
            <a:r>
              <a:rPr lang="fr-FR" dirty="0"/>
              <a:t>Hadoop HDFS (1 </a:t>
            </a:r>
            <a:r>
              <a:rPr lang="fr-FR" dirty="0" err="1"/>
              <a:t>namenode</a:t>
            </a:r>
            <a:r>
              <a:rPr lang="fr-FR" dirty="0"/>
              <a:t>, 4 </a:t>
            </a:r>
            <a:r>
              <a:rPr lang="fr-FR" dirty="0" err="1"/>
              <a:t>datanodes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/>
              <a:t>Spark (1 master, 4 </a:t>
            </a:r>
            <a:r>
              <a:rPr lang="fr-FR" dirty="0" err="1"/>
              <a:t>workers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/>
              <a:t>MongoDB</a:t>
            </a:r>
          </a:p>
          <a:p>
            <a:pPr marL="0" indent="0">
              <a:buFontTx/>
              <a:buNone/>
            </a:pPr>
            <a:r>
              <a:rPr lang="fr-FR" dirty="0"/>
              <a:t>Justification des choix techniques</a:t>
            </a:r>
          </a:p>
          <a:p>
            <a:pPr marL="0" indent="0">
              <a:buFontTx/>
              <a:buNone/>
            </a:pPr>
            <a:r>
              <a:rPr lang="fr-FR" dirty="0"/>
              <a:t>Flux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21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DAD09-9E56-22D9-B9DF-7F4B2B6CB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8960B68-AFB2-4101-08DB-8A3B33B3D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EEFBF48-194D-4FB9-7195-7310A204D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Schéma de l'architecture</a:t>
            </a:r>
          </a:p>
          <a:p>
            <a:pPr marL="171450" indent="-171450">
              <a:buFontTx/>
              <a:buChar char="-"/>
            </a:pPr>
            <a:r>
              <a:rPr lang="fr-FR" dirty="0"/>
              <a:t>Spark (1 master, 4 </a:t>
            </a:r>
            <a:r>
              <a:rPr lang="fr-FR" dirty="0" err="1"/>
              <a:t>workers</a:t>
            </a:r>
            <a:r>
              <a:rPr lang="fr-FR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/>
              <a:t>Kafka + </a:t>
            </a:r>
            <a:r>
              <a:rPr lang="fr-FR" dirty="0" err="1"/>
              <a:t>Zookeeper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MongoDB</a:t>
            </a:r>
          </a:p>
          <a:p>
            <a:pPr marL="171450" indent="-171450">
              <a:buFontTx/>
              <a:buChar char="-"/>
            </a:pPr>
            <a:r>
              <a:rPr lang="fr-FR" dirty="0"/>
              <a:t>Data </a:t>
            </a:r>
            <a:r>
              <a:rPr lang="fr-FR" dirty="0" err="1"/>
              <a:t>Generator</a:t>
            </a: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Justification des choix techniques</a:t>
            </a:r>
          </a:p>
          <a:p>
            <a:pPr marL="0" indent="0">
              <a:buFontTx/>
              <a:buNone/>
            </a:pPr>
            <a:r>
              <a:rPr lang="fr-FR" dirty="0"/>
              <a:t>Flux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BE3276-5A0C-6CE7-165B-AB7C42688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166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125"/>
              </a:spcBef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70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08C44-C148-03E1-A14C-B2F989946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05C32C6-09FE-11CB-4646-A93F0CB2F1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572E778-9CF5-2785-116B-7AC9B7479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125"/>
              </a:spcBef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5B3A0A-B3C8-1084-DAF8-1AE7052A25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392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09063-8D50-D74C-5CBD-97410FE9E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979404A-7B0F-A34B-4823-D7C196570D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4F6F5F-933B-2FAB-3FB0-7997BDFF0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125"/>
              </a:spcBef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7668D6-0218-0E17-8C3F-2932C186E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618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7DA81-8C76-35A1-A396-03FFE84E6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AC0F05F-2A47-3C78-6AFA-8F561DC530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5EFAD09-3B56-19A7-906E-3DA639E7D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125"/>
              </a:spcBef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BEFBF2-9421-E58C-B84E-B677CB6B0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21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D5481-ED10-C48A-275A-821DC8EDF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2C9324F-B70E-6746-B3D8-CF11A6BB2C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D63B964-671A-682A-0370-A225E9EFD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97C705-0C9B-27EF-FBCA-4BE9FA0FB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5F6F7-2778-4174-AB5B-B167836FA54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10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22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42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6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7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4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52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7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924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2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31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89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4B8A-2DBB-4DC0-A90F-10049F97D995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D1AA553-7E3B-4FB3-BFB9-410F0272758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02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5F8B2-8C5F-DDBB-0A31-CD9DD0E22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1102554"/>
            <a:ext cx="8561747" cy="2021584"/>
          </a:xfrm>
        </p:spPr>
        <p:txBody>
          <a:bodyPr anchor="t">
            <a:normAutofit/>
          </a:bodyPr>
          <a:lstStyle/>
          <a:p>
            <a:r>
              <a:rPr lang="fr-FR" sz="4000" dirty="0"/>
              <a:t>Mise en place d’une</a:t>
            </a:r>
            <a:br>
              <a:rPr lang="fr-FR" sz="4000" dirty="0"/>
            </a:br>
            <a:r>
              <a:rPr lang="fr-FR" sz="4000" dirty="0"/>
              <a:t>Architecture Distribuée</a:t>
            </a:r>
            <a:br>
              <a:rPr lang="fr-FR" sz="4000" dirty="0"/>
            </a:br>
            <a:r>
              <a:rPr lang="fr-FR" sz="4000" dirty="0"/>
              <a:t>pour l’Analyse de Logs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8E41FE-5DB4-C48E-1D52-6BAA40EB4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4118"/>
            <a:ext cx="9144000" cy="1057835"/>
          </a:xfrm>
        </p:spPr>
        <p:txBody>
          <a:bodyPr>
            <a:normAutofit fontScale="85000" lnSpcReduction="20000"/>
          </a:bodyPr>
          <a:lstStyle/>
          <a:p>
            <a:r>
              <a:rPr lang="fr-FR" sz="2800" dirty="0"/>
              <a:t>Clément </a:t>
            </a:r>
            <a:r>
              <a:rPr lang="fr-FR" sz="2800" dirty="0" err="1"/>
              <a:t>Tetard</a:t>
            </a:r>
            <a:endParaRPr lang="fr-FR" sz="2800" dirty="0"/>
          </a:p>
          <a:p>
            <a:r>
              <a:rPr lang="fr-FR" sz="2800" dirty="0"/>
              <a:t>Lore Goethals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BC139ED1-0FF5-C4BA-C6FA-324942871464}"/>
              </a:ext>
            </a:extLst>
          </p:cNvPr>
          <p:cNvSpPr txBox="1">
            <a:spLocks/>
          </p:cNvSpPr>
          <p:nvPr/>
        </p:nvSpPr>
        <p:spPr>
          <a:xfrm>
            <a:off x="1515038" y="5342965"/>
            <a:ext cx="9144000" cy="74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26/02/2025</a:t>
            </a:r>
          </a:p>
        </p:txBody>
      </p:sp>
    </p:spTree>
    <p:extLst>
      <p:ext uri="{BB962C8B-B14F-4D97-AF65-F5344CB8AC3E}">
        <p14:creationId xmlns:p14="http://schemas.microsoft.com/office/powerpoint/2010/main" val="232099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A94353-C7F0-48CC-60EC-AE494F40A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24742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0E785-8D12-AAC0-C5BD-D642DD63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technique batch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F1F6796-1BC2-6EE6-5F5F-52D9D80CB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16" y="3928321"/>
            <a:ext cx="2443997" cy="9465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C71649A-6036-9B73-5B6D-4F947D1E8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87" y="3449799"/>
            <a:ext cx="2443997" cy="11229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63B38BC-341B-EA70-CEDC-37C3010907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254" y="1335519"/>
            <a:ext cx="3657600" cy="990600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8F209F53-6B10-2C97-0E4E-2E9E74ACF3B4}"/>
              </a:ext>
            </a:extLst>
          </p:cNvPr>
          <p:cNvSpPr/>
          <p:nvPr/>
        </p:nvSpPr>
        <p:spPr>
          <a:xfrm>
            <a:off x="3110926" y="4081142"/>
            <a:ext cx="798022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196E8A7B-3DD2-6651-C43F-FC956EEE83AE}"/>
              </a:ext>
            </a:extLst>
          </p:cNvPr>
          <p:cNvSpPr/>
          <p:nvPr/>
        </p:nvSpPr>
        <p:spPr>
          <a:xfrm>
            <a:off x="7017489" y="4059499"/>
            <a:ext cx="798022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6645C4FD-9100-A6FF-E432-56EF8910C7D3}"/>
              </a:ext>
            </a:extLst>
          </p:cNvPr>
          <p:cNvSpPr/>
          <p:nvPr/>
        </p:nvSpPr>
        <p:spPr>
          <a:xfrm rot="16200000">
            <a:off x="8652944" y="2635092"/>
            <a:ext cx="798022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5059026-B953-A02F-B746-8CEBA6BAD594}"/>
              </a:ext>
            </a:extLst>
          </p:cNvPr>
          <p:cNvSpPr txBox="1"/>
          <p:nvPr/>
        </p:nvSpPr>
        <p:spPr>
          <a:xfrm>
            <a:off x="1223904" y="4717262"/>
            <a:ext cx="151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local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35408CF-EB77-0A81-1515-12AEBBF1D5B1}"/>
              </a:ext>
            </a:extLst>
          </p:cNvPr>
          <p:cNvSpPr txBox="1"/>
          <p:nvPr/>
        </p:nvSpPr>
        <p:spPr>
          <a:xfrm>
            <a:off x="4464803" y="4775912"/>
            <a:ext cx="2676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namenode</a:t>
            </a:r>
            <a:endParaRPr lang="fr-FR" dirty="0"/>
          </a:p>
          <a:p>
            <a:r>
              <a:rPr lang="fr-FR" dirty="0"/>
              <a:t>1 </a:t>
            </a:r>
            <a:r>
              <a:rPr lang="fr-FR" dirty="0" err="1"/>
              <a:t>secondary</a:t>
            </a:r>
            <a:r>
              <a:rPr lang="fr-FR" dirty="0"/>
              <a:t> </a:t>
            </a:r>
            <a:r>
              <a:rPr lang="fr-FR" dirty="0" err="1"/>
              <a:t>namenode</a:t>
            </a:r>
            <a:endParaRPr lang="fr-FR" dirty="0"/>
          </a:p>
          <a:p>
            <a:r>
              <a:rPr lang="fr-FR" dirty="0"/>
              <a:t>4 </a:t>
            </a:r>
            <a:r>
              <a:rPr lang="fr-FR" dirty="0" err="1"/>
              <a:t>datanodes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CB4A89-5B6C-DD43-ABEA-6D4BE70B00EA}"/>
              </a:ext>
            </a:extLst>
          </p:cNvPr>
          <p:cNvSpPr txBox="1"/>
          <p:nvPr/>
        </p:nvSpPr>
        <p:spPr>
          <a:xfrm>
            <a:off x="8259072" y="4954102"/>
            <a:ext cx="2295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spark</a:t>
            </a:r>
            <a:r>
              <a:rPr lang="fr-FR" dirty="0"/>
              <a:t>-master</a:t>
            </a:r>
          </a:p>
          <a:p>
            <a:r>
              <a:rPr lang="fr-FR" dirty="0"/>
              <a:t>4 </a:t>
            </a:r>
            <a:r>
              <a:rPr lang="fr-FR" dirty="0" err="1"/>
              <a:t>spark-workers</a:t>
            </a:r>
            <a:endParaRPr lang="fr-FR" dirty="0"/>
          </a:p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E79D11C-C495-77A4-8B42-5A02C33D38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65" y="3199609"/>
            <a:ext cx="1517653" cy="1517653"/>
          </a:xfrm>
          <a:prstGeom prst="rect">
            <a:avLst/>
          </a:prstGeom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D575EDA-9057-CB0E-1EB8-8B44518FE5DB}"/>
              </a:ext>
            </a:extLst>
          </p:cNvPr>
          <p:cNvSpPr/>
          <p:nvPr/>
        </p:nvSpPr>
        <p:spPr>
          <a:xfrm>
            <a:off x="1458440" y="4164128"/>
            <a:ext cx="916562" cy="355767"/>
          </a:xfrm>
          <a:prstGeom prst="roundRect">
            <a:avLst/>
          </a:prstGeom>
          <a:solidFill>
            <a:srgbClr val="1FB3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F26B50E-F4EB-10C1-B90B-D4ACEEE127D9}"/>
              </a:ext>
            </a:extLst>
          </p:cNvPr>
          <p:cNvSpPr txBox="1"/>
          <p:nvPr/>
        </p:nvSpPr>
        <p:spPr>
          <a:xfrm>
            <a:off x="1508206" y="4078872"/>
            <a:ext cx="85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.log</a:t>
            </a:r>
          </a:p>
        </p:txBody>
      </p:sp>
    </p:spTree>
    <p:extLst>
      <p:ext uri="{BB962C8B-B14F-4D97-AF65-F5344CB8AC3E}">
        <p14:creationId xmlns:p14="http://schemas.microsoft.com/office/powerpoint/2010/main" val="12884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359A4-F2D8-97B9-A268-31CF20197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20E31-5C8B-E09B-5FD0-68E1512C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technique </a:t>
            </a:r>
            <a:r>
              <a:rPr lang="fr-FR" dirty="0" err="1"/>
              <a:t>stream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A86485-A459-4CBF-F187-8FFBCCB9E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68" y="3388785"/>
            <a:ext cx="1517653" cy="15176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3A0D564-E00F-7181-A161-3FC24B81D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898" y="3549410"/>
            <a:ext cx="2443997" cy="11229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57F99AF-137B-10A3-101B-9449DE56E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54" y="1005075"/>
            <a:ext cx="3657600" cy="9906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B6BD979-2795-0018-D950-9274E857ED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499" y="3128196"/>
            <a:ext cx="2234020" cy="135574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250428D-7CE5-0BE3-A6E9-48A1B09288E7}"/>
              </a:ext>
            </a:extLst>
          </p:cNvPr>
          <p:cNvSpPr txBox="1"/>
          <p:nvPr/>
        </p:nvSpPr>
        <p:spPr>
          <a:xfrm>
            <a:off x="504763" y="4857781"/>
            <a:ext cx="246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data-generator.py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3991120-E781-B6ED-42DC-4926985819CF}"/>
              </a:ext>
            </a:extLst>
          </p:cNvPr>
          <p:cNvSpPr/>
          <p:nvPr/>
        </p:nvSpPr>
        <p:spPr>
          <a:xfrm>
            <a:off x="2562848" y="4147611"/>
            <a:ext cx="798022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B7666AB1-862D-C721-E419-D567F46BB6B7}"/>
              </a:ext>
            </a:extLst>
          </p:cNvPr>
          <p:cNvSpPr/>
          <p:nvPr/>
        </p:nvSpPr>
        <p:spPr>
          <a:xfrm>
            <a:off x="6081116" y="4072574"/>
            <a:ext cx="887549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9B69D23-FB4A-3924-FCD8-35B4DEEF49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62" y="4353304"/>
            <a:ext cx="1628431" cy="881218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76355EEE-9AB9-AAB3-B6F4-49E9B1FB3BD3}"/>
              </a:ext>
            </a:extLst>
          </p:cNvPr>
          <p:cNvSpPr/>
          <p:nvPr/>
        </p:nvSpPr>
        <p:spPr>
          <a:xfrm rot="16200000">
            <a:off x="8579150" y="2451540"/>
            <a:ext cx="887549" cy="56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FA22F8-7181-CEE5-1672-0352D4CA3FDB}"/>
              </a:ext>
            </a:extLst>
          </p:cNvPr>
          <p:cNvSpPr txBox="1"/>
          <p:nvPr/>
        </p:nvSpPr>
        <p:spPr>
          <a:xfrm>
            <a:off x="3632522" y="5385885"/>
            <a:ext cx="318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conteneur Kafka (1 broker)</a:t>
            </a:r>
          </a:p>
          <a:p>
            <a:r>
              <a:rPr lang="fr-FR" dirty="0"/>
              <a:t>1 </a:t>
            </a:r>
            <a:r>
              <a:rPr lang="fr-FR" dirty="0" err="1"/>
              <a:t>zookeeper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BDDB900-35D0-A4E2-D022-31A52BE9F8C0}"/>
              </a:ext>
            </a:extLst>
          </p:cNvPr>
          <p:cNvSpPr txBox="1"/>
          <p:nvPr/>
        </p:nvSpPr>
        <p:spPr>
          <a:xfrm>
            <a:off x="8155849" y="5014028"/>
            <a:ext cx="2295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</a:t>
            </a:r>
            <a:r>
              <a:rPr lang="fr-FR" dirty="0" err="1"/>
              <a:t>spark</a:t>
            </a:r>
            <a:r>
              <a:rPr lang="fr-FR" dirty="0"/>
              <a:t>-master</a:t>
            </a:r>
          </a:p>
          <a:p>
            <a:r>
              <a:rPr lang="fr-FR" dirty="0"/>
              <a:t>4 </a:t>
            </a:r>
            <a:r>
              <a:rPr lang="fr-FR" dirty="0" err="1"/>
              <a:t>spark-workers</a:t>
            </a:r>
            <a:endParaRPr lang="fr-FR" dirty="0"/>
          </a:p>
          <a:p>
            <a:endParaRPr lang="fr-FR" dirty="0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368AE01-5CE7-B35F-DFA2-DA451CBADF26}"/>
              </a:ext>
            </a:extLst>
          </p:cNvPr>
          <p:cNvSpPr/>
          <p:nvPr/>
        </p:nvSpPr>
        <p:spPr>
          <a:xfrm>
            <a:off x="1059543" y="4353304"/>
            <a:ext cx="916562" cy="355767"/>
          </a:xfrm>
          <a:prstGeom prst="roundRect">
            <a:avLst/>
          </a:prstGeom>
          <a:solidFill>
            <a:srgbClr val="1FB3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753D8D2-DCA7-FE8C-9A45-60FD6124F0CA}"/>
              </a:ext>
            </a:extLst>
          </p:cNvPr>
          <p:cNvSpPr txBox="1"/>
          <p:nvPr/>
        </p:nvSpPr>
        <p:spPr>
          <a:xfrm>
            <a:off x="1109309" y="4268048"/>
            <a:ext cx="85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.log</a:t>
            </a:r>
          </a:p>
        </p:txBody>
      </p:sp>
    </p:spTree>
    <p:extLst>
      <p:ext uri="{BB962C8B-B14F-4D97-AF65-F5344CB8AC3E}">
        <p14:creationId xmlns:p14="http://schemas.microsoft.com/office/powerpoint/2010/main" val="325704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9726D-14B1-CD24-5403-598F2CDD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fr-FR" dirty="0"/>
              <a:t>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6596E6-2E1C-51CA-B0DC-B9B7701B9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4695" y="2010877"/>
            <a:ext cx="4608576" cy="3823865"/>
          </a:xfrm>
        </p:spPr>
        <p:txBody>
          <a:bodyPr>
            <a:normAutofit/>
          </a:bodyPr>
          <a:lstStyle/>
          <a:p>
            <a:pPr marL="0" indent="0">
              <a:spcBef>
                <a:spcPts val="1125"/>
              </a:spcBef>
              <a:buNone/>
            </a:pPr>
            <a:r>
              <a:rPr lang="fr-FR" b="1" dirty="0">
                <a:effectLst/>
              </a:rPr>
              <a:t>Jobs Batch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products_count.py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status_count.py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054189-6C4B-15F9-CDE6-E4B0E8C8B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817400"/>
          </a:xfrm>
        </p:spPr>
        <p:txBody>
          <a:bodyPr>
            <a:normAutofit/>
          </a:bodyPr>
          <a:lstStyle/>
          <a:p>
            <a:pPr marL="0" indent="0">
              <a:spcBef>
                <a:spcPts val="1125"/>
              </a:spcBef>
              <a:buNone/>
            </a:pPr>
            <a:r>
              <a:rPr lang="fr-FR" b="1" dirty="0">
                <a:effectLst/>
              </a:rPr>
              <a:t>Jobs Streaming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streamUrl.py</a:t>
            </a:r>
          </a:p>
          <a:p>
            <a:pPr marL="0" indent="0">
              <a:buNone/>
            </a:pPr>
            <a:r>
              <a:rPr lang="fr-FR" dirty="0">
                <a:effectLst/>
                <a:latin typeface="Consolas" panose="020B0609020204030204" pitchFamily="49" charset="0"/>
              </a:rPr>
              <a:t>streamErreur.py</a:t>
            </a:r>
          </a:p>
        </p:txBody>
      </p:sp>
    </p:spTree>
    <p:extLst>
      <p:ext uri="{BB962C8B-B14F-4D97-AF65-F5344CB8AC3E}">
        <p14:creationId xmlns:p14="http://schemas.microsoft.com/office/powerpoint/2010/main" val="276135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DD89E-102B-4721-C13F-10122AA14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8789A-BE5F-AFE7-017B-3009CF09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96482"/>
          </a:xfrm>
        </p:spPr>
        <p:txBody>
          <a:bodyPr anchor="t">
            <a:normAutofit/>
          </a:bodyPr>
          <a:lstStyle/>
          <a:p>
            <a:r>
              <a:rPr lang="fr-FR" b="1" dirty="0"/>
              <a:t>Jobs Batch: </a:t>
            </a:r>
            <a:r>
              <a:rPr lang="fr-FR" dirty="0">
                <a:effectLst/>
                <a:latin typeface="Consolas" panose="020B0609020204030204" pitchFamily="49" charset="0"/>
              </a:rPr>
              <a:t>products_count.py:</a:t>
            </a:r>
            <a:br>
              <a:rPr lang="fr-FR" dirty="0">
                <a:effectLst/>
                <a:latin typeface="Consolas" panose="020B0609020204030204" pitchFamily="49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E3E8F-BF47-B8C2-D293-B93C2689B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8229" y="2177143"/>
            <a:ext cx="4895042" cy="10964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b="1" dirty="0"/>
              <a:t>Fonction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Analyse des produits les plus demandés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Sauvegarder dans MongoDB</a:t>
            </a:r>
          </a:p>
          <a:p>
            <a:pPr marL="0" indent="0">
              <a:buNone/>
            </a:pPr>
            <a:endParaRPr lang="fr-FR" sz="1800" dirty="0"/>
          </a:p>
        </p:txBody>
      </p:sp>
      <p:pic>
        <p:nvPicPr>
          <p:cNvPr id="7" name="Espace réservé du contenu 5">
            <a:extLst>
              <a:ext uri="{FF2B5EF4-FFF2-40B4-BE49-F238E27FC236}">
                <a16:creationId xmlns:a16="http://schemas.microsoft.com/office/drawing/2014/main" id="{FCE56023-8527-15E4-0761-DBA8B6EE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1" y="1001921"/>
            <a:ext cx="3750940" cy="485415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D8908F3-E36F-C98E-FC63-0BC9FFBA0A9B}"/>
              </a:ext>
            </a:extLst>
          </p:cNvPr>
          <p:cNvSpPr txBox="1"/>
          <p:nvPr/>
        </p:nvSpPr>
        <p:spPr>
          <a:xfrm>
            <a:off x="1248229" y="3963963"/>
            <a:ext cx="6103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800" b="1" dirty="0"/>
              <a:t>Structure MongoDB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 err="1"/>
              <a:t>logs.products_count</a:t>
            </a:r>
            <a:r>
              <a:rPr lang="fr-FR" sz="18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"Name": "</a:t>
            </a:r>
            <a:r>
              <a:rPr lang="fr-FR" sz="1800" dirty="0" err="1"/>
              <a:t>product_name</a:t>
            </a:r>
            <a:r>
              <a:rPr lang="fr-FR" sz="18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"ID": "</a:t>
            </a:r>
            <a:r>
              <a:rPr lang="fr-FR" sz="1800" dirty="0" err="1"/>
              <a:t>product_id</a:t>
            </a:r>
            <a:r>
              <a:rPr lang="fr-FR" sz="18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"count": </a:t>
            </a:r>
            <a:r>
              <a:rPr lang="fr-FR" sz="1800" dirty="0" err="1"/>
              <a:t>number</a:t>
            </a:r>
            <a:endParaRPr lang="fr-FR" sz="1800" dirty="0"/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716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5855F-95EE-6F81-1955-3DA01BEC4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DFA33-0960-21A1-5D93-09A0F8D0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96482"/>
          </a:xfrm>
        </p:spPr>
        <p:txBody>
          <a:bodyPr anchor="t">
            <a:normAutofit/>
          </a:bodyPr>
          <a:lstStyle/>
          <a:p>
            <a:r>
              <a:rPr lang="fr-FR" b="1" dirty="0"/>
              <a:t>Jobs Batch: </a:t>
            </a:r>
            <a:r>
              <a:rPr lang="fr-FR" dirty="0">
                <a:effectLst/>
                <a:latin typeface="Consolas" panose="020B0609020204030204" pitchFamily="49" charset="0"/>
              </a:rPr>
              <a:t>status_count.py:</a:t>
            </a:r>
            <a:br>
              <a:rPr lang="fr-FR" dirty="0">
                <a:effectLst/>
                <a:latin typeface="Consolas" panose="020B0609020204030204" pitchFamily="49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6EA461-DC27-9060-3475-05F986AB0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8229" y="2177143"/>
            <a:ext cx="4895042" cy="10964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b="1" dirty="0"/>
              <a:t>Fonction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Analyse des codes HTTP par heure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Sauvegarder dans MongoDB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F3AAD11-317B-78BD-E6E1-95372B4E73C8}"/>
              </a:ext>
            </a:extLst>
          </p:cNvPr>
          <p:cNvSpPr txBox="1"/>
          <p:nvPr/>
        </p:nvSpPr>
        <p:spPr>
          <a:xfrm>
            <a:off x="1248229" y="3717222"/>
            <a:ext cx="6103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800" b="1" dirty="0"/>
              <a:t>Structure MongoDB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 err="1"/>
              <a:t>logs.status_count</a:t>
            </a:r>
            <a:r>
              <a:rPr lang="fr-FR" sz="18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window</a:t>
            </a:r>
            <a:r>
              <a:rPr lang="fr-FR" sz="1800" dirty="0"/>
              <a:t>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    "start": timestamp,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    "end": timestamp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status_code</a:t>
            </a:r>
            <a:r>
              <a:rPr lang="fr-FR" sz="1800" dirty="0"/>
              <a:t>": 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/>
              <a:t>}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6DD4172-8273-9892-40F7-62753AA796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88657" y="1106102"/>
            <a:ext cx="3795529" cy="4767820"/>
          </a:xfrm>
        </p:spPr>
      </p:pic>
    </p:spTree>
    <p:extLst>
      <p:ext uri="{BB962C8B-B14F-4D97-AF65-F5344CB8AC3E}">
        <p14:creationId xmlns:p14="http://schemas.microsoft.com/office/powerpoint/2010/main" val="275177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781FB-C839-93B0-04D9-5FE667D35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0E86E-C838-BF7D-ECA1-C87E7876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96482"/>
          </a:xfrm>
        </p:spPr>
        <p:txBody>
          <a:bodyPr anchor="t">
            <a:normAutofit/>
          </a:bodyPr>
          <a:lstStyle/>
          <a:p>
            <a:r>
              <a:rPr lang="fr-FR" b="1" dirty="0"/>
              <a:t>Jobs Stream: </a:t>
            </a:r>
            <a:r>
              <a:rPr lang="fr-FR" dirty="0">
                <a:effectLst/>
                <a:latin typeface="Consolas" panose="020B0609020204030204" pitchFamily="49" charset="0"/>
              </a:rPr>
              <a:t>streamUrl.py:</a:t>
            </a:r>
            <a:br>
              <a:rPr lang="fr-FR" dirty="0">
                <a:effectLst/>
                <a:latin typeface="Consolas" panose="020B0609020204030204" pitchFamily="49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402F5D-944B-8C3C-C9E6-F7754B30F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8229" y="2177143"/>
            <a:ext cx="4895042" cy="10964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b="1" dirty="0"/>
              <a:t>Fonction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Surveillance des Url les plus consultés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Fenêtres temporelles de 1 minute, </a:t>
            </a:r>
            <a:r>
              <a:rPr lang="fr-FR" sz="1800" dirty="0" err="1"/>
              <a:t>sliding</a:t>
            </a:r>
            <a:r>
              <a:rPr lang="fr-FR" sz="1800" dirty="0"/>
              <a:t> </a:t>
            </a:r>
            <a:r>
              <a:rPr lang="fr-FR" sz="1800" dirty="0" err="1"/>
              <a:t>interval</a:t>
            </a:r>
            <a:r>
              <a:rPr lang="fr-FR" sz="1800" dirty="0"/>
              <a:t> 1 minute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FD351D4-C59A-9C82-2782-D37767562766}"/>
              </a:ext>
            </a:extLst>
          </p:cNvPr>
          <p:cNvSpPr txBox="1"/>
          <p:nvPr/>
        </p:nvSpPr>
        <p:spPr>
          <a:xfrm>
            <a:off x="1248229" y="3717222"/>
            <a:ext cx="61032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800" b="1" dirty="0"/>
              <a:t>Structure MongoDB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 err="1"/>
              <a:t>logs.IpWatch</a:t>
            </a:r>
            <a:r>
              <a:rPr lang="fr-FR" sz="18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start_time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end_time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"url": "url",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"count": </a:t>
            </a:r>
            <a:r>
              <a:rPr lang="fr-FR" sz="1800" dirty="0" err="1"/>
              <a:t>number</a:t>
            </a:r>
            <a:endParaRPr lang="fr-F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}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A329B81-3A99-8A21-3B06-C910546E7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975" y="1024812"/>
            <a:ext cx="4290432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5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DF52A-E68C-7D24-E25E-355814A5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2E55A-EE41-4037-EB68-99572EF2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96482"/>
          </a:xfrm>
        </p:spPr>
        <p:txBody>
          <a:bodyPr anchor="t">
            <a:normAutofit/>
          </a:bodyPr>
          <a:lstStyle/>
          <a:p>
            <a:r>
              <a:rPr lang="fr-FR" b="1" dirty="0"/>
              <a:t>Jobs Stream: </a:t>
            </a:r>
            <a:r>
              <a:rPr lang="fr-FR" dirty="0">
                <a:effectLst/>
                <a:latin typeface="Consolas" panose="020B0609020204030204" pitchFamily="49" charset="0"/>
              </a:rPr>
              <a:t>streamErreur.py:</a:t>
            </a:r>
            <a:br>
              <a:rPr lang="fr-FR" dirty="0">
                <a:effectLst/>
                <a:latin typeface="Consolas" panose="020B0609020204030204" pitchFamily="49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102DE8-9D33-BB67-DF72-A9361A499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8229" y="2177143"/>
            <a:ext cx="5210628" cy="10964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b="1" dirty="0"/>
              <a:t>Fonction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Détection des pics d'erreurs (404/500)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Fenêtres temporelles de 2 minutes, </a:t>
            </a:r>
            <a:r>
              <a:rPr lang="fr-FR" sz="1800" dirty="0" err="1"/>
              <a:t>sliding</a:t>
            </a:r>
            <a:r>
              <a:rPr lang="fr-FR" sz="1800" dirty="0"/>
              <a:t> </a:t>
            </a:r>
            <a:r>
              <a:rPr lang="fr-FR" sz="1800" dirty="0" err="1"/>
              <a:t>interval</a:t>
            </a:r>
            <a:r>
              <a:rPr lang="fr-FR" sz="1800" dirty="0"/>
              <a:t> 2 minutes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- Seuils d'alerte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BAA9D54-1C5C-1797-BFD7-DA48018FDBE2}"/>
              </a:ext>
            </a:extLst>
          </p:cNvPr>
          <p:cNvSpPr txBox="1"/>
          <p:nvPr/>
        </p:nvSpPr>
        <p:spPr>
          <a:xfrm>
            <a:off x="1248229" y="3847848"/>
            <a:ext cx="61032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1800" b="1" dirty="0"/>
              <a:t>Structure MongoDB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 err="1"/>
              <a:t>logs.streamErreur</a:t>
            </a:r>
            <a:r>
              <a:rPr lang="fr-FR" sz="18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start_time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end_time</a:t>
            </a:r>
            <a:r>
              <a:rPr lang="fr-FR" sz="1800" dirty="0"/>
              <a:t>": timestamp,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</a:t>
            </a:r>
            <a:r>
              <a:rPr lang="fr-FR" sz="1800" dirty="0" err="1"/>
              <a:t>status</a:t>
            </a:r>
            <a:r>
              <a:rPr lang="fr-FR" sz="1800" dirty="0"/>
              <a:t>": </a:t>
            </a:r>
            <a:r>
              <a:rPr lang="fr-FR" sz="1800" dirty="0" err="1"/>
              <a:t>number</a:t>
            </a:r>
            <a:r>
              <a:rPr lang="fr-FR" sz="18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    "count": </a:t>
            </a:r>
            <a:r>
              <a:rPr lang="fr-FR" sz="1800" dirty="0" err="1"/>
              <a:t>number</a:t>
            </a:r>
            <a:endParaRPr lang="fr-F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800" dirty="0"/>
              <a:t>}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52AD8BF-814A-55F2-0312-6A2EE00F0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018" y="1017061"/>
            <a:ext cx="3985605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2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C15AB-BC9C-10E3-B298-B139E72A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Live démo ?</a:t>
            </a:r>
          </a:p>
        </p:txBody>
      </p:sp>
    </p:spTree>
    <p:extLst>
      <p:ext uri="{BB962C8B-B14F-4D97-AF65-F5344CB8AC3E}">
        <p14:creationId xmlns:p14="http://schemas.microsoft.com/office/powerpoint/2010/main" val="169329114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Galerie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96</TotalTime>
  <Words>391</Words>
  <Application>Microsoft Office PowerPoint</Application>
  <PresentationFormat>Grand écran</PresentationFormat>
  <Paragraphs>95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Aptos</vt:lpstr>
      <vt:lpstr>Arial</vt:lpstr>
      <vt:lpstr>Consolas</vt:lpstr>
      <vt:lpstr>Palatino Linotype</vt:lpstr>
      <vt:lpstr>Galerie</vt:lpstr>
      <vt:lpstr>Mise en place d’une Architecture Distribuée pour l’Analyse de Logs Web</vt:lpstr>
      <vt:lpstr>Architecture technique batch</vt:lpstr>
      <vt:lpstr>Architecture technique stream</vt:lpstr>
      <vt:lpstr>Implémentation</vt:lpstr>
      <vt:lpstr>Jobs Batch: products_count.py: </vt:lpstr>
      <vt:lpstr>Jobs Batch: status_count.py: </vt:lpstr>
      <vt:lpstr>Jobs Stream: streamUrl.py: </vt:lpstr>
      <vt:lpstr>Jobs Stream: streamErreur.py: </vt:lpstr>
      <vt:lpstr>Live démo ?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 Goethals</dc:creator>
  <cp:lastModifiedBy>Lore Goethals</cp:lastModifiedBy>
  <cp:revision>18</cp:revision>
  <dcterms:created xsi:type="dcterms:W3CDTF">2025-02-25T12:21:38Z</dcterms:created>
  <dcterms:modified xsi:type="dcterms:W3CDTF">2025-02-25T15:34:28Z</dcterms:modified>
</cp:coreProperties>
</file>