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2"/>
  </p:notesMasterIdLst>
  <p:sldIdLst>
    <p:sldId id="256" r:id="rId2"/>
    <p:sldId id="257" r:id="rId3"/>
    <p:sldId id="263" r:id="rId4"/>
    <p:sldId id="258" r:id="rId5"/>
    <p:sldId id="264" r:id="rId6"/>
    <p:sldId id="265" r:id="rId7"/>
    <p:sldId id="266" r:id="rId8"/>
    <p:sldId id="267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8283" autoAdjust="0"/>
  </p:normalViewPr>
  <p:slideViewPr>
    <p:cSldViewPr snapToGrid="0">
      <p:cViewPr varScale="1">
        <p:scale>
          <a:sx n="56" d="100"/>
          <a:sy n="56" d="100"/>
        </p:scale>
        <p:origin x="17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FB1BD-183E-40DD-B992-C8D28A65D0BC}" type="datetimeFigureOut">
              <a:rPr lang="fr-FR" smtClean="0"/>
              <a:t>25/02/2025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C5F6F7-2778-4174-AB5B-B167836FA5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888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Objectif du projet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5F6F7-2778-4174-AB5B-B167836FA54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2280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Schéma de l'architecture</a:t>
            </a:r>
          </a:p>
          <a:p>
            <a:pPr marL="171450" indent="-171450">
              <a:buFontTx/>
              <a:buChar char="-"/>
            </a:pPr>
            <a:r>
              <a:rPr lang="fr-FR" dirty="0"/>
              <a:t>Hadoop HDFS (1 </a:t>
            </a:r>
            <a:r>
              <a:rPr lang="fr-FR" dirty="0" err="1"/>
              <a:t>namenode</a:t>
            </a:r>
            <a:r>
              <a:rPr lang="fr-FR" dirty="0"/>
              <a:t>, 4 </a:t>
            </a:r>
            <a:r>
              <a:rPr lang="fr-FR" dirty="0" err="1"/>
              <a:t>datanodes</a:t>
            </a:r>
            <a:r>
              <a:rPr lang="fr-FR" dirty="0"/>
              <a:t>)</a:t>
            </a:r>
          </a:p>
          <a:p>
            <a:pPr marL="171450" indent="-171450">
              <a:buFontTx/>
              <a:buChar char="-"/>
            </a:pPr>
            <a:r>
              <a:rPr lang="fr-FR" dirty="0"/>
              <a:t>Spark (1 master, 4 </a:t>
            </a:r>
            <a:r>
              <a:rPr lang="fr-FR" dirty="0" err="1"/>
              <a:t>workers</a:t>
            </a:r>
            <a:r>
              <a:rPr lang="fr-FR" dirty="0"/>
              <a:t>)</a:t>
            </a:r>
          </a:p>
          <a:p>
            <a:pPr marL="171450" indent="-171450">
              <a:buFontTx/>
              <a:buChar char="-"/>
            </a:pPr>
            <a:r>
              <a:rPr lang="fr-FR" dirty="0"/>
              <a:t>MongoDB</a:t>
            </a:r>
          </a:p>
          <a:p>
            <a:pPr marL="0" indent="0">
              <a:buFontTx/>
              <a:buNone/>
            </a:pPr>
            <a:r>
              <a:rPr lang="fr-FR" dirty="0"/>
              <a:t>Justification des choix techniques</a:t>
            </a:r>
          </a:p>
          <a:p>
            <a:pPr marL="0" indent="0">
              <a:buFontTx/>
              <a:buNone/>
            </a:pPr>
            <a:r>
              <a:rPr lang="fr-FR" dirty="0"/>
              <a:t>Flux de données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5F6F7-2778-4174-AB5B-B167836FA54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1211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FDAD09-9E56-22D9-B9DF-7F4B2B6CB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8960B68-AFB2-4101-08DB-8A3B33B3DF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EEFBF48-194D-4FB9-7195-7310A204DF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Schéma de l'architecture</a:t>
            </a:r>
          </a:p>
          <a:p>
            <a:pPr marL="171450" indent="-171450">
              <a:buFontTx/>
              <a:buChar char="-"/>
            </a:pPr>
            <a:r>
              <a:rPr lang="fr-FR" dirty="0"/>
              <a:t>Spark (1 master, 4 </a:t>
            </a:r>
            <a:r>
              <a:rPr lang="fr-FR" dirty="0" err="1"/>
              <a:t>workers</a:t>
            </a:r>
            <a:r>
              <a:rPr lang="fr-FR" dirty="0"/>
              <a:t>)</a:t>
            </a:r>
          </a:p>
          <a:p>
            <a:pPr marL="171450" indent="-171450">
              <a:buFontTx/>
              <a:buChar char="-"/>
            </a:pPr>
            <a:r>
              <a:rPr lang="fr-FR" dirty="0"/>
              <a:t>Kafka + </a:t>
            </a:r>
            <a:r>
              <a:rPr lang="fr-FR" dirty="0" err="1"/>
              <a:t>Zookeeper</a:t>
            </a:r>
            <a:endParaRPr lang="fr-FR" dirty="0"/>
          </a:p>
          <a:p>
            <a:pPr marL="171450" indent="-171450">
              <a:buFontTx/>
              <a:buChar char="-"/>
            </a:pPr>
            <a:r>
              <a:rPr lang="fr-FR" dirty="0"/>
              <a:t>MongoDB</a:t>
            </a:r>
          </a:p>
          <a:p>
            <a:pPr marL="171450" indent="-171450">
              <a:buFontTx/>
              <a:buChar char="-"/>
            </a:pPr>
            <a:r>
              <a:rPr lang="fr-FR" dirty="0"/>
              <a:t>Data </a:t>
            </a:r>
            <a:r>
              <a:rPr lang="fr-FR" dirty="0" err="1"/>
              <a:t>Generator</a:t>
            </a:r>
            <a:endParaRPr lang="fr-FR" dirty="0"/>
          </a:p>
          <a:p>
            <a:pPr marL="0" indent="0">
              <a:buFontTx/>
              <a:buNone/>
            </a:pPr>
            <a:r>
              <a:rPr lang="fr-FR" dirty="0"/>
              <a:t>Justification des choix techniques</a:t>
            </a:r>
          </a:p>
          <a:p>
            <a:pPr marL="0" indent="0">
              <a:buFontTx/>
              <a:buNone/>
            </a:pPr>
            <a:r>
              <a:rPr lang="fr-FR" dirty="0"/>
              <a:t>Flux de données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BE3276-5A0C-6CE7-165B-AB7C426887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5F6F7-2778-4174-AB5B-B167836FA54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1166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125"/>
              </a:spcBef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5F6F7-2778-4174-AB5B-B167836FA54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5700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F08C44-C148-03E1-A14C-B2F989946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05C32C6-09FE-11CB-4646-A93F0CB2F1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572E778-9CF5-2785-116B-7AC9B74792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125"/>
              </a:spcBef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5B3A0A-B3C8-1084-DAF8-1AE7052A25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5F6F7-2778-4174-AB5B-B167836FA54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5392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F09063-8D50-D74C-5CBD-97410FE9E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979404A-7B0F-A34B-4823-D7C196570D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F4F6F5F-933B-2FAB-3FB0-7997BDFF05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125"/>
              </a:spcBef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7668D6-0218-0E17-8C3F-2932C186E8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5F6F7-2778-4174-AB5B-B167836FA54F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9618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7DA81-8C76-35A1-A396-03FFE84E6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AC0F05F-2A47-3C78-6AFA-8F561DC530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5EFAD09-3B56-19A7-906E-3DA639E7D8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125"/>
              </a:spcBef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EBEFBF2-9421-E58C-B84E-B677CB6B01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5F6F7-2778-4174-AB5B-B167836FA54F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2218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7D5481-ED10-C48A-275A-821DC8EDF2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2C9324F-B70E-6746-B3D8-CF11A6BB2C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D63B964-671A-682A-0370-A225E9EFD9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797C705-0C9B-27EF-FBCA-4BE9FA0FBC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5F6F7-2778-4174-AB5B-B167836FA54F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108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B8A-2DBB-4DC0-A90F-10049F97D995}" type="datetimeFigureOut">
              <a:rPr lang="fr-FR" smtClean="0"/>
              <a:t>25/02/2025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D1AA553-7E3B-4FB3-BFB9-410F0272758F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22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B8A-2DBB-4DC0-A90F-10049F97D995}" type="datetimeFigureOut">
              <a:rPr lang="fr-FR" smtClean="0"/>
              <a:t>25/02/2025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A553-7E3B-4FB3-BFB9-410F0272758F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425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B8A-2DBB-4DC0-A90F-10049F97D995}" type="datetimeFigureOut">
              <a:rPr lang="fr-FR" smtClean="0"/>
              <a:t>25/02/2025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A553-7E3B-4FB3-BFB9-410F0272758F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161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B8A-2DBB-4DC0-A90F-10049F97D995}" type="datetimeFigureOut">
              <a:rPr lang="fr-FR" smtClean="0"/>
              <a:t>25/02/2025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A553-7E3B-4FB3-BFB9-410F0272758F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879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B8A-2DBB-4DC0-A90F-10049F97D995}" type="datetimeFigureOut">
              <a:rPr lang="fr-FR" smtClean="0"/>
              <a:t>25/02/2025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A553-7E3B-4FB3-BFB9-410F0272758F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646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B8A-2DBB-4DC0-A90F-10049F97D995}" type="datetimeFigureOut">
              <a:rPr lang="fr-FR" smtClean="0"/>
              <a:t>25/02/2025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A553-7E3B-4FB3-BFB9-410F0272758F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524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B8A-2DBB-4DC0-A90F-10049F97D995}" type="datetimeFigureOut">
              <a:rPr lang="fr-FR" smtClean="0"/>
              <a:t>25/02/2025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A553-7E3B-4FB3-BFB9-410F0272758F}" type="slidenum">
              <a:rPr lang="fr-FR" smtClean="0"/>
              <a:t>‹N°›</a:t>
            </a:fld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573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B8A-2DBB-4DC0-A90F-10049F97D995}" type="datetimeFigureOut">
              <a:rPr lang="fr-FR" smtClean="0"/>
              <a:t>25/02/2025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A553-7E3B-4FB3-BFB9-410F0272758F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924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B8A-2DBB-4DC0-A90F-10049F97D995}" type="datetimeFigureOut">
              <a:rPr lang="fr-FR" smtClean="0"/>
              <a:t>25/02/2025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A553-7E3B-4FB3-BFB9-410F027275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7200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B8A-2DBB-4DC0-A90F-10049F97D995}" type="datetimeFigureOut">
              <a:rPr lang="fr-FR" smtClean="0"/>
              <a:t>25/02/2025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A553-7E3B-4FB3-BFB9-410F0272758F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314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CED44B8A-2DBB-4DC0-A90F-10049F97D995}" type="datetimeFigureOut">
              <a:rPr lang="fr-FR" smtClean="0"/>
              <a:t>25/02/2025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A553-7E3B-4FB3-BFB9-410F0272758F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895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44B8A-2DBB-4DC0-A90F-10049F97D995}" type="datetimeFigureOut">
              <a:rPr lang="fr-FR" smtClean="0"/>
              <a:t>25/02/2025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D1AA553-7E3B-4FB3-BFB9-410F0272758F}" type="slidenum">
              <a:rPr lang="fr-FR" smtClean="0"/>
              <a:t>‹N°›</a:t>
            </a:fld>
            <a:endParaRPr lang="fr-FR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025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05F8B2-8C5F-DDBB-0A31-CD9DD0E22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3105" y="1102554"/>
            <a:ext cx="8561747" cy="2021584"/>
          </a:xfrm>
        </p:spPr>
        <p:txBody>
          <a:bodyPr anchor="t">
            <a:normAutofit/>
          </a:bodyPr>
          <a:lstStyle/>
          <a:p>
            <a:r>
              <a:rPr lang="fr-FR" sz="4000" dirty="0"/>
              <a:t>Mise en place d’une</a:t>
            </a:r>
            <a:br>
              <a:rPr lang="fr-FR" sz="4000" dirty="0"/>
            </a:br>
            <a:r>
              <a:rPr lang="fr-FR" sz="4000" dirty="0"/>
              <a:t>Architecture Distribuée</a:t>
            </a:r>
            <a:br>
              <a:rPr lang="fr-FR" sz="4000" dirty="0"/>
            </a:br>
            <a:r>
              <a:rPr lang="fr-FR" sz="4000" dirty="0"/>
              <a:t>pour l’Analyse de Logs Web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98E41FE-5DB4-C48E-1D52-6BAA40EB4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34118"/>
            <a:ext cx="9144000" cy="1057835"/>
          </a:xfrm>
        </p:spPr>
        <p:txBody>
          <a:bodyPr>
            <a:normAutofit fontScale="85000" lnSpcReduction="20000"/>
          </a:bodyPr>
          <a:lstStyle/>
          <a:p>
            <a:r>
              <a:rPr lang="fr-FR" sz="2800" dirty="0"/>
              <a:t>Clément </a:t>
            </a:r>
            <a:r>
              <a:rPr lang="fr-FR" sz="2800" dirty="0" err="1"/>
              <a:t>Tetard</a:t>
            </a:r>
            <a:endParaRPr lang="fr-FR" sz="2800" dirty="0"/>
          </a:p>
          <a:p>
            <a:r>
              <a:rPr lang="fr-FR" sz="2800" dirty="0"/>
              <a:t>Lore Goethals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BC139ED1-0FF5-C4BA-C6FA-324942871464}"/>
              </a:ext>
            </a:extLst>
          </p:cNvPr>
          <p:cNvSpPr txBox="1">
            <a:spLocks/>
          </p:cNvSpPr>
          <p:nvPr/>
        </p:nvSpPr>
        <p:spPr>
          <a:xfrm>
            <a:off x="1515038" y="5342965"/>
            <a:ext cx="9144000" cy="744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dirty="0"/>
              <a:t>26/02/2025</a:t>
            </a:r>
          </a:p>
        </p:txBody>
      </p:sp>
    </p:spTree>
    <p:extLst>
      <p:ext uri="{BB962C8B-B14F-4D97-AF65-F5344CB8AC3E}">
        <p14:creationId xmlns:p14="http://schemas.microsoft.com/office/powerpoint/2010/main" val="2320991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A94353-C7F0-48CC-60EC-AE494F40AB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424742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A0E785-8D12-AAC0-C5BD-D642DD631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technique batch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BBA365F-0BD9-4D08-8483-F63CECBFB2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95" y="3322316"/>
            <a:ext cx="1517653" cy="151765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F1F6796-1BC2-6EE6-5F5F-52D9D80CB6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316" y="3928321"/>
            <a:ext cx="2443997" cy="94656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C71649A-6036-9B73-5B6D-4F947D1E8D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687" y="3449799"/>
            <a:ext cx="2443997" cy="112291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63B38BC-341B-EA70-CEDC-37C3010907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254" y="1335519"/>
            <a:ext cx="3657600" cy="990600"/>
          </a:xfrm>
          <a:prstGeom prst="rect">
            <a:avLst/>
          </a:prstGeom>
        </p:spPr>
      </p:pic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8F209F53-6B10-2C97-0E4E-2E9E74ACF3B4}"/>
              </a:ext>
            </a:extLst>
          </p:cNvPr>
          <p:cNvSpPr/>
          <p:nvPr/>
        </p:nvSpPr>
        <p:spPr>
          <a:xfrm>
            <a:off x="3110926" y="4081142"/>
            <a:ext cx="798022" cy="5614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196E8A7B-3DD2-6651-C43F-FC956EEE83AE}"/>
              </a:ext>
            </a:extLst>
          </p:cNvPr>
          <p:cNvSpPr/>
          <p:nvPr/>
        </p:nvSpPr>
        <p:spPr>
          <a:xfrm>
            <a:off x="7017489" y="4059499"/>
            <a:ext cx="798022" cy="5614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6645C4FD-9100-A6FF-E432-56EF8910C7D3}"/>
              </a:ext>
            </a:extLst>
          </p:cNvPr>
          <p:cNvSpPr/>
          <p:nvPr/>
        </p:nvSpPr>
        <p:spPr>
          <a:xfrm rot="16200000">
            <a:off x="8652944" y="2635092"/>
            <a:ext cx="798022" cy="5614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5059026-B953-A02F-B746-8CEBA6BAD594}"/>
              </a:ext>
            </a:extLst>
          </p:cNvPr>
          <p:cNvSpPr txBox="1"/>
          <p:nvPr/>
        </p:nvSpPr>
        <p:spPr>
          <a:xfrm>
            <a:off x="1223904" y="4717262"/>
            <a:ext cx="1517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Fichier local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35408CF-EB77-0A81-1515-12AEBBF1D5B1}"/>
              </a:ext>
            </a:extLst>
          </p:cNvPr>
          <p:cNvSpPr txBox="1"/>
          <p:nvPr/>
        </p:nvSpPr>
        <p:spPr>
          <a:xfrm>
            <a:off x="4464803" y="4775912"/>
            <a:ext cx="2676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 </a:t>
            </a:r>
            <a:r>
              <a:rPr lang="fr-FR" dirty="0" err="1"/>
              <a:t>namenode</a:t>
            </a:r>
            <a:endParaRPr lang="fr-FR" dirty="0"/>
          </a:p>
          <a:p>
            <a:r>
              <a:rPr lang="fr-FR" dirty="0"/>
              <a:t>1 </a:t>
            </a:r>
            <a:r>
              <a:rPr lang="fr-FR" dirty="0" err="1"/>
              <a:t>secondary</a:t>
            </a:r>
            <a:r>
              <a:rPr lang="fr-FR" dirty="0"/>
              <a:t> </a:t>
            </a:r>
            <a:r>
              <a:rPr lang="fr-FR" dirty="0" err="1"/>
              <a:t>namenode</a:t>
            </a:r>
            <a:endParaRPr lang="fr-FR" dirty="0"/>
          </a:p>
          <a:p>
            <a:r>
              <a:rPr lang="fr-FR" dirty="0"/>
              <a:t>4 </a:t>
            </a:r>
            <a:r>
              <a:rPr lang="fr-FR" dirty="0" err="1"/>
              <a:t>datanodes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ACB4A89-5B6C-DD43-ABEA-6D4BE70B00EA}"/>
              </a:ext>
            </a:extLst>
          </p:cNvPr>
          <p:cNvSpPr txBox="1"/>
          <p:nvPr/>
        </p:nvSpPr>
        <p:spPr>
          <a:xfrm>
            <a:off x="8259072" y="4954102"/>
            <a:ext cx="2295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 </a:t>
            </a:r>
            <a:r>
              <a:rPr lang="fr-FR" dirty="0" err="1"/>
              <a:t>spark</a:t>
            </a:r>
            <a:r>
              <a:rPr lang="fr-FR" dirty="0"/>
              <a:t>-master</a:t>
            </a:r>
          </a:p>
          <a:p>
            <a:r>
              <a:rPr lang="fr-FR" dirty="0"/>
              <a:t>4 </a:t>
            </a:r>
            <a:r>
              <a:rPr lang="fr-FR" dirty="0" err="1"/>
              <a:t>spark-workers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845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0359A4-F2D8-97B9-A268-31CF20197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320E31-5C8B-E09B-5FD0-68E1512CB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technique </a:t>
            </a:r>
            <a:r>
              <a:rPr lang="fr-FR" dirty="0" err="1"/>
              <a:t>stream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1A86485-A459-4CBF-F187-8FFBCCB9E4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68" y="3388785"/>
            <a:ext cx="1517653" cy="151765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3A0D564-E00F-7181-A161-3FC24B81D8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898" y="3549410"/>
            <a:ext cx="2443997" cy="112291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57F99AF-137B-10A3-101B-9449DE56E2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454" y="1005075"/>
            <a:ext cx="3657600" cy="9906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B6BD979-2795-0018-D950-9274E857ED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499" y="3128196"/>
            <a:ext cx="2234020" cy="135574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250428D-7CE5-0BE3-A6E9-48A1B09288E7}"/>
              </a:ext>
            </a:extLst>
          </p:cNvPr>
          <p:cNvSpPr txBox="1"/>
          <p:nvPr/>
        </p:nvSpPr>
        <p:spPr>
          <a:xfrm>
            <a:off x="504763" y="4857781"/>
            <a:ext cx="2467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data-generator.py</a:t>
            </a:r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B3991120-E781-B6ED-42DC-4926985819CF}"/>
              </a:ext>
            </a:extLst>
          </p:cNvPr>
          <p:cNvSpPr/>
          <p:nvPr/>
        </p:nvSpPr>
        <p:spPr>
          <a:xfrm>
            <a:off x="2562848" y="4147611"/>
            <a:ext cx="798022" cy="5614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B7666AB1-862D-C721-E419-D567F46BB6B7}"/>
              </a:ext>
            </a:extLst>
          </p:cNvPr>
          <p:cNvSpPr/>
          <p:nvPr/>
        </p:nvSpPr>
        <p:spPr>
          <a:xfrm>
            <a:off x="6081116" y="4072574"/>
            <a:ext cx="887549" cy="5614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C9B69D23-FB4A-3924-FCD8-35B4DEEF49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262" y="4353304"/>
            <a:ext cx="1628431" cy="881218"/>
          </a:xfrm>
          <a:prstGeom prst="rect">
            <a:avLst/>
          </a:prstGeom>
        </p:spPr>
      </p:pic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76355EEE-9AB9-AAB3-B6F4-49E9B1FB3BD3}"/>
              </a:ext>
            </a:extLst>
          </p:cNvPr>
          <p:cNvSpPr/>
          <p:nvPr/>
        </p:nvSpPr>
        <p:spPr>
          <a:xfrm rot="16200000">
            <a:off x="8579150" y="2451540"/>
            <a:ext cx="887549" cy="5614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EFA22F8-7181-CEE5-1672-0352D4CA3FDB}"/>
              </a:ext>
            </a:extLst>
          </p:cNvPr>
          <p:cNvSpPr txBox="1"/>
          <p:nvPr/>
        </p:nvSpPr>
        <p:spPr>
          <a:xfrm>
            <a:off x="3632522" y="5385885"/>
            <a:ext cx="3189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 conteneur Kafka (1 broker)</a:t>
            </a:r>
          </a:p>
          <a:p>
            <a:r>
              <a:rPr lang="fr-FR" dirty="0"/>
              <a:t>1 </a:t>
            </a:r>
            <a:r>
              <a:rPr lang="fr-FR" dirty="0" err="1"/>
              <a:t>zookeeper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BDDB900-35D0-A4E2-D022-31A52BE9F8C0}"/>
              </a:ext>
            </a:extLst>
          </p:cNvPr>
          <p:cNvSpPr txBox="1"/>
          <p:nvPr/>
        </p:nvSpPr>
        <p:spPr>
          <a:xfrm>
            <a:off x="8155849" y="5014028"/>
            <a:ext cx="2295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 </a:t>
            </a:r>
            <a:r>
              <a:rPr lang="fr-FR" dirty="0" err="1"/>
              <a:t>spark</a:t>
            </a:r>
            <a:r>
              <a:rPr lang="fr-FR" dirty="0"/>
              <a:t>-master</a:t>
            </a:r>
          </a:p>
          <a:p>
            <a:r>
              <a:rPr lang="fr-FR" dirty="0"/>
              <a:t>4 </a:t>
            </a:r>
            <a:r>
              <a:rPr lang="fr-FR" dirty="0" err="1"/>
              <a:t>spark-workers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7047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C9726D-14B1-CD24-5403-598F2CDD3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fr-FR" dirty="0"/>
              <a:t>Implémentation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6596E6-2E1C-51CA-B0DC-B9B7701B93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34695" y="2010877"/>
            <a:ext cx="4608576" cy="3823865"/>
          </a:xfrm>
        </p:spPr>
        <p:txBody>
          <a:bodyPr>
            <a:normAutofit/>
          </a:bodyPr>
          <a:lstStyle/>
          <a:p>
            <a:pPr marL="0" indent="0">
              <a:spcBef>
                <a:spcPts val="1125"/>
              </a:spcBef>
              <a:buNone/>
            </a:pPr>
            <a:r>
              <a:rPr lang="fr-FR" b="1" dirty="0">
                <a:effectLst/>
              </a:rPr>
              <a:t>Jobs Batch</a:t>
            </a:r>
          </a:p>
          <a:p>
            <a:pPr marL="0" indent="0">
              <a:buNone/>
            </a:pPr>
            <a:r>
              <a:rPr lang="fr-FR" dirty="0">
                <a:effectLst/>
                <a:latin typeface="Consolas" panose="020B0609020204030204" pitchFamily="49" charset="0"/>
              </a:rPr>
              <a:t>products_count.py</a:t>
            </a:r>
          </a:p>
          <a:p>
            <a:pPr marL="0" indent="0">
              <a:buNone/>
            </a:pPr>
            <a:r>
              <a:rPr lang="fr-FR" dirty="0">
                <a:effectLst/>
                <a:latin typeface="Consolas" panose="020B0609020204030204" pitchFamily="49" charset="0"/>
              </a:rPr>
              <a:t>status_count.py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8054189-6C4B-15F9-CDE6-E4B0E8C8BA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817400"/>
          </a:xfrm>
        </p:spPr>
        <p:txBody>
          <a:bodyPr>
            <a:normAutofit/>
          </a:bodyPr>
          <a:lstStyle/>
          <a:p>
            <a:pPr marL="0" indent="0">
              <a:spcBef>
                <a:spcPts val="1125"/>
              </a:spcBef>
              <a:buNone/>
            </a:pPr>
            <a:r>
              <a:rPr lang="fr-FR" b="1" dirty="0">
                <a:effectLst/>
              </a:rPr>
              <a:t>Jobs Streaming</a:t>
            </a:r>
          </a:p>
          <a:p>
            <a:pPr marL="0" indent="0">
              <a:buNone/>
            </a:pPr>
            <a:r>
              <a:rPr lang="fr-FR" dirty="0">
                <a:effectLst/>
                <a:latin typeface="Consolas" panose="020B0609020204030204" pitchFamily="49" charset="0"/>
              </a:rPr>
              <a:t>streamUrl.py</a:t>
            </a:r>
          </a:p>
          <a:p>
            <a:pPr marL="0" indent="0">
              <a:buNone/>
            </a:pPr>
            <a:r>
              <a:rPr lang="fr-FR" dirty="0">
                <a:effectLst/>
                <a:latin typeface="Consolas" panose="020B0609020204030204" pitchFamily="49" charset="0"/>
              </a:rPr>
              <a:t>streamErreur.py</a:t>
            </a:r>
          </a:p>
        </p:txBody>
      </p:sp>
    </p:spTree>
    <p:extLst>
      <p:ext uri="{BB962C8B-B14F-4D97-AF65-F5344CB8AC3E}">
        <p14:creationId xmlns:p14="http://schemas.microsoft.com/office/powerpoint/2010/main" val="2761359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ADD89E-102B-4721-C13F-10122AA145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88789A-BE5F-AFE7-017B-3009CF093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96482"/>
          </a:xfrm>
        </p:spPr>
        <p:txBody>
          <a:bodyPr anchor="t">
            <a:normAutofit/>
          </a:bodyPr>
          <a:lstStyle/>
          <a:p>
            <a:r>
              <a:rPr lang="fr-FR" b="1" dirty="0"/>
              <a:t>Jobs Batch: </a:t>
            </a:r>
            <a:r>
              <a:rPr lang="fr-FR" dirty="0">
                <a:effectLst/>
                <a:latin typeface="Consolas" panose="020B0609020204030204" pitchFamily="49" charset="0"/>
              </a:rPr>
              <a:t>products_count.py:</a:t>
            </a:r>
            <a:br>
              <a:rPr lang="fr-FR" dirty="0">
                <a:effectLst/>
                <a:latin typeface="Consolas" panose="020B0609020204030204" pitchFamily="49" charset="0"/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CE3E8F-BF47-B8C2-D293-B93C2689B6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48229" y="2177143"/>
            <a:ext cx="4895042" cy="109648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b="1" dirty="0"/>
              <a:t>Fonction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dirty="0"/>
              <a:t>- Analyse des produits les plus demandés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dirty="0"/>
              <a:t>- Sauvegarder dans MongoDB</a:t>
            </a:r>
          </a:p>
          <a:p>
            <a:pPr marL="0" indent="0">
              <a:buNone/>
            </a:pPr>
            <a:endParaRPr lang="fr-FR" sz="1800" dirty="0"/>
          </a:p>
        </p:txBody>
      </p:sp>
      <p:pic>
        <p:nvPicPr>
          <p:cNvPr id="7" name="Espace réservé du contenu 5">
            <a:extLst>
              <a:ext uri="{FF2B5EF4-FFF2-40B4-BE49-F238E27FC236}">
                <a16:creationId xmlns:a16="http://schemas.microsoft.com/office/drawing/2014/main" id="{FCE56023-8527-15E4-0761-DBA8B6EE1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1" y="1001921"/>
            <a:ext cx="3750940" cy="4854158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1D8908F3-E36F-C98E-FC63-0BC9FFBA0A9B}"/>
              </a:ext>
            </a:extLst>
          </p:cNvPr>
          <p:cNvSpPr txBox="1"/>
          <p:nvPr/>
        </p:nvSpPr>
        <p:spPr>
          <a:xfrm>
            <a:off x="1248229" y="3963963"/>
            <a:ext cx="61032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sz="1800" b="1" dirty="0"/>
              <a:t>Structure MongoDB :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800" dirty="0" err="1"/>
              <a:t>logs.products_count</a:t>
            </a:r>
            <a:r>
              <a:rPr lang="fr-FR" sz="1800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800" dirty="0"/>
              <a:t>    "Name": "</a:t>
            </a:r>
            <a:r>
              <a:rPr lang="fr-FR" sz="1800" dirty="0" err="1"/>
              <a:t>product_name</a:t>
            </a:r>
            <a:r>
              <a:rPr lang="fr-FR" sz="1800" dirty="0"/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800" dirty="0"/>
              <a:t>    "ID": "</a:t>
            </a:r>
            <a:r>
              <a:rPr lang="fr-FR" sz="1800" dirty="0" err="1"/>
              <a:t>product_id</a:t>
            </a:r>
            <a:r>
              <a:rPr lang="fr-FR" sz="1800" dirty="0"/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800" dirty="0"/>
              <a:t>    "count": </a:t>
            </a:r>
            <a:r>
              <a:rPr lang="fr-FR" sz="1800" dirty="0" err="1"/>
              <a:t>number</a:t>
            </a:r>
            <a:endParaRPr lang="fr-FR" sz="1800" dirty="0"/>
          </a:p>
          <a:p>
            <a:pPr marL="0" indent="0">
              <a:spcBef>
                <a:spcPts val="0"/>
              </a:spcBef>
              <a:buNone/>
            </a:pPr>
            <a:r>
              <a:rPr lang="fr-FR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7167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5855F-95EE-6F81-1955-3DA01BEC4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6DFA33-0960-21A1-5D93-09A0F8D0C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96482"/>
          </a:xfrm>
        </p:spPr>
        <p:txBody>
          <a:bodyPr anchor="t">
            <a:normAutofit/>
          </a:bodyPr>
          <a:lstStyle/>
          <a:p>
            <a:r>
              <a:rPr lang="fr-FR" b="1" dirty="0"/>
              <a:t>Jobs Batch: </a:t>
            </a:r>
            <a:r>
              <a:rPr lang="fr-FR" dirty="0">
                <a:effectLst/>
                <a:latin typeface="Consolas" panose="020B0609020204030204" pitchFamily="49" charset="0"/>
              </a:rPr>
              <a:t>status_count.py:</a:t>
            </a:r>
            <a:br>
              <a:rPr lang="fr-FR" dirty="0">
                <a:effectLst/>
                <a:latin typeface="Consolas" panose="020B0609020204030204" pitchFamily="49" charset="0"/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6EA461-DC27-9060-3475-05F986AB0E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48229" y="2177143"/>
            <a:ext cx="4895042" cy="109648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b="1" dirty="0"/>
              <a:t>Fonction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dirty="0"/>
              <a:t>- Analyse des codes HTTP par heure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dirty="0"/>
              <a:t>- Sauvegarder dans MongoDB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F3AAD11-317B-78BD-E6E1-95372B4E73C8}"/>
              </a:ext>
            </a:extLst>
          </p:cNvPr>
          <p:cNvSpPr txBox="1"/>
          <p:nvPr/>
        </p:nvSpPr>
        <p:spPr>
          <a:xfrm>
            <a:off x="1248229" y="3717222"/>
            <a:ext cx="610325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sz="1800" b="1" dirty="0"/>
              <a:t>Structure MongoDB :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800" dirty="0" err="1"/>
              <a:t>logs.status_count</a:t>
            </a:r>
            <a:r>
              <a:rPr lang="fr-FR" sz="1800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800" dirty="0"/>
              <a:t>    "</a:t>
            </a:r>
            <a:r>
              <a:rPr lang="fr-FR" sz="1800" dirty="0" err="1"/>
              <a:t>window</a:t>
            </a:r>
            <a:r>
              <a:rPr lang="fr-FR" sz="1800" dirty="0"/>
              <a:t>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800" dirty="0"/>
              <a:t>        "start": timestamp,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800" dirty="0"/>
              <a:t>        "end": timestamp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800" dirty="0"/>
              <a:t>  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800" dirty="0"/>
              <a:t>    "</a:t>
            </a:r>
            <a:r>
              <a:rPr lang="fr-FR" sz="1800" dirty="0" err="1"/>
              <a:t>status_code</a:t>
            </a:r>
            <a:r>
              <a:rPr lang="fr-FR" sz="1800" dirty="0"/>
              <a:t>": count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800" dirty="0"/>
              <a:t>}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F6DD4172-8273-9892-40F7-62753AA796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188657" y="1106102"/>
            <a:ext cx="3795529" cy="4767820"/>
          </a:xfrm>
        </p:spPr>
      </p:pic>
    </p:spTree>
    <p:extLst>
      <p:ext uri="{BB962C8B-B14F-4D97-AF65-F5344CB8AC3E}">
        <p14:creationId xmlns:p14="http://schemas.microsoft.com/office/powerpoint/2010/main" val="2751777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5781FB-C839-93B0-04D9-5FE667D359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C0E86E-C838-BF7D-ECA1-C87E78763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96482"/>
          </a:xfrm>
        </p:spPr>
        <p:txBody>
          <a:bodyPr anchor="t">
            <a:normAutofit/>
          </a:bodyPr>
          <a:lstStyle/>
          <a:p>
            <a:r>
              <a:rPr lang="fr-FR" b="1" dirty="0"/>
              <a:t>Jobs Stream: </a:t>
            </a:r>
            <a:r>
              <a:rPr lang="fr-FR" dirty="0">
                <a:effectLst/>
                <a:latin typeface="Consolas" panose="020B0609020204030204" pitchFamily="49" charset="0"/>
              </a:rPr>
              <a:t>streamUrl.py:</a:t>
            </a:r>
            <a:br>
              <a:rPr lang="fr-FR" dirty="0">
                <a:effectLst/>
                <a:latin typeface="Consolas" panose="020B0609020204030204" pitchFamily="49" charset="0"/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402F5D-944B-8C3C-C9E6-F7754B30F5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48229" y="2177143"/>
            <a:ext cx="4895042" cy="109648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b="1" dirty="0"/>
              <a:t>Fonction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dirty="0"/>
              <a:t>- Surveillance des Url les plus consultés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dirty="0"/>
              <a:t>- Fenêtres temporelles de 1 minute, </a:t>
            </a:r>
            <a:r>
              <a:rPr lang="fr-FR" sz="1800" dirty="0" err="1"/>
              <a:t>sliding</a:t>
            </a:r>
            <a:r>
              <a:rPr lang="fr-FR" sz="1800" dirty="0"/>
              <a:t> </a:t>
            </a:r>
            <a:r>
              <a:rPr lang="fr-FR" sz="1800" dirty="0" err="1"/>
              <a:t>interval</a:t>
            </a:r>
            <a:r>
              <a:rPr lang="fr-FR" sz="1800" dirty="0"/>
              <a:t> 1 minute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FD351D4-C59A-9C82-2782-D37767562766}"/>
              </a:ext>
            </a:extLst>
          </p:cNvPr>
          <p:cNvSpPr txBox="1"/>
          <p:nvPr/>
        </p:nvSpPr>
        <p:spPr>
          <a:xfrm>
            <a:off x="1248229" y="3717222"/>
            <a:ext cx="610325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sz="1800" b="1" dirty="0"/>
              <a:t>Structure MongoDB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dirty="0" err="1"/>
              <a:t>logs.IpWatch</a:t>
            </a:r>
            <a:r>
              <a:rPr lang="fr-FR" sz="1800" dirty="0"/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dirty="0"/>
              <a:t>    "</a:t>
            </a:r>
            <a:r>
              <a:rPr lang="fr-FR" sz="1800" dirty="0" err="1"/>
              <a:t>start_time</a:t>
            </a:r>
            <a:r>
              <a:rPr lang="fr-FR" sz="1800" dirty="0"/>
              <a:t>": timestamp,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dirty="0"/>
              <a:t>    "</a:t>
            </a:r>
            <a:r>
              <a:rPr lang="fr-FR" sz="1800" dirty="0" err="1"/>
              <a:t>end_time</a:t>
            </a:r>
            <a:r>
              <a:rPr lang="fr-FR" sz="1800" dirty="0"/>
              <a:t>": timestamp,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dirty="0"/>
              <a:t>    "url": "url",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dirty="0"/>
              <a:t>    "count": </a:t>
            </a:r>
            <a:r>
              <a:rPr lang="fr-FR" sz="1800" dirty="0" err="1"/>
              <a:t>number</a:t>
            </a:r>
            <a:endParaRPr lang="fr-FR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dirty="0"/>
              <a:t>}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A329B81-3A99-8A21-3B06-C910546E7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2975" y="1024812"/>
            <a:ext cx="4290432" cy="48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059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8DF52A-E68C-7D24-E25E-355814A5B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F2E55A-EE41-4037-EB68-99572EF23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96482"/>
          </a:xfrm>
        </p:spPr>
        <p:txBody>
          <a:bodyPr anchor="t">
            <a:normAutofit/>
          </a:bodyPr>
          <a:lstStyle/>
          <a:p>
            <a:r>
              <a:rPr lang="fr-FR" b="1" dirty="0"/>
              <a:t>Jobs Stream: </a:t>
            </a:r>
            <a:r>
              <a:rPr lang="fr-FR" dirty="0">
                <a:effectLst/>
                <a:latin typeface="Consolas" panose="020B0609020204030204" pitchFamily="49" charset="0"/>
              </a:rPr>
              <a:t>streamErreur.py:</a:t>
            </a:r>
            <a:br>
              <a:rPr lang="fr-FR" dirty="0">
                <a:effectLst/>
                <a:latin typeface="Consolas" panose="020B0609020204030204" pitchFamily="49" charset="0"/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102DE8-9D33-BB67-DF72-A9361A499A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48229" y="2177143"/>
            <a:ext cx="5210628" cy="109648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b="1" dirty="0"/>
              <a:t>Fonction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dirty="0"/>
              <a:t>- Détection des pics d'erreurs (404/500)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dirty="0"/>
              <a:t>- Fenêtres temporelles de 2 minutes, </a:t>
            </a:r>
            <a:r>
              <a:rPr lang="fr-FR" sz="1800" dirty="0" err="1"/>
              <a:t>sliding</a:t>
            </a:r>
            <a:r>
              <a:rPr lang="fr-FR" sz="1800" dirty="0"/>
              <a:t> </a:t>
            </a:r>
            <a:r>
              <a:rPr lang="fr-FR" sz="1800" dirty="0" err="1"/>
              <a:t>interval</a:t>
            </a:r>
            <a:r>
              <a:rPr lang="fr-FR" sz="1800" dirty="0"/>
              <a:t> 2 minutes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dirty="0"/>
              <a:t>- Seuils d'alerte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BAA9D54-1C5C-1797-BFD7-DA48018FDBE2}"/>
              </a:ext>
            </a:extLst>
          </p:cNvPr>
          <p:cNvSpPr txBox="1"/>
          <p:nvPr/>
        </p:nvSpPr>
        <p:spPr>
          <a:xfrm>
            <a:off x="1248229" y="3847848"/>
            <a:ext cx="610325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sz="1800" b="1" dirty="0"/>
              <a:t>Structure MongoDB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dirty="0" err="1"/>
              <a:t>logs.streamErreur</a:t>
            </a:r>
            <a:r>
              <a:rPr lang="fr-FR" sz="1800" dirty="0"/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dirty="0"/>
              <a:t>    "</a:t>
            </a:r>
            <a:r>
              <a:rPr lang="fr-FR" sz="1800" dirty="0" err="1"/>
              <a:t>start_time</a:t>
            </a:r>
            <a:r>
              <a:rPr lang="fr-FR" sz="1800" dirty="0"/>
              <a:t>": timestamp,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dirty="0"/>
              <a:t>    "</a:t>
            </a:r>
            <a:r>
              <a:rPr lang="fr-FR" sz="1800" dirty="0" err="1"/>
              <a:t>end_time</a:t>
            </a:r>
            <a:r>
              <a:rPr lang="fr-FR" sz="1800" dirty="0"/>
              <a:t>": timestamp,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dirty="0"/>
              <a:t>    "</a:t>
            </a:r>
            <a:r>
              <a:rPr lang="fr-FR" sz="1800" dirty="0" err="1"/>
              <a:t>status</a:t>
            </a:r>
            <a:r>
              <a:rPr lang="fr-FR" sz="1800" dirty="0"/>
              <a:t>": </a:t>
            </a:r>
            <a:r>
              <a:rPr lang="fr-FR" sz="1800" dirty="0" err="1"/>
              <a:t>number</a:t>
            </a:r>
            <a:r>
              <a:rPr lang="fr-FR" sz="1800" dirty="0"/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dirty="0"/>
              <a:t>    "count": </a:t>
            </a:r>
            <a:r>
              <a:rPr lang="fr-FR" sz="1800" dirty="0" err="1"/>
              <a:t>number</a:t>
            </a:r>
            <a:endParaRPr lang="fr-FR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dirty="0"/>
              <a:t>}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52AD8BF-814A-55F2-0312-6A2EE00F0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018" y="1017061"/>
            <a:ext cx="3985605" cy="482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328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7C15AB-BC9C-10E3-B298-B139E72A0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Live démo ?</a:t>
            </a:r>
          </a:p>
        </p:txBody>
      </p:sp>
    </p:spTree>
    <p:extLst>
      <p:ext uri="{BB962C8B-B14F-4D97-AF65-F5344CB8AC3E}">
        <p14:creationId xmlns:p14="http://schemas.microsoft.com/office/powerpoint/2010/main" val="1693291144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Vert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Galerie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e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88</TotalTime>
  <Words>387</Words>
  <Application>Microsoft Office PowerPoint</Application>
  <PresentationFormat>Grand écran</PresentationFormat>
  <Paragraphs>93</Paragraphs>
  <Slides>10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Aptos</vt:lpstr>
      <vt:lpstr>Arial</vt:lpstr>
      <vt:lpstr>Consolas</vt:lpstr>
      <vt:lpstr>Palatino Linotype</vt:lpstr>
      <vt:lpstr>Galerie</vt:lpstr>
      <vt:lpstr>Mise en place d’une Architecture Distribuée pour l’Analyse de Logs Web</vt:lpstr>
      <vt:lpstr>Architecture technique batch</vt:lpstr>
      <vt:lpstr>Architecture technique stream</vt:lpstr>
      <vt:lpstr>Implémentation</vt:lpstr>
      <vt:lpstr>Jobs Batch: products_count.py: </vt:lpstr>
      <vt:lpstr>Jobs Batch: status_count.py: </vt:lpstr>
      <vt:lpstr>Jobs Stream: streamUrl.py: </vt:lpstr>
      <vt:lpstr>Jobs Stream: streamErreur.py: </vt:lpstr>
      <vt:lpstr>Live démo ?</vt:lpstr>
      <vt:lpstr>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Lore Goethals</dc:creator>
  <cp:lastModifiedBy>Clement Tetard</cp:lastModifiedBy>
  <cp:revision>17</cp:revision>
  <dcterms:created xsi:type="dcterms:W3CDTF">2025-02-25T12:21:38Z</dcterms:created>
  <dcterms:modified xsi:type="dcterms:W3CDTF">2025-02-25T15:22:25Z</dcterms:modified>
</cp:coreProperties>
</file>