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283" autoAdjust="0"/>
  </p:normalViewPr>
  <p:slideViewPr>
    <p:cSldViewPr snapToGrid="0">
      <p:cViewPr varScale="1">
        <p:scale>
          <a:sx n="56" d="100"/>
          <a:sy n="5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FB1BD-183E-40DD-B992-C8D28A65D0BC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F6F7-2778-4174-AB5B-B167836FA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MongoDBData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AD09-9E56-22D9-B9DF-7F4B2B6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960B68-AFB2-4101-08DB-8A3B33B3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FBF48-194D-4FB9-7195-7310A204D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MongoDBData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E3276-5A0C-6CE7-165B-AB7C42688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6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r>
              <a:rPr lang="fr-FR" b="1" dirty="0">
                <a:effectLst/>
              </a:rPr>
              <a:t>Jobs Batch</a:t>
            </a:r>
          </a:p>
          <a:p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</a:p>
          <a:p>
            <a:pPr marL="171450" indent="-171450">
              <a:buFontTx/>
              <a:buChar char="-"/>
            </a:pPr>
            <a:r>
              <a:rPr lang="fr-FR" dirty="0"/>
              <a:t>Analyse des produits les plus demandés</a:t>
            </a:r>
          </a:p>
          <a:p>
            <a:pPr marL="171450" indent="-171450">
              <a:buFontTx/>
              <a:buChar char="-"/>
            </a:pPr>
            <a:r>
              <a:rPr lang="fr-FR" dirty="0"/>
              <a:t>Structure des données dans MongoDB</a:t>
            </a:r>
          </a:p>
          <a:p>
            <a:pPr marL="0" indent="0">
              <a:buFontTx/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Analyse des codes HTTP par heure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Structure des données dans MongoDB</a:t>
            </a:r>
          </a:p>
          <a:p>
            <a:endParaRPr lang="fr-FR" dirty="0"/>
          </a:p>
          <a:p>
            <a:pPr>
              <a:spcBef>
                <a:spcPts val="1125"/>
              </a:spcBef>
            </a:pPr>
            <a:r>
              <a:rPr lang="fr-FR" b="1" dirty="0">
                <a:effectLst/>
              </a:rPr>
              <a:t>Jobs Streaming</a:t>
            </a:r>
          </a:p>
          <a:p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Surveillance de l'activité IP</a:t>
            </a:r>
          </a:p>
          <a:p>
            <a:pPr marL="171450" indent="-171450">
              <a:buFontTx/>
              <a:buChar char="-"/>
            </a:pPr>
            <a:r>
              <a:rPr lang="fr-FR" dirty="0"/>
              <a:t>Fenêtres temporelles de 2 minutes</a:t>
            </a:r>
          </a:p>
          <a:p>
            <a:pPr marL="0" indent="0">
              <a:buFontTx/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Détection des pics d'erreurs (404/500)</a:t>
            </a:r>
          </a:p>
          <a:p>
            <a:pPr marL="171450" indent="-171450">
              <a:buFontTx/>
              <a:buChar char="-"/>
            </a:pPr>
            <a:r>
              <a:rPr lang="fr-FR" dirty="0"/>
              <a:t>Fenêtres temporelles de 2 minutes</a:t>
            </a:r>
          </a:p>
          <a:p>
            <a:pPr marL="171450" indent="-171450">
              <a:buFontTx/>
              <a:buChar char="-"/>
            </a:pPr>
            <a:r>
              <a:rPr lang="fr-FR" dirty="0"/>
              <a:t>Seuils d'alerte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  <a:p>
            <a:r>
              <a:rPr lang="fr-FR" dirty="0"/>
              <a:t>Persistance des données avec MongoDB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5F8B2-8C5F-DDBB-0A31-CD9DD0E2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2021584"/>
          </a:xfrm>
        </p:spPr>
        <p:txBody>
          <a:bodyPr anchor="t">
            <a:normAutofit/>
          </a:bodyPr>
          <a:lstStyle/>
          <a:p>
            <a:r>
              <a:rPr lang="fr-FR" sz="4000" dirty="0"/>
              <a:t>Mise en place d’une Architecture Distribuée pour</a:t>
            </a:r>
            <a:br>
              <a:rPr lang="fr-FR" sz="4000" dirty="0"/>
            </a:br>
            <a:r>
              <a:rPr lang="fr-FR" sz="4000" dirty="0"/>
              <a:t>l’Analyse de Logs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41FE-5DB4-C48E-1D52-6BAA40EB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118"/>
            <a:ext cx="9144000" cy="1057835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/>
              <a:t>Clément </a:t>
            </a:r>
            <a:r>
              <a:rPr lang="fr-FR" sz="2800" dirty="0" err="1"/>
              <a:t>Tetard</a:t>
            </a:r>
            <a:endParaRPr lang="fr-FR" sz="2800" dirty="0"/>
          </a:p>
          <a:p>
            <a:r>
              <a:rPr lang="fr-FR" sz="2800" dirty="0"/>
              <a:t>Lore Goethals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C139ED1-0FF5-C4BA-C6FA-324942871464}"/>
              </a:ext>
            </a:extLst>
          </p:cNvPr>
          <p:cNvSpPr txBox="1">
            <a:spLocks/>
          </p:cNvSpPr>
          <p:nvPr/>
        </p:nvSpPr>
        <p:spPr>
          <a:xfrm>
            <a:off x="1515038" y="5342965"/>
            <a:ext cx="9144000" cy="7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23209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E785-8D12-AAC0-C5BD-D642DD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batch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A365F-0BD9-4D08-8483-F63CECBF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5" y="3322316"/>
            <a:ext cx="1517653" cy="151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1F6796-1BC2-6EE6-5F5F-52D9D80CB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6" y="3928321"/>
            <a:ext cx="2443997" cy="9465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71649A-6036-9B73-5B6D-4F947D1E8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7" y="3449799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3B38BC-341B-EA70-CEDC-37C301090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335519"/>
            <a:ext cx="3657600" cy="99060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F209F53-6B10-2C97-0E4E-2E9E74ACF3B4}"/>
              </a:ext>
            </a:extLst>
          </p:cNvPr>
          <p:cNvSpPr/>
          <p:nvPr/>
        </p:nvSpPr>
        <p:spPr>
          <a:xfrm>
            <a:off x="3110926" y="408114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96E8A7B-3DD2-6651-C43F-FC956EEE83AE}"/>
              </a:ext>
            </a:extLst>
          </p:cNvPr>
          <p:cNvSpPr/>
          <p:nvPr/>
        </p:nvSpPr>
        <p:spPr>
          <a:xfrm>
            <a:off x="7017489" y="4059499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645C4FD-9100-A6FF-E432-56EF8910C7D3}"/>
              </a:ext>
            </a:extLst>
          </p:cNvPr>
          <p:cNvSpPr/>
          <p:nvPr/>
        </p:nvSpPr>
        <p:spPr>
          <a:xfrm rot="16200000">
            <a:off x="8652944" y="263509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059026-B953-A02F-B746-8CEBA6BAD594}"/>
              </a:ext>
            </a:extLst>
          </p:cNvPr>
          <p:cNvSpPr txBox="1"/>
          <p:nvPr/>
        </p:nvSpPr>
        <p:spPr>
          <a:xfrm>
            <a:off x="1223904" y="4717262"/>
            <a:ext cx="15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408CF-EB77-0A81-1515-12AEBBF1D5B1}"/>
              </a:ext>
            </a:extLst>
          </p:cNvPr>
          <p:cNvSpPr txBox="1"/>
          <p:nvPr/>
        </p:nvSpPr>
        <p:spPr>
          <a:xfrm>
            <a:off x="4464803" y="4775912"/>
            <a:ext cx="26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datanodes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CB4A89-5B6C-DD43-ABEA-6D4BE70B00EA}"/>
              </a:ext>
            </a:extLst>
          </p:cNvPr>
          <p:cNvSpPr txBox="1"/>
          <p:nvPr/>
        </p:nvSpPr>
        <p:spPr>
          <a:xfrm>
            <a:off x="8259072" y="4954102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59A4-F2D8-97B9-A268-31CF2019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0E31-5C8B-E09B-5FD0-68E1512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A86485-A459-4CBF-F187-8FFBCCB9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8" y="3388785"/>
            <a:ext cx="1517653" cy="1517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A0D564-E00F-7181-A161-3FC24B81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98" y="3549410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7F99AF-137B-10A3-101B-9449DE56E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54" y="1005075"/>
            <a:ext cx="3657600" cy="990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6BD979-2795-0018-D950-9274E857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99" y="3128196"/>
            <a:ext cx="2234020" cy="13557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50428D-7CE5-0BE3-A6E9-48A1B09288E7}"/>
              </a:ext>
            </a:extLst>
          </p:cNvPr>
          <p:cNvSpPr txBox="1"/>
          <p:nvPr/>
        </p:nvSpPr>
        <p:spPr>
          <a:xfrm>
            <a:off x="504763" y="4857781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data-generator.py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3991120-E781-B6ED-42DC-4926985819CF}"/>
              </a:ext>
            </a:extLst>
          </p:cNvPr>
          <p:cNvSpPr/>
          <p:nvPr/>
        </p:nvSpPr>
        <p:spPr>
          <a:xfrm>
            <a:off x="2562848" y="4147611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7666AB1-862D-C721-E419-D567F46BB6B7}"/>
              </a:ext>
            </a:extLst>
          </p:cNvPr>
          <p:cNvSpPr/>
          <p:nvPr/>
        </p:nvSpPr>
        <p:spPr>
          <a:xfrm>
            <a:off x="6081116" y="4072574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B69D23-FB4A-3924-FCD8-35B4DEEF4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62" y="4353304"/>
            <a:ext cx="1628431" cy="881218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6355EEE-9AB9-AAB3-B6F4-49E9B1FB3BD3}"/>
              </a:ext>
            </a:extLst>
          </p:cNvPr>
          <p:cNvSpPr/>
          <p:nvPr/>
        </p:nvSpPr>
        <p:spPr>
          <a:xfrm rot="16200000">
            <a:off x="8579150" y="2451540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FA22F8-7181-CEE5-1672-0352D4CA3FDB}"/>
              </a:ext>
            </a:extLst>
          </p:cNvPr>
          <p:cNvSpPr txBox="1"/>
          <p:nvPr/>
        </p:nvSpPr>
        <p:spPr>
          <a:xfrm>
            <a:off x="3632523" y="5385885"/>
            <a:ext cx="239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conteneur Kafka</a:t>
            </a:r>
          </a:p>
          <a:p>
            <a:r>
              <a:rPr lang="fr-FR" dirty="0"/>
              <a:t>1 </a:t>
            </a:r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DDB900-35D0-A4E2-D022-31A52BE9F8C0}"/>
              </a:ext>
            </a:extLst>
          </p:cNvPr>
          <p:cNvSpPr txBox="1"/>
          <p:nvPr/>
        </p:nvSpPr>
        <p:spPr>
          <a:xfrm>
            <a:off x="8155849" y="5014028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726D-14B1-CD24-5403-598F2CD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596E6-2E1C-51CA-B0DC-B9B7701B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382386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 Batch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</a:p>
          <a:p>
            <a:pPr marL="0" indent="0">
              <a:buNone/>
            </a:pPr>
            <a:r>
              <a:rPr lang="fr-FR" sz="1700" dirty="0"/>
              <a:t>- Analyse des produits les plus demandés</a:t>
            </a:r>
          </a:p>
          <a:p>
            <a:pPr marL="0" indent="0">
              <a:buNone/>
            </a:pPr>
            <a:r>
              <a:rPr lang="fr-FR" sz="1700" dirty="0"/>
              <a:t>- Sauvegarder dans MongoDB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  <a:p>
            <a:pPr marL="0" indent="0">
              <a:buNone/>
            </a:pPr>
            <a:r>
              <a:rPr lang="fr-FR" sz="1700" dirty="0"/>
              <a:t>- Analyse des codes HTTP par heure</a:t>
            </a:r>
          </a:p>
          <a:p>
            <a:pPr marL="0" indent="0">
              <a:buNone/>
            </a:pPr>
            <a:r>
              <a:rPr lang="fr-FR" sz="1700" dirty="0"/>
              <a:t>- Sauvegarder dans MongoDB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54189-6C4B-15F9-CDE6-E4B0E8C8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817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 Streaming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0" indent="0">
              <a:buNone/>
            </a:pPr>
            <a:r>
              <a:rPr lang="fr-FR" sz="1700" dirty="0"/>
              <a:t>- Surveillance de l'activité IP</a:t>
            </a:r>
          </a:p>
          <a:p>
            <a:pPr marL="0" indent="0">
              <a:buNone/>
            </a:pPr>
            <a:r>
              <a:rPr lang="fr-FR" sz="1700" dirty="0"/>
              <a:t>- Fenêtres temporelles de 2 minutes, </a:t>
            </a:r>
            <a:r>
              <a:rPr lang="fr-FR" sz="1700" dirty="0" err="1"/>
              <a:t>sliding</a:t>
            </a:r>
            <a:r>
              <a:rPr lang="fr-FR" sz="1700" dirty="0"/>
              <a:t> </a:t>
            </a:r>
            <a:r>
              <a:rPr lang="fr-FR" sz="1700" dirty="0" err="1"/>
              <a:t>interval</a:t>
            </a:r>
            <a:r>
              <a:rPr lang="fr-FR" sz="1700" dirty="0"/>
              <a:t> 2 minutes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  <a:p>
            <a:pPr marL="0" indent="0">
              <a:buNone/>
            </a:pPr>
            <a:r>
              <a:rPr lang="fr-FR" sz="1700" dirty="0"/>
              <a:t>- Détection des pics d'erreurs (404/500)</a:t>
            </a:r>
          </a:p>
          <a:p>
            <a:pPr marL="0" indent="0">
              <a:buNone/>
            </a:pPr>
            <a:r>
              <a:rPr lang="fr-FR" sz="1700" dirty="0"/>
              <a:t>- Fenêtres temporelles de 2 minutes, </a:t>
            </a:r>
            <a:r>
              <a:rPr lang="fr-FR" sz="1700" dirty="0" err="1"/>
              <a:t>sliding</a:t>
            </a:r>
            <a:r>
              <a:rPr lang="fr-FR" sz="1700" dirty="0"/>
              <a:t> </a:t>
            </a:r>
            <a:r>
              <a:rPr lang="fr-FR" sz="1700" dirty="0" err="1"/>
              <a:t>interval</a:t>
            </a:r>
            <a:r>
              <a:rPr lang="fr-FR" sz="1700" dirty="0"/>
              <a:t> 2 minutes</a:t>
            </a:r>
          </a:p>
          <a:p>
            <a:pPr marL="0" indent="0">
              <a:buNone/>
            </a:pPr>
            <a:r>
              <a:rPr lang="fr-FR" sz="1700" dirty="0"/>
              <a:t>- Seuils d'alerte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3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87044-671D-9466-CC9B-E8159756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Structure MongoDB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F2135-C47F-DB5C-3F57-5ACA0CE2E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772702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logs.products_count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"Name": "</a:t>
            </a:r>
            <a:r>
              <a:rPr lang="fr-FR" sz="7200" dirty="0" err="1"/>
              <a:t>product_name</a:t>
            </a:r>
            <a:r>
              <a:rPr lang="fr-FR" sz="72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"ID": "</a:t>
            </a:r>
            <a:r>
              <a:rPr lang="fr-FR" sz="7200" dirty="0" err="1"/>
              <a:t>product_id</a:t>
            </a:r>
            <a:r>
              <a:rPr lang="fr-FR" sz="72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"count": </a:t>
            </a:r>
            <a:r>
              <a:rPr lang="fr-FR" sz="7200" dirty="0" err="1"/>
              <a:t>number</a:t>
            </a:r>
            <a:endParaRPr lang="fr-FR" sz="7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r-FR" sz="7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 err="1"/>
              <a:t>logs.status_count</a:t>
            </a:r>
            <a:r>
              <a:rPr lang="fr-FR" sz="72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</a:t>
            </a:r>
            <a:r>
              <a:rPr lang="fr-FR" sz="7200" dirty="0" err="1"/>
              <a:t>window</a:t>
            </a:r>
            <a:r>
              <a:rPr lang="fr-FR" sz="72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    "start": timestamp,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    "end": 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</a:t>
            </a:r>
            <a:r>
              <a:rPr lang="fr-FR" sz="7200" dirty="0" err="1"/>
              <a:t>status_code</a:t>
            </a:r>
            <a:r>
              <a:rPr lang="fr-FR" sz="7200" dirty="0"/>
              <a:t>":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}</a:t>
            </a:r>
          </a:p>
          <a:p>
            <a:endParaRPr lang="fr-FR" sz="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DA5FD85-6654-D97A-9D96-508F3024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2"/>
            <a:ext cx="4604130" cy="37727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logs.IpWatch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ip</a:t>
            </a:r>
            <a:r>
              <a:rPr lang="fr-FR" sz="1800" dirty="0"/>
              <a:t>": "</a:t>
            </a:r>
            <a:r>
              <a:rPr lang="fr-FR" sz="1800" dirty="0" err="1"/>
              <a:t>ip_address</a:t>
            </a:r>
            <a:r>
              <a:rPr lang="fr-FR" sz="18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logs.streamErreur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</a:t>
            </a:r>
            <a:r>
              <a:rPr lang="fr-FR" sz="1800" dirty="0"/>
              <a:t>": </a:t>
            </a:r>
            <a:r>
              <a:rPr lang="fr-FR" sz="1800" dirty="0" err="1"/>
              <a:t>number</a:t>
            </a:r>
            <a:r>
              <a:rPr lang="fr-FR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339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1F72F-3D07-FFC0-C849-40BCF9B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Résultats obtenus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CE56023-8527-15E4-0761-DBA8B6EE1B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4333" y="1811915"/>
            <a:ext cx="3147407" cy="4073115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6DD4172-8273-9892-40F7-62753AA79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8689" y="1811915"/>
            <a:ext cx="3207882" cy="4029637"/>
          </a:xfrm>
        </p:spPr>
      </p:pic>
    </p:spTree>
    <p:extLst>
      <p:ext uri="{BB962C8B-B14F-4D97-AF65-F5344CB8AC3E}">
        <p14:creationId xmlns:p14="http://schemas.microsoft.com/office/powerpoint/2010/main" val="32873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15AB-BC9C-10E3-B298-B139E72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démo ?</a:t>
            </a:r>
          </a:p>
        </p:txBody>
      </p:sp>
    </p:spTree>
    <p:extLst>
      <p:ext uri="{BB962C8B-B14F-4D97-AF65-F5344CB8AC3E}">
        <p14:creationId xmlns:p14="http://schemas.microsoft.com/office/powerpoint/2010/main" val="169329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4353-C7F0-48CC-60EC-AE494F40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474225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416</Words>
  <Application>Microsoft Office PowerPoint</Application>
  <PresentationFormat>Grand écran</PresentationFormat>
  <Paragraphs>101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Consolas</vt:lpstr>
      <vt:lpstr>Palatino Linotype</vt:lpstr>
      <vt:lpstr>Galerie</vt:lpstr>
      <vt:lpstr>Mise en place d’une Architecture Distribuée pour l’Analyse de Logs Web</vt:lpstr>
      <vt:lpstr>Architecture technique batch</vt:lpstr>
      <vt:lpstr>Architecture technique stream</vt:lpstr>
      <vt:lpstr>Implémentation</vt:lpstr>
      <vt:lpstr>Structure MongoDB</vt:lpstr>
      <vt:lpstr>Résultats obtenus</vt:lpstr>
      <vt:lpstr>Live démo 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Goethals</dc:creator>
  <cp:lastModifiedBy>Clement Tetard</cp:lastModifiedBy>
  <cp:revision>8</cp:revision>
  <dcterms:created xsi:type="dcterms:W3CDTF">2025-02-25T12:21:38Z</dcterms:created>
  <dcterms:modified xsi:type="dcterms:W3CDTF">2025-02-25T13:23:38Z</dcterms:modified>
</cp:coreProperties>
</file>