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87" r:id="rId12"/>
    <p:sldId id="265" r:id="rId13"/>
    <p:sldId id="266" r:id="rId14"/>
    <p:sldId id="267" r:id="rId15"/>
    <p:sldId id="291" r:id="rId16"/>
    <p:sldId id="269" r:id="rId17"/>
    <p:sldId id="270" r:id="rId18"/>
    <p:sldId id="268" r:id="rId19"/>
    <p:sldId id="288" r:id="rId20"/>
    <p:sldId id="273" r:id="rId21"/>
    <p:sldId id="272" r:id="rId22"/>
    <p:sldId id="274" r:id="rId23"/>
    <p:sldId id="276" r:id="rId24"/>
    <p:sldId id="289" r:id="rId25"/>
    <p:sldId id="279" r:id="rId26"/>
    <p:sldId id="280" r:id="rId27"/>
    <p:sldId id="281" r:id="rId28"/>
    <p:sldId id="282" r:id="rId29"/>
    <p:sldId id="283" r:id="rId30"/>
    <p:sldId id="29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1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0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4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6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41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66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2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80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00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BBFD-1361-453B-B62C-B933B7849413}" type="datetimeFigureOut">
              <a:rPr lang="it-IT" smtClean="0"/>
              <a:t>02/02/2017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65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00"/>
            <a:ext cx="12183678" cy="6583516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6" y="4938075"/>
            <a:ext cx="1543050" cy="154305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761146" y="5309490"/>
            <a:ext cx="260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Software </a:t>
            </a:r>
            <a:r>
              <a:rPr lang="it-IT" sz="2000" dirty="0" err="1">
                <a:solidFill>
                  <a:schemeClr val="bg1"/>
                </a:solidFill>
              </a:rPr>
              <a:t>Engineering</a:t>
            </a:r>
            <a:r>
              <a:rPr lang="it-IT" sz="2000" dirty="0">
                <a:solidFill>
                  <a:schemeClr val="bg1"/>
                </a:solidFill>
              </a:rPr>
              <a:t> 2</a:t>
            </a:r>
          </a:p>
          <a:p>
            <a:r>
              <a:rPr lang="it-IT" sz="2000" dirty="0">
                <a:solidFill>
                  <a:schemeClr val="bg1"/>
                </a:solidFill>
              </a:rPr>
              <a:t>2016/2017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80500" y="5834794"/>
            <a:ext cx="2771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BOGLIO SIMONE 772263</a:t>
            </a:r>
          </a:p>
          <a:p>
            <a:r>
              <a:rPr lang="it-IT" sz="2000" dirty="0">
                <a:solidFill>
                  <a:schemeClr val="bg1"/>
                </a:solidFill>
              </a:rPr>
              <a:t>CROCE LORENZO 807833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" y="6675847"/>
            <a:ext cx="5280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Link to the </a:t>
            </a:r>
            <a:r>
              <a:rPr lang="it-IT" sz="800" dirty="0" err="1"/>
              <a:t>original</a:t>
            </a:r>
            <a:r>
              <a:rPr lang="it-IT" sz="800"/>
              <a:t> image</a:t>
            </a:r>
            <a:r>
              <a:rPr lang="it-IT" sz="800" dirty="0"/>
              <a:t>: http://www.blogcdn.com/green.autoblog.com/media/2013/05/tesla-model-s-supercharger.jpg</a:t>
            </a:r>
          </a:p>
        </p:txBody>
      </p:sp>
    </p:spTree>
    <p:extLst>
      <p:ext uri="{BB962C8B-B14F-4D97-AF65-F5344CB8AC3E}">
        <p14:creationId xmlns:p14="http://schemas.microsoft.com/office/powerpoint/2010/main" val="271410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03658"/>
            <a:ext cx="11645900" cy="6565442"/>
          </a:xfrm>
        </p:spPr>
      </p:pic>
      <p:sp>
        <p:nvSpPr>
          <p:cNvPr id="5" name="CasellaDiTesto 4"/>
          <p:cNvSpPr txBox="1"/>
          <p:nvPr/>
        </p:nvSpPr>
        <p:spPr>
          <a:xfrm>
            <a:off x="279400" y="495300"/>
            <a:ext cx="1578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</a:rPr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107998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/>
          <a:lstStyle/>
          <a:p>
            <a:pPr algn="ctr"/>
            <a:r>
              <a:rPr lang="it-IT" sz="80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97517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28934"/>
            <a:ext cx="3708400" cy="6519756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TIERS</a:t>
            </a:r>
          </a:p>
        </p:txBody>
      </p:sp>
    </p:spTree>
    <p:extLst>
      <p:ext uri="{BB962C8B-B14F-4D97-AF65-F5344CB8AC3E}">
        <p14:creationId xmlns:p14="http://schemas.microsoft.com/office/powerpoint/2010/main" val="35669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HIGH-LEVEL PACKAGES INTERACTION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18" y="1498600"/>
            <a:ext cx="10004363" cy="4968980"/>
          </a:xfrm>
        </p:spPr>
      </p:pic>
    </p:spTree>
    <p:extLst>
      <p:ext uri="{BB962C8B-B14F-4D97-AF65-F5344CB8AC3E}">
        <p14:creationId xmlns:p14="http://schemas.microsoft.com/office/powerpoint/2010/main" val="66225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2300" y="10890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COMPONENT </a:t>
            </a:r>
            <a:br>
              <a:rPr lang="it-IT" dirty="0"/>
            </a:br>
            <a:r>
              <a:rPr lang="it-IT" dirty="0"/>
              <a:t>VIEW AND </a:t>
            </a:r>
            <a:br>
              <a:rPr lang="it-IT" dirty="0"/>
            </a:br>
            <a:r>
              <a:rPr lang="it-IT" dirty="0"/>
              <a:t>INTERFACES</a:t>
            </a:r>
            <a:br>
              <a:rPr lang="it-IT" dirty="0"/>
            </a:br>
            <a:r>
              <a:rPr lang="it-IT" dirty="0"/>
              <a:t>(HIGH-LEVEL)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9225"/>
            <a:ext cx="4165600" cy="6477001"/>
          </a:xfrm>
        </p:spPr>
      </p:pic>
    </p:spTree>
    <p:extLst>
      <p:ext uri="{BB962C8B-B14F-4D97-AF65-F5344CB8AC3E}">
        <p14:creationId xmlns:p14="http://schemas.microsoft.com/office/powerpoint/2010/main" val="159627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RESERVATION MANAGER SUB-COMPONENT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55" y="1445975"/>
            <a:ext cx="7624690" cy="5029620"/>
          </a:xfrm>
        </p:spPr>
      </p:pic>
    </p:spTree>
    <p:extLst>
      <p:ext uri="{BB962C8B-B14F-4D97-AF65-F5344CB8AC3E}">
        <p14:creationId xmlns:p14="http://schemas.microsoft.com/office/powerpoint/2010/main" val="8108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it-IT" dirty="0"/>
              <a:t>CAR RESERVATION: SEQUENCE DIAGRAM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89024"/>
            <a:ext cx="7315200" cy="5668976"/>
          </a:xfrm>
        </p:spPr>
      </p:pic>
    </p:spTree>
    <p:extLst>
      <p:ext uri="{BB962C8B-B14F-4D97-AF65-F5344CB8AC3E}">
        <p14:creationId xmlns:p14="http://schemas.microsoft.com/office/powerpoint/2010/main" val="360428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9620" y="57086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CAR RESERVATION:</a:t>
            </a:r>
            <a:br>
              <a:rPr lang="it-IT" dirty="0"/>
            </a:br>
            <a:r>
              <a:rPr lang="it-IT" dirty="0"/>
              <a:t>FLOW CHART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129502"/>
            <a:ext cx="3213100" cy="6487991"/>
          </a:xfrm>
        </p:spPr>
      </p:pic>
    </p:spTree>
    <p:extLst>
      <p:ext uri="{BB962C8B-B14F-4D97-AF65-F5344CB8AC3E}">
        <p14:creationId xmlns:p14="http://schemas.microsoft.com/office/powerpoint/2010/main" val="332998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5672" y="56803"/>
            <a:ext cx="10515600" cy="1325563"/>
          </a:xfrm>
        </p:spPr>
        <p:txBody>
          <a:bodyPr/>
          <a:lstStyle/>
          <a:p>
            <a:r>
              <a:rPr lang="it-IT" dirty="0"/>
              <a:t>GREEN E-BOX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760"/>
            <a:ext cx="4796151" cy="3052884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37" y="126202"/>
            <a:ext cx="5719449" cy="391716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25" y="4043369"/>
            <a:ext cx="6567475" cy="2814631"/>
          </a:xfrm>
          <a:prstGeom prst="rect">
            <a:avLst/>
          </a:prstGeom>
        </p:spPr>
      </p:pic>
      <p:pic>
        <p:nvPicPr>
          <p:cNvPr id="7" name="Immagin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381501"/>
            <a:ext cx="3594100" cy="2292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27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/>
          <a:lstStyle/>
          <a:p>
            <a:pPr algn="ctr"/>
            <a:r>
              <a:rPr lang="it-IT" sz="8000" dirty="0"/>
              <a:t>ITPD</a:t>
            </a:r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/>
          <a:lstStyle/>
          <a:p>
            <a:pPr algn="ctr"/>
            <a:r>
              <a:rPr lang="it-IT" sz="8000" dirty="0"/>
              <a:t>RASD</a:t>
            </a:r>
          </a:p>
        </p:txBody>
      </p:sp>
    </p:spTree>
    <p:extLst>
      <p:ext uri="{BB962C8B-B14F-4D97-AF65-F5344CB8AC3E}">
        <p14:creationId xmlns:p14="http://schemas.microsoft.com/office/powerpoint/2010/main" val="171559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19" y="1122773"/>
            <a:ext cx="6122344" cy="5625268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6491" y="0"/>
            <a:ext cx="10515600" cy="1325563"/>
          </a:xfrm>
        </p:spPr>
        <p:txBody>
          <a:bodyPr/>
          <a:lstStyle/>
          <a:p>
            <a:r>
              <a:rPr lang="it-IT" dirty="0"/>
              <a:t>HIGH LEVEL COMPONENT INTEGRATION</a:t>
            </a:r>
          </a:p>
        </p:txBody>
      </p:sp>
    </p:spTree>
    <p:extLst>
      <p:ext uri="{BB962C8B-B14F-4D97-AF65-F5344CB8AC3E}">
        <p14:creationId xmlns:p14="http://schemas.microsoft.com/office/powerpoint/2010/main" val="354000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 INTEGRATION SEQUENCES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06" y="1898790"/>
            <a:ext cx="3245643" cy="155468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2467846"/>
            <a:ext cx="3180122" cy="271027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78" y="4120994"/>
            <a:ext cx="3061701" cy="167564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118856"/>
            <a:ext cx="3041798" cy="34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189" y="-57150"/>
            <a:ext cx="10515600" cy="1325563"/>
          </a:xfrm>
        </p:spPr>
        <p:txBody>
          <a:bodyPr/>
          <a:lstStyle/>
          <a:p>
            <a:r>
              <a:rPr lang="it-IT" dirty="0"/>
              <a:t>CAR RESERVATION: INTEGRATION PLAN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83" y="1168560"/>
            <a:ext cx="5186012" cy="4351338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6" y="5624070"/>
            <a:ext cx="5646126" cy="11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0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9788" y="103187"/>
            <a:ext cx="10515600" cy="1325563"/>
          </a:xfrm>
        </p:spPr>
        <p:txBody>
          <a:bodyPr/>
          <a:lstStyle/>
          <a:p>
            <a:r>
              <a:rPr lang="it-IT" dirty="0"/>
              <a:t>DRIVERS, STUBS AND DATA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839788" y="1428750"/>
            <a:ext cx="5157787" cy="5200650"/>
          </a:xfrm>
        </p:spPr>
        <p:txBody>
          <a:bodyPr>
            <a:normAutofit fontScale="92500" lnSpcReduction="10000"/>
          </a:bodyPr>
          <a:lstStyle/>
          <a:p>
            <a:r>
              <a:rPr lang="it-IT" sz="2600" b="1" dirty="0" err="1"/>
              <a:t>Stubs</a:t>
            </a:r>
            <a:endParaRPr lang="it-IT" sz="2600" b="1" dirty="0"/>
          </a:p>
          <a:p>
            <a:pPr lvl="1"/>
            <a:r>
              <a:rPr lang="it-IT" sz="2600" dirty="0"/>
              <a:t>Account Manager</a:t>
            </a:r>
          </a:p>
          <a:p>
            <a:pPr lvl="1"/>
            <a:r>
              <a:rPr lang="it-IT" sz="2600" dirty="0" err="1"/>
              <a:t>Reservation</a:t>
            </a:r>
            <a:r>
              <a:rPr lang="it-IT" sz="2600" dirty="0"/>
              <a:t> Manager</a:t>
            </a:r>
          </a:p>
          <a:p>
            <a:pPr lvl="1"/>
            <a:r>
              <a:rPr lang="it-IT" sz="2600" dirty="0"/>
              <a:t>Ride Manager</a:t>
            </a:r>
          </a:p>
          <a:p>
            <a:pPr lvl="1"/>
            <a:r>
              <a:rPr lang="it-IT" sz="2600" dirty="0"/>
              <a:t>Car Manager</a:t>
            </a:r>
          </a:p>
          <a:p>
            <a:pPr lvl="1"/>
            <a:r>
              <a:rPr lang="it-IT" sz="2600" dirty="0"/>
              <a:t>Area Manager</a:t>
            </a:r>
          </a:p>
          <a:p>
            <a:pPr lvl="1"/>
            <a:r>
              <a:rPr lang="it-IT" sz="2600" dirty="0" err="1"/>
              <a:t>Payment</a:t>
            </a:r>
            <a:r>
              <a:rPr lang="it-IT" sz="2600" dirty="0"/>
              <a:t> Manager</a:t>
            </a:r>
          </a:p>
          <a:p>
            <a:pPr lvl="1"/>
            <a:r>
              <a:rPr lang="it-IT" sz="2600" dirty="0"/>
              <a:t>Car (Green e-box)</a:t>
            </a:r>
          </a:p>
          <a:p>
            <a:r>
              <a:rPr lang="it-IT" sz="2600" b="1" dirty="0"/>
              <a:t>Drivers</a:t>
            </a:r>
          </a:p>
          <a:p>
            <a:pPr lvl="1"/>
            <a:r>
              <a:rPr lang="it-IT" sz="2600" dirty="0"/>
              <a:t>Client</a:t>
            </a:r>
          </a:p>
          <a:p>
            <a:pPr lvl="1"/>
            <a:r>
              <a:rPr lang="it-IT" sz="2600" dirty="0"/>
              <a:t>Car</a:t>
            </a:r>
          </a:p>
          <a:p>
            <a:pPr lvl="1"/>
            <a:r>
              <a:rPr lang="it-IT" sz="2600" dirty="0" err="1"/>
              <a:t>Request</a:t>
            </a:r>
            <a:r>
              <a:rPr lang="it-IT" sz="2600" dirty="0"/>
              <a:t> Manager</a:t>
            </a:r>
          </a:p>
          <a:p>
            <a:pPr lvl="1"/>
            <a:r>
              <a:rPr lang="it-IT" sz="2600" dirty="0"/>
              <a:t>Ride Manager</a:t>
            </a:r>
          </a:p>
          <a:p>
            <a:pPr lvl="1"/>
            <a:r>
              <a:rPr lang="it-IT" sz="2600" dirty="0" err="1"/>
              <a:t>Reservation</a:t>
            </a:r>
            <a:r>
              <a:rPr lang="it-IT" sz="2600" dirty="0"/>
              <a:t> Manager</a:t>
            </a:r>
          </a:p>
          <a:p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5997575" y="1339215"/>
            <a:ext cx="5183188" cy="3684588"/>
          </a:xfrm>
        </p:spPr>
        <p:txBody>
          <a:bodyPr>
            <a:normAutofit/>
          </a:bodyPr>
          <a:lstStyle/>
          <a:p>
            <a:r>
              <a:rPr lang="it-IT" sz="2400" b="1" dirty="0"/>
              <a:t>Data</a:t>
            </a:r>
          </a:p>
          <a:p>
            <a:pPr lvl="1"/>
            <a:r>
              <a:rPr lang="it-IT" dirty="0"/>
              <a:t>Some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A set of </a:t>
            </a:r>
            <a:r>
              <a:rPr lang="it-IT" dirty="0" err="1"/>
              <a:t>reservations</a:t>
            </a:r>
            <a:r>
              <a:rPr lang="it-IT" dirty="0"/>
              <a:t> for the </a:t>
            </a:r>
            <a:r>
              <a:rPr lang="it-IT" dirty="0" err="1"/>
              <a:t>cars</a:t>
            </a:r>
            <a:endParaRPr lang="it-IT" dirty="0"/>
          </a:p>
          <a:p>
            <a:pPr lvl="1"/>
            <a:r>
              <a:rPr lang="it-IT" dirty="0"/>
              <a:t>A set of </a:t>
            </a:r>
            <a:r>
              <a:rPr lang="it-IT" dirty="0" err="1"/>
              <a:t>cars</a:t>
            </a:r>
            <a:endParaRPr lang="it-IT" dirty="0"/>
          </a:p>
          <a:p>
            <a:pPr lvl="1"/>
            <a:r>
              <a:rPr lang="it-IT" dirty="0"/>
              <a:t>A set of area </a:t>
            </a:r>
            <a:r>
              <a:rPr lang="it-IT" dirty="0" err="1"/>
              <a:t>zones</a:t>
            </a:r>
            <a:endParaRPr lang="it-IT" dirty="0"/>
          </a:p>
          <a:p>
            <a:pPr lvl="1"/>
            <a:r>
              <a:rPr lang="it-IT" dirty="0"/>
              <a:t>A set of </a:t>
            </a:r>
            <a:r>
              <a:rPr lang="it-IT" dirty="0" err="1"/>
              <a:t>rides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82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/>
          <a:lstStyle/>
          <a:p>
            <a:pPr algn="ctr"/>
            <a:r>
              <a:rPr lang="it-IT" sz="8000" dirty="0"/>
              <a:t>PP</a:t>
            </a:r>
          </a:p>
        </p:txBody>
      </p:sp>
    </p:spTree>
    <p:extLst>
      <p:ext uri="{BB962C8B-B14F-4D97-AF65-F5344CB8AC3E}">
        <p14:creationId xmlns:p14="http://schemas.microsoft.com/office/powerpoint/2010/main" val="717195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 POINT ANALYSIS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8" y="4999923"/>
            <a:ext cx="4248743" cy="809738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50" y="2062352"/>
            <a:ext cx="34009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COCOMO II ANALISYS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07" y="1690688"/>
            <a:ext cx="2848373" cy="4258269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84" y="3000558"/>
            <a:ext cx="2819794" cy="163852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596893" y="3219658"/>
            <a:ext cx="29515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Effort</a:t>
            </a:r>
            <a:r>
              <a:rPr lang="it-IT" sz="2400" dirty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:</a:t>
            </a:r>
          </a:p>
          <a:p>
            <a:pPr lvl="1"/>
            <a:r>
              <a:rPr lang="it-IT" sz="2400" dirty="0" err="1"/>
              <a:t>Effort</a:t>
            </a:r>
            <a:r>
              <a:rPr lang="it-IT" sz="2400" baseline="-25000" dirty="0" err="1"/>
              <a:t>L</a:t>
            </a:r>
            <a:r>
              <a:rPr lang="it-IT" sz="2400" dirty="0"/>
              <a:t> = 38,92 PM</a:t>
            </a:r>
          </a:p>
          <a:p>
            <a:pPr lvl="1"/>
            <a:r>
              <a:rPr lang="it-IT" sz="2400" dirty="0" err="1"/>
              <a:t>Effort</a:t>
            </a:r>
            <a:r>
              <a:rPr lang="it-IT" sz="2400" baseline="-25000" dirty="0" err="1"/>
              <a:t>U</a:t>
            </a:r>
            <a:r>
              <a:rPr lang="it-IT" sz="2400" dirty="0"/>
              <a:t> = 58,15 PM</a:t>
            </a:r>
            <a:endParaRPr lang="it-IT" sz="2400" baseline="-25000" dirty="0"/>
          </a:p>
          <a:p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2018304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SCHEDULE ESTIMATION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083626" cy="823912"/>
          </a:xfrm>
        </p:spPr>
        <p:txBody>
          <a:bodyPr/>
          <a:lstStyle/>
          <a:p>
            <a:r>
              <a:rPr lang="it-IT" dirty="0"/>
              <a:t>1: Estimate </a:t>
            </a:r>
            <a:r>
              <a:rPr lang="it-IT" dirty="0" err="1"/>
              <a:t>size</a:t>
            </a:r>
            <a:r>
              <a:rPr lang="it-IT" dirty="0"/>
              <a:t> and </a:t>
            </a:r>
            <a:r>
              <a:rPr lang="it-IT" dirty="0" err="1"/>
              <a:t>duration</a:t>
            </a:r>
            <a:r>
              <a:rPr lang="it-IT" dirty="0"/>
              <a:t> of the team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083627" cy="3684588"/>
          </a:xfrm>
        </p:spPr>
        <p:txBody>
          <a:bodyPr/>
          <a:lstStyle/>
          <a:p>
            <a:endParaRPr lang="en-GB" sz="1800" i="1" dirty="0"/>
          </a:p>
          <a:p>
            <a:r>
              <a:rPr lang="en-GB" sz="2000" i="1" dirty="0"/>
              <a:t>Duration</a:t>
            </a:r>
          </a:p>
          <a:p>
            <a:pPr marL="457200" lvl="1" indent="0">
              <a:buNone/>
            </a:pPr>
            <a:r>
              <a:rPr lang="en-GB" sz="1800" i="1" dirty="0" err="1"/>
              <a:t>Duration</a:t>
            </a:r>
            <a:r>
              <a:rPr lang="en-GB" sz="1800" i="1" baseline="-25000" dirty="0" err="1"/>
              <a:t>L</a:t>
            </a:r>
            <a:r>
              <a:rPr lang="en-GB" sz="1800" i="1" dirty="0"/>
              <a:t> = 14.91 months</a:t>
            </a:r>
            <a:endParaRPr lang="it-IT" sz="1800" dirty="0"/>
          </a:p>
          <a:p>
            <a:pPr marL="457200" lvl="1" indent="0">
              <a:buNone/>
            </a:pPr>
            <a:r>
              <a:rPr lang="en-GB" sz="1800" i="1" dirty="0" err="1"/>
              <a:t>Duration</a:t>
            </a:r>
            <a:r>
              <a:rPr lang="en-GB" sz="1800" i="1" baseline="-25000" dirty="0" err="1"/>
              <a:t>U</a:t>
            </a:r>
            <a:r>
              <a:rPr lang="en-GB" sz="1800" i="1" dirty="0"/>
              <a:t> = 16.91 months</a:t>
            </a:r>
          </a:p>
          <a:p>
            <a:endParaRPr lang="en-GB" sz="1800" i="1" dirty="0"/>
          </a:p>
          <a:p>
            <a:r>
              <a:rPr lang="en-GB" sz="2000" i="1" dirty="0"/>
              <a:t>Team size</a:t>
            </a:r>
            <a:endParaRPr lang="it-IT" sz="2000" dirty="0"/>
          </a:p>
          <a:p>
            <a:pPr marL="457200" lvl="1" indent="0">
              <a:buNone/>
            </a:pPr>
            <a:r>
              <a:rPr lang="en-GB" sz="1800" i="1" dirty="0" err="1"/>
              <a:t>N</a:t>
            </a:r>
            <a:r>
              <a:rPr lang="en-GB" sz="1800" i="1" baseline="-25000" dirty="0" err="1"/>
              <a:t>people</a:t>
            </a:r>
            <a:r>
              <a:rPr lang="en-GB" sz="1800" i="1" baseline="-25000" dirty="0"/>
              <a:t>-L</a:t>
            </a:r>
            <a:r>
              <a:rPr lang="en-GB" sz="1800" i="1" dirty="0"/>
              <a:t> = 2.61 ≈ 3</a:t>
            </a:r>
            <a:endParaRPr lang="it-IT" sz="1800" dirty="0"/>
          </a:p>
          <a:p>
            <a:pPr marL="457200" lvl="1" indent="0">
              <a:buNone/>
            </a:pPr>
            <a:r>
              <a:rPr lang="en-GB" sz="1800" i="1" dirty="0" err="1"/>
              <a:t>N</a:t>
            </a:r>
            <a:r>
              <a:rPr lang="en-GB" sz="1800" i="1" baseline="-25000" dirty="0" err="1"/>
              <a:t>people</a:t>
            </a:r>
            <a:r>
              <a:rPr lang="en-GB" sz="1800" i="1" baseline="-25000" dirty="0"/>
              <a:t>-U</a:t>
            </a:r>
            <a:r>
              <a:rPr lang="en-GB" sz="1800" i="1" dirty="0"/>
              <a:t> = 3.44 ≈ 4</a:t>
            </a:r>
            <a:endParaRPr lang="it-IT" sz="1800" dirty="0"/>
          </a:p>
          <a:p>
            <a:endParaRPr lang="it-IT" dirty="0"/>
          </a:p>
        </p:txBody>
      </p:sp>
      <p:sp>
        <p:nvSpPr>
          <p:cNvPr id="9" name="Segnaposto testo 4"/>
          <p:cNvSpPr>
            <a:spLocks noGrp="1"/>
          </p:cNvSpPr>
          <p:nvPr>
            <p:ph type="body" idx="1"/>
          </p:nvPr>
        </p:nvSpPr>
        <p:spPr>
          <a:xfrm>
            <a:off x="4555774" y="1690688"/>
            <a:ext cx="3083626" cy="823912"/>
          </a:xfrm>
        </p:spPr>
        <p:txBody>
          <a:bodyPr/>
          <a:lstStyle/>
          <a:p>
            <a:r>
              <a:rPr lang="it-IT" dirty="0"/>
              <a:t>2: Estimate </a:t>
            </a:r>
            <a:r>
              <a:rPr lang="it-IT" dirty="0" err="1"/>
              <a:t>duration</a:t>
            </a:r>
            <a:r>
              <a:rPr lang="it-IT" dirty="0"/>
              <a:t> with 2 </a:t>
            </a:r>
            <a:r>
              <a:rPr lang="it-IT" dirty="0" err="1"/>
              <a:t>people</a:t>
            </a:r>
            <a:r>
              <a:rPr lang="it-IT" dirty="0"/>
              <a:t> team</a:t>
            </a:r>
          </a:p>
        </p:txBody>
      </p:sp>
      <p:sp>
        <p:nvSpPr>
          <p:cNvPr id="10" name="Segnaposto contenuto 5"/>
          <p:cNvSpPr>
            <a:spLocks noGrp="1"/>
          </p:cNvSpPr>
          <p:nvPr>
            <p:ph sz="half" idx="2"/>
          </p:nvPr>
        </p:nvSpPr>
        <p:spPr>
          <a:xfrm>
            <a:off x="4555773" y="2514600"/>
            <a:ext cx="3083627" cy="3684588"/>
          </a:xfrm>
        </p:spPr>
        <p:txBody>
          <a:bodyPr/>
          <a:lstStyle/>
          <a:p>
            <a:endParaRPr lang="en-GB" sz="1800" i="1" dirty="0"/>
          </a:p>
          <a:p>
            <a:r>
              <a:rPr lang="en-GB" sz="2000" i="1" dirty="0"/>
              <a:t>Duration</a:t>
            </a:r>
          </a:p>
          <a:p>
            <a:pPr marL="457200" lvl="1" indent="0">
              <a:buNone/>
            </a:pPr>
            <a:r>
              <a:rPr lang="en-GB" sz="1800" i="1" dirty="0" err="1"/>
              <a:t>Duration</a:t>
            </a:r>
            <a:r>
              <a:rPr lang="en-GB" sz="1800" i="1" baseline="-25000" dirty="0" err="1"/>
              <a:t>L</a:t>
            </a:r>
            <a:r>
              <a:rPr lang="en-GB" sz="1800" i="1" dirty="0"/>
              <a:t> = 19.46 months</a:t>
            </a:r>
            <a:endParaRPr lang="it-IT" sz="1800" dirty="0"/>
          </a:p>
          <a:p>
            <a:pPr marL="457200" lvl="1" indent="0">
              <a:buNone/>
            </a:pPr>
            <a:r>
              <a:rPr lang="en-GB" sz="1800" i="1" dirty="0" err="1"/>
              <a:t>Duration</a:t>
            </a:r>
            <a:r>
              <a:rPr lang="en-GB" sz="1800" i="1" baseline="-25000" dirty="0" err="1"/>
              <a:t>U</a:t>
            </a:r>
            <a:r>
              <a:rPr lang="en-GB" sz="1800" i="1" dirty="0"/>
              <a:t> = 26.07 months</a:t>
            </a:r>
          </a:p>
          <a:p>
            <a:endParaRPr lang="en-GB" sz="1800" i="1" dirty="0"/>
          </a:p>
          <a:p>
            <a:r>
              <a:rPr lang="en-GB" sz="2000" i="1" dirty="0"/>
              <a:t>Team size</a:t>
            </a:r>
            <a:endParaRPr lang="it-IT" sz="2000" dirty="0"/>
          </a:p>
          <a:p>
            <a:pPr marL="457200" lvl="1" indent="0">
              <a:buNone/>
            </a:pPr>
            <a:r>
              <a:rPr lang="en-GB" sz="1800" i="1" dirty="0" err="1"/>
              <a:t>N</a:t>
            </a:r>
            <a:r>
              <a:rPr lang="en-GB" sz="1800" i="1" baseline="-25000" dirty="0" err="1"/>
              <a:t>people</a:t>
            </a:r>
            <a:r>
              <a:rPr lang="en-GB" sz="1800" i="1" dirty="0"/>
              <a:t> = </a:t>
            </a:r>
            <a:r>
              <a:rPr lang="it-IT" sz="1800" i="1" dirty="0"/>
              <a:t>2</a:t>
            </a:r>
            <a:endParaRPr lang="it-IT" sz="1800" dirty="0"/>
          </a:p>
          <a:p>
            <a:endParaRPr lang="it-IT" dirty="0"/>
          </a:p>
        </p:txBody>
      </p:sp>
      <p:sp>
        <p:nvSpPr>
          <p:cNvPr id="11" name="Segnaposto testo 4"/>
          <p:cNvSpPr>
            <a:spLocks noGrp="1"/>
          </p:cNvSpPr>
          <p:nvPr>
            <p:ph type="body" idx="1"/>
          </p:nvPr>
        </p:nvSpPr>
        <p:spPr>
          <a:xfrm>
            <a:off x="8271762" y="1690688"/>
            <a:ext cx="3083626" cy="823912"/>
          </a:xfrm>
        </p:spPr>
        <p:txBody>
          <a:bodyPr/>
          <a:lstStyle/>
          <a:p>
            <a:r>
              <a:rPr lang="it-IT" dirty="0"/>
              <a:t>3: COCOMO II </a:t>
            </a:r>
            <a:r>
              <a:rPr lang="it-IT" dirty="0" err="1"/>
              <a:t>automated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</a:t>
            </a:r>
          </a:p>
        </p:txBody>
      </p:sp>
      <p:sp>
        <p:nvSpPr>
          <p:cNvPr id="12" name="Segnaposto contenuto 5"/>
          <p:cNvSpPr>
            <a:spLocks noGrp="1"/>
          </p:cNvSpPr>
          <p:nvPr>
            <p:ph sz="half" idx="2"/>
          </p:nvPr>
        </p:nvSpPr>
        <p:spPr>
          <a:xfrm>
            <a:off x="8271761" y="2514600"/>
            <a:ext cx="3083627" cy="3684588"/>
          </a:xfrm>
        </p:spPr>
        <p:txBody>
          <a:bodyPr/>
          <a:lstStyle/>
          <a:p>
            <a:endParaRPr lang="en-GB" sz="1800" i="1" dirty="0"/>
          </a:p>
          <a:p>
            <a:r>
              <a:rPr lang="en-GB" sz="2000" i="1" dirty="0"/>
              <a:t>Duration</a:t>
            </a:r>
          </a:p>
          <a:p>
            <a:pPr marL="457200" lvl="1" indent="0">
              <a:buNone/>
            </a:pPr>
            <a:r>
              <a:rPr lang="en-GB" sz="1800" i="1" dirty="0"/>
              <a:t>Duration = 16.91 months</a:t>
            </a:r>
          </a:p>
          <a:p>
            <a:endParaRPr lang="en-GB" sz="1800" i="1" dirty="0"/>
          </a:p>
          <a:p>
            <a:endParaRPr lang="en-GB" sz="1800" i="1" dirty="0"/>
          </a:p>
          <a:p>
            <a:r>
              <a:rPr lang="en-GB" sz="2000" i="1" dirty="0"/>
              <a:t>Team size</a:t>
            </a:r>
            <a:endParaRPr lang="it-IT" sz="2000" dirty="0"/>
          </a:p>
          <a:p>
            <a:pPr marL="457200" lvl="1" indent="0">
              <a:buNone/>
            </a:pPr>
            <a:r>
              <a:rPr lang="en-GB" sz="1800" i="1" dirty="0" err="1"/>
              <a:t>N</a:t>
            </a:r>
            <a:r>
              <a:rPr lang="en-GB" sz="1800" i="1" baseline="-25000" dirty="0" err="1"/>
              <a:t>people</a:t>
            </a:r>
            <a:r>
              <a:rPr lang="en-GB" sz="1800" i="1" baseline="-25000" dirty="0"/>
              <a:t>-L</a:t>
            </a:r>
            <a:r>
              <a:rPr lang="en-GB" sz="1800" i="1" dirty="0"/>
              <a:t> = 2.43 ≈ 3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633170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8" y="307975"/>
            <a:ext cx="10501422" cy="6241311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730988" y="731254"/>
            <a:ext cx="4582633" cy="46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333500" y="29591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TASK SCHEDULE</a:t>
            </a:r>
          </a:p>
        </p:txBody>
      </p:sp>
    </p:spTree>
    <p:extLst>
      <p:ext uri="{BB962C8B-B14F-4D97-AF65-F5344CB8AC3E}">
        <p14:creationId xmlns:p14="http://schemas.microsoft.com/office/powerpoint/2010/main" val="92123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RISKS PLANNING AND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delays</a:t>
            </a:r>
            <a:endParaRPr lang="it-IT" dirty="0"/>
          </a:p>
          <a:p>
            <a:r>
              <a:rPr lang="it-IT" dirty="0" err="1"/>
              <a:t>Stakeholders</a:t>
            </a:r>
            <a:r>
              <a:rPr lang="it-IT" dirty="0"/>
              <a:t> </a:t>
            </a:r>
            <a:r>
              <a:rPr lang="it-IT" dirty="0" err="1"/>
              <a:t>bankrupt</a:t>
            </a:r>
            <a:endParaRPr lang="it-IT" dirty="0"/>
          </a:p>
          <a:p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/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  <a:p>
            <a:r>
              <a:rPr lang="it-IT" dirty="0"/>
              <a:t>Project team </a:t>
            </a:r>
            <a:r>
              <a:rPr lang="it-IT" dirty="0" err="1"/>
              <a:t>problems</a:t>
            </a:r>
            <a:endParaRPr lang="it-IT" dirty="0"/>
          </a:p>
          <a:p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failure</a:t>
            </a:r>
            <a:endParaRPr lang="it-IT" dirty="0"/>
          </a:p>
          <a:p>
            <a:r>
              <a:rPr lang="it-IT" dirty="0" err="1"/>
              <a:t>Loss</a:t>
            </a:r>
            <a:r>
              <a:rPr lang="it-IT" dirty="0"/>
              <a:t> of work</a:t>
            </a:r>
          </a:p>
        </p:txBody>
      </p:sp>
    </p:spTree>
    <p:extLst>
      <p:ext uri="{BB962C8B-B14F-4D97-AF65-F5344CB8AC3E}">
        <p14:creationId xmlns:p14="http://schemas.microsoft.com/office/powerpoint/2010/main" val="406035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STAKEHOLDERS AND ACTORS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Stakeholders</a:t>
            </a:r>
            <a:endParaRPr lang="it-IT" b="1" dirty="0"/>
          </a:p>
          <a:p>
            <a:pPr lvl="1"/>
            <a:r>
              <a:rPr lang="it-IT" dirty="0"/>
              <a:t>Car-</a:t>
            </a:r>
            <a:r>
              <a:rPr lang="it-IT" dirty="0" err="1"/>
              <a:t>sharing</a:t>
            </a:r>
            <a:r>
              <a:rPr lang="it-IT" dirty="0"/>
              <a:t> company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b="1" dirty="0"/>
              <a:t>Actors</a:t>
            </a:r>
          </a:p>
          <a:p>
            <a:pPr lvl="1"/>
            <a:r>
              <a:rPr lang="it-IT" dirty="0" err="1"/>
              <a:t>PowerEnjoy</a:t>
            </a:r>
            <a:r>
              <a:rPr lang="it-IT" dirty="0"/>
              <a:t> car </a:t>
            </a:r>
            <a:r>
              <a:rPr lang="it-IT" dirty="0" err="1"/>
              <a:t>users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5840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380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 GOALS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Web and Mobile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/>
              <a:t>User </a:t>
            </a:r>
            <a:r>
              <a:rPr lang="it-IT" dirty="0" err="1"/>
              <a:t>registration</a:t>
            </a:r>
            <a:endParaRPr lang="it-IT" dirty="0"/>
          </a:p>
          <a:p>
            <a:r>
              <a:rPr lang="it-IT" dirty="0"/>
              <a:t>Car </a:t>
            </a:r>
            <a:r>
              <a:rPr lang="it-IT" dirty="0" err="1"/>
              <a:t>search</a:t>
            </a:r>
            <a:endParaRPr lang="it-IT" dirty="0"/>
          </a:p>
          <a:p>
            <a:r>
              <a:rPr lang="it-IT" dirty="0"/>
              <a:t>Car </a:t>
            </a:r>
            <a:r>
              <a:rPr lang="it-IT" dirty="0" err="1"/>
              <a:t>reservation</a:t>
            </a:r>
            <a:endParaRPr lang="it-IT" dirty="0"/>
          </a:p>
          <a:p>
            <a:r>
              <a:rPr lang="it-IT" dirty="0"/>
              <a:t>User can </a:t>
            </a:r>
            <a:r>
              <a:rPr lang="it-IT" dirty="0" err="1"/>
              <a:t>pick</a:t>
            </a:r>
            <a:r>
              <a:rPr lang="it-IT" dirty="0"/>
              <a:t> up and drive car</a:t>
            </a:r>
          </a:p>
          <a:p>
            <a:r>
              <a:rPr lang="it-IT" dirty="0" err="1"/>
              <a:t>Provide</a:t>
            </a:r>
            <a:r>
              <a:rPr lang="it-IT" dirty="0"/>
              <a:t> information to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ride</a:t>
            </a:r>
          </a:p>
          <a:p>
            <a:r>
              <a:rPr lang="it-IT" dirty="0" err="1"/>
              <a:t>Incentivize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of </a:t>
            </a:r>
            <a:r>
              <a:rPr lang="it-IT" dirty="0" err="1"/>
              <a:t>user</a:t>
            </a:r>
            <a:endParaRPr lang="it-IT" dirty="0"/>
          </a:p>
          <a:p>
            <a:r>
              <a:rPr lang="it-IT" dirty="0"/>
              <a:t>Public API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86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PRE-EXISTENT SITUATION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 </a:t>
            </a:r>
            <a:r>
              <a:rPr lang="it-IT" dirty="0">
                <a:sym typeface="Wingdings" panose="05000000000000000000" pitchFamily="2" charset="2"/>
              </a:rPr>
              <a:t> Call center  </a:t>
            </a:r>
            <a:r>
              <a:rPr lang="it-IT" dirty="0" err="1">
                <a:sym typeface="Wingdings" panose="05000000000000000000" pitchFamily="2" charset="2"/>
              </a:rPr>
              <a:t>Search</a:t>
            </a:r>
            <a:r>
              <a:rPr lang="it-IT" dirty="0">
                <a:sym typeface="Wingdings" panose="05000000000000000000" pitchFamily="2" charset="2"/>
              </a:rPr>
              <a:t>/</a:t>
            </a:r>
            <a:r>
              <a:rPr lang="it-IT" dirty="0" err="1">
                <a:sym typeface="Wingdings" panose="05000000000000000000" pitchFamily="2" charset="2"/>
              </a:rPr>
              <a:t>Reservation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User  </a:t>
            </a:r>
            <a:r>
              <a:rPr lang="it-IT" dirty="0" err="1">
                <a:sym typeface="Wingdings" panose="05000000000000000000" pitchFamily="2" charset="2"/>
              </a:rPr>
              <a:t>PowerEnjoy</a:t>
            </a:r>
            <a:r>
              <a:rPr lang="it-IT" dirty="0">
                <a:sym typeface="Wingdings" panose="05000000000000000000" pitchFamily="2" charset="2"/>
              </a:rPr>
              <a:t> area  Office operator  </a:t>
            </a:r>
            <a:r>
              <a:rPr lang="it-IT" dirty="0" err="1">
                <a:sym typeface="Wingdings" panose="05000000000000000000" pitchFamily="2" charset="2"/>
              </a:rPr>
              <a:t>Pick</a:t>
            </a:r>
            <a:r>
              <a:rPr lang="it-IT" dirty="0">
                <a:sym typeface="Wingdings" panose="05000000000000000000" pitchFamily="2" charset="2"/>
              </a:rPr>
              <a:t> up/</a:t>
            </a:r>
            <a:r>
              <a:rPr lang="it-IT" dirty="0" err="1">
                <a:sym typeface="Wingdings" panose="05000000000000000000" pitchFamily="2" charset="2"/>
              </a:rPr>
              <a:t>return</a:t>
            </a:r>
            <a:r>
              <a:rPr lang="it-IT" dirty="0">
                <a:sym typeface="Wingdings" panose="05000000000000000000" pitchFamily="2" charset="2"/>
              </a:rPr>
              <a:t> car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are some </a:t>
            </a:r>
            <a:r>
              <a:rPr lang="it-IT" dirty="0" err="1">
                <a:sym typeface="Wingdings" panose="05000000000000000000" pitchFamily="2" charset="2"/>
              </a:rPr>
              <a:t>operators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manage</a:t>
            </a:r>
            <a:r>
              <a:rPr lang="it-IT" dirty="0">
                <a:sym typeface="Wingdings" panose="05000000000000000000" pitchFamily="2" charset="2"/>
              </a:rPr>
              <a:t> the car balance in the </a:t>
            </a:r>
            <a:r>
              <a:rPr lang="it-IT" dirty="0" err="1">
                <a:sym typeface="Wingdings" panose="05000000000000000000" pitchFamily="2" charset="2"/>
              </a:rPr>
              <a:t>areas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an </a:t>
            </a:r>
            <a:r>
              <a:rPr lang="it-IT" dirty="0" err="1">
                <a:sym typeface="Wingdings" panose="05000000000000000000" pitchFamily="2" charset="2"/>
              </a:rPr>
              <a:t>internal</a:t>
            </a:r>
            <a:r>
              <a:rPr lang="it-IT" dirty="0">
                <a:sym typeface="Wingdings" panose="05000000000000000000" pitchFamily="2" charset="2"/>
              </a:rPr>
              <a:t> information </a:t>
            </a:r>
            <a:r>
              <a:rPr lang="it-IT" dirty="0" err="1">
                <a:sym typeface="Wingdings" panose="05000000000000000000" pitchFamily="2" charset="2"/>
              </a:rPr>
              <a:t>system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where</a:t>
            </a:r>
            <a:r>
              <a:rPr lang="it-IT" dirty="0">
                <a:sym typeface="Wingdings" panose="05000000000000000000" pitchFamily="2" charset="2"/>
              </a:rPr>
              <a:t> the information are </a:t>
            </a:r>
            <a:r>
              <a:rPr lang="it-IT" dirty="0" err="1">
                <a:sym typeface="Wingdings" panose="05000000000000000000" pitchFamily="2" charset="2"/>
              </a:rPr>
              <a:t>stored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an </a:t>
            </a:r>
            <a:r>
              <a:rPr lang="it-IT" dirty="0" err="1">
                <a:sym typeface="Wingdings" panose="05000000000000000000" pitchFamily="2" charset="2"/>
              </a:rPr>
              <a:t>external</a:t>
            </a:r>
            <a:r>
              <a:rPr lang="it-IT" dirty="0">
                <a:sym typeface="Wingdings" panose="05000000000000000000" pitchFamily="2" charset="2"/>
              </a:rPr>
              <a:t> company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responsible</a:t>
            </a:r>
            <a:r>
              <a:rPr lang="it-IT" dirty="0">
                <a:sym typeface="Wingdings" panose="05000000000000000000" pitchFamily="2" charset="2"/>
              </a:rPr>
              <a:t> of car </a:t>
            </a:r>
            <a:r>
              <a:rPr lang="it-IT" dirty="0" err="1">
                <a:sym typeface="Wingdings" panose="05000000000000000000" pitchFamily="2" charset="2"/>
              </a:rPr>
              <a:t>maintenance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92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 ASSUMPTIONS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license</a:t>
            </a:r>
            <a:r>
              <a:rPr lang="it-IT" dirty="0"/>
              <a:t> car</a:t>
            </a:r>
          </a:p>
          <a:p>
            <a:r>
              <a:rPr lang="it-IT" dirty="0"/>
              <a:t>User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money</a:t>
            </a:r>
            <a:r>
              <a:rPr lang="it-IT" dirty="0"/>
              <a:t> to </a:t>
            </a:r>
            <a:r>
              <a:rPr lang="it-IT" dirty="0" err="1"/>
              <a:t>pay</a:t>
            </a:r>
            <a:r>
              <a:rPr lang="it-IT" dirty="0"/>
              <a:t> the ride</a:t>
            </a:r>
          </a:p>
          <a:p>
            <a:r>
              <a:rPr lang="it-IT" dirty="0"/>
              <a:t>User drive back car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safe</a:t>
            </a:r>
            <a:r>
              <a:rPr lang="it-IT" dirty="0"/>
              <a:t> area</a:t>
            </a:r>
          </a:p>
          <a:p>
            <a:r>
              <a:rPr lang="it-IT" dirty="0"/>
              <a:t>User can </a:t>
            </a:r>
            <a:r>
              <a:rPr lang="it-IT" dirty="0" err="1"/>
              <a:t>reserve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car </a:t>
            </a:r>
            <a:r>
              <a:rPr lang="it-IT" dirty="0" err="1"/>
              <a:t>at</a:t>
            </a:r>
            <a:r>
              <a:rPr lang="it-IT" dirty="0"/>
              <a:t> time</a:t>
            </a:r>
          </a:p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 are </a:t>
            </a:r>
            <a:r>
              <a:rPr lang="it-IT" dirty="0" err="1"/>
              <a:t>predeterminated</a:t>
            </a:r>
            <a:endParaRPr lang="it-IT" dirty="0"/>
          </a:p>
          <a:p>
            <a:r>
              <a:rPr lang="it-IT" dirty="0"/>
              <a:t>Car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charge</a:t>
            </a:r>
            <a:r>
              <a:rPr lang="it-IT" dirty="0"/>
              <a:t> for the ride</a:t>
            </a:r>
          </a:p>
          <a:p>
            <a:r>
              <a:rPr lang="it-IT" dirty="0" err="1"/>
              <a:t>All</a:t>
            </a:r>
            <a:r>
              <a:rPr lang="it-IT" dirty="0"/>
              <a:t> the car are of the </a:t>
            </a:r>
            <a:r>
              <a:rPr lang="it-IT" dirty="0" err="1"/>
              <a:t>same</a:t>
            </a:r>
            <a:r>
              <a:rPr lang="it-IT" dirty="0"/>
              <a:t> model (5 </a:t>
            </a:r>
            <a:r>
              <a:rPr lang="it-IT" dirty="0" err="1"/>
              <a:t>seats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3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CASE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196"/>
            <a:ext cx="10478384" cy="5122004"/>
          </a:xfrm>
        </p:spPr>
      </p:pic>
    </p:spTree>
    <p:extLst>
      <p:ext uri="{BB962C8B-B14F-4D97-AF65-F5344CB8AC3E}">
        <p14:creationId xmlns:p14="http://schemas.microsoft.com/office/powerpoint/2010/main" val="120417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CLASS DIAGRAM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228454"/>
            <a:ext cx="9055100" cy="5343682"/>
          </a:xfrm>
        </p:spPr>
      </p:pic>
    </p:spTree>
    <p:extLst>
      <p:ext uri="{BB962C8B-B14F-4D97-AF65-F5344CB8AC3E}">
        <p14:creationId xmlns:p14="http://schemas.microsoft.com/office/powerpoint/2010/main" val="209993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DIAGRAMS 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1" y="1690688"/>
            <a:ext cx="5561350" cy="3783012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31" y="2004401"/>
            <a:ext cx="6311169" cy="31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381</Words>
  <Application>Microsoft Office PowerPoint</Application>
  <PresentationFormat>Widescreen</PresentationFormat>
  <Paragraphs>115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RASD</vt:lpstr>
      <vt:lpstr>STAKEHOLDERS AND ACTORS</vt:lpstr>
      <vt:lpstr>MAIN GOALS</vt:lpstr>
      <vt:lpstr>PRE-EXISTENT SITUATION</vt:lpstr>
      <vt:lpstr>MAIN ASSUMPTIONS</vt:lpstr>
      <vt:lpstr>USE CASE</vt:lpstr>
      <vt:lpstr>CLASS DIAGRAM</vt:lpstr>
      <vt:lpstr>STATE DIAGRAMS  </vt:lpstr>
      <vt:lpstr>Presentazione standard di PowerPoint</vt:lpstr>
      <vt:lpstr>DD</vt:lpstr>
      <vt:lpstr>SYSTEM TIERS</vt:lpstr>
      <vt:lpstr>HIGH-LEVEL PACKAGES INTERACTION</vt:lpstr>
      <vt:lpstr>COMPONENT  VIEW AND  INTERFACES (HIGH-LEVEL)</vt:lpstr>
      <vt:lpstr>RESERVATION MANAGER SUB-COMPONENT</vt:lpstr>
      <vt:lpstr>CAR RESERVATION: SEQUENCE DIAGRAM</vt:lpstr>
      <vt:lpstr>CAR RESERVATION: FLOW CHART</vt:lpstr>
      <vt:lpstr>GREEN E-BOX</vt:lpstr>
      <vt:lpstr>ITPD</vt:lpstr>
      <vt:lpstr>HIGH LEVEL COMPONENT INTEGRATION</vt:lpstr>
      <vt:lpstr>MAIN INTEGRATION SEQUENCES</vt:lpstr>
      <vt:lpstr>CAR RESERVATION: INTEGRATION PLAN</vt:lpstr>
      <vt:lpstr>DRIVERS, STUBS AND DATA</vt:lpstr>
      <vt:lpstr>PP</vt:lpstr>
      <vt:lpstr>FUNCTION POINT ANALYSIS </vt:lpstr>
      <vt:lpstr>COCOMO II ANALISYS</vt:lpstr>
      <vt:lpstr>SCHEDULE ESTIMATION</vt:lpstr>
      <vt:lpstr>TASK SCHEDULE</vt:lpstr>
      <vt:lpstr>RISKS PLANNING AND MANAGEMENT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Croce</dc:creator>
  <cp:lastModifiedBy>Lorenzo Croce</cp:lastModifiedBy>
  <cp:revision>41</cp:revision>
  <dcterms:created xsi:type="dcterms:W3CDTF">2017-02-01T09:51:36Z</dcterms:created>
  <dcterms:modified xsi:type="dcterms:W3CDTF">2017-02-02T15:12:10Z</dcterms:modified>
</cp:coreProperties>
</file>