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embeddedFontLst>
    <p:embeddedFont>
      <p:font typeface="BBOUDJ+ArialMT" panose="020B0604020202020204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ICRUKH+TrebuchetMS-Bold" panose="020B0604020202020204"/>
      <p:regular r:id="rId33"/>
    </p:embeddedFont>
    <p:embeddedFont>
      <p:font typeface="VABEQD+Arial-BoldMT" panose="020B0604020202020204"/>
      <p:regular r:id="rId34"/>
    </p:embeddedFont>
    <p:embeddedFont>
      <p:font typeface="WDNPDS+TimesNewRomanPS-BoldMT" panose="020B0604020202020204"/>
      <p:regular r:id="rId35"/>
    </p:embeddedFont>
    <p:embeddedFont>
      <p:font typeface="WPBAIG+TimesNewRomanPSMT" panose="020B0604020202020204"/>
      <p:regular r:id="rId36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caddison.com/extended-kalman-filter-ekf-with-python-code-exampl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navig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oss.theoj.org/papers/10.21105/joss.02783" TargetMode="External"/><Relationship Id="rId5" Type="http://schemas.openxmlformats.org/officeDocument/2006/relationships/hyperlink" Target="https://github.com/SteveMacenski/slam_toolbox" TargetMode="External"/><Relationship Id="rId4" Type="http://schemas.openxmlformats.org/officeDocument/2006/relationships/hyperlink" Target="https://navigation.ros.org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54234" y="1144299"/>
            <a:ext cx="8452473" cy="2568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966"/>
              </a:lnSpc>
              <a:spcBef>
                <a:spcPts val="0"/>
              </a:spcBef>
              <a:spcAft>
                <a:spcPts val="0"/>
              </a:spcAft>
            </a:pPr>
            <a:r>
              <a:rPr sz="6000" b="1" dirty="0">
                <a:solidFill>
                  <a:srgbClr val="47C3D3"/>
                </a:solidFill>
                <a:latin typeface="ICRUKH+TrebuchetMS-Bold"/>
                <a:cs typeface="ICRUKH+TrebuchetMS-Bold"/>
              </a:rPr>
              <a:t>SOFTWARE</a:t>
            </a:r>
          </a:p>
          <a:p>
            <a:pPr marL="0" marR="0">
              <a:lnSpc>
                <a:spcPts val="6479"/>
              </a:lnSpc>
              <a:spcBef>
                <a:spcPts val="0"/>
              </a:spcBef>
              <a:spcAft>
                <a:spcPts val="0"/>
              </a:spcAft>
            </a:pPr>
            <a:r>
              <a:rPr sz="6000" b="1" dirty="0">
                <a:solidFill>
                  <a:srgbClr val="47C3D3"/>
                </a:solidFill>
                <a:latin typeface="ICRUKH+TrebuchetMS-Bold"/>
                <a:cs typeface="ICRUKH+TrebuchetMS-Bold"/>
              </a:rPr>
              <a:t>ARCHITECTURES FOR</a:t>
            </a:r>
          </a:p>
          <a:p>
            <a:pPr marL="0" marR="0">
              <a:lnSpc>
                <a:spcPts val="6479"/>
              </a:lnSpc>
              <a:spcBef>
                <a:spcPts val="0"/>
              </a:spcBef>
              <a:spcAft>
                <a:spcPts val="0"/>
              </a:spcAft>
            </a:pPr>
            <a:r>
              <a:rPr sz="6000" b="1" dirty="0">
                <a:solidFill>
                  <a:srgbClr val="47C3D3"/>
                </a:solidFill>
                <a:latin typeface="ICRUKH+TrebuchetMS-Bold"/>
                <a:cs typeface="ICRUKH+TrebuchetMS-Bold"/>
              </a:rPr>
              <a:t>ROBOTICS - Assignment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5710" y="4342928"/>
            <a:ext cx="2842488" cy="849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B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d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t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t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i</a:t>
            </a:r>
            <a:r>
              <a:rPr sz="1800" b="1" spc="598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L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o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r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z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o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M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r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60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d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r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S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b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z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v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r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i</a:t>
            </a:r>
            <a:r>
              <a:rPr sz="1800" b="1" spc="598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D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a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9115" y="4502981"/>
            <a:ext cx="1833829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P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r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s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n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t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e</a:t>
            </a:r>
            <a:r>
              <a:rPr sz="1800" b="1" spc="-15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d</a:t>
            </a:r>
            <a:r>
              <a:rPr sz="1800" b="1" spc="60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b</a:t>
            </a:r>
            <a:r>
              <a:rPr sz="1800" b="1" spc="-150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2640" y="5950493"/>
            <a:ext cx="3144519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c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d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m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i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c</a:t>
            </a:r>
            <a:r>
              <a:rPr sz="1600" spc="598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y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a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r</a:t>
            </a:r>
            <a:r>
              <a:rPr sz="1600" spc="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2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0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2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1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-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2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0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2</a:t>
            </a:r>
            <a:r>
              <a:rPr sz="1600" spc="-1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 </a:t>
            </a:r>
            <a:r>
              <a:rPr sz="16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78627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8927" y="1717548"/>
            <a:ext cx="8520563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common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way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control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running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tasks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like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stack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communicate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highest-level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BT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through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NavigateToPose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563" y="1843521"/>
            <a:ext cx="1923400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Action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48927" y="2266188"/>
            <a:ext cx="1137121" cy="294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message</a:t>
            </a:r>
            <a:r>
              <a:rPr sz="18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9391" y="3468219"/>
            <a:ext cx="2177373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Lifecycle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Nodes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8926" y="3473967"/>
            <a:ext cx="8419259" cy="843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Contain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machine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transitions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bringup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teardown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servers.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also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helps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structure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their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programs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reasonable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ways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commercial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uses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debugging</a:t>
            </a:r>
            <a:r>
              <a:rPr sz="18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8041" y="3748288"/>
            <a:ext cx="1205295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and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Bond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1564" y="4988809"/>
            <a:ext cx="2088676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Behavior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Trees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479" y="4992771"/>
            <a:ext cx="8477250" cy="294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Program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flow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control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decision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trees,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like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machines,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but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hierarchical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nature</a:t>
            </a:r>
            <a:r>
              <a:rPr sz="18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78627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8253" y="1472922"/>
            <a:ext cx="2603280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Compute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shortest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28253" y="1748789"/>
            <a:ext cx="3727535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Compute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complete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coverage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6541" y="1775203"/>
            <a:ext cx="111803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Planners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28253" y="2023109"/>
            <a:ext cx="5327699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Compute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along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sparse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predefined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routes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8252" y="2603824"/>
            <a:ext cx="1650704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Follow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28252" y="2879692"/>
            <a:ext cx="5390141" cy="573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Dock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charging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detectors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</a:p>
          <a:p>
            <a:pPr marL="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odometric</a:t>
            </a:r>
            <a:r>
              <a:rPr sz="1800" spc="5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frame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06541" y="3048323"/>
            <a:ext cx="137174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Controllers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4623" y="3417654"/>
            <a:ext cx="99134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Servers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28252" y="3428332"/>
            <a:ext cx="2101699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Board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elevator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8252" y="3702652"/>
            <a:ext cx="2278672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3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Interface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tool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28252" y="4350800"/>
            <a:ext cx="5034923" cy="573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Deal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unknown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failure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conditions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</a:p>
          <a:p>
            <a:pPr marL="28575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system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autonomously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handle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06541" y="4421036"/>
            <a:ext cx="1346410" cy="130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Behaviors</a:t>
            </a:r>
          </a:p>
          <a:p>
            <a:pPr marL="0" marR="0">
              <a:lnSpc>
                <a:spcPts val="2010"/>
              </a:lnSpc>
              <a:spcBef>
                <a:spcPts val="5974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Smoothers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28253" y="5152451"/>
            <a:ext cx="7005152" cy="573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Responsible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reducing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raggedness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smoothing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abrupt</a:t>
            </a:r>
          </a:p>
          <a:p>
            <a:pPr marL="28575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rotations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28253" y="5701091"/>
            <a:ext cx="6013473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increasing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distance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obstacles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high-cost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areas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15680" y="6406306"/>
            <a:ext cx="330200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78627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35" y="1502108"/>
            <a:ext cx="177793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Example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video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09082" y="6406306"/>
            <a:ext cx="330200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78627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535" y="1502108"/>
            <a:ext cx="434282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(better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look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github)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09082" y="6406306"/>
            <a:ext cx="330200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384553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</a:t>
            </a: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e</a:t>
            </a:r>
            <a:r>
              <a:rPr sz="2800" b="1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latin typeface="VABEQD+Arial-BoldMT"/>
                <a:cs typeface="VABEQD+Arial-BoldMT"/>
              </a:rPr>
              <a:t>on</a:t>
            </a:r>
            <a:r>
              <a:rPr sz="2800" b="1" spc="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SLAM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29000"/>
            <a:ext cx="10829618" cy="704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Toolbox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tools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capabilities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built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Steve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Macenski.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project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contains</a:t>
            </a:r>
          </a:p>
          <a:p>
            <a:pPr marL="0" marR="0">
              <a:lnSpc>
                <a:spcPts val="2010"/>
              </a:lnSpc>
              <a:spcBef>
                <a:spcPts val="127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ability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most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everything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other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available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library,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both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free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paid,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2417" y="2770598"/>
            <a:ext cx="4450571" cy="1123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Synchronous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asynchronous</a:t>
            </a:r>
          </a:p>
          <a:p>
            <a:pPr marL="0" marR="0">
              <a:lnSpc>
                <a:spcPts val="2066"/>
              </a:lnSpc>
              <a:spcBef>
                <a:spcPts val="11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Utilities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such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kinematic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merging</a:t>
            </a:r>
          </a:p>
          <a:p>
            <a:pPr marL="0" marR="0">
              <a:lnSpc>
                <a:spcPts val="2066"/>
              </a:lnSpc>
              <a:spcBef>
                <a:spcPts val="11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Localization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982" y="3967006"/>
            <a:ext cx="359377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Toolbox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2417" y="4005038"/>
            <a:ext cx="2711611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Multi-session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2417" y="4416518"/>
            <a:ext cx="3321059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Improved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graph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optimization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2417" y="4827998"/>
            <a:ext cx="6749829" cy="710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Substantially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reduced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compute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time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prototype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lifelong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</a:p>
          <a:p>
            <a:pPr marL="28575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distributed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applications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3841448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SLAM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3565" y="1582707"/>
            <a:ext cx="1994001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Range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Finders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565" y="1857027"/>
            <a:ext cx="4532605" cy="84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Odometry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Sources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(encoders,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IMU,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etc)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Camera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Radar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39" y="1996794"/>
            <a:ext cx="405136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Receive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sensing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environment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45924" y="3159259"/>
            <a:ext cx="2323873" cy="710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Bayes-based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filter</a:t>
            </a:r>
          </a:p>
          <a:p>
            <a:pPr marL="34290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approaches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8448" y="3515262"/>
            <a:ext cx="189181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45924" y="3982219"/>
            <a:ext cx="3086937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5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Graph-based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approaches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75758" y="4639411"/>
            <a:ext cx="3726522" cy="1122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GMapping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(Grisetti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al.,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2007)</a:t>
            </a:r>
          </a:p>
          <a:p>
            <a:pPr marL="0" marR="0">
              <a:lnSpc>
                <a:spcPts val="2066"/>
              </a:lnSpc>
              <a:spcBef>
                <a:spcPts val="11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HectorSLAM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(Kohlbrecher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al.,</a:t>
            </a:r>
          </a:p>
          <a:p>
            <a:pPr marL="28575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2011)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61763" y="5298315"/>
            <a:ext cx="2311562" cy="5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ROS-based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available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packages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75758" y="5873851"/>
            <a:ext cx="3904184" cy="712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Cartographer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(Hess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al.,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2016)</a:t>
            </a:r>
          </a:p>
          <a:p>
            <a:pPr marL="0" marR="0">
              <a:lnSpc>
                <a:spcPts val="2066"/>
              </a:lnSpc>
              <a:spcBef>
                <a:spcPts val="11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KartoSLAM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(Konolige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al.,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2010)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3841448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SLAM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1283" y="1437454"/>
            <a:ext cx="177793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Example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video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3841448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SLAM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1284" y="1437454"/>
            <a:ext cx="703436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(better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look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github)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keyboard)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541213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Localization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8872"/>
            <a:ext cx="6934259" cy="567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robot_localization</a:t>
            </a:r>
            <a:r>
              <a:rPr sz="1800" b="1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package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Extended</a:t>
            </a:r>
            <a:r>
              <a:rPr sz="1800" u="sng" spc="49" dirty="0">
                <a:solidFill>
                  <a:srgbClr val="FFFFFF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Kalman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</a:t>
            </a:r>
            <a:r>
              <a:rPr sz="1800" spc="52" dirty="0">
                <a:solidFill>
                  <a:srgbClr val="FFFFFF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(ekf_node)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fuse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data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sensor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inputs.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9219" y="3021270"/>
            <a:ext cx="6094889" cy="573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/wheel/odometry</a:t>
            </a:r>
            <a:r>
              <a:rPr sz="1800" b="1" spc="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  <a:r>
              <a:rPr sz="1800" spc="5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Position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velocity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estimate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based</a:t>
            </a:r>
          </a:p>
          <a:p>
            <a:pPr marL="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information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differential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drive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Gazebo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plugin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9219" y="3844230"/>
            <a:ext cx="6125439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/imu/data</a:t>
            </a:r>
            <a:r>
              <a:rPr sz="1800" b="1" spc="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Data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Inertial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Measurement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Unit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(IMU)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49219" y="4124299"/>
            <a:ext cx="2375341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sensor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Gazebo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plugin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023" y="4186503"/>
            <a:ext cx="120733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Packages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49219" y="4667190"/>
            <a:ext cx="6025295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/odometry/filtered</a:t>
            </a:r>
            <a:r>
              <a:rPr sz="1800" b="1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smoothed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odometry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information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49219" y="5215830"/>
            <a:ext cx="6139748" cy="573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/tf</a:t>
            </a:r>
            <a:r>
              <a:rPr sz="1800" b="1" spc="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Coordinate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transform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odom</a:t>
            </a:r>
            <a:r>
              <a:rPr sz="1800" b="1" spc="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frame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(parent)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</a:p>
          <a:p>
            <a:pPr marL="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base_footprint</a:t>
            </a:r>
            <a:r>
              <a:rPr sz="1800" b="1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frame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(child)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541213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Localization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582367"/>
            <a:ext cx="177793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Example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video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1651" y="465202"/>
            <a:ext cx="222627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651" y="1108579"/>
            <a:ext cx="10959669" cy="842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assignment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developed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Nav2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package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Toolbox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tested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explored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capabilities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new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localization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mapping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framework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different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layouts.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1651" y="2058539"/>
            <a:ext cx="217048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Discussed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Topics: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651" y="2454110"/>
            <a:ext cx="1675523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TIAGO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651" y="2855430"/>
            <a:ext cx="4495341" cy="701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Different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Environments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based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webots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1651" y="3658070"/>
            <a:ext cx="3580977" cy="2307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Navigation2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Brief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Explanation</a:t>
            </a:r>
          </a:p>
          <a:p>
            <a:pPr marL="0" marR="0">
              <a:lnSpc>
                <a:spcPts val="2066"/>
              </a:lnSpc>
              <a:spcBef>
                <a:spcPts val="109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eye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Navigation2</a:t>
            </a:r>
          </a:p>
          <a:p>
            <a:pPr marL="0" marR="0">
              <a:lnSpc>
                <a:spcPts val="2066"/>
              </a:lnSpc>
              <a:spcBef>
                <a:spcPts val="104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eye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</a:t>
            </a:r>
          </a:p>
          <a:p>
            <a:pPr marL="0" marR="0">
              <a:lnSpc>
                <a:spcPts val="2066"/>
              </a:lnSpc>
              <a:spcBef>
                <a:spcPts val="109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eye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Localization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</a:t>
            </a:r>
          </a:p>
          <a:p>
            <a:pPr marL="0" marR="0">
              <a:lnSpc>
                <a:spcPts val="2066"/>
              </a:lnSpc>
              <a:spcBef>
                <a:spcPts val="1093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eye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LifeLong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5412133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Localization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582368"/>
            <a:ext cx="434282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(better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look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github)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89437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LifeLong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145" y="1553309"/>
            <a:ext cx="11110605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concept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space,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completely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partially,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over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time,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refine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update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that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you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continue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space.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489" y="2487990"/>
            <a:ext cx="137134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Key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steps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1489" y="3020721"/>
            <a:ext cx="5600428" cy="710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Serialization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Deserialization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store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reload</a:t>
            </a:r>
          </a:p>
          <a:p>
            <a:pPr marL="22860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information.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1489" y="3970681"/>
            <a:ext cx="5408597" cy="710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KD-Tree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search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matching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its</a:t>
            </a:r>
          </a:p>
          <a:p>
            <a:pPr marL="22860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position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reinitalization.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1489" y="4920641"/>
            <a:ext cx="5511046" cy="710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Pose-graph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optimizition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based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SLAM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scan</a:t>
            </a:r>
          </a:p>
          <a:p>
            <a:pPr marL="228600" marR="0">
              <a:lnSpc>
                <a:spcPts val="2010"/>
              </a:lnSpc>
              <a:spcBef>
                <a:spcPts val="1218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matching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abstraction.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89437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LifeLong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557557"/>
            <a:ext cx="177793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Example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video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89437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the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LifeLong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557558"/>
            <a:ext cx="434282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(better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look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github)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6398"/>
            <a:ext cx="2364978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72" dirty="0">
                <a:solidFill>
                  <a:srgbClr val="FFFFFF"/>
                </a:solidFill>
                <a:latin typeface="VABEQD+Arial-BoldMT"/>
                <a:cs typeface="VABEQD+Arial-Bold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094" y="4247979"/>
            <a:ext cx="5088754" cy="27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650" spc="126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Exciting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interesting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develop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project</a:t>
            </a:r>
            <a:r>
              <a:rPr sz="16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code.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094" y="4888059"/>
            <a:ext cx="8676861" cy="912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650" spc="126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Inspiration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official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Github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repositories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(Steve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Macenski,</a:t>
            </a:r>
            <a:r>
              <a:rPr sz="16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Planning,</a:t>
            </a:r>
            <a:r>
              <a:rPr sz="16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Cyberbotics,…).</a:t>
            </a:r>
          </a:p>
          <a:p>
            <a:pPr marL="0" marR="0">
              <a:lnSpc>
                <a:spcPts val="1843"/>
              </a:lnSpc>
              <a:spcBef>
                <a:spcPts val="3246"/>
              </a:spcBef>
              <a:spcAft>
                <a:spcPts val="0"/>
              </a:spcAft>
            </a:pPr>
            <a:r>
              <a:rPr sz="16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650" spc="126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Better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improvenments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can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be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done,</a:t>
            </a:r>
            <a:r>
              <a:rPr sz="16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using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also</a:t>
            </a:r>
            <a:r>
              <a:rPr sz="16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different</a:t>
            </a:r>
            <a:r>
              <a:rPr sz="1600" spc="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BBOUDJ+ArialMT"/>
                <a:cs typeface="BBOUDJ+ArialMT"/>
              </a:rPr>
              <a:t>parameters.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206982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974" y="2341075"/>
            <a:ext cx="3269395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http://wiki.ros.org/navigation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4974" y="2889715"/>
            <a:ext cx="4044124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https://navigation.ros.org/index.html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4974" y="3438355"/>
            <a:ext cx="5429207" cy="849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https://github.com/SteveMacenski/slam_toolbox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FFFFFF"/>
                </a:solidFill>
                <a:latin typeface="BBOUDJ+ArialMT"/>
                <a:cs typeface="BBOUDJ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https://joss.theoj.org/papers/10.21105/joss.02783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70309" y="6402889"/>
            <a:ext cx="35016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08681" y="3013673"/>
            <a:ext cx="3737890" cy="834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27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FFFFFF"/>
                </a:solidFill>
                <a:latin typeface="ICRUKH+TrebuchetMS-Bold"/>
                <a:cs typeface="ICRUKH+TrebuchetMS-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685" y="583844"/>
            <a:ext cx="2451483" cy="43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WDNPDS+TimesNewRomanPS-BoldMT"/>
                <a:cs typeface="WDNPDS+TimesNewRomanPS-BoldMT"/>
              </a:rPr>
              <a:t>TIAGO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Robot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687" y="1330105"/>
            <a:ext cx="7453155" cy="1467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TIAGO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service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designed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work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indoor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environments.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TIAGO’s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features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make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ideal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platform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research,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especially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ambient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assisted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living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light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industry.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combines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mobility,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perception,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manipulation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human-robot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capabilities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specific</a:t>
            </a:r>
          </a:p>
          <a:p>
            <a:pPr marL="0" marR="0">
              <a:lnSpc>
                <a:spcPts val="2010"/>
              </a:lnSpc>
              <a:spcBef>
                <a:spcPts val="3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goal: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assist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research.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29" y="657274"/>
            <a:ext cx="7061404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Different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Environments</a:t>
            </a:r>
            <a:r>
              <a:rPr sz="2800" b="1" spc="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based</a:t>
            </a:r>
            <a:r>
              <a:rPr sz="2800" b="1" spc="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on</a:t>
            </a:r>
            <a:r>
              <a:rPr sz="28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webots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29" y="1390363"/>
            <a:ext cx="7654131" cy="88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Webots</a:t>
            </a:r>
            <a:r>
              <a:rPr sz="1800" b="1" spc="2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open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source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multi-platform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desktop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application</a:t>
            </a:r>
            <a:r>
              <a:rPr sz="1800" b="1" spc="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used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simulate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robots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provides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complete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development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environment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model,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program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simulate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929" y="2372530"/>
            <a:ext cx="7873398" cy="88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webots_ros2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package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that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provides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necessary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interfaces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simulate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Webots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open-source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3D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rigid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body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simulator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robots.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integrates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messages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services.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29" y="657274"/>
            <a:ext cx="2167929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29" y="1943061"/>
            <a:ext cx="4992402" cy="1467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Navigation2</a:t>
            </a:r>
            <a:r>
              <a:rPr sz="1800" spc="9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9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9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key</a:t>
            </a:r>
            <a:r>
              <a:rPr sz="1800" spc="9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component</a:t>
            </a:r>
            <a:r>
              <a:rPr sz="1800" spc="9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9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functionality.</a:t>
            </a:r>
            <a:r>
              <a:rPr sz="1800" spc="3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Navigation2</a:t>
            </a:r>
            <a:r>
              <a:rPr sz="1800" spc="4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uses</a:t>
            </a:r>
            <a:r>
              <a:rPr sz="1800" spc="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  <a:r>
              <a:rPr sz="1800" spc="4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trees,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lifecycle</a:t>
            </a:r>
            <a:r>
              <a:rPr sz="1800" spc="6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nodes</a:t>
            </a:r>
            <a:r>
              <a:rPr sz="1800" spc="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6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provide</a:t>
            </a:r>
            <a:r>
              <a:rPr sz="1800" spc="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customization</a:t>
            </a:r>
            <a:r>
              <a:rPr sz="1800" spc="6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reliability,</a:t>
            </a:r>
            <a:r>
              <a:rPr sz="1800" spc="8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bring</a:t>
            </a:r>
            <a:r>
              <a:rPr sz="1800" spc="2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up</a:t>
            </a:r>
            <a:r>
              <a:rPr sz="1800" spc="2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launch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files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ease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2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use,</a:t>
            </a:r>
          </a:p>
          <a:p>
            <a:pPr marL="0" marR="0">
              <a:lnSpc>
                <a:spcPts val="2010"/>
              </a:lnSpc>
              <a:spcBef>
                <a:spcPts val="3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system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tests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fast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testing.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929" y="4071025"/>
            <a:ext cx="5125431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5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  <a:r>
              <a:rPr sz="1800" spc="6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tree</a:t>
            </a:r>
            <a:r>
              <a:rPr sz="1800" spc="6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6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used</a:t>
            </a:r>
            <a:r>
              <a:rPr sz="1800" spc="6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6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orchestrate</a:t>
            </a:r>
            <a:r>
              <a:rPr sz="1800" spc="67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these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tasks.</a:t>
            </a:r>
            <a:r>
              <a:rPr sz="1800" spc="6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This</a:t>
            </a:r>
            <a:r>
              <a:rPr sz="1800" spc="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allows</a:t>
            </a:r>
            <a:r>
              <a:rPr sz="1800" spc="6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Navigation2</a:t>
            </a:r>
            <a:r>
              <a:rPr sz="1800" spc="6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62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6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highly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929" y="4619666"/>
            <a:ext cx="139786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configurable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8739" y="4619666"/>
            <a:ext cx="119460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92348" y="4619666"/>
            <a:ext cx="1029295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30858" y="4619666"/>
            <a:ext cx="87670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without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929" y="4893986"/>
            <a:ext cx="5125611" cy="567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programming</a:t>
            </a:r>
            <a:r>
              <a:rPr sz="1800" spc="20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by</a:t>
            </a:r>
            <a:r>
              <a:rPr sz="1800" spc="2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rearranging</a:t>
            </a:r>
            <a:r>
              <a:rPr sz="1800" spc="2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tasks</a:t>
            </a:r>
            <a:r>
              <a:rPr sz="1800" spc="2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2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20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tree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xml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file.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29" y="657274"/>
            <a:ext cx="544307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ROS</a:t>
            </a:r>
            <a:r>
              <a:rPr sz="2800" b="1" spc="74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</a:t>
            </a:r>
            <a:r>
              <a:rPr sz="2800" b="1" spc="74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vs</a:t>
            </a:r>
            <a:r>
              <a:rPr sz="2800" b="1" spc="75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984" y="1249956"/>
            <a:ext cx="10855678" cy="588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default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plugins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provided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ported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1,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namely: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DWB,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NavFn,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similar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such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spinning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clearing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costmaps</a:t>
            </a:r>
            <a:r>
              <a:rPr sz="18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0205" y="5687272"/>
            <a:ext cx="10996041" cy="587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new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waiting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fixed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duration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also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added.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These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called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BT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navigator</a:t>
            </a:r>
          </a:p>
          <a:p>
            <a:pPr marL="0" marR="0">
              <a:lnSpc>
                <a:spcPts val="2010"/>
              </a:lnSpc>
              <a:spcBef>
                <a:spcPts val="30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through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their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compute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result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complete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task.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929" y="657274"/>
            <a:ext cx="544307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ROS</a:t>
            </a:r>
            <a:r>
              <a:rPr sz="2800" b="1" spc="74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</a:t>
            </a:r>
            <a:r>
              <a:rPr sz="2800" b="1" spc="74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vs</a:t>
            </a:r>
            <a:r>
              <a:rPr sz="2800" b="1" spc="75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29" y="1527896"/>
            <a:ext cx="1830616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Main</a:t>
            </a:r>
            <a:r>
              <a:rPr sz="2000" b="1" spc="5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930" y="2136540"/>
            <a:ext cx="7497989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amcl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map_server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–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ported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refactoring.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1930" y="2649620"/>
            <a:ext cx="9201516" cy="813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move_base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–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replaced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by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behavior</a:t>
            </a:r>
            <a:r>
              <a:rPr sz="1800" b="1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tree-based</a:t>
            </a:r>
            <a:r>
              <a:rPr sz="1800" b="1" spc="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called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‘bt_navigator’.</a:t>
            </a:r>
          </a:p>
          <a:p>
            <a:pPr marL="0" marR="0">
              <a:lnSpc>
                <a:spcPts val="2066"/>
              </a:lnSpc>
              <a:spcBef>
                <a:spcPts val="19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recovery_behaviors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–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now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actions</a:t>
            </a:r>
            <a:r>
              <a:rPr sz="1800" b="1" spc="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behavior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tree(s).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1930" y="3675781"/>
            <a:ext cx="10154065" cy="1326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global_planner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–</a:t>
            </a:r>
            <a:r>
              <a:rPr sz="1800" spc="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navfn</a:t>
            </a:r>
            <a:r>
              <a:rPr sz="1800" b="1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ported</a:t>
            </a:r>
            <a:r>
              <a:rPr sz="1800" b="1" spc="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global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planner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called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navfn_planner.</a:t>
            </a:r>
          </a:p>
          <a:p>
            <a:pPr marL="0" marR="0">
              <a:lnSpc>
                <a:spcPts val="2066"/>
              </a:lnSpc>
              <a:spcBef>
                <a:spcPts val="19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local_planner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–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‘dwb’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planner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ported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robot_navigation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project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dwb_planner.</a:t>
            </a:r>
          </a:p>
          <a:p>
            <a:pPr marL="0" marR="0">
              <a:lnSpc>
                <a:spcPts val="2066"/>
              </a:lnSpc>
              <a:spcBef>
                <a:spcPts val="1923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global_costmap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local_costmap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-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contained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global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local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planners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respectively.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1930" y="5215020"/>
            <a:ext cx="10076392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50" spc="1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planner_server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controller_server</a:t>
            </a:r>
            <a:r>
              <a:rPr sz="1800" spc="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ABEQD+Arial-BoldMT"/>
                <a:cs typeface="VABEQD+Arial-BoldMT"/>
              </a:rPr>
              <a:t>(NEW)</a:t>
            </a:r>
            <a:r>
              <a:rPr sz="1800" b="1" spc="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-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action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(ComputePathToPose)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7680" y="5632249"/>
            <a:ext cx="149899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(FollowPath).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6398"/>
            <a:ext cx="4432387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72" dirty="0">
                <a:solidFill>
                  <a:srgbClr val="FFFFFF"/>
                </a:solidFill>
                <a:latin typeface="VABEQD+Arial-BoldMT"/>
                <a:cs typeface="VABEQD+Arial-BoldMT"/>
              </a:rPr>
              <a:t>Code</a:t>
            </a:r>
            <a:r>
              <a:rPr sz="3200" b="1" spc="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0" dirty="0">
                <a:solidFill>
                  <a:srgbClr val="FFFFFF"/>
                </a:solidFill>
                <a:latin typeface="VABEQD+Arial-BoldMT"/>
                <a:cs typeface="VABEQD+Arial-BoldMT"/>
              </a:rPr>
              <a:t>Brief</a:t>
            </a:r>
            <a:r>
              <a:rPr sz="3200" b="1" spc="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72" dirty="0">
                <a:solidFill>
                  <a:srgbClr val="FFFFFF"/>
                </a:solidFill>
                <a:latin typeface="VABEQD+Arial-BoldMT"/>
                <a:cs typeface="VABEQD+Arial-BoldMT"/>
              </a:rPr>
              <a:t>Explanation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308824"/>
            <a:ext cx="6273658" cy="540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developed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our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taking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advantage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official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online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repositories,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particular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Steve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Macenski.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439" y="2005114"/>
            <a:ext cx="6196617" cy="1533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Parameters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implemented/attached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to/served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by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each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individually,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opposed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parameter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server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associated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roscore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ROS1,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therefore,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when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dies,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so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parameters.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easier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understand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you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already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know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that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not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roscore.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439" y="3613443"/>
            <a:ext cx="6436802" cy="793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47C3D3"/>
                </a:solidFill>
                <a:latin typeface="BBOUDJ+ArialMT"/>
                <a:cs typeface="BBOUDJ+ArialMT"/>
              </a:rPr>
              <a:t>•</a:t>
            </a:r>
            <a:r>
              <a:rPr sz="1850" spc="690" dirty="0">
                <a:solidFill>
                  <a:srgbClr val="47C3D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YAML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means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“YAML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Ain’t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Markup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Language”.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It’s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great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fit</a:t>
            </a:r>
          </a:p>
          <a:p>
            <a:pPr marL="2286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loading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configuration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run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time,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which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exactly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what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params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about.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439" y="4860743"/>
            <a:ext cx="6285314" cy="1034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These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points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really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important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since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4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YAML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parameters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file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around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which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have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created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our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developed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4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modalities,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communicating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with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TIAGO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that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«works»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only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ROS1.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97309" y="6429959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BBOUDJ+ArialMT"/>
                <a:cs typeface="BBOUDJ+ArialMT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77929"/>
            <a:ext cx="4786277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An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69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eye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on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Navigation2</a:t>
            </a:r>
            <a:r>
              <a:rPr sz="2800" b="1" dirty="0">
                <a:solidFill>
                  <a:srgbClr val="FFFFFF"/>
                </a:solidFill>
                <a:highlight>
                  <a:srgbClr val="0C75AC"/>
                </a:highlight>
                <a:latin typeface="Times New Roman"/>
                <a:cs typeface="Times New Roman"/>
              </a:rPr>
              <a:t> </a:t>
            </a:r>
            <a:r>
              <a:rPr sz="2800" b="1" spc="-72" dirty="0">
                <a:solidFill>
                  <a:srgbClr val="FFFFFF"/>
                </a:solidFill>
                <a:highlight>
                  <a:srgbClr val="0C75AC"/>
                </a:highlight>
                <a:latin typeface="VABEQD+Arial-BoldMT"/>
                <a:cs typeface="VABEQD+Arial-BoldMT"/>
              </a:rPr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0897"/>
            <a:ext cx="5680438" cy="3039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WPBAIG+TimesNewRomanPSMT"/>
                <a:cs typeface="WPBAIG+TimesNewRomanPSMT"/>
              </a:rPr>
              <a:t>•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One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key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most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used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packages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of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ROS.</a:t>
            </a:r>
          </a:p>
          <a:p>
            <a:pPr marL="0" marR="0">
              <a:lnSpc>
                <a:spcPts val="2010"/>
              </a:lnSpc>
              <a:spcBef>
                <a:spcPts val="2325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Autonomous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movement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for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2D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map.</a:t>
            </a:r>
          </a:p>
          <a:p>
            <a:pPr marL="0" marR="0">
              <a:lnSpc>
                <a:spcPts val="2010"/>
              </a:lnSpc>
              <a:spcBef>
                <a:spcPts val="235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Given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‘current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pose’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‘goal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‘pose’.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Path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planned,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robot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drives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itself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goal.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Key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to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accelerating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ROS2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development</a:t>
            </a:r>
            <a:r>
              <a:rPr sz="1800" spc="4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adoption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across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the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community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industry.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4895832"/>
            <a:ext cx="5641543" cy="842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•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Ported,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refactored,</a:t>
            </a:r>
            <a:r>
              <a:rPr sz="1800" spc="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and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made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architectural</a:t>
            </a:r>
            <a:r>
              <a:rPr sz="1800" spc="4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improvem</a:t>
            </a:r>
          </a:p>
          <a:p>
            <a:pPr marL="0" marR="0">
              <a:lnSpc>
                <a:spcPts val="2010"/>
              </a:lnSpc>
              <a:spcBef>
                <a:spcPts val="2309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from</a:t>
            </a:r>
            <a:r>
              <a:rPr sz="1800" spc="15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BBOUDJ+ArialMT"/>
                <a:cs typeface="BBOUDJ+ArialMT"/>
              </a:rPr>
              <a:t>ROS.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68734" y="6402889"/>
            <a:ext cx="2512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BBOUDJ+ArialMT"/>
                <a:cs typeface="BBOUDJ+ArialMT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1518</Words>
  <Application>Microsoft Office PowerPoint</Application>
  <PresentationFormat>Widescreen</PresentationFormat>
  <Paragraphs>219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BBOUDJ+ArialMT</vt:lpstr>
      <vt:lpstr>WDNPDS+TimesNewRomanPS-BoldMT</vt:lpstr>
      <vt:lpstr>WPBAIG+TimesNewRomanPSMT</vt:lpstr>
      <vt:lpstr>VABEQD+Arial-BoldMT</vt:lpstr>
      <vt:lpstr>Calibri</vt:lpstr>
      <vt:lpstr>ICRUKH+TrebuchetMS-Bold</vt:lpstr>
      <vt:lpstr>Times New Roman</vt:lpstr>
      <vt:lpstr>Theme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lorenzo benedetti</cp:lastModifiedBy>
  <cp:revision>1</cp:revision>
  <dcterms:modified xsi:type="dcterms:W3CDTF">2022-10-04T13:27:52Z</dcterms:modified>
</cp:coreProperties>
</file>