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98" d="100"/>
          <a:sy n="98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268C4-3D79-697A-09F3-E5F708CA9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0ADF84-7E10-62A3-5246-6F7F665AE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88E35E-8EE3-AFBA-01D9-291CAE3B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873640-AE07-E270-39B4-0388FD5F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EE46E4-EC62-4BC2-A3B5-E98DDCE0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19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4E3A4-A38E-212D-564B-FA20BE6B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8BA84E-4628-A5B8-7139-724D5E7F0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19D1-EF51-3B67-BC3E-47036C36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977AAA-C16E-5BFC-F2E8-5079C5C2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DD31E3-9CEF-333E-EAD1-1FEEFBC5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13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889168-99F3-035E-3AD3-486C302FB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8AD0B6-39D6-6D6A-0635-BEC5818C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E78E8A-3BF1-C2FA-0760-8EBE9136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05113-EFA6-FB93-E929-DB92528C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89E965-DBEB-AA14-AEE9-4AA3D0FE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0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2A7547-6624-7735-B797-88711452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9EA48C-AAD9-F5DA-C384-03103AF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239087-8511-6112-CA54-B0081569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C9B0CC-3D5F-3D9E-8C31-E1E24D60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BC8B86-E2D9-5C68-4A4B-90E8BF1A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94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F2B61-01A0-45B4-BCFE-03367DC2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B96F3B-D62A-C81F-1C11-544956B3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4ADC41-1503-F60B-8FC1-20287EB4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31F9F3-931F-D79F-CDF2-B7A322C7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F09D00-C3D8-5FF8-5064-4B176DC6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90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A8ACE-B709-83BE-CF4D-848436DE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C1B537-6A94-5133-B202-87235655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BD8DBA-8436-0832-09BA-3301F5F9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0C57B-1183-3E28-B529-E77E1E9D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6C884A-B688-1886-E9EF-C09E70EB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FFF9CE-A1D3-023B-0135-EE90407F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67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12CDF-EB0E-4341-4589-2D9BB0E5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75D8B1-7299-F7C0-3E1A-5F7771BE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E4A0FF-84F6-C3A7-A191-AAD01CC3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4C36885-FC54-D914-8921-425B3CCBA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E9594B-163A-C205-496A-11E0719D3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71F757-59C6-57D9-A7E0-B9D7B59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B96829-F9EF-4770-BC35-6E2DB4F5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88B2C30-5E08-12AB-0502-DFA05FBC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65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A7511-6ACF-8CD8-4D4C-8048B8A2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394D82-8B3A-C425-8AFA-CDABA4D1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68C89F-2D1D-1541-4448-114FF3CE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1EA8558-F77E-0977-E6DE-302F7CE9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87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E9CE224-94D9-0B66-0368-F39D0165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C9784F-CCB7-4BA8-C6A9-14F8783F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33CCEE-D6AB-7F17-75D3-B8533CB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69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EFC38-0D82-1CDB-71E1-C98E4BA5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F2867D-3A92-EE6C-2381-299AFC05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C4FED7-675F-301A-DFB5-CAC881CA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EE457-9CF9-0A69-32AF-5F17B218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214E70-BB39-6B72-D3AE-795BDF5E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8E4A66-E4C7-A24D-6630-F3E91A72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09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589AE-319E-3436-8907-71EE3015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D537D01-5D5D-AE6C-D4F3-3A8C72795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33040D-49C0-6B92-D39F-FD5E00B8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0A91C3-AA28-4EFA-C869-55BB90C1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66C6F9-A10C-0717-A51D-D34F8CCC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18D951-7063-6148-CBC3-15D49DFB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391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821A67-F9CC-021D-4F5A-C425A3C3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CA3578-2726-1C12-18E1-92177674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A7BE21-ABE2-135E-4AE2-7EBD138D8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D9021-F8D6-4247-AF95-AFE668ABD9A8}" type="datetimeFigureOut">
              <a:rPr lang="it-IT" smtClean="0"/>
              <a:t>01/04/25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37AE75-F926-4BFD-366A-3F1D73254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B15CFC-77C8-481D-30D5-9BDEB99D8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3EAA-0EB5-8A46-9AA2-A10C22A224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92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C577482-D464-1C34-9C28-5C3F565FC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600718"/>
              </p:ext>
            </p:extLst>
          </p:nvPr>
        </p:nvGraphicFramePr>
        <p:xfrm>
          <a:off x="276492" y="812357"/>
          <a:ext cx="11639007" cy="325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669">
                  <a:extLst>
                    <a:ext uri="{9D8B030D-6E8A-4147-A177-3AD203B41FA5}">
                      <a16:colId xmlns:a16="http://schemas.microsoft.com/office/drawing/2014/main" val="3949497641"/>
                    </a:ext>
                  </a:extLst>
                </a:gridCol>
                <a:gridCol w="3879669">
                  <a:extLst>
                    <a:ext uri="{9D8B030D-6E8A-4147-A177-3AD203B41FA5}">
                      <a16:colId xmlns:a16="http://schemas.microsoft.com/office/drawing/2014/main" val="3182009030"/>
                    </a:ext>
                  </a:extLst>
                </a:gridCol>
                <a:gridCol w="3879669">
                  <a:extLst>
                    <a:ext uri="{9D8B030D-6E8A-4147-A177-3AD203B41FA5}">
                      <a16:colId xmlns:a16="http://schemas.microsoft.com/office/drawing/2014/main" val="60158620"/>
                    </a:ext>
                  </a:extLst>
                </a:gridCol>
              </a:tblGrid>
              <a:tr h="454494">
                <a:tc>
                  <a:txBody>
                    <a:bodyPr/>
                    <a:lstStyle/>
                    <a:p>
                      <a:r>
                        <a:rPr lang="it-IT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DEFINIZIONE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1175"/>
                  </a:ext>
                </a:extLst>
              </a:tr>
              <a:tr h="462048">
                <a:tc>
                  <a:txBody>
                    <a:bodyPr/>
                    <a:lstStyle/>
                    <a:p>
                      <a:r>
                        <a:rPr lang="it-IT" sz="1400" b="1" dirty="0"/>
                        <a:t>Potenza Magica (PM)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Potenza d’attacco. Determina i punti vita tolti all’avversario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Range (1-20)</a:t>
                      </a:r>
                      <a:r>
                        <a:rPr lang="it-IT" sz="1400" dirty="0"/>
                        <a:t>. A inizio turno è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60425"/>
                  </a:ext>
                </a:extLst>
              </a:tr>
              <a:tr h="454494">
                <a:tc>
                  <a:txBody>
                    <a:bodyPr/>
                    <a:lstStyle/>
                    <a:p>
                      <a:r>
                        <a:rPr lang="it-IT" sz="1400" b="1" dirty="0"/>
                        <a:t>Resistenza Magica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Riduzione dei danni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Attiva-Non attiva</a:t>
                      </a:r>
                      <a:r>
                        <a:rPr lang="it-IT" sz="1400" dirty="0"/>
                        <a:t>. Se attiva riduce i danni del 30%. A inizio turno è non attiva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41724"/>
                  </a:ext>
                </a:extLst>
              </a:tr>
              <a:tr h="454494">
                <a:tc>
                  <a:txBody>
                    <a:bodyPr/>
                    <a:lstStyle/>
                    <a:p>
                      <a:r>
                        <a:rPr lang="it-IT" sz="1400" b="1" dirty="0"/>
                        <a:t>Stato Elementale (SE)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Elemento che definisce la tipologia dello stregone. In base al tipo si possono avere aumenti o diminuzioni sull’efficacia delle mosse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Fuoco, aria, acqua, terra, nessuno</a:t>
                      </a:r>
                      <a:r>
                        <a:rPr lang="it-IT" sz="1400" dirty="0"/>
                        <a:t>. A inizio turno è nessuno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794010"/>
                  </a:ext>
                </a:extLst>
              </a:tr>
              <a:tr h="454494">
                <a:tc>
                  <a:txBody>
                    <a:bodyPr/>
                    <a:lstStyle/>
                    <a:p>
                      <a:r>
                        <a:rPr lang="it-IT" sz="1400" b="1" dirty="0"/>
                        <a:t>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Punti necessari per attivare mosse. In base alla mossa vengono consumati punti mana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Range (1-10). </a:t>
                      </a:r>
                      <a:r>
                        <a:rPr lang="it-IT" sz="1400" dirty="0"/>
                        <a:t>A inizio turno è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4859"/>
                  </a:ext>
                </a:extLst>
              </a:tr>
              <a:tr h="454494">
                <a:tc>
                  <a:txBody>
                    <a:bodyPr/>
                    <a:lstStyle/>
                    <a:p>
                      <a:r>
                        <a:rPr lang="it-IT" sz="1400" b="1" dirty="0"/>
                        <a:t>Punti 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Punti salute. In base alla mossa ricevuta dall’avversario si consumano punti vita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Range (1-50). </a:t>
                      </a:r>
                      <a:r>
                        <a:rPr lang="it-IT" sz="1400" dirty="0"/>
                        <a:t>A inizio turno è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69503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1580BE3-4825-2835-D6A6-9193CDCDC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94301"/>
              </p:ext>
            </p:extLst>
          </p:nvPr>
        </p:nvGraphicFramePr>
        <p:xfrm>
          <a:off x="276493" y="4181565"/>
          <a:ext cx="11639007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669">
                  <a:extLst>
                    <a:ext uri="{9D8B030D-6E8A-4147-A177-3AD203B41FA5}">
                      <a16:colId xmlns:a16="http://schemas.microsoft.com/office/drawing/2014/main" val="2948477816"/>
                    </a:ext>
                  </a:extLst>
                </a:gridCol>
                <a:gridCol w="3879669">
                  <a:extLst>
                    <a:ext uri="{9D8B030D-6E8A-4147-A177-3AD203B41FA5}">
                      <a16:colId xmlns:a16="http://schemas.microsoft.com/office/drawing/2014/main" val="383540724"/>
                    </a:ext>
                  </a:extLst>
                </a:gridCol>
                <a:gridCol w="3879669">
                  <a:extLst>
                    <a:ext uri="{9D8B030D-6E8A-4147-A177-3AD203B41FA5}">
                      <a16:colId xmlns:a16="http://schemas.microsoft.com/office/drawing/2014/main" val="1609347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DEFINIZIONE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LINK ACTION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3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Trasformazione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Esegue il cambio di stato in uno scelto da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Stato elementale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39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Barriera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Crea una barriera e attiva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Resistenza Magica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1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Meditazione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 riposa e rigenera 5 punti 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1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Attacco base (il nome cambia in base allo 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Attacco che consuma 1 punto mana e aumenta di 1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+ Potenza Magica; - 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59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1" dirty="0"/>
                        <a:t>Attacco speciale (il nome cambia in base allo 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Attacco che consuma 3 punti mana e aumenta di 3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+ Potenza Magica; - 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90178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2C22C-9ECF-459D-BF54-6A55F3CA14CB}"/>
              </a:ext>
            </a:extLst>
          </p:cNvPr>
          <p:cNvSpPr txBox="1"/>
          <p:nvPr/>
        </p:nvSpPr>
        <p:spPr>
          <a:xfrm>
            <a:off x="2237009" y="104504"/>
            <a:ext cx="7717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Scenario</a:t>
            </a:r>
            <a:r>
              <a:rPr lang="it-IT" dirty="0"/>
              <a:t>: combattimento a turni	</a:t>
            </a:r>
            <a:r>
              <a:rPr lang="it-IT" b="1" dirty="0"/>
              <a:t>Personaggio</a:t>
            </a:r>
            <a:r>
              <a:rPr lang="it-IT" dirty="0"/>
              <a:t>: Stregone degli Elementi</a:t>
            </a:r>
          </a:p>
          <a:p>
            <a:pPr algn="ctr"/>
            <a:r>
              <a:rPr lang="it-IT" b="1" dirty="0"/>
              <a:t>Caratteristiche scenario</a:t>
            </a:r>
            <a:r>
              <a:rPr lang="it-IT" dirty="0"/>
              <a:t>: è possibile effettuare una sola </a:t>
            </a:r>
            <a:r>
              <a:rPr lang="it-IT" i="1" dirty="0"/>
              <a:t>action</a:t>
            </a:r>
            <a:r>
              <a:rPr lang="it-IT" dirty="0"/>
              <a:t> a turno</a:t>
            </a:r>
          </a:p>
        </p:txBody>
      </p:sp>
    </p:spTree>
    <p:extLst>
      <p:ext uri="{BB962C8B-B14F-4D97-AF65-F5344CB8AC3E}">
        <p14:creationId xmlns:p14="http://schemas.microsoft.com/office/powerpoint/2010/main" val="3431068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258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l.imbonati@campus.unimib.it</dc:creator>
  <cp:lastModifiedBy>l.imbonati@campus.unimib.it</cp:lastModifiedBy>
  <cp:revision>1</cp:revision>
  <dcterms:created xsi:type="dcterms:W3CDTF">2025-04-01T20:04:04Z</dcterms:created>
  <dcterms:modified xsi:type="dcterms:W3CDTF">2025-04-01T20:58:22Z</dcterms:modified>
</cp:coreProperties>
</file>