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Nunito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ZSBtqKO9v0at465Ehq6VJfu7O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E25ECA-3F58-430E-90C5-CB9A5EED4CEE}">
  <a:tblStyle styleId="{1CE25ECA-3F58-430E-90C5-CB9A5EED4C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7524CE9-5D9E-4008-91FE-3C23A344E6B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Medium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33" Type="http://schemas.openxmlformats.org/officeDocument/2006/relationships/font" Target="fonts/NunitoMedium-italic.fntdata"/><Relationship Id="rId10" Type="http://schemas.openxmlformats.org/officeDocument/2006/relationships/slide" Target="slides/slide4.xml"/><Relationship Id="rId32" Type="http://schemas.openxmlformats.org/officeDocument/2006/relationships/font" Target="fonts/NunitoMedium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Nunito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8929532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08929532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900468a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0900468a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900468a7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0900468a7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900468a7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0900468a7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900468a7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0900468a7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e2df335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0e2df335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900468a7c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0900468a7c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c6c82c5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0c6c82c5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0e726ac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0e726ac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5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5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5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5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5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5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4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7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1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1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1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title"/>
          </p:nvPr>
        </p:nvSpPr>
        <p:spPr>
          <a:xfrm>
            <a:off x="1554099" y="1524450"/>
            <a:ext cx="56796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it" sz="4100"/>
              <a:t>X-SUM(MARIZATION)</a:t>
            </a:r>
            <a:endParaRPr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it" sz="1600">
                <a:latin typeface="Calibri"/>
                <a:ea typeface="Calibri"/>
                <a:cs typeface="Calibri"/>
                <a:sym typeface="Calibri"/>
              </a:rPr>
              <a:t>TEXT ANALYSIS OF                   NEWS ARTICLES</a:t>
            </a:r>
            <a:endParaRPr b="1" sz="4100"/>
          </a:p>
        </p:txBody>
      </p:sp>
      <p:sp>
        <p:nvSpPr>
          <p:cNvPr id="129" name="Google Shape;129;p1"/>
          <p:cNvSpPr txBox="1"/>
          <p:nvPr/>
        </p:nvSpPr>
        <p:spPr>
          <a:xfrm>
            <a:off x="6288775" y="215300"/>
            <a:ext cx="174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Giannelli</a:t>
            </a:r>
            <a:r>
              <a:rPr b="0" i="0" lang="it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Alessio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Imb</a:t>
            </a:r>
            <a:r>
              <a:rPr lang="it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onati Lorenzo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Valoti Davide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2983900" y="3913025"/>
            <a:ext cx="282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Science Master’s Degree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Text Mining Exam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163" y="298031"/>
            <a:ext cx="766775" cy="7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200" y="2510525"/>
            <a:ext cx="766749" cy="7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48" y="1485525"/>
            <a:ext cx="5095075" cy="3214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12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TOPIC MODELING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/>
              <a:t>LDA - Evaluation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6331675" y="2785025"/>
            <a:ext cx="2302500" cy="615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LET’S LEAVE ROOM FOR </a:t>
            </a:r>
            <a:r>
              <a:rPr b="1" lang="it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LDA_viz.html</a:t>
            </a:r>
            <a:endParaRPr b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2089295329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25" y="1486800"/>
            <a:ext cx="5328150" cy="18845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g2089295329b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525" y="3846325"/>
            <a:ext cx="5287125" cy="8878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g2089295329b_0_8"/>
          <p:cNvSpPr/>
          <p:nvPr/>
        </p:nvSpPr>
        <p:spPr>
          <a:xfrm rot="5400000">
            <a:off x="5254075" y="3316050"/>
            <a:ext cx="1764300" cy="207900"/>
          </a:xfrm>
          <a:prstGeom prst="uturnArrow">
            <a:avLst>
              <a:gd fmla="val 23978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089295329b_0_8"/>
          <p:cNvSpPr txBox="1"/>
          <p:nvPr/>
        </p:nvSpPr>
        <p:spPr>
          <a:xfrm>
            <a:off x="6461750" y="2380575"/>
            <a:ext cx="2268000" cy="2185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</a:t>
            </a: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 represent the 20 top words in Topic 15, sorted by their semantic relevance to the topic.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Each word is accompanied by its weight, represented as a float, which indicates how strongly the word is associated with the topic.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g2089295329b_0_8"/>
          <p:cNvSpPr txBox="1"/>
          <p:nvPr/>
        </p:nvSpPr>
        <p:spPr>
          <a:xfrm>
            <a:off x="1878075" y="1086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Human Evaluation</a:t>
            </a:r>
            <a:endParaRPr/>
          </a:p>
        </p:txBody>
      </p:sp>
      <p:sp>
        <p:nvSpPr>
          <p:cNvPr id="233" name="Google Shape;233;g2089295329b_0_8"/>
          <p:cNvSpPr txBox="1"/>
          <p:nvPr/>
        </p:nvSpPr>
        <p:spPr>
          <a:xfrm>
            <a:off x="1878088" y="3464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Words Distribution</a:t>
            </a:r>
            <a:endParaRPr/>
          </a:p>
        </p:txBody>
      </p:sp>
      <p:sp>
        <p:nvSpPr>
          <p:cNvPr id="234" name="Google Shape;234;g2089295329b_0_8"/>
          <p:cNvSpPr txBox="1"/>
          <p:nvPr>
            <p:ph type="title"/>
          </p:nvPr>
        </p:nvSpPr>
        <p:spPr>
          <a:xfrm>
            <a:off x="819150" y="438550"/>
            <a:ext cx="7071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/>
              <a:t>TOPIC MODELING - LDA Evaluation Result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5" name="Google Shape;235;g2089295329b_0_8"/>
          <p:cNvSpPr txBox="1"/>
          <p:nvPr/>
        </p:nvSpPr>
        <p:spPr>
          <a:xfrm>
            <a:off x="4926175" y="2371650"/>
            <a:ext cx="1116000" cy="400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20900468a7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75" y="2796300"/>
            <a:ext cx="4305300" cy="15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0900468a7c_1_1"/>
          <p:cNvSpPr txBox="1"/>
          <p:nvPr/>
        </p:nvSpPr>
        <p:spPr>
          <a:xfrm>
            <a:off x="1175625" y="1672875"/>
            <a:ext cx="4605600" cy="831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Implementation of different </a:t>
            </a: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multi-document summarization algorithms,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 order to find the best one for the considered dataset.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2" name="Google Shape;242;g20900468a7c_1_1"/>
          <p:cNvSpPr txBox="1"/>
          <p:nvPr>
            <p:ph type="title"/>
          </p:nvPr>
        </p:nvSpPr>
        <p:spPr>
          <a:xfrm>
            <a:off x="819150" y="438550"/>
            <a:ext cx="639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TEXT SUMMARIZATION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43" name="Google Shape;243;g20900468a7c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825" y="864050"/>
            <a:ext cx="2611996" cy="37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900468a7c_3_13"/>
          <p:cNvSpPr txBox="1"/>
          <p:nvPr/>
        </p:nvSpPr>
        <p:spPr>
          <a:xfrm>
            <a:off x="819150" y="1663700"/>
            <a:ext cx="7505700" cy="831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Selection of important phrases or sentences from the input document.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Naive approach as </a:t>
            </a: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benchmark: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selection of the first three sentences of each document.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g20900468a7c_3_13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TEXT SUMMARIZATION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Extractive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0" name="Google Shape;250;g20900468a7c_3_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0900468a7c_3_13"/>
          <p:cNvSpPr txBox="1"/>
          <p:nvPr/>
        </p:nvSpPr>
        <p:spPr>
          <a:xfrm>
            <a:off x="819150" y="3495525"/>
            <a:ext cx="7505700" cy="600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The 24-year-old has agreed a two-year-deal and will arrive following his commitments with the Stormers and Western Province in South Africa. He is the son of former Springbok Guy Kebble and won the 2012 Under-20s World Championship with South Africa. "I try and bring an edge to the game and make an impact," Kebble told the Pro12 club's website.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9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52" name="Google Shape;252;g20900468a7c_3_13"/>
          <p:cNvGraphicFramePr/>
          <p:nvPr/>
        </p:nvGraphicFramePr>
        <p:xfrm>
          <a:off x="135163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394400"/>
                <a:gridCol w="1180075"/>
                <a:gridCol w="1178375"/>
                <a:gridCol w="1161400"/>
                <a:gridCol w="1526475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ROUGE-1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 SUM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BASELINE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0.168</a:t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0.020</a:t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0.107</a:t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0.107</a:t>
                      </a:r>
                      <a:endParaRPr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g20900468a7c_3_13"/>
          <p:cNvGraphicFramePr/>
          <p:nvPr/>
        </p:nvGraphicFramePr>
        <p:xfrm>
          <a:off x="1351638" y="417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394400"/>
                <a:gridCol w="1180075"/>
                <a:gridCol w="1178375"/>
                <a:gridCol w="1161400"/>
                <a:gridCol w="1526475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ROUGE-1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 SUM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BASELINE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0.075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0.000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0.075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0.075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900468a7c_3_18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TEXT SUMMARIZATION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Abstractive approach</a:t>
            </a:r>
            <a:endParaRPr/>
          </a:p>
        </p:txBody>
      </p:sp>
      <p:sp>
        <p:nvSpPr>
          <p:cNvPr id="259" name="Google Shape;259;g20900468a7c_3_18"/>
          <p:cNvSpPr txBox="1"/>
          <p:nvPr/>
        </p:nvSpPr>
        <p:spPr>
          <a:xfrm>
            <a:off x="895350" y="1756550"/>
            <a:ext cx="3755700" cy="2986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Architectures used: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T5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(Exploring the limits of Transfer Learning with a Unified Text-To-Text Transfer Transformer)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BART 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(Bidirectional Auto-Regressive Transformers)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PEGASUS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(Pre-training with Extracted Gap-sentences for Abstractive SUmmarization Sequence-to-sequence)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0" name="Google Shape;260;g20900468a7c_3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100" y="2372350"/>
            <a:ext cx="3904575" cy="17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900468a7c_3_5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/>
              <a:t>ABSTRACTIVE SUMMARIZATION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/>
              <a:t>Preprocessing</a:t>
            </a:r>
            <a:endParaRPr/>
          </a:p>
        </p:txBody>
      </p:sp>
      <p:sp>
        <p:nvSpPr>
          <p:cNvPr id="266" name="Google Shape;266;g20900468a7c_3_5"/>
          <p:cNvSpPr txBox="1"/>
          <p:nvPr/>
        </p:nvSpPr>
        <p:spPr>
          <a:xfrm>
            <a:off x="819150" y="2092975"/>
            <a:ext cx="4500000" cy="2124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 of </a:t>
            </a: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AutoTokenizer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for the preprocessing phase.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Main steps: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normalization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Tokenization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Byte-pair encoding (BPE)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Special tokens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Padding and truncation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Encoding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g20900468a7c_3_5"/>
          <p:cNvSpPr txBox="1"/>
          <p:nvPr/>
        </p:nvSpPr>
        <p:spPr>
          <a:xfrm>
            <a:off x="5591275" y="1864375"/>
            <a:ext cx="3168300" cy="1263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"Gregor Townsend gave a debut to powerhouse fijian-born wallaby wing Taqele Naiyaravoro . the dragons gave first starts of the season to wing aled Brew and hooker Elliot Dee . it took 24 minutes for a disjointed game to produce a try ."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g20900468a7c_3_5"/>
          <p:cNvSpPr txBox="1"/>
          <p:nvPr/>
        </p:nvSpPr>
        <p:spPr>
          <a:xfrm>
            <a:off x="5591275" y="3321925"/>
            <a:ext cx="3168300" cy="1293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[32939, 1422, 114, 4042, 112, 19077, 19716, 46827, 121, 7623, 1075, 304, 1846, 6959, 781, 19854, 12078, 6856, 9162, 32708, 26977, 110, 107, 109, 24674, 1422, 211, 2171, 113, 109, 578, 112, 6959, 114, 4105, 20663, 111, 5922, 420, 29592, 15960, 110, 107, 126, 635, 1202, 542, 118, 114, 62478, 389, 112, 1449, 114, 508, 110, 107, 1]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ABSTRACTIVE SUMMARIZATION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Results</a:t>
            </a:r>
            <a:endParaRPr/>
          </a:p>
        </p:txBody>
      </p:sp>
      <p:graphicFrame>
        <p:nvGraphicFramePr>
          <p:cNvPr id="274" name="Google Shape;274;p11"/>
          <p:cNvGraphicFramePr/>
          <p:nvPr/>
        </p:nvGraphicFramePr>
        <p:xfrm>
          <a:off x="1734313" y="179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139275"/>
                <a:gridCol w="1006575"/>
                <a:gridCol w="1035500"/>
                <a:gridCol w="1038925"/>
                <a:gridCol w="1455075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ROUGE-1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ROUGE-2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 SUM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BASELINE</a:t>
                      </a:r>
                      <a:endParaRPr sz="15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0.168</a:t>
                      </a:r>
                      <a:endParaRPr sz="15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0.020</a:t>
                      </a:r>
                      <a:endParaRPr sz="15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0.107</a:t>
                      </a:r>
                      <a:endParaRPr sz="15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0.107</a:t>
                      </a:r>
                      <a:endParaRPr sz="15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T5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0.171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0.023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0.117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0.117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BART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0.203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0.041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0.135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0.166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PEGASUS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0.472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0.269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0.412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0.414</a:t>
                      </a:r>
                      <a:endParaRPr b="1"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11"/>
          <p:cNvSpPr txBox="1"/>
          <p:nvPr/>
        </p:nvSpPr>
        <p:spPr>
          <a:xfrm>
            <a:off x="1734325" y="3944700"/>
            <a:ext cx="5675400" cy="400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PEGASUS obtains best performance for the 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considered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dataset.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e2df33573_0_6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ABSTRACTIVE SUMMARIZATION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Single document results</a:t>
            </a:r>
            <a:endParaRPr/>
          </a:p>
        </p:txBody>
      </p:sp>
      <p:sp>
        <p:nvSpPr>
          <p:cNvPr id="281" name="Google Shape;281;g20e2df33573_0_6"/>
          <p:cNvSpPr txBox="1"/>
          <p:nvPr/>
        </p:nvSpPr>
        <p:spPr>
          <a:xfrm>
            <a:off x="5682350" y="1495550"/>
            <a:ext cx="3168300" cy="1015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the 24-year-old has agreed a two-year deal with the Stormers and Western Province . he is the son of former Springbok Guy Kebble and won the 2012 under-20s world championship with south africa . Kebble will join current team-mate Huw Jones in Glasgow .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9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g20e2df33573_0_6"/>
          <p:cNvSpPr txBox="1"/>
          <p:nvPr/>
        </p:nvSpPr>
        <p:spPr>
          <a:xfrm>
            <a:off x="5682350" y="4217850"/>
            <a:ext cx="3168300" cy="461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Glasgow Warriors have signed South African scrum-half Ruan Kebble.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9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g20e2df33573_0_6"/>
          <p:cNvSpPr txBox="1"/>
          <p:nvPr/>
        </p:nvSpPr>
        <p:spPr>
          <a:xfrm>
            <a:off x="5682350" y="2718100"/>
            <a:ext cx="3168300" cy="1293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Kebble is the son of former Springbok Guy Kebble and won the 2012 Under-20s World Championship with South Africa. The 24-year-old has agreed a two-year deal with the Pro12 club. He will arrive following his commitments with the Stormers and Western Province in South Africa and will join current team-mate Huw Jones.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9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4" name="Google Shape;284;g20e2df33573_0_6"/>
          <p:cNvGraphicFramePr/>
          <p:nvPr/>
        </p:nvGraphicFramePr>
        <p:xfrm>
          <a:off x="332513" y="412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016800"/>
                <a:gridCol w="1006575"/>
                <a:gridCol w="933450"/>
                <a:gridCol w="967500"/>
                <a:gridCol w="1301975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ROUGE-1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 SUM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9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it" sz="13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PEGASUS</a:t>
                      </a:r>
                      <a:endParaRPr b="1"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0.320</a:t>
                      </a:r>
                      <a:endParaRPr b="1"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0.174</a:t>
                      </a:r>
                      <a:endParaRPr b="1"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0.320</a:t>
                      </a:r>
                      <a:endParaRPr b="1"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0.320</a:t>
                      </a:r>
                      <a:endParaRPr b="1"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g20e2df33573_0_6"/>
          <p:cNvGraphicFramePr/>
          <p:nvPr/>
        </p:nvGraphicFramePr>
        <p:xfrm>
          <a:off x="332513" y="295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016800"/>
                <a:gridCol w="1006575"/>
                <a:gridCol w="933450"/>
                <a:gridCol w="967500"/>
                <a:gridCol w="1301975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ROUGE-1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 SUM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BART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0.083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0.000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0.083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0.083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" name="Google Shape;286;g20e2df33573_0_6"/>
          <p:cNvGraphicFramePr/>
          <p:nvPr/>
        </p:nvGraphicFramePr>
        <p:xfrm>
          <a:off x="332513" y="16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016800"/>
                <a:gridCol w="1006575"/>
                <a:gridCol w="933450"/>
                <a:gridCol w="967500"/>
                <a:gridCol w="1301975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ROUGE-1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 SUM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3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T5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0.131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0.000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0.098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0.098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ABSTRACTIVE SUMMARIZATION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PEGASUS Fine-tuning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819150" y="1785650"/>
            <a:ext cx="1887900" cy="615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Training set: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10000 documents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2998900" y="1785650"/>
            <a:ext cx="1887900" cy="615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Validation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1000 documents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819150" y="2647950"/>
            <a:ext cx="5758800" cy="1693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Application of a </a:t>
            </a: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Seq2Seq trainer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estimate parameters adaptive to the new training set (supervised fine-tuning).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Main parameters: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8 epochs of training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raining batch size of 8 documents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Validation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batch size of 4 documents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 b="0" l="40989" r="0" t="15604"/>
          <a:stretch/>
        </p:blipFill>
        <p:spPr>
          <a:xfrm>
            <a:off x="6727388" y="1921175"/>
            <a:ext cx="2153326" cy="22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 txBox="1"/>
          <p:nvPr/>
        </p:nvSpPr>
        <p:spPr>
          <a:xfrm>
            <a:off x="6748350" y="1633250"/>
            <a:ext cx="21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Encoder-Decoder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0900468a7c_3_26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ABSTRACTIVE SUMMARIZATION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PEGASUS Fine-tuning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02" name="Google Shape;302;g20900468a7c_3_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0900468a7c_3_26"/>
          <p:cNvSpPr txBox="1"/>
          <p:nvPr/>
        </p:nvSpPr>
        <p:spPr>
          <a:xfrm>
            <a:off x="4987250" y="3158850"/>
            <a:ext cx="3168300" cy="461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“Glasgow Warriors have confirmed the signing of loose-head prop Oliver Kebble for next season</a:t>
            </a: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g20900468a7c_3_26"/>
          <p:cNvSpPr txBox="1"/>
          <p:nvPr/>
        </p:nvSpPr>
        <p:spPr>
          <a:xfrm>
            <a:off x="988650" y="3158850"/>
            <a:ext cx="3168300" cy="461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Consolas"/>
                <a:ea typeface="Consolas"/>
                <a:cs typeface="Consolas"/>
                <a:sym typeface="Consolas"/>
              </a:rPr>
              <a:t>“Glasgow Warriors have signed South African loose-head prop Oli Kebble for next season.”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g20900468a7c_3_26"/>
          <p:cNvSpPr txBox="1"/>
          <p:nvPr/>
        </p:nvSpPr>
        <p:spPr>
          <a:xfrm>
            <a:off x="1072800" y="2827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Proposal summary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g20900468a7c_3_26"/>
          <p:cNvSpPr txBox="1"/>
          <p:nvPr/>
        </p:nvSpPr>
        <p:spPr>
          <a:xfrm>
            <a:off x="5071400" y="2827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True Summary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7" name="Google Shape;307;g20900468a7c_3_26"/>
          <p:cNvGraphicFramePr/>
          <p:nvPr/>
        </p:nvGraphicFramePr>
        <p:xfrm>
          <a:off x="1407750" y="17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2118975"/>
                <a:gridCol w="1006575"/>
                <a:gridCol w="933450"/>
                <a:gridCol w="967500"/>
                <a:gridCol w="1301975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ROUGE-1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 SUM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PEGASUS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0.472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0.269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0.412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0.414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PEGASUS FINE-TUNING</a:t>
                      </a:r>
                      <a:endParaRPr b="1"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0.497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0.275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0.418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0.418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Google Shape;308;g20900468a7c_3_26"/>
          <p:cNvGraphicFramePr/>
          <p:nvPr/>
        </p:nvGraphicFramePr>
        <p:xfrm>
          <a:off x="1407750" y="386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2118975"/>
                <a:gridCol w="1006575"/>
                <a:gridCol w="933450"/>
                <a:gridCol w="967500"/>
                <a:gridCol w="1301975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ROUGE-1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ROUGE-2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ROUGE-L SUM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PEGASUS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0.320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0.174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0.320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0.320</a:t>
                      </a:r>
                      <a:endParaRPr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PEGASUS FINE-TUNING</a:t>
                      </a:r>
                      <a:endParaRPr b="1" sz="13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0.690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0.519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0.690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0.690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c6c82c57c_1_0"/>
          <p:cNvSpPr txBox="1"/>
          <p:nvPr/>
        </p:nvSpPr>
        <p:spPr>
          <a:xfrm>
            <a:off x="3042375" y="3419350"/>
            <a:ext cx="3828000" cy="11436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T5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BART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PEGASUS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Fine tuning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38" name="Google Shape;138;g20c6c82c57c_1_0"/>
          <p:cNvSpPr txBox="1"/>
          <p:nvPr>
            <p:ph type="title"/>
          </p:nvPr>
        </p:nvSpPr>
        <p:spPr>
          <a:xfrm>
            <a:off x="819150" y="438550"/>
            <a:ext cx="6398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g20c6c82c57c_1_0"/>
          <p:cNvSpPr txBox="1"/>
          <p:nvPr/>
        </p:nvSpPr>
        <p:spPr>
          <a:xfrm>
            <a:off x="1128400" y="2555700"/>
            <a:ext cx="1804200" cy="400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Topic modeling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0c6c82c57c_1_0"/>
          <p:cNvSpPr txBox="1"/>
          <p:nvPr/>
        </p:nvSpPr>
        <p:spPr>
          <a:xfrm>
            <a:off x="1128400" y="3791050"/>
            <a:ext cx="1804200" cy="400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Text summarization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0c6c82c57c_1_0"/>
          <p:cNvSpPr txBox="1"/>
          <p:nvPr/>
        </p:nvSpPr>
        <p:spPr>
          <a:xfrm>
            <a:off x="1128400" y="1444250"/>
            <a:ext cx="1804200" cy="400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Preprocessing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0c6c82c57c_1_0"/>
          <p:cNvSpPr txBox="1"/>
          <p:nvPr/>
        </p:nvSpPr>
        <p:spPr>
          <a:xfrm>
            <a:off x="3042375" y="1196450"/>
            <a:ext cx="3828000" cy="895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Text-homogeneity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Stop words removal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Tokenization and Lemmatization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0c6c82c57c_1_0"/>
          <p:cNvSpPr txBox="1"/>
          <p:nvPr/>
        </p:nvSpPr>
        <p:spPr>
          <a:xfrm>
            <a:off x="3042375" y="2307900"/>
            <a:ext cx="3828000" cy="895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Bag of Words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LDA</a:t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Medium"/>
              <a:buChar char="●"/>
            </a:pPr>
            <a:r>
              <a:rPr lang="it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Hyper-parameters tuning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e726ac834_0_0"/>
          <p:cNvSpPr txBox="1"/>
          <p:nvPr/>
        </p:nvSpPr>
        <p:spPr>
          <a:xfrm>
            <a:off x="1569838" y="1620288"/>
            <a:ext cx="17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Topic Modeling</a:t>
            </a:r>
            <a:endParaRPr/>
          </a:p>
        </p:txBody>
      </p:sp>
      <p:sp>
        <p:nvSpPr>
          <p:cNvPr id="314" name="Google Shape;314;g20e726ac834_0_0"/>
          <p:cNvSpPr txBox="1"/>
          <p:nvPr/>
        </p:nvSpPr>
        <p:spPr>
          <a:xfrm>
            <a:off x="1052425" y="3713375"/>
            <a:ext cx="21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Future developments</a:t>
            </a:r>
            <a:endParaRPr/>
          </a:p>
        </p:txBody>
      </p:sp>
      <p:sp>
        <p:nvSpPr>
          <p:cNvPr id="315" name="Google Shape;315;g20e726ac834_0_0"/>
          <p:cNvSpPr txBox="1"/>
          <p:nvPr/>
        </p:nvSpPr>
        <p:spPr>
          <a:xfrm>
            <a:off x="1365313" y="2634025"/>
            <a:ext cx="18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highlight>
                  <a:schemeClr val="dk1"/>
                </a:highlight>
                <a:latin typeface="Nunito Medium"/>
                <a:ea typeface="Nunito Medium"/>
                <a:cs typeface="Nunito Medium"/>
                <a:sym typeface="Nunito Medium"/>
              </a:rPr>
              <a:t>Summarization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0e726ac834_0_0"/>
          <p:cNvSpPr txBox="1"/>
          <p:nvPr/>
        </p:nvSpPr>
        <p:spPr>
          <a:xfrm>
            <a:off x="3428538" y="1389775"/>
            <a:ext cx="4355400" cy="895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Through the</a:t>
            </a: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LDA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model it was possible to identify the main Topics and the related terms that characterize  the various documents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g20e726ac834_0_0"/>
          <p:cNvSpPr txBox="1"/>
          <p:nvPr/>
        </p:nvSpPr>
        <p:spPr>
          <a:xfrm>
            <a:off x="3428538" y="2411575"/>
            <a:ext cx="4355400" cy="895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PEGASUS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model the best to implement Extractive and Abstractive summarization, and </a:t>
            </a:r>
            <a:r>
              <a:rPr b="1"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Fine-Tuning 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has further improved performance.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g20e726ac834_0_0"/>
          <p:cNvSpPr txBox="1"/>
          <p:nvPr/>
        </p:nvSpPr>
        <p:spPr>
          <a:xfrm>
            <a:off x="3428525" y="3473975"/>
            <a:ext cx="4355400" cy="879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Results of topic modeling as input for Extractive Text Summarization to make a better 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comparison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between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Extractive and Abstractive summarization.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0e726ac834_0_0"/>
          <p:cNvSpPr txBox="1"/>
          <p:nvPr>
            <p:ph type="title"/>
          </p:nvPr>
        </p:nvSpPr>
        <p:spPr>
          <a:xfrm>
            <a:off x="819150" y="438550"/>
            <a:ext cx="7188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CONCLUSIONS &amp; FUTURE DEVELOPMENTS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175" y="1096950"/>
            <a:ext cx="5734052" cy="320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/>
          <p:nvPr/>
        </p:nvSpPr>
        <p:spPr>
          <a:xfrm>
            <a:off x="1887725" y="1474925"/>
            <a:ext cx="2429400" cy="831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EDA key stage for selection of relevant observations and task definition.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4317125" y="2680200"/>
            <a:ext cx="1887900" cy="8313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Only articles related to sports were chosen.</a:t>
            </a:r>
            <a:endParaRPr/>
          </a:p>
        </p:txBody>
      </p:sp>
      <p:sp>
        <p:nvSpPr>
          <p:cNvPr id="151" name="Google Shape;151;p3"/>
          <p:cNvSpPr txBox="1"/>
          <p:nvPr>
            <p:ph type="title"/>
          </p:nvPr>
        </p:nvSpPr>
        <p:spPr>
          <a:xfrm>
            <a:off x="819150" y="438550"/>
            <a:ext cx="56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/>
              <a:t>EXPLORATORY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3741650" y="4241325"/>
            <a:ext cx="1887900" cy="615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Filtered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dataset: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55,416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cuments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1522950" y="4241325"/>
            <a:ext cx="1887900" cy="615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Original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dataset: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226,711 document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endParaRPr/>
          </a:p>
        </p:txBody>
      </p:sp>
      <p:graphicFrame>
        <p:nvGraphicFramePr>
          <p:cNvPr id="154" name="Google Shape;154;p3"/>
          <p:cNvGraphicFramePr/>
          <p:nvPr/>
        </p:nvGraphicFramePr>
        <p:xfrm>
          <a:off x="6749963" y="403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{1CE25ECA-3F58-430E-90C5-CB9A5EED4CEE}</a:tableStyleId>
              </a:tblPr>
              <a:tblGrid>
                <a:gridCol w="968500"/>
                <a:gridCol w="900225"/>
              </a:tblGrid>
              <a:tr h="2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CATEGORY</a:t>
                      </a:r>
                      <a:endParaRPr sz="8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8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DOCUMENT</a:t>
                      </a:r>
                      <a:endParaRPr sz="8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Football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25718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Rugby Union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5253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Cricket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4370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Tennis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1693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Golf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1255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Rugby League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1227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Formula 1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1081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Boxing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844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Olympics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834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Athletics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831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Cycling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741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Wales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681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Horse racing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513</a:t>
                      </a:r>
                      <a:endParaRPr sz="900"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49" y="1858238"/>
            <a:ext cx="4890900" cy="25088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6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5786"/>
              <a:buNone/>
            </a:pPr>
            <a:r>
              <a:rPr lang="it" sz="2650"/>
              <a:t>Wordcloud</a:t>
            </a:r>
            <a:endParaRPr/>
          </a:p>
        </p:txBody>
      </p:sp>
      <p:graphicFrame>
        <p:nvGraphicFramePr>
          <p:cNvPr id="161" name="Google Shape;161;p6"/>
          <p:cNvGraphicFramePr/>
          <p:nvPr/>
        </p:nvGraphicFramePr>
        <p:xfrm>
          <a:off x="59100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{1CE25ECA-3F58-430E-90C5-CB9A5EED4CEE}</a:tableStyleId>
              </a:tblPr>
              <a:tblGrid>
                <a:gridCol w="1311925"/>
                <a:gridCol w="1311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WORD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FREQUENCY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Free kick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1.00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Footed shot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Win free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Year old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0.57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Right footed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2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0.56</a:t>
                      </a:r>
                      <a:endParaRPr>
                        <a:solidFill>
                          <a:schemeClr val="dk2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382" y="2324688"/>
            <a:ext cx="3804244" cy="618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325" y="3303165"/>
            <a:ext cx="3549599" cy="57693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8500" y="4108481"/>
            <a:ext cx="3804149" cy="6183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4"/>
          <p:cNvSpPr txBox="1"/>
          <p:nvPr/>
        </p:nvSpPr>
        <p:spPr>
          <a:xfrm>
            <a:off x="1018775" y="1931563"/>
            <a:ext cx="38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Lower case conversion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5098325" y="2861575"/>
            <a:ext cx="35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Symbol and punctuations removal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1018575" y="3717175"/>
            <a:ext cx="38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Numbers removal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819150" y="438550"/>
            <a:ext cx="42792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25786"/>
              <a:buNone/>
            </a:pPr>
            <a:r>
              <a:rPr lang="it" sz="2650"/>
              <a:t>Text Homogeneity</a:t>
            </a:r>
            <a:endParaRPr/>
          </a:p>
        </p:txBody>
      </p:sp>
      <p:sp>
        <p:nvSpPr>
          <p:cNvPr id="173" name="Google Shape;173;p4"/>
          <p:cNvSpPr txBox="1"/>
          <p:nvPr/>
        </p:nvSpPr>
        <p:spPr>
          <a:xfrm>
            <a:off x="5098325" y="1311700"/>
            <a:ext cx="3549600" cy="8412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White space removal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Spelling correction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Emoji, links and HTML tags removal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3486600" y="3485100"/>
            <a:ext cx="21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Stop words removal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6434988" y="1981525"/>
            <a:ext cx="21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Bigrams and trigrams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3486600" y="883300"/>
            <a:ext cx="21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Tokenization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778950" y="1981525"/>
            <a:ext cx="21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Lemmatization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5"/>
          <p:cNvSpPr txBox="1"/>
          <p:nvPr>
            <p:ph type="title"/>
          </p:nvPr>
        </p:nvSpPr>
        <p:spPr>
          <a:xfrm>
            <a:off x="819150" y="438550"/>
            <a:ext cx="63981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PRE-PROCESSING</a:t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250" y="2381717"/>
            <a:ext cx="2652300" cy="103105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599" y="1283500"/>
            <a:ext cx="2170800" cy="128824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950" y="2381725"/>
            <a:ext cx="2170800" cy="129399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1475" y="3885300"/>
            <a:ext cx="2881050" cy="7843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11512" r="0" t="0"/>
          <a:stretch/>
        </p:blipFill>
        <p:spPr>
          <a:xfrm>
            <a:off x="591713" y="3708050"/>
            <a:ext cx="6034825" cy="2762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5250" y="1633951"/>
            <a:ext cx="1562950" cy="282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8"/>
          <p:cNvSpPr txBox="1"/>
          <p:nvPr/>
        </p:nvSpPr>
        <p:spPr>
          <a:xfrm>
            <a:off x="2109125" y="1618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Dictionary &amp; Filter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6593325" y="1002475"/>
            <a:ext cx="220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 Representation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Bag of Words</a:t>
            </a:r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37" y="2018275"/>
            <a:ext cx="6086776" cy="147145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8"/>
          <p:cNvSpPr txBox="1"/>
          <p:nvPr>
            <p:ph type="title"/>
          </p:nvPr>
        </p:nvSpPr>
        <p:spPr>
          <a:xfrm>
            <a:off x="819150" y="438550"/>
            <a:ext cx="59610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TOPIC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/>
              <a:t>LDA - Input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450" y="1466975"/>
            <a:ext cx="4133400" cy="3230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9"/>
          <p:cNvSpPr txBox="1"/>
          <p:nvPr/>
        </p:nvSpPr>
        <p:spPr>
          <a:xfrm>
            <a:off x="852075" y="1745325"/>
            <a:ext cx="2964300" cy="1046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tuning phase was driven by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CV_coherence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(y-axis) 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 the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 the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latent topics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(x-axis)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852075" y="3148225"/>
            <a:ext cx="2964300" cy="1477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this phase we have optimized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alpha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beta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the hyperparameters used for the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Dirichlet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prior distribution that define the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document-topic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it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word-topic</a:t>
            </a:r>
            <a:r>
              <a:rPr lang="it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relationships.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9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TOPIC MODELING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/>
              <a:t>LDA - Hyper-parameters tuning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/>
        </p:nvSpPr>
        <p:spPr>
          <a:xfrm>
            <a:off x="819150" y="1504800"/>
            <a:ext cx="7964100" cy="5655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lda_model = gensim.models.LdaModel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bow_corpus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id2word=dictionary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num_topics=</a:t>
            </a:r>
            <a:r>
              <a:rPr b="0" i="0" lang="it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offset=</a:t>
            </a:r>
            <a:r>
              <a:rPr b="0" i="0" lang="it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random_state=</a:t>
            </a:r>
            <a:r>
              <a:rPr b="0" i="0" lang="it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update_every=</a:t>
            </a:r>
            <a:r>
              <a:rPr b="0" i="0" lang="it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passes=</a:t>
            </a:r>
            <a:r>
              <a:rPr b="0" i="0" lang="it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alpha=</a:t>
            </a:r>
            <a:r>
              <a:rPr b="0" i="0" lang="it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'0.1'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eta=</a:t>
            </a:r>
            <a:r>
              <a:rPr b="0" i="0" lang="it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'0.01'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it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per_word_topics=</a:t>
            </a:r>
            <a:r>
              <a:rPr b="0" i="0" lang="it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it" sz="105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10"/>
          <p:cNvGraphicFramePr/>
          <p:nvPr/>
        </p:nvGraphicFramePr>
        <p:xfrm>
          <a:off x="819150" y="22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864200"/>
              </a:tblGrid>
              <a:tr h="28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Coherence CV 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0.626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p10"/>
          <p:cNvGraphicFramePr/>
          <p:nvPr/>
        </p:nvGraphicFramePr>
        <p:xfrm>
          <a:off x="1322725" y="313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864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Coherence Umass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-1.723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10"/>
          <p:cNvGraphicFramePr/>
          <p:nvPr/>
        </p:nvGraphicFramePr>
        <p:xfrm>
          <a:off x="1776750" y="39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{87524CE9-5D9E-4008-91FE-3C23A344E6B0}</a:tableStyleId>
              </a:tblPr>
              <a:tblGrid>
                <a:gridCol w="1864200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Perplexity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" sz="1500" u="none" cap="none" strike="noStrike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-7.626</a:t>
                      </a:r>
                      <a:endParaRPr sz="1500" u="none" cap="none" strike="noStrike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10"/>
          <p:cNvSpPr txBox="1"/>
          <p:nvPr/>
        </p:nvSpPr>
        <p:spPr>
          <a:xfrm>
            <a:off x="2683350" y="2360700"/>
            <a:ext cx="4501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it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Coherence CV value of 0.62 indicates that the model has good internal coherence. </a:t>
            </a:r>
            <a:endParaRPr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3186925" y="3175400"/>
            <a:ext cx="4501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it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Coherence Umass value of -1.72 suggests that the model may have issues with</a:t>
            </a:r>
            <a:r>
              <a:rPr i="0" lang="it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0" lang="it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external coherence.</a:t>
            </a:r>
            <a:endParaRPr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3640950" y="4007500"/>
            <a:ext cx="473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it" sz="1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Perplexity of -7.62 indicates that the model has good generalization ability.</a:t>
            </a:r>
            <a:endParaRPr i="0" sz="14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0"/>
          <p:cNvSpPr txBox="1"/>
          <p:nvPr>
            <p:ph type="title"/>
          </p:nvPr>
        </p:nvSpPr>
        <p:spPr>
          <a:xfrm>
            <a:off x="819150" y="438550"/>
            <a:ext cx="6398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"/>
              <a:t>TOPIC MODELING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it"/>
              <a:t>LDA - Final model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4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