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6"/>
  </p:notesMasterIdLst>
  <p:sldIdLst>
    <p:sldId id="312" r:id="rId2"/>
    <p:sldId id="304" r:id="rId3"/>
    <p:sldId id="525" r:id="rId4"/>
    <p:sldId id="495" r:id="rId5"/>
    <p:sldId id="335" r:id="rId6"/>
    <p:sldId id="385" r:id="rId7"/>
    <p:sldId id="386" r:id="rId8"/>
    <p:sldId id="391" r:id="rId9"/>
    <p:sldId id="392" r:id="rId10"/>
    <p:sldId id="388" r:id="rId11"/>
    <p:sldId id="394" r:id="rId12"/>
    <p:sldId id="393"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10" r:id="rId28"/>
    <p:sldId id="411" r:id="rId29"/>
    <p:sldId id="412" r:id="rId30"/>
    <p:sldId id="414" r:id="rId31"/>
    <p:sldId id="413" r:id="rId32"/>
    <p:sldId id="415" r:id="rId33"/>
    <p:sldId id="417" r:id="rId34"/>
    <p:sldId id="418" r:id="rId35"/>
    <p:sldId id="416" r:id="rId36"/>
    <p:sldId id="419" r:id="rId37"/>
    <p:sldId id="420" r:id="rId38"/>
    <p:sldId id="421" r:id="rId39"/>
    <p:sldId id="422" r:id="rId40"/>
    <p:sldId id="426" r:id="rId41"/>
    <p:sldId id="424" r:id="rId42"/>
    <p:sldId id="425" r:id="rId43"/>
    <p:sldId id="423" r:id="rId44"/>
    <p:sldId id="427" r:id="rId45"/>
    <p:sldId id="428"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6" r:id="rId62"/>
    <p:sldId id="445" r:id="rId63"/>
    <p:sldId id="449" r:id="rId64"/>
    <p:sldId id="448" r:id="rId65"/>
    <p:sldId id="450" r:id="rId66"/>
    <p:sldId id="451" r:id="rId67"/>
    <p:sldId id="452" r:id="rId68"/>
    <p:sldId id="453" r:id="rId69"/>
    <p:sldId id="454" r:id="rId70"/>
    <p:sldId id="455" r:id="rId71"/>
    <p:sldId id="456" r:id="rId72"/>
    <p:sldId id="457" r:id="rId73"/>
    <p:sldId id="524" r:id="rId74"/>
    <p:sldId id="459" r:id="rId75"/>
    <p:sldId id="461" r:id="rId76"/>
    <p:sldId id="462" r:id="rId77"/>
    <p:sldId id="463" r:id="rId78"/>
    <p:sldId id="464" r:id="rId79"/>
    <p:sldId id="471" r:id="rId80"/>
    <p:sldId id="465" r:id="rId81"/>
    <p:sldId id="466" r:id="rId82"/>
    <p:sldId id="467" r:id="rId83"/>
    <p:sldId id="468" r:id="rId84"/>
    <p:sldId id="469" r:id="rId85"/>
    <p:sldId id="470" r:id="rId86"/>
    <p:sldId id="472" r:id="rId87"/>
    <p:sldId id="473" r:id="rId88"/>
    <p:sldId id="474" r:id="rId89"/>
    <p:sldId id="476" r:id="rId90"/>
    <p:sldId id="475" r:id="rId91"/>
    <p:sldId id="478" r:id="rId92"/>
    <p:sldId id="477" r:id="rId93"/>
    <p:sldId id="479" r:id="rId94"/>
    <p:sldId id="480" r:id="rId95"/>
    <p:sldId id="481" r:id="rId96"/>
    <p:sldId id="482" r:id="rId97"/>
    <p:sldId id="483" r:id="rId98"/>
    <p:sldId id="497" r:id="rId99"/>
    <p:sldId id="499" r:id="rId100"/>
    <p:sldId id="500" r:id="rId101"/>
    <p:sldId id="501" r:id="rId102"/>
    <p:sldId id="504" r:id="rId103"/>
    <p:sldId id="502" r:id="rId104"/>
    <p:sldId id="505" r:id="rId105"/>
    <p:sldId id="506" r:id="rId106"/>
    <p:sldId id="507" r:id="rId107"/>
    <p:sldId id="508" r:id="rId108"/>
    <p:sldId id="509" r:id="rId109"/>
    <p:sldId id="510" r:id="rId110"/>
    <p:sldId id="511" r:id="rId111"/>
    <p:sldId id="528" r:id="rId112"/>
    <p:sldId id="484" r:id="rId113"/>
    <p:sldId id="485" r:id="rId114"/>
    <p:sldId id="486" r:id="rId115"/>
    <p:sldId id="487" r:id="rId116"/>
    <p:sldId id="490" r:id="rId117"/>
    <p:sldId id="529" r:id="rId118"/>
    <p:sldId id="530" r:id="rId119"/>
    <p:sldId id="531" r:id="rId120"/>
    <p:sldId id="532" r:id="rId121"/>
    <p:sldId id="533" r:id="rId122"/>
    <p:sldId id="534" r:id="rId123"/>
    <p:sldId id="496" r:id="rId124"/>
    <p:sldId id="512" r:id="rId125"/>
    <p:sldId id="513" r:id="rId126"/>
    <p:sldId id="514" r:id="rId127"/>
    <p:sldId id="515" r:id="rId128"/>
    <p:sldId id="516" r:id="rId129"/>
    <p:sldId id="517" r:id="rId130"/>
    <p:sldId id="519" r:id="rId131"/>
    <p:sldId id="518" r:id="rId132"/>
    <p:sldId id="520" r:id="rId133"/>
    <p:sldId id="537" r:id="rId134"/>
    <p:sldId id="535" r:id="rId135"/>
    <p:sldId id="536" r:id="rId136"/>
    <p:sldId id="488" r:id="rId137"/>
    <p:sldId id="522" r:id="rId138"/>
    <p:sldId id="521" r:id="rId139"/>
    <p:sldId id="489" r:id="rId140"/>
    <p:sldId id="493" r:id="rId141"/>
    <p:sldId id="523" r:id="rId142"/>
    <p:sldId id="542" r:id="rId143"/>
    <p:sldId id="540" r:id="rId144"/>
    <p:sldId id="541" r:id="rId145"/>
    <p:sldId id="539" r:id="rId146"/>
    <p:sldId id="543" r:id="rId147"/>
    <p:sldId id="544" r:id="rId148"/>
    <p:sldId id="538" r:id="rId149"/>
    <p:sldId id="526" r:id="rId150"/>
    <p:sldId id="545" r:id="rId151"/>
    <p:sldId id="547" r:id="rId152"/>
    <p:sldId id="546" r:id="rId153"/>
    <p:sldId id="548" r:id="rId154"/>
    <p:sldId id="549" r:id="rId155"/>
    <p:sldId id="550" r:id="rId156"/>
    <p:sldId id="551" r:id="rId157"/>
    <p:sldId id="552" r:id="rId158"/>
    <p:sldId id="553" r:id="rId159"/>
    <p:sldId id="555" r:id="rId160"/>
    <p:sldId id="554" r:id="rId161"/>
    <p:sldId id="527" r:id="rId162"/>
    <p:sldId id="564" r:id="rId163"/>
    <p:sldId id="565" r:id="rId164"/>
    <p:sldId id="566" r:id="rId165"/>
    <p:sldId id="567" r:id="rId166"/>
    <p:sldId id="568" r:id="rId167"/>
    <p:sldId id="569" r:id="rId168"/>
    <p:sldId id="570" r:id="rId169"/>
    <p:sldId id="571" r:id="rId170"/>
    <p:sldId id="572" r:id="rId171"/>
    <p:sldId id="573" r:id="rId172"/>
    <p:sldId id="574" r:id="rId173"/>
    <p:sldId id="575" r:id="rId174"/>
    <p:sldId id="576" r:id="rId175"/>
    <p:sldId id="556" r:id="rId176"/>
    <p:sldId id="557" r:id="rId177"/>
    <p:sldId id="580" r:id="rId178"/>
    <p:sldId id="579" r:id="rId179"/>
    <p:sldId id="581" r:id="rId180"/>
    <p:sldId id="582" r:id="rId181"/>
    <p:sldId id="583" r:id="rId182"/>
    <p:sldId id="584" r:id="rId183"/>
    <p:sldId id="585" r:id="rId184"/>
    <p:sldId id="586" r:id="rId185"/>
    <p:sldId id="587" r:id="rId186"/>
    <p:sldId id="588" r:id="rId187"/>
    <p:sldId id="578" r:id="rId188"/>
    <p:sldId id="590" r:id="rId189"/>
    <p:sldId id="591" r:id="rId190"/>
    <p:sldId id="592" r:id="rId191"/>
    <p:sldId id="593" r:id="rId192"/>
    <p:sldId id="594" r:id="rId193"/>
    <p:sldId id="595" r:id="rId194"/>
    <p:sldId id="302" r:id="rId19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24/1/2022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5.xml"/><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7.xml"/><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111.xml.rels><?xml version="1.0" encoding="UTF-8" standalone="yes"?>
<Relationships xmlns="http://schemas.openxmlformats.org/package/2006/relationships"><Relationship Id="rId3" Type="http://schemas.openxmlformats.org/officeDocument/2006/relationships/hyperlink" Target="https://getbootstrap.com/docs/4.0/getting-started/introduction/" TargetMode="External"/><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31.xml"/><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angular.io/guide/interpolation"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406" y="2083776"/>
            <a:ext cx="5072954" cy="406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885" y="4324350"/>
            <a:ext cx="28098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3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pPr algn="ctr"/>
            <a:r>
              <a:rPr lang="es-MX" sz="2800" b="1" u="sng" dirty="0" smtClean="0">
                <a:latin typeface="Encode Sans" panose="020B0604020202020204"/>
                <a:ea typeface="Calibri" panose="020F0502020204030204" pitchFamily="34" charset="0"/>
              </a:rPr>
              <a:t>Ver proceso de instalación de la PPT Modulo 3 TypeScript</a:t>
            </a:r>
            <a:endParaRPr lang="es-ES" sz="2000" u="sng" dirty="0" smtClean="0"/>
          </a:p>
        </p:txBody>
      </p:sp>
    </p:spTree>
    <p:extLst>
      <p:ext uri="{BB962C8B-B14F-4D97-AF65-F5344CB8AC3E}">
        <p14:creationId xmlns:p14="http://schemas.microsoft.com/office/powerpoint/2010/main" val="2002595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105604"/>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b="1" dirty="0" err="1"/>
              <a:t>public</a:t>
            </a:r>
            <a:r>
              <a:rPr lang="es-AR" b="1" dirty="0"/>
              <a:t> </a:t>
            </a:r>
            <a:r>
              <a:rPr lang="es-AR" b="1" dirty="0" err="1"/>
              <a:t>setTextActivos</a:t>
            </a:r>
            <a:r>
              <a:rPr lang="es-AR" b="1" dirty="0"/>
              <a:t>(</a:t>
            </a:r>
            <a:r>
              <a:rPr lang="es-AR" b="1" dirty="0" err="1"/>
              <a:t>dato:Event</a:t>
            </a:r>
            <a:r>
              <a:rPr lang="es-AR" b="1" dirty="0"/>
              <a:t>):</a:t>
            </a:r>
            <a:r>
              <a:rPr lang="es-AR" b="1" dirty="0" err="1"/>
              <a:t>void</a:t>
            </a:r>
            <a:r>
              <a:rPr lang="es-AR" b="1" dirty="0"/>
              <a:t>{</a:t>
            </a:r>
            <a:r>
              <a:rPr lang="es-AR" b="1" dirty="0" err="1"/>
              <a:t>this.vctextactivos</a:t>
            </a:r>
            <a:r>
              <a:rPr lang="es-AR" b="1" dirty="0"/>
              <a:t>=(&lt;</a:t>
            </a:r>
            <a:r>
              <a:rPr lang="es-AR" b="1" dirty="0" err="1"/>
              <a:t>HTMLInputElement</a:t>
            </a:r>
            <a:r>
              <a:rPr lang="es-AR" b="1" dirty="0"/>
              <a:t>&gt;</a:t>
            </a:r>
            <a:r>
              <a:rPr lang="es-AR" b="1" dirty="0" err="1"/>
              <a:t>dato.target</a:t>
            </a:r>
            <a:r>
              <a:rPr lang="es-AR" b="1" dirty="0"/>
              <a:t>).</a:t>
            </a:r>
            <a:r>
              <a:rPr lang="es-AR" b="1" dirty="0" err="1"/>
              <a:t>checked</a:t>
            </a:r>
            <a:r>
              <a:rPr lang="es-AR" b="1" dirty="0"/>
              <a:t>==false? true: false;}</a:t>
            </a:r>
          </a:p>
          <a:p>
            <a:r>
              <a:rPr lang="es-AR" b="1" dirty="0"/>
              <a:t>  </a:t>
            </a:r>
            <a:r>
              <a:rPr lang="es-AR" b="1" dirty="0" err="1"/>
              <a:t>public</a:t>
            </a:r>
            <a:r>
              <a:rPr lang="es-AR" b="1" dirty="0"/>
              <a:t> </a:t>
            </a:r>
            <a:r>
              <a:rPr lang="es-AR" b="1" dirty="0" err="1"/>
              <a:t>getResultado</a:t>
            </a:r>
            <a:r>
              <a:rPr lang="es-AR" b="1" dirty="0"/>
              <a:t>():</a:t>
            </a:r>
            <a:r>
              <a:rPr lang="es-AR" b="1" dirty="0" err="1"/>
              <a:t>string</a:t>
            </a:r>
            <a:r>
              <a:rPr lang="es-AR" b="1" dirty="0"/>
              <a:t>{ </a:t>
            </a:r>
            <a:r>
              <a:rPr lang="es-AR" b="1" dirty="0" err="1"/>
              <a:t>return</a:t>
            </a:r>
            <a:r>
              <a:rPr lang="es-AR" b="1" dirty="0"/>
              <a:t> </a:t>
            </a:r>
            <a:r>
              <a:rPr lang="es-AR" b="1" dirty="0" err="1"/>
              <a:t>isNaN</a:t>
            </a:r>
            <a:r>
              <a:rPr lang="es-AR" b="1" dirty="0"/>
              <a:t>(</a:t>
            </a:r>
            <a:r>
              <a:rPr lang="es-AR" b="1" dirty="0" err="1"/>
              <a:t>this.vcresul</a:t>
            </a:r>
            <a:r>
              <a:rPr lang="es-AR" b="1" dirty="0"/>
              <a:t>)==true? "Faltan datos": </a:t>
            </a:r>
          </a:p>
          <a:p>
            <a:r>
              <a:rPr lang="es-AR" b="1" dirty="0"/>
              <a:t>  </a:t>
            </a:r>
            <a:r>
              <a:rPr lang="es-AR" b="1" dirty="0" err="1"/>
              <a:t>this.vcresul</a:t>
            </a:r>
            <a:r>
              <a:rPr lang="es-AR" b="1" dirty="0"/>
              <a:t>!=-999999?this.vcresul+"":"No se puede dividir en cero";}</a:t>
            </a:r>
          </a:p>
          <a:p>
            <a:r>
              <a:rPr lang="es-AR" b="1" dirty="0"/>
              <a:t>  </a:t>
            </a:r>
          </a:p>
          <a:p>
            <a:r>
              <a:rPr lang="es-AR" b="1" dirty="0"/>
              <a:t> </a:t>
            </a:r>
            <a:r>
              <a:rPr lang="es-AR" b="1" dirty="0" smtClean="0"/>
              <a:t> </a:t>
            </a:r>
            <a:r>
              <a:rPr lang="es-AR" b="1" dirty="0" err="1" smtClean="0"/>
              <a:t>public</a:t>
            </a:r>
            <a:r>
              <a:rPr lang="es-AR" b="1" dirty="0" smtClean="0"/>
              <a:t> </a:t>
            </a:r>
            <a:r>
              <a:rPr lang="es-AR" b="1" dirty="0" err="1" smtClean="0"/>
              <a:t>Operacion</a:t>
            </a:r>
            <a:r>
              <a:rPr lang="es-AR" b="1" dirty="0" smtClean="0"/>
              <a:t>(n1:string, n2:string, </a:t>
            </a:r>
            <a:r>
              <a:rPr lang="es-AR" b="1" dirty="0" err="1" smtClean="0"/>
              <a:t>op:string</a:t>
            </a:r>
            <a:r>
              <a:rPr lang="es-AR" b="1" dirty="0" smtClean="0"/>
              <a:t>):</a:t>
            </a:r>
            <a:r>
              <a:rPr lang="es-AR" b="1" dirty="0" err="1" smtClean="0"/>
              <a:t>void</a:t>
            </a:r>
            <a:r>
              <a:rPr lang="es-AR" b="1" dirty="0" smtClean="0"/>
              <a:t>{</a:t>
            </a:r>
          </a:p>
          <a:p>
            <a:r>
              <a:rPr lang="es-AR" b="1" dirty="0" smtClean="0"/>
              <a:t>    this.vcnum1=</a:t>
            </a:r>
            <a:r>
              <a:rPr lang="es-AR" b="1" dirty="0" err="1" smtClean="0"/>
              <a:t>parseInt</a:t>
            </a:r>
            <a:r>
              <a:rPr lang="es-AR" b="1" dirty="0" smtClean="0"/>
              <a:t>(n1);</a:t>
            </a:r>
          </a:p>
          <a:p>
            <a:r>
              <a:rPr lang="es-AR" b="1" dirty="0" smtClean="0"/>
              <a:t>    this.vcnum2=</a:t>
            </a:r>
            <a:r>
              <a:rPr lang="es-AR" b="1" dirty="0" err="1" smtClean="0"/>
              <a:t>parseInt</a:t>
            </a:r>
            <a:r>
              <a:rPr lang="es-AR" b="1" dirty="0" smtClean="0"/>
              <a:t>(n2);</a:t>
            </a:r>
          </a:p>
          <a:p>
            <a:r>
              <a:rPr lang="es-AR" dirty="0" smtClean="0"/>
              <a:t/>
            </a:r>
            <a:br>
              <a:rPr lang="es-AR" dirty="0" smtClean="0"/>
            </a:br>
            <a:r>
              <a:rPr lang="es-AR" dirty="0" smtClean="0"/>
              <a:t>   </a:t>
            </a:r>
            <a:endParaRPr lang="es-AR" dirty="0"/>
          </a:p>
        </p:txBody>
      </p:sp>
    </p:spTree>
    <p:extLst>
      <p:ext uri="{BB962C8B-B14F-4D97-AF65-F5344CB8AC3E}">
        <p14:creationId xmlns:p14="http://schemas.microsoft.com/office/powerpoint/2010/main" val="23743194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b="1" dirty="0" err="1"/>
              <a:t>switch</a:t>
            </a:r>
            <a:r>
              <a:rPr lang="es-AR" b="1" dirty="0"/>
              <a:t> (</a:t>
            </a:r>
            <a:r>
              <a:rPr lang="es-AR" b="1" dirty="0" err="1"/>
              <a:t>op</a:t>
            </a:r>
            <a:r>
              <a:rPr lang="es-AR" b="1" dirty="0"/>
              <a:t>)</a:t>
            </a:r>
          </a:p>
          <a:p>
            <a:r>
              <a:rPr lang="es-AR" b="1" dirty="0"/>
              <a:t>    {</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this.vcnum2==0? </a:t>
            </a:r>
            <a:r>
              <a:rPr lang="es-AR" b="1" dirty="0" err="1"/>
              <a:t>this.vcresul</a:t>
            </a:r>
            <a:r>
              <a:rPr lang="es-AR" b="1" dirty="0"/>
              <a:t>=-999999: </a:t>
            </a:r>
            <a:r>
              <a:rPr lang="es-AR" b="1" dirty="0" err="1"/>
              <a:t>this.vcresul</a:t>
            </a:r>
            <a:r>
              <a:rPr lang="es-AR" b="1" dirty="0"/>
              <a:t>=this.vcnum1/this.vcnum2;</a:t>
            </a:r>
          </a:p>
          <a:p>
            <a:r>
              <a:rPr lang="es-AR" b="1" dirty="0"/>
              <a:t>      break;</a:t>
            </a:r>
          </a:p>
          <a:p>
            <a:r>
              <a:rPr lang="es-AR" b="1" dirty="0"/>
              <a:t>    </a:t>
            </a:r>
            <a:r>
              <a:rPr lang="es-AR" b="1" dirty="0" smtClean="0"/>
              <a:t>}</a:t>
            </a:r>
            <a:r>
              <a:rPr lang="es-AR" b="1" dirty="0"/>
              <a:t>  </a:t>
            </a:r>
            <a:r>
              <a:rPr lang="es-AR" b="1" dirty="0" smtClean="0"/>
              <a:t>} }</a:t>
            </a:r>
            <a:endParaRPr lang="es-AR" b="1" dirty="0"/>
          </a:p>
        </p:txBody>
      </p:sp>
    </p:spTree>
    <p:extLst>
      <p:ext uri="{BB962C8B-B14F-4D97-AF65-F5344CB8AC3E}">
        <p14:creationId xmlns:p14="http://schemas.microsoft.com/office/powerpoint/2010/main" val="19342602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app.modules.ts</a:t>
            </a:r>
            <a:endParaRPr lang="es-ES" b="1" dirty="0" smtClean="0"/>
          </a:p>
          <a:p>
            <a:endParaRPr lang="es-ES" b="1" dirty="0"/>
          </a:p>
          <a:p>
            <a:r>
              <a:rPr lang="es-AR" dirty="0" err="1"/>
              <a:t>import</a:t>
            </a:r>
            <a:r>
              <a:rPr lang="es-AR" dirty="0"/>
              <a:t> { </a:t>
            </a:r>
            <a:r>
              <a:rPr lang="es-AR" dirty="0" err="1"/>
              <a:t>NgModule</a:t>
            </a:r>
            <a:r>
              <a:rPr lang="es-AR" dirty="0"/>
              <a:t> } </a:t>
            </a:r>
            <a:r>
              <a:rPr lang="es-AR" dirty="0" err="1"/>
              <a:t>from</a:t>
            </a:r>
            <a:r>
              <a:rPr lang="es-AR" dirty="0"/>
              <a:t> '@angular/</a:t>
            </a:r>
            <a:r>
              <a:rPr lang="es-AR" dirty="0" err="1"/>
              <a:t>core</a:t>
            </a:r>
            <a:r>
              <a:rPr lang="es-AR" dirty="0"/>
              <a:t>';</a:t>
            </a:r>
          </a:p>
          <a:p>
            <a:r>
              <a:rPr lang="es-AR" b="1" u="sng" dirty="0" err="1"/>
              <a:t>import</a:t>
            </a:r>
            <a:r>
              <a:rPr lang="es-AR" b="1" u="sng" dirty="0"/>
              <a:t> { </a:t>
            </a:r>
            <a:r>
              <a:rPr lang="es-AR" b="1" u="sng" dirty="0" err="1"/>
              <a:t>FormsModule</a:t>
            </a:r>
            <a:r>
              <a:rPr lang="es-AR" b="1" u="sng" dirty="0"/>
              <a:t> } </a:t>
            </a:r>
            <a:r>
              <a:rPr lang="es-AR" b="1" u="sng" dirty="0" err="1"/>
              <a:t>from</a:t>
            </a:r>
            <a:r>
              <a:rPr lang="es-AR" b="1" u="sng" dirty="0"/>
              <a:t> '@angular/</a:t>
            </a:r>
            <a:r>
              <a:rPr lang="es-AR" b="1" u="sng" dirty="0" err="1"/>
              <a:t>forms</a:t>
            </a:r>
            <a:r>
              <a:rPr lang="es-AR" b="1" u="sng" dirty="0"/>
              <a:t>';</a:t>
            </a:r>
          </a:p>
          <a:p>
            <a:r>
              <a:rPr lang="es-AR" dirty="0" err="1"/>
              <a:t>import</a:t>
            </a:r>
            <a:r>
              <a:rPr lang="es-AR" dirty="0"/>
              <a:t> { </a:t>
            </a:r>
            <a:r>
              <a:rPr lang="es-AR" dirty="0" err="1"/>
              <a:t>BrowserModule</a:t>
            </a:r>
            <a:r>
              <a:rPr lang="es-AR" dirty="0"/>
              <a:t> } </a:t>
            </a:r>
            <a:r>
              <a:rPr lang="es-AR" dirty="0" err="1"/>
              <a:t>from</a:t>
            </a:r>
            <a:r>
              <a:rPr lang="es-AR" dirty="0"/>
              <a:t> '@angular/</a:t>
            </a:r>
            <a:r>
              <a:rPr lang="es-AR" dirty="0" err="1"/>
              <a:t>platform</a:t>
            </a:r>
            <a:r>
              <a:rPr lang="es-AR" dirty="0"/>
              <a:t>-browser</a:t>
            </a:r>
            <a:r>
              <a:rPr lang="es-AR" dirty="0" smtClean="0"/>
              <a:t>';</a:t>
            </a:r>
            <a:r>
              <a:rPr lang="es-AR" dirty="0"/>
              <a:t/>
            </a:r>
            <a:br>
              <a:rPr lang="es-AR" dirty="0"/>
            </a:br>
            <a:r>
              <a:rPr lang="es-AR" dirty="0" err="1"/>
              <a:t>import</a:t>
            </a:r>
            <a:r>
              <a:rPr lang="es-AR" dirty="0"/>
              <a:t> { </a:t>
            </a:r>
            <a:r>
              <a:rPr lang="es-AR" dirty="0" err="1"/>
              <a:t>AppComponent</a:t>
            </a:r>
            <a:r>
              <a:rPr lang="es-AR" dirty="0"/>
              <a:t> } </a:t>
            </a:r>
            <a:r>
              <a:rPr lang="es-AR" dirty="0" err="1"/>
              <a:t>from</a:t>
            </a:r>
            <a:r>
              <a:rPr lang="es-AR" dirty="0"/>
              <a:t> './</a:t>
            </a:r>
            <a:r>
              <a:rPr lang="es-AR" dirty="0" err="1"/>
              <a:t>app.component</a:t>
            </a:r>
            <a:r>
              <a:rPr lang="es-AR" dirty="0"/>
              <a:t>';</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b="1" u="sng" dirty="0" err="1"/>
              <a:t>FormsModule</a:t>
            </a:r>
            <a:endParaRPr lang="es-AR" b="1" u="sng"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a:t>})</a:t>
            </a:r>
          </a:p>
          <a:p>
            <a:r>
              <a:rPr lang="es-AR" dirty="0" err="1"/>
              <a:t>export</a:t>
            </a:r>
            <a:r>
              <a:rPr lang="es-AR" dirty="0"/>
              <a:t> </a:t>
            </a:r>
            <a:r>
              <a:rPr lang="es-AR" dirty="0" err="1"/>
              <a:t>class</a:t>
            </a:r>
            <a:r>
              <a:rPr lang="es-AR" dirty="0"/>
              <a:t> </a:t>
            </a:r>
            <a:r>
              <a:rPr lang="es-AR" dirty="0" err="1"/>
              <a:t>AppModule</a:t>
            </a:r>
            <a:r>
              <a:rPr lang="es-AR" dirty="0"/>
              <a:t> { }</a:t>
            </a:r>
          </a:p>
        </p:txBody>
      </p:sp>
    </p:spTree>
    <p:extLst>
      <p:ext uri="{BB962C8B-B14F-4D97-AF65-F5344CB8AC3E}">
        <p14:creationId xmlns:p14="http://schemas.microsoft.com/office/powerpoint/2010/main" val="17007834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Instalar </a:t>
            </a:r>
            <a:r>
              <a:rPr lang="es-AR" sz="4000" b="1" dirty="0" err="1" smtClean="0">
                <a:solidFill>
                  <a:srgbClr val="0070C0"/>
                </a:solidFill>
                <a:latin typeface="Georgia"/>
                <a:ea typeface="Georgia"/>
                <a:cs typeface="Georgia"/>
                <a:sym typeface="Georgia"/>
              </a:rPr>
              <a:t>Bootstrap</a:t>
            </a:r>
            <a:r>
              <a:rPr lang="es-AR" sz="4000" b="1" dirty="0" smtClean="0">
                <a:solidFill>
                  <a:srgbClr val="0070C0"/>
                </a:solidFill>
                <a:latin typeface="Georgia"/>
                <a:ea typeface="Georgia"/>
                <a:cs typeface="Georgia"/>
                <a:sym typeface="Georgia"/>
              </a:rPr>
              <a:t> y utilizándolo en </a:t>
            </a:r>
            <a:r>
              <a:rPr lang="es-AR" sz="4000" b="1" dirty="0" err="1" smtClean="0">
                <a:solidFill>
                  <a:srgbClr val="0070C0"/>
                </a:solidFill>
                <a:latin typeface="Georgia"/>
                <a:ea typeface="Georgia"/>
                <a:cs typeface="Georgia"/>
                <a:sym typeface="Georgia"/>
              </a:rPr>
              <a:t>css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4977963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856230"/>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Ejecutamos el siguiente comando para poder instalar en nuestra proyecto de nuestra App el </a:t>
            </a:r>
            <a:r>
              <a:rPr lang="es-ES" dirty="0" err="1" smtClean="0"/>
              <a:t>framework</a:t>
            </a:r>
            <a:r>
              <a:rPr lang="es-ES" dirty="0" smtClean="0"/>
              <a:t> de </a:t>
            </a:r>
            <a:r>
              <a:rPr lang="es-ES" dirty="0" err="1" smtClean="0"/>
              <a:t>Bootstraps</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Paramos nuestro servidor de prueba con la combinación </a:t>
            </a:r>
          </a:p>
          <a:p>
            <a:pPr lvl="1"/>
            <a:r>
              <a:rPr lang="es-ES" dirty="0"/>
              <a:t>d</a:t>
            </a:r>
            <a:r>
              <a:rPr lang="es-ES" dirty="0" smtClean="0"/>
              <a:t>e teclas CTRL+C</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Nos aseguramos de estar dentro de la carpeta de </a:t>
            </a:r>
          </a:p>
          <a:p>
            <a:pPr lvl="1"/>
            <a:r>
              <a:rPr lang="es-ES" dirty="0" smtClean="0"/>
              <a:t>nuestro proyecto en la terminal que nos ofrece el </a:t>
            </a:r>
            <a:r>
              <a:rPr lang="es-ES" dirty="0" err="1" smtClean="0"/>
              <a:t>VSCode</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Ingresamos el siguiente comando en la terminal y luego </a:t>
            </a:r>
          </a:p>
          <a:p>
            <a:pPr lvl="1"/>
            <a:r>
              <a:rPr lang="es-ES" dirty="0" smtClean="0"/>
              <a:t>damos </a:t>
            </a:r>
            <a:r>
              <a:rPr lang="es-ES" dirty="0" err="1" smtClean="0"/>
              <a:t>intro</a:t>
            </a:r>
            <a:r>
              <a:rPr lang="es-ES" dirty="0" smtClean="0"/>
              <a:t>.</a:t>
            </a:r>
          </a:p>
          <a:p>
            <a:pPr marL="742950" lvl="1" indent="-285750">
              <a:buFont typeface="Arial" pitchFamily="34" charset="0"/>
              <a:buChar char="•"/>
            </a:pPr>
            <a:endParaRPr lang="es-ES" dirty="0" smtClean="0"/>
          </a:p>
          <a:p>
            <a:pPr lvl="1"/>
            <a:r>
              <a:rPr lang="es-AR" dirty="0" smtClean="0"/>
              <a:t>                               </a:t>
            </a:r>
            <a:r>
              <a:rPr lang="es-AR" sz="2800" dirty="0" err="1" smtClean="0"/>
              <a:t>npm</a:t>
            </a:r>
            <a:r>
              <a:rPr lang="es-AR" sz="2800" dirty="0" smtClean="0"/>
              <a:t> </a:t>
            </a:r>
            <a:r>
              <a:rPr lang="es-AR" sz="2800" dirty="0" err="1"/>
              <a:t>install</a:t>
            </a:r>
            <a:r>
              <a:rPr lang="es-AR" sz="2800" dirty="0"/>
              <a:t> </a:t>
            </a:r>
            <a:r>
              <a:rPr lang="es-AR" sz="2800" dirty="0" err="1"/>
              <a:t>bootstrap</a:t>
            </a:r>
            <a:endParaRPr lang="es-ES" dirty="0"/>
          </a:p>
          <a:p>
            <a:pPr lvl="2"/>
            <a:endParaRPr lang="es-ES" b="1"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981" y="3072453"/>
            <a:ext cx="5176920" cy="33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23187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2986485"/>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Finalizada la instalación nos devolverá de nuevo a nuestro </a:t>
            </a:r>
            <a:r>
              <a:rPr lang="es-ES" dirty="0" err="1" smtClean="0"/>
              <a:t>pront</a:t>
            </a:r>
            <a:r>
              <a:rPr lang="es-ES" dirty="0" smtClean="0"/>
              <a:t> y antes de ejecutar nuevamente nuestro servidor web, deberemos de agregar las respectivas referencias a nuestro </a:t>
            </a:r>
            <a:r>
              <a:rPr lang="es-ES" dirty="0" err="1" smtClean="0"/>
              <a:t>frameword</a:t>
            </a:r>
            <a:r>
              <a:rPr lang="es-ES" dirty="0" smtClean="0"/>
              <a:t> que se instalo dentro de una carpeta que se encara de la gestión de los </a:t>
            </a:r>
            <a:r>
              <a:rPr lang="es-ES" dirty="0" err="1" smtClean="0"/>
              <a:t>modulos</a:t>
            </a:r>
            <a:r>
              <a:rPr lang="es-ES" dirty="0" smtClean="0"/>
              <a:t>.</a:t>
            </a:r>
          </a:p>
          <a:p>
            <a:pPr lvl="1"/>
            <a:endParaRPr lang="es-ES" dirty="0"/>
          </a:p>
          <a:p>
            <a:pPr marL="742950" lvl="1" indent="-285750">
              <a:buFont typeface="Arial" pitchFamily="34" charset="0"/>
              <a:buChar char="•"/>
            </a:pPr>
            <a:r>
              <a:rPr lang="es-ES" dirty="0" smtClean="0"/>
              <a:t>Podemos ubicar la nueva carpeta de nuestro </a:t>
            </a:r>
            <a:r>
              <a:rPr lang="es-ES" dirty="0" err="1" smtClean="0"/>
              <a:t>Bootstrap</a:t>
            </a:r>
            <a:r>
              <a:rPr lang="es-ES" dirty="0" smtClean="0"/>
              <a:t> dentro de nuestro directorio llamado </a:t>
            </a:r>
            <a:r>
              <a:rPr lang="es-ES" b="1" dirty="0" err="1" smtClean="0"/>
              <a:t>node_modules</a:t>
            </a:r>
            <a:r>
              <a:rPr lang="es-ES" dirty="0" smtClean="0"/>
              <a:t>.</a:t>
            </a:r>
          </a:p>
          <a:p>
            <a:pPr marL="742950" lvl="1" indent="-285750">
              <a:buFont typeface="Arial" pitchFamily="34" charset="0"/>
              <a:buChar char="•"/>
            </a:pPr>
            <a:endParaRPr lang="es-ES" dirty="0" smtClean="0"/>
          </a:p>
          <a:p>
            <a:pPr lvl="1"/>
            <a:endParaRPr lang="es-ES" dirty="0" smtClean="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92" y="3954721"/>
            <a:ext cx="4166309" cy="249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889808"/>
            <a:ext cx="4630856" cy="18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Flecha doblada"/>
          <p:cNvSpPr/>
          <p:nvPr/>
        </p:nvSpPr>
        <p:spPr>
          <a:xfrm flipV="1">
            <a:off x="3903259" y="5156686"/>
            <a:ext cx="2320120" cy="12917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7743778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760695"/>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Agregamos las siguientes líneas </a:t>
            </a:r>
          </a:p>
          <a:p>
            <a:pPr lvl="1"/>
            <a:r>
              <a:rPr lang="es-ES" dirty="0" smtClean="0"/>
              <a:t>dentro de nuestro archivo </a:t>
            </a:r>
          </a:p>
          <a:p>
            <a:pPr lvl="1"/>
            <a:r>
              <a:rPr lang="es-ES" b="1" dirty="0" err="1"/>
              <a:t>a</a:t>
            </a:r>
            <a:r>
              <a:rPr lang="es-ES" b="1" dirty="0" err="1" smtClean="0"/>
              <a:t>ngular.json</a:t>
            </a:r>
            <a:r>
              <a:rPr lang="es-ES" dirty="0" smtClean="0"/>
              <a:t>, en las líneas </a:t>
            </a:r>
          </a:p>
          <a:p>
            <a:pPr lvl="1"/>
            <a:r>
              <a:rPr lang="es-ES" dirty="0" smtClean="0"/>
              <a:t>respectivas a Style y Script, </a:t>
            </a:r>
          </a:p>
          <a:p>
            <a:pPr lvl="1"/>
            <a:r>
              <a:rPr lang="es-ES" dirty="0" smtClean="0"/>
              <a:t>quedando lo siguiente, se hace </a:t>
            </a:r>
          </a:p>
          <a:p>
            <a:pPr lvl="1"/>
            <a:r>
              <a:rPr lang="es-ES" dirty="0" smtClean="0"/>
              <a:t>referencia  a la ruta donde esta la </a:t>
            </a:r>
          </a:p>
          <a:p>
            <a:pPr lvl="1"/>
            <a:r>
              <a:rPr lang="es-ES" dirty="0" smtClean="0"/>
              <a:t>carpeta de nuestro </a:t>
            </a:r>
            <a:r>
              <a:rPr lang="es-ES" dirty="0" err="1" smtClean="0"/>
              <a:t>Bootstrap</a:t>
            </a:r>
            <a:r>
              <a:rPr lang="es-ES" dirty="0" smtClean="0"/>
              <a:t>.</a:t>
            </a:r>
          </a:p>
          <a:p>
            <a:pPr lvl="1"/>
            <a:endParaRPr lang="es-ES" dirty="0"/>
          </a:p>
          <a:p>
            <a:r>
              <a:rPr lang="es-AR" dirty="0"/>
              <a:t> "</a:t>
            </a:r>
            <a:r>
              <a:rPr lang="es-AR" dirty="0" err="1"/>
              <a:t>styles</a:t>
            </a:r>
            <a:r>
              <a:rPr lang="es-AR" dirty="0"/>
              <a:t>": [</a:t>
            </a:r>
          </a:p>
          <a:p>
            <a:r>
              <a:rPr lang="es-AR" dirty="0"/>
              <a:t>              </a:t>
            </a:r>
            <a:r>
              <a:rPr lang="es-AR" b="1" dirty="0"/>
              <a:t>"</a:t>
            </a:r>
            <a:r>
              <a:rPr lang="es-AR" b="1" dirty="0" err="1"/>
              <a:t>node_modules</a:t>
            </a:r>
            <a:r>
              <a:rPr lang="es-AR" b="1" dirty="0"/>
              <a:t>/</a:t>
            </a:r>
            <a:r>
              <a:rPr lang="es-AR" b="1" dirty="0" err="1"/>
              <a:t>bootstrap</a:t>
            </a:r>
            <a:r>
              <a:rPr lang="es-AR" b="1" dirty="0"/>
              <a:t>/</a:t>
            </a:r>
            <a:r>
              <a:rPr lang="es-AR" b="1" dirty="0" err="1"/>
              <a:t>dist</a:t>
            </a:r>
            <a:r>
              <a:rPr lang="es-AR" b="1" dirty="0"/>
              <a:t>/</a:t>
            </a:r>
            <a:r>
              <a:rPr lang="es-AR" b="1" dirty="0" err="1"/>
              <a:t>css</a:t>
            </a:r>
            <a:r>
              <a:rPr lang="es-AR" b="1" dirty="0"/>
              <a:t>/bootstrap.min.css",</a:t>
            </a:r>
          </a:p>
          <a:p>
            <a:r>
              <a:rPr lang="es-AR" dirty="0"/>
              <a:t>              "</a:t>
            </a:r>
            <a:r>
              <a:rPr lang="es-AR" dirty="0" err="1"/>
              <a:t>src</a:t>
            </a:r>
            <a:r>
              <a:rPr lang="es-AR" dirty="0"/>
              <a:t>/styles.css"</a:t>
            </a:r>
          </a:p>
          <a:p>
            <a:r>
              <a:rPr lang="es-AR" dirty="0"/>
              <a:t>            ],</a:t>
            </a:r>
          </a:p>
          <a:p>
            <a:r>
              <a:rPr lang="es-AR" dirty="0"/>
              <a:t>           </a:t>
            </a:r>
            <a:r>
              <a:rPr lang="es-AR" b="1" dirty="0"/>
              <a:t> "scripts": ["</a:t>
            </a:r>
            <a:r>
              <a:rPr lang="es-AR" b="1" dirty="0" err="1"/>
              <a:t>node_modules</a:t>
            </a:r>
            <a:r>
              <a:rPr lang="es-AR" b="1" dirty="0"/>
              <a:t>/</a:t>
            </a:r>
            <a:r>
              <a:rPr lang="es-AR" b="1" dirty="0" err="1"/>
              <a:t>bootstrap</a:t>
            </a:r>
            <a:r>
              <a:rPr lang="es-AR" b="1" dirty="0"/>
              <a:t>/</a:t>
            </a:r>
            <a:r>
              <a:rPr lang="es-AR" b="1" dirty="0" err="1"/>
              <a:t>dist</a:t>
            </a:r>
            <a:r>
              <a:rPr lang="es-AR" b="1" dirty="0"/>
              <a:t>/</a:t>
            </a:r>
            <a:r>
              <a:rPr lang="es-AR" b="1" dirty="0" err="1"/>
              <a:t>js</a:t>
            </a:r>
            <a:r>
              <a:rPr lang="es-AR" b="1" dirty="0"/>
              <a:t>/bootstrap.min.js"]</a:t>
            </a:r>
          </a:p>
          <a:p>
            <a:pPr lvl="1"/>
            <a:endParaRPr lang="es-E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804" y="1885524"/>
            <a:ext cx="7399787" cy="268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742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9"/>
            <a:ext cx="11131990" cy="1751362"/>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Guardamos los cambios realizados dentro del archivo </a:t>
            </a:r>
            <a:r>
              <a:rPr lang="es-ES" dirty="0" err="1" smtClean="0"/>
              <a:t>angular.json</a:t>
            </a:r>
            <a:r>
              <a:rPr lang="es-ES" dirty="0" smtClean="0"/>
              <a:t>, ejecutamos nuevamente nuestro servidor y deberíamos de poder ver algunos cambios en la apariencia de nuestra aplicación de la calculadora.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97" y="3500651"/>
            <a:ext cx="5335553" cy="31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994" y="3255915"/>
            <a:ext cx="4606404" cy="356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abajo"/>
          <p:cNvSpPr/>
          <p:nvPr/>
        </p:nvSpPr>
        <p:spPr>
          <a:xfrm rot="16200000">
            <a:off x="5461373" y="4064931"/>
            <a:ext cx="423080" cy="1460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619154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9790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Aplicamos una </a:t>
            </a:r>
            <a:r>
              <a:rPr lang="es-ES" dirty="0" err="1" smtClean="0"/>
              <a:t>class:container</a:t>
            </a:r>
            <a:r>
              <a:rPr lang="es-ES" dirty="0" smtClean="0"/>
              <a:t> que viene con </a:t>
            </a:r>
            <a:r>
              <a:rPr lang="es-ES" dirty="0" err="1" smtClean="0"/>
              <a:t>Bootstrap</a:t>
            </a:r>
            <a:r>
              <a:rPr lang="es-ES"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Agregamos a nuestro código de nuestro archivo </a:t>
            </a:r>
            <a:r>
              <a:rPr lang="es-ES" b="1" dirty="0" smtClean="0"/>
              <a:t>app.component.html</a:t>
            </a:r>
            <a:r>
              <a:rPr lang="es-ES" dirty="0" smtClean="0"/>
              <a:t> nuestra clase </a:t>
            </a:r>
            <a:r>
              <a:rPr lang="es-ES" dirty="0" err="1" smtClean="0"/>
              <a:t>container</a:t>
            </a:r>
            <a:r>
              <a:rPr lang="es-ES" dirty="0" smtClean="0"/>
              <a:t>, quedando el siguiente manera</a:t>
            </a:r>
          </a:p>
          <a:p>
            <a:pPr marL="742950" lvl="1" indent="-285750">
              <a:buFont typeface="Arial" pitchFamily="34" charset="0"/>
              <a:buChar char="•"/>
            </a:pPr>
            <a:endParaRPr lang="es-ES" dirty="0"/>
          </a:p>
          <a:p>
            <a:r>
              <a:rPr lang="es-AR" b="1" dirty="0"/>
              <a:t>&lt;div </a:t>
            </a:r>
            <a:r>
              <a:rPr lang="es-AR" b="1" dirty="0" err="1"/>
              <a:t>class</a:t>
            </a:r>
            <a:r>
              <a:rPr lang="es-AR" b="1" dirty="0"/>
              <a:t>="</a:t>
            </a:r>
            <a:r>
              <a:rPr lang="es-AR" b="1" dirty="0" err="1"/>
              <a:t>container</a:t>
            </a:r>
            <a:r>
              <a:rPr lang="es-AR" b="1" dirty="0"/>
              <a:t>"&gt;</a:t>
            </a:r>
          </a:p>
          <a:p>
            <a:pPr lvl="1"/>
            <a:r>
              <a:rPr lang="es-AR" dirty="0"/>
              <a:t>  &lt;p&gt;Número 1: &lt;input </a:t>
            </a:r>
            <a:r>
              <a:rPr lang="es-AR" dirty="0" err="1"/>
              <a:t>type</a:t>
            </a:r>
            <a:r>
              <a:rPr lang="es-AR" dirty="0"/>
              <a:t>="</a:t>
            </a:r>
            <a:r>
              <a:rPr lang="es-AR" dirty="0" err="1"/>
              <a:t>number</a:t>
            </a:r>
            <a:r>
              <a:rPr lang="es-AR" dirty="0"/>
              <a:t>" </a:t>
            </a:r>
            <a:r>
              <a:rPr lang="es-AR" dirty="0" err="1"/>
              <a:t>name</a:t>
            </a:r>
            <a:r>
              <a:rPr lang="es-AR" dirty="0"/>
              <a:t>="" id="" #txtn1 [(</a:t>
            </a:r>
            <a:r>
              <a:rPr lang="es-AR" dirty="0" err="1"/>
              <a:t>ngModel</a:t>
            </a:r>
            <a:r>
              <a:rPr lang="es-AR" dirty="0"/>
              <a:t>)]="vcnum1" [</a:t>
            </a:r>
            <a:r>
              <a:rPr lang="es-AR" dirty="0" err="1"/>
              <a:t>disabled</a:t>
            </a:r>
            <a:r>
              <a:rPr lang="es-AR" dirty="0"/>
              <a:t>]=</a:t>
            </a:r>
            <a:r>
              <a:rPr lang="es-AR" dirty="0" err="1"/>
              <a:t>getTextActivos</a:t>
            </a:r>
            <a:r>
              <a:rPr lang="es-AR" dirty="0"/>
              <a:t>()&gt;&lt;/p&gt;</a:t>
            </a:r>
          </a:p>
          <a:p>
            <a:pPr lvl="1"/>
            <a:r>
              <a:rPr lang="es-AR" dirty="0"/>
              <a:t>  &lt;p&gt;Número 2: &lt;input </a:t>
            </a:r>
            <a:r>
              <a:rPr lang="es-AR" dirty="0" err="1"/>
              <a:t>type</a:t>
            </a:r>
            <a:r>
              <a:rPr lang="es-AR" dirty="0"/>
              <a:t>="</a:t>
            </a:r>
            <a:r>
              <a:rPr lang="es-AR" dirty="0" err="1"/>
              <a:t>number</a:t>
            </a:r>
            <a:r>
              <a:rPr lang="es-AR" dirty="0"/>
              <a:t>" </a:t>
            </a:r>
            <a:r>
              <a:rPr lang="es-AR" dirty="0" err="1"/>
              <a:t>name</a:t>
            </a:r>
            <a:r>
              <a:rPr lang="es-AR" dirty="0"/>
              <a:t>="" id="" #txtn2 [(</a:t>
            </a:r>
            <a:r>
              <a:rPr lang="es-AR" dirty="0" err="1"/>
              <a:t>ngModel</a:t>
            </a:r>
            <a:r>
              <a:rPr lang="es-AR" dirty="0"/>
              <a:t>)]="vcnum2" [</a:t>
            </a:r>
            <a:r>
              <a:rPr lang="es-AR" dirty="0" err="1"/>
              <a:t>disabled</a:t>
            </a:r>
            <a:r>
              <a:rPr lang="es-AR" dirty="0"/>
              <a:t>]=</a:t>
            </a:r>
            <a:r>
              <a:rPr lang="es-AR" dirty="0" err="1"/>
              <a:t>getTextActivos</a:t>
            </a:r>
            <a:r>
              <a:rPr lang="es-AR" dirty="0"/>
              <a:t>()&gt;&lt;/p&gt;</a:t>
            </a:r>
          </a:p>
          <a:p>
            <a:pPr lvl="1"/>
            <a:r>
              <a:rPr lang="es-AR" dirty="0"/>
              <a:t>  &lt;p&gt;&lt;input </a:t>
            </a:r>
            <a:r>
              <a:rPr lang="es-AR" dirty="0" err="1"/>
              <a:t>type</a:t>
            </a:r>
            <a:r>
              <a:rPr lang="es-AR" dirty="0"/>
              <a:t>="</a:t>
            </a:r>
            <a:r>
              <a:rPr lang="es-AR" dirty="0" err="1"/>
              <a:t>checkbox</a:t>
            </a:r>
            <a:r>
              <a:rPr lang="es-AR" dirty="0"/>
              <a:t>" </a:t>
            </a:r>
            <a:r>
              <a:rPr lang="es-AR" dirty="0" err="1"/>
              <a:t>name</a:t>
            </a:r>
            <a:r>
              <a:rPr lang="es-AR" dirty="0"/>
              <a:t>="" id="" (</a:t>
            </a:r>
            <a:r>
              <a:rPr lang="es-AR" dirty="0" err="1"/>
              <a:t>change</a:t>
            </a:r>
            <a:r>
              <a:rPr lang="es-AR" dirty="0"/>
              <a:t>)=</a:t>
            </a:r>
            <a:r>
              <a:rPr lang="es-AR" dirty="0" err="1"/>
              <a:t>setTextActivos</a:t>
            </a:r>
            <a:r>
              <a:rPr lang="es-AR" dirty="0"/>
              <a:t>($</a:t>
            </a:r>
            <a:r>
              <a:rPr lang="es-AR" dirty="0" err="1"/>
              <a:t>event</a:t>
            </a:r>
            <a:r>
              <a:rPr lang="es-AR" dirty="0"/>
              <a:t>)&gt;Habilitar </a:t>
            </a:r>
            <a:r>
              <a:rPr lang="es-AR" dirty="0" err="1"/>
              <a:t>text</a:t>
            </a:r>
            <a:r>
              <a:rPr lang="es-AR" dirty="0"/>
              <a:t> para ingresar valores&lt;/p&gt;</a:t>
            </a:r>
          </a:p>
          <a:p>
            <a:pPr lvl="1"/>
            <a:r>
              <a:rPr lang="es-AR" dirty="0"/>
              <a:t>  &lt;p&gt;</a:t>
            </a:r>
          </a:p>
          <a:p>
            <a:pPr lvl="1"/>
            <a:r>
              <a:rPr lang="es-AR" dirty="0"/>
              <a:t>    </a:t>
            </a:r>
            <a:r>
              <a:rPr lang="es-AR" dirty="0" smtClean="0"/>
              <a:t>…</a:t>
            </a:r>
            <a:endParaRPr lang="es-AR" dirty="0"/>
          </a:p>
          <a:p>
            <a:r>
              <a:rPr lang="es-AR" b="1" dirty="0"/>
              <a:t>&lt;/div&gt;</a:t>
            </a:r>
          </a:p>
          <a:p>
            <a:pPr marL="742950" lvl="1" indent="-285750">
              <a:buFont typeface="Arial" pitchFamily="34" charset="0"/>
              <a:buChar char="•"/>
            </a:pPr>
            <a:endParaRPr lang="es-ES" dirty="0" smtClean="0"/>
          </a:p>
        </p:txBody>
      </p:sp>
    </p:spTree>
    <p:extLst>
      <p:ext uri="{BB962C8B-B14F-4D97-AF65-F5344CB8AC3E}">
        <p14:creationId xmlns:p14="http://schemas.microsoft.com/office/powerpoint/2010/main" val="8355841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9790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Agregamos un estilo a nuestros botones agregando a dichos </a:t>
            </a:r>
            <a:r>
              <a:rPr lang="es-ES" dirty="0" err="1" smtClean="0"/>
              <a:t>tag</a:t>
            </a:r>
            <a:r>
              <a:rPr lang="es-ES" dirty="0" smtClean="0"/>
              <a:t> el siguiente código dándonos una nueva apariencia a nuestra App</a:t>
            </a:r>
          </a:p>
          <a:p>
            <a:pPr marL="742950" lvl="1" indent="-285750">
              <a:buFont typeface="Arial" pitchFamily="34" charset="0"/>
              <a:buChar char="•"/>
            </a:pPr>
            <a:endParaRPr lang="es-ES" dirty="0"/>
          </a:p>
          <a:p>
            <a:r>
              <a:rPr lang="es-AR" b="1" dirty="0"/>
              <a:t>&lt;div </a:t>
            </a:r>
            <a:r>
              <a:rPr lang="es-AR" b="1" dirty="0" err="1"/>
              <a:t>class</a:t>
            </a:r>
            <a:r>
              <a:rPr lang="es-AR" b="1" dirty="0"/>
              <a:t>="</a:t>
            </a:r>
            <a:r>
              <a:rPr lang="es-AR" b="1" dirty="0" err="1"/>
              <a:t>container</a:t>
            </a:r>
            <a:r>
              <a:rPr lang="es-AR" b="1" dirty="0"/>
              <a:t>"&gt;</a:t>
            </a:r>
          </a:p>
          <a:p>
            <a:r>
              <a:rPr lang="es-AR" dirty="0"/>
              <a:t>  </a:t>
            </a:r>
            <a:r>
              <a:rPr lang="es-AR" dirty="0" smtClean="0"/>
              <a:t>…</a:t>
            </a:r>
            <a:endParaRPr lang="es-AR" dirty="0"/>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a:t>
            </a:r>
            <a:r>
              <a:rPr lang="es-AR" dirty="0"/>
              <a:t> (</a:t>
            </a:r>
            <a:r>
              <a:rPr lang="es-AR" dirty="0" err="1"/>
              <a:t>click</a:t>
            </a:r>
            <a:r>
              <a:rPr lang="es-AR" dirty="0"/>
              <a:t>)="</a:t>
            </a:r>
            <a:r>
              <a:rPr lang="es-AR" dirty="0" err="1"/>
              <a:t>Operacion</a:t>
            </a:r>
            <a:r>
              <a:rPr lang="es-AR" dirty="0"/>
              <a:t>('+')"&gt;Sumar&lt;/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a:t>
            </a:r>
            <a:r>
              <a:rPr lang="es-AR" dirty="0"/>
              <a:t> (</a:t>
            </a:r>
            <a:r>
              <a:rPr lang="es-AR" dirty="0" err="1"/>
              <a:t>click</a:t>
            </a:r>
            <a:r>
              <a:rPr lang="es-AR" dirty="0"/>
              <a:t>)="</a:t>
            </a:r>
            <a:r>
              <a:rPr lang="es-AR" dirty="0" err="1"/>
              <a:t>Operacion</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 </a:t>
            </a:r>
            <a:r>
              <a:rPr lang="es-AR" dirty="0"/>
              <a:t>(</a:t>
            </a:r>
            <a:r>
              <a:rPr lang="es-AR" dirty="0" err="1"/>
              <a:t>click</a:t>
            </a:r>
            <a:r>
              <a:rPr lang="es-AR" dirty="0"/>
              <a:t>)="</a:t>
            </a:r>
            <a:r>
              <a:rPr lang="es-AR" dirty="0" err="1"/>
              <a:t>Operacion</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 </a:t>
            </a:r>
            <a:r>
              <a:rPr lang="es-AR" dirty="0"/>
              <a:t>(</a:t>
            </a:r>
            <a:r>
              <a:rPr lang="es-AR" dirty="0" err="1"/>
              <a:t>click</a:t>
            </a:r>
            <a:r>
              <a:rPr lang="es-AR" dirty="0"/>
              <a:t>)="</a:t>
            </a:r>
            <a:r>
              <a:rPr lang="es-AR" dirty="0" err="1"/>
              <a:t>Operacion</a:t>
            </a:r>
            <a:r>
              <a:rPr lang="es-AR" dirty="0"/>
              <a:t>('/')"&gt;División&lt;/</a:t>
            </a:r>
            <a:r>
              <a:rPr lang="es-AR" dirty="0" err="1"/>
              <a:t>button</a:t>
            </a:r>
            <a:r>
              <a:rPr lang="es-AR" dirty="0"/>
              <a:t>&gt;</a:t>
            </a:r>
          </a:p>
          <a:p>
            <a:r>
              <a:rPr lang="es-AR" dirty="0"/>
              <a:t>  </a:t>
            </a:r>
            <a:r>
              <a:rPr lang="es-AR" dirty="0" smtClean="0"/>
              <a:t>…</a:t>
            </a:r>
            <a:endParaRPr lang="es-AR" dirty="0"/>
          </a:p>
          <a:p>
            <a:r>
              <a:rPr lang="es-AR" b="1" dirty="0"/>
              <a:t>&lt;/div</a:t>
            </a:r>
            <a:r>
              <a:rPr lang="es-AR" b="1" dirty="0" smtClean="0"/>
              <a:t>&gt;</a:t>
            </a:r>
            <a:endParaRPr lang="es-AR" b="1" dirty="0"/>
          </a:p>
        </p:txBody>
      </p:sp>
    </p:spTree>
    <p:extLst>
      <p:ext uri="{BB962C8B-B14F-4D97-AF65-F5344CB8AC3E}">
        <p14:creationId xmlns:p14="http://schemas.microsoft.com/office/powerpoint/2010/main" val="357151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82358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de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r>
              <a:rPr lang="es-ES" dirty="0" smtClean="0"/>
              <a:t>Accediendo a su sitio oficial contamos con el proceso de instalación de </a:t>
            </a:r>
          </a:p>
          <a:p>
            <a:r>
              <a:rPr lang="es-ES" dirty="0" smtClean="0"/>
              <a:t>todas las aplicaciones y demás paquetes para poder trabajar con  </a:t>
            </a:r>
          </a:p>
          <a:p>
            <a:r>
              <a:rPr lang="es-ES" dirty="0" smtClean="0"/>
              <a:t>Angular.</a:t>
            </a:r>
          </a:p>
          <a:p>
            <a:endParaRPr lang="es-ES" dirty="0"/>
          </a:p>
          <a:p>
            <a:endParaRPr lang="es-ES" sz="3200" dirty="0" smtClean="0"/>
          </a:p>
          <a:p>
            <a:r>
              <a:rPr lang="es-ES" sz="3200" dirty="0"/>
              <a:t> </a:t>
            </a:r>
            <a:r>
              <a:rPr lang="es-ES" sz="3200" dirty="0" smtClean="0"/>
              <a:t>                  https</a:t>
            </a:r>
            <a:r>
              <a:rPr lang="es-ES" sz="3200" dirty="0"/>
              <a:t>://angular.io/</a:t>
            </a:r>
            <a:endParaRPr lang="es-ES" sz="32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520" y="1906074"/>
            <a:ext cx="3668605" cy="457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543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802843"/>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552131"/>
            <a:ext cx="4606404" cy="356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28502"/>
            <a:ext cx="5764521" cy="381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abajo"/>
          <p:cNvSpPr/>
          <p:nvPr/>
        </p:nvSpPr>
        <p:spPr>
          <a:xfrm rot="16200000">
            <a:off x="5177051" y="3398057"/>
            <a:ext cx="423080" cy="1460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17244742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0646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La segundo forma de trabajar con </a:t>
            </a:r>
            <a:r>
              <a:rPr lang="es-ES" dirty="0" err="1" smtClean="0"/>
              <a:t>Bootstrap</a:t>
            </a:r>
            <a:r>
              <a:rPr lang="es-ES" dirty="0" smtClean="0"/>
              <a:t> es agregar directamente el link a dicho </a:t>
            </a:r>
            <a:r>
              <a:rPr lang="es-ES" dirty="0" err="1" smtClean="0"/>
              <a:t>framework</a:t>
            </a:r>
            <a:r>
              <a:rPr lang="es-ES" dirty="0" smtClean="0"/>
              <a:t> que lo copiamos desde el sitio oficial </a:t>
            </a:r>
            <a:r>
              <a:rPr lang="es-ES" dirty="0" err="1" smtClean="0"/>
              <a:t>bootstrap</a:t>
            </a:r>
            <a:endParaRPr lang="es-ES" dirty="0"/>
          </a:p>
          <a:p>
            <a:pPr lvl="2"/>
            <a:endParaRPr lang="es-ES" dirty="0" smtClean="0">
              <a:hlinkClick r:id="rId3"/>
            </a:endParaRPr>
          </a:p>
          <a:p>
            <a:pPr lvl="2"/>
            <a:r>
              <a:rPr lang="es-ES" dirty="0" smtClean="0">
                <a:hlinkClick r:id="rId3"/>
              </a:rPr>
              <a:t>https</a:t>
            </a:r>
            <a:r>
              <a:rPr lang="es-ES" dirty="0">
                <a:hlinkClick r:id="rId3"/>
              </a:rPr>
              <a:t>://getbootstrap.com/docs/4.0/getting-started/introduction</a:t>
            </a:r>
            <a:r>
              <a:rPr lang="es-ES" dirty="0" smtClean="0">
                <a:hlinkClick r:id="rId3"/>
              </a:rPr>
              <a:t>/</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Copiamos el link que nos ofrece la pagina y lo pegamos dentro del head del archivo index.html de nuestra aplicación.</a:t>
            </a:r>
          </a:p>
          <a:p>
            <a:pPr marL="742950" lvl="1" indent="-285750">
              <a:buFont typeface="Arial" pitchFamily="34" charset="0"/>
              <a:buChar char="•"/>
            </a:pPr>
            <a:endParaRPr lang="es-ES" dirty="0" smtClean="0"/>
          </a:p>
          <a:p>
            <a:pPr lvl="2"/>
            <a:r>
              <a:rPr lang="es-AR" dirty="0"/>
              <a:t>&lt;link </a:t>
            </a:r>
            <a:r>
              <a:rPr lang="es-AR" dirty="0" err="1"/>
              <a:t>rel</a:t>
            </a:r>
            <a:r>
              <a:rPr lang="es-AR" dirty="0"/>
              <a:t>="</a:t>
            </a:r>
            <a:r>
              <a:rPr lang="es-AR" dirty="0" err="1"/>
              <a:t>stylesheet</a:t>
            </a:r>
            <a:r>
              <a:rPr lang="es-AR" dirty="0"/>
              <a:t>" </a:t>
            </a:r>
            <a:r>
              <a:rPr lang="es-AR" dirty="0" err="1"/>
              <a:t>href</a:t>
            </a:r>
            <a:r>
              <a:rPr lang="es-AR" dirty="0"/>
              <a:t>="https://maxcdn.bootstrapcdn.com/bootstrap/4.0.0/css/bootstrap.min.css" </a:t>
            </a:r>
            <a:r>
              <a:rPr lang="es-AR" dirty="0" err="1"/>
              <a:t>integrity</a:t>
            </a:r>
            <a:r>
              <a:rPr lang="es-AR" dirty="0"/>
              <a:t>="sha384-Gn5384xqQ1aoWXA+058RXPxPg6fy4IWvTNh0E263XmFcJlSAwiGgFAW/dAiS6JXm" </a:t>
            </a:r>
            <a:r>
              <a:rPr lang="es-AR" dirty="0" err="1"/>
              <a:t>crossorigin</a:t>
            </a:r>
            <a:r>
              <a:rPr lang="es-AR" dirty="0"/>
              <a:t>="</a:t>
            </a:r>
            <a:r>
              <a:rPr lang="es-AR" dirty="0" err="1"/>
              <a:t>anonymous</a:t>
            </a:r>
            <a:r>
              <a:rPr lang="es-AR" dirty="0"/>
              <a:t>"&gt;</a:t>
            </a:r>
            <a:endParaRPr lang="es-ES" dirty="0" smtClean="0"/>
          </a:p>
        </p:txBody>
      </p:sp>
    </p:spTree>
    <p:extLst>
      <p:ext uri="{BB962C8B-B14F-4D97-AF65-F5344CB8AC3E}">
        <p14:creationId xmlns:p14="http://schemas.microsoft.com/office/powerpoint/2010/main" val="23029109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2066359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2222212"/>
          </a:xfrm>
          <a:prstGeom prst="rect">
            <a:avLst/>
          </a:prstGeom>
          <a:noFill/>
          <a:ln>
            <a:noFill/>
          </a:ln>
        </p:spPr>
        <p:txBody>
          <a:bodyPr spcFirstLastPara="1" wrap="square" lIns="121900" tIns="121900" rIns="121900" bIns="121900" anchor="ctr" anchorCtr="0">
            <a:noAutofit/>
          </a:bodyPr>
          <a:lstStyle/>
          <a:p>
            <a:r>
              <a:rPr lang="es-ES" sz="2800" b="1" dirty="0" smtClean="0"/>
              <a:t>Directivas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Directivas</a:t>
            </a:r>
          </a:p>
          <a:p>
            <a:pPr marL="1200150" lvl="2" indent="-285750">
              <a:buFont typeface="Arial" pitchFamily="34" charset="0"/>
              <a:buChar char="•"/>
            </a:pPr>
            <a:r>
              <a:rPr lang="es-ES" dirty="0" smtClean="0"/>
              <a:t>Qué son</a:t>
            </a:r>
          </a:p>
          <a:p>
            <a:pPr marL="1200150" lvl="2" indent="-285750">
              <a:buFont typeface="Arial" pitchFamily="34" charset="0"/>
              <a:buChar char="•"/>
            </a:pPr>
            <a:r>
              <a:rPr lang="es-ES" dirty="0" smtClean="0"/>
              <a:t>Para qué sirven</a:t>
            </a:r>
          </a:p>
          <a:p>
            <a:pPr marL="1200150" lvl="2" indent="-285750">
              <a:buFont typeface="Arial" pitchFamily="34" charset="0"/>
              <a:buChar char="•"/>
            </a:pPr>
            <a:r>
              <a:rPr lang="es-ES" dirty="0" smtClean="0"/>
              <a:t>Tipos</a:t>
            </a:r>
          </a:p>
          <a:p>
            <a:pPr marL="1200150" lvl="2" indent="-285750">
              <a:buFont typeface="Arial" pitchFamily="34" charset="0"/>
              <a:buChar char="•"/>
            </a:pPr>
            <a:r>
              <a:rPr lang="es-ES" dirty="0" smtClean="0"/>
              <a:t>Directiva </a:t>
            </a:r>
            <a:r>
              <a:rPr lang="es-ES" b="1" dirty="0" err="1" smtClean="0"/>
              <a:t>ngif</a:t>
            </a:r>
            <a:endParaRPr lang="es-ES" b="1" dirty="0" smtClean="0"/>
          </a:p>
        </p:txBody>
      </p:sp>
    </p:spTree>
    <p:extLst>
      <p:ext uri="{BB962C8B-B14F-4D97-AF65-F5344CB8AC3E}">
        <p14:creationId xmlns:p14="http://schemas.microsoft.com/office/powerpoint/2010/main" val="31176580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051011"/>
          </a:xfrm>
          <a:prstGeom prst="rect">
            <a:avLst/>
          </a:prstGeom>
          <a:noFill/>
          <a:ln>
            <a:noFill/>
          </a:ln>
        </p:spPr>
        <p:txBody>
          <a:bodyPr spcFirstLastPara="1" wrap="square" lIns="121900" tIns="121900" rIns="121900" bIns="121900" anchor="ctr" anchorCtr="0">
            <a:noAutofit/>
          </a:bodyPr>
          <a:lstStyle/>
          <a:p>
            <a:r>
              <a:rPr lang="es-ES" sz="2800" b="1" dirty="0" smtClean="0"/>
              <a:t>Directivas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Qué son y para qué sirven</a:t>
            </a:r>
          </a:p>
          <a:p>
            <a:pPr marL="1200150" lvl="2" indent="-285750">
              <a:buFont typeface="Arial" pitchFamily="34" charset="0"/>
              <a:buChar char="•"/>
            </a:pPr>
            <a:r>
              <a:rPr lang="es-ES" dirty="0" smtClean="0"/>
              <a:t>¿Qué son?</a:t>
            </a:r>
          </a:p>
          <a:p>
            <a:pPr marL="1657350" lvl="3" indent="-285750">
              <a:buFont typeface="Arial" pitchFamily="34" charset="0"/>
              <a:buChar char="•"/>
            </a:pPr>
            <a:r>
              <a:rPr lang="es-ES" dirty="0" smtClean="0"/>
              <a:t>Elemento que se aplica a etiquetas HTML que añaden funcionalidad a la etiqueta donde se aplican</a:t>
            </a:r>
          </a:p>
          <a:p>
            <a:pPr marL="1200150" lvl="2" indent="-285750">
              <a:buFont typeface="Arial" pitchFamily="34" charset="0"/>
              <a:buChar char="•"/>
            </a:pPr>
            <a:r>
              <a:rPr lang="es-ES" dirty="0" smtClean="0"/>
              <a:t>¿Para qué sirven?</a:t>
            </a:r>
          </a:p>
          <a:p>
            <a:pPr marL="1657350" lvl="3" indent="-285750">
              <a:buFont typeface="Arial" pitchFamily="34" charset="0"/>
              <a:buChar char="•"/>
            </a:pPr>
            <a:r>
              <a:rPr lang="es-ES" dirty="0" smtClean="0"/>
              <a:t>Para modificar la estructura del DOM</a:t>
            </a:r>
          </a:p>
          <a:p>
            <a:pPr marL="1657350" lvl="3" indent="-285750">
              <a:buFont typeface="Arial" pitchFamily="34" charset="0"/>
              <a:buChar char="•"/>
            </a:pPr>
            <a:r>
              <a:rPr lang="es-ES" dirty="0" smtClean="0"/>
              <a:t>Modificar la apariencia</a:t>
            </a:r>
          </a:p>
          <a:p>
            <a:pPr marL="742950" lvl="1" indent="-285750">
              <a:buFont typeface="Arial" pitchFamily="34" charset="0"/>
              <a:buChar char="•"/>
            </a:pPr>
            <a:endParaRPr lang="es-ES" dirty="0"/>
          </a:p>
          <a:p>
            <a:r>
              <a:rPr lang="es-ES" sz="2800" b="1" dirty="0" smtClean="0"/>
              <a:t>Tipos</a:t>
            </a:r>
            <a:endParaRPr lang="es-ES" dirty="0"/>
          </a:p>
          <a:p>
            <a:pPr marL="285750" indent="-285750">
              <a:buFont typeface="Arial" pitchFamily="34" charset="0"/>
              <a:buChar char="•"/>
            </a:pPr>
            <a:endParaRPr lang="es-ES" dirty="0"/>
          </a:p>
          <a:p>
            <a:pPr lvl="2"/>
            <a:endParaRPr lang="es-ES" b="1" dirty="0" smtClean="0"/>
          </a:p>
        </p:txBody>
      </p:sp>
      <p:sp>
        <p:nvSpPr>
          <p:cNvPr id="2" name="1 Proceso alternativo"/>
          <p:cNvSpPr/>
          <p:nvPr/>
        </p:nvSpPr>
        <p:spPr>
          <a:xfrm>
            <a:off x="2925169" y="477364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directivas</a:t>
            </a:r>
            <a:endParaRPr lang="es-AR" dirty="0"/>
          </a:p>
        </p:txBody>
      </p:sp>
      <p:sp>
        <p:nvSpPr>
          <p:cNvPr id="7" name="6 Proceso alternativo"/>
          <p:cNvSpPr/>
          <p:nvPr/>
        </p:nvSpPr>
        <p:spPr>
          <a:xfrm>
            <a:off x="834787" y="584351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Componente</a:t>
            </a:r>
            <a:endParaRPr lang="es-AR" dirty="0"/>
          </a:p>
        </p:txBody>
      </p:sp>
      <p:sp>
        <p:nvSpPr>
          <p:cNvPr id="8" name="7 Proceso alternativo"/>
          <p:cNvSpPr/>
          <p:nvPr/>
        </p:nvSpPr>
        <p:spPr>
          <a:xfrm>
            <a:off x="2925169" y="609297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Estructura</a:t>
            </a:r>
            <a:endParaRPr lang="es-AR" dirty="0"/>
          </a:p>
        </p:txBody>
      </p:sp>
      <p:sp>
        <p:nvSpPr>
          <p:cNvPr id="9" name="8 Proceso alternativo"/>
          <p:cNvSpPr/>
          <p:nvPr/>
        </p:nvSpPr>
        <p:spPr>
          <a:xfrm>
            <a:off x="5158583" y="5832143"/>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Atributo</a:t>
            </a:r>
            <a:endParaRPr lang="es-AR" dirty="0"/>
          </a:p>
        </p:txBody>
      </p:sp>
      <p:cxnSp>
        <p:nvCxnSpPr>
          <p:cNvPr id="5" name="4 Conector recto de flecha"/>
          <p:cNvCxnSpPr/>
          <p:nvPr/>
        </p:nvCxnSpPr>
        <p:spPr>
          <a:xfrm flipH="1">
            <a:off x="1924334" y="5213445"/>
            <a:ext cx="739253"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995081" y="5079971"/>
            <a:ext cx="731292" cy="4883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3839569" y="5528847"/>
            <a:ext cx="1"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2639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76584"/>
            <a:ext cx="11131990" cy="4572674"/>
          </a:xfrm>
          <a:prstGeom prst="rect">
            <a:avLst/>
          </a:prstGeom>
          <a:noFill/>
          <a:ln>
            <a:noFill/>
          </a:ln>
        </p:spPr>
        <p:txBody>
          <a:bodyPr spcFirstLastPara="1" wrap="square" lIns="121900" tIns="121900" rIns="121900" bIns="121900" anchor="ctr" anchorCtr="0">
            <a:noAutofit/>
          </a:bodyPr>
          <a:lstStyle/>
          <a:p>
            <a:endParaRPr lang="es-ES" sz="2400" b="1" dirty="0" smtClean="0"/>
          </a:p>
          <a:p>
            <a:r>
              <a:rPr lang="es-ES" b="1" u="sng" dirty="0" smtClean="0"/>
              <a:t>Atributo</a:t>
            </a:r>
          </a:p>
          <a:p>
            <a:pPr marL="285750" indent="-285750">
              <a:buFont typeface="Arial" pitchFamily="34" charset="0"/>
              <a:buChar char="•"/>
            </a:pPr>
            <a:r>
              <a:rPr lang="es-ES" dirty="0" err="1" smtClean="0"/>
              <a:t>ngClase</a:t>
            </a:r>
            <a:endParaRPr lang="es-ES" dirty="0" smtClean="0"/>
          </a:p>
          <a:p>
            <a:pPr marL="285750" indent="-285750">
              <a:buFont typeface="Arial" pitchFamily="34" charset="0"/>
              <a:buChar char="•"/>
            </a:pPr>
            <a:r>
              <a:rPr lang="es-ES" dirty="0" err="1" smtClean="0"/>
              <a:t>ngStyle</a:t>
            </a:r>
            <a:endParaRPr lang="es-ES" dirty="0" smtClean="0"/>
          </a:p>
          <a:p>
            <a:pPr marL="285750" indent="-285750">
              <a:buFont typeface="Arial" pitchFamily="34" charset="0"/>
              <a:buChar char="•"/>
            </a:pPr>
            <a:r>
              <a:rPr lang="es-ES" dirty="0" err="1" smtClean="0"/>
              <a:t>ngModel</a:t>
            </a:r>
            <a:endParaRPr lang="es-ES" dirty="0" smtClean="0"/>
          </a:p>
          <a:p>
            <a:endParaRPr lang="es-ES" dirty="0"/>
          </a:p>
          <a:p>
            <a:r>
              <a:rPr lang="es-ES" b="1" u="sng" dirty="0" smtClean="0"/>
              <a:t>Estructura</a:t>
            </a:r>
            <a:endParaRPr lang="es-ES" b="1" u="sng" dirty="0"/>
          </a:p>
          <a:p>
            <a:pPr marL="285750" indent="-285750">
              <a:buFont typeface="Arial" pitchFamily="34" charset="0"/>
              <a:buChar char="•"/>
            </a:pPr>
            <a:r>
              <a:rPr lang="es-ES" dirty="0" err="1" smtClean="0"/>
              <a:t>ngif</a:t>
            </a:r>
            <a:r>
              <a:rPr lang="es-ES" dirty="0" smtClean="0"/>
              <a:t> (condicional)</a:t>
            </a:r>
            <a:endParaRPr lang="es-ES" dirty="0"/>
          </a:p>
          <a:p>
            <a:pPr marL="285750" indent="-285750">
              <a:buFont typeface="Arial" pitchFamily="34" charset="0"/>
              <a:buChar char="•"/>
            </a:pPr>
            <a:r>
              <a:rPr lang="es-ES" dirty="0" err="1" smtClean="0"/>
              <a:t>ngFor</a:t>
            </a:r>
            <a:r>
              <a:rPr lang="es-ES" dirty="0" smtClean="0"/>
              <a:t> (ciclo)</a:t>
            </a:r>
            <a:endParaRPr lang="es-ES" dirty="0"/>
          </a:p>
          <a:p>
            <a:pPr marL="285750" indent="-285750">
              <a:buFont typeface="Arial" pitchFamily="34" charset="0"/>
              <a:buChar char="•"/>
            </a:pPr>
            <a:r>
              <a:rPr lang="es-ES" dirty="0" err="1" smtClean="0"/>
              <a:t>ngSwitch</a:t>
            </a:r>
            <a:r>
              <a:rPr lang="es-ES" dirty="0" smtClean="0"/>
              <a:t> (condicional)</a:t>
            </a:r>
          </a:p>
          <a:p>
            <a:pPr marL="285750" indent="-285750">
              <a:buFont typeface="Arial" pitchFamily="34" charset="0"/>
              <a:buChar char="•"/>
            </a:pPr>
            <a:r>
              <a:rPr lang="es-ES" dirty="0" err="1" smtClean="0"/>
              <a:t>ngPlural</a:t>
            </a:r>
            <a:endParaRPr lang="es-ES" dirty="0" smtClean="0"/>
          </a:p>
          <a:p>
            <a:pPr marL="285750" indent="-285750">
              <a:buFont typeface="Arial" pitchFamily="34" charset="0"/>
              <a:buChar char="•"/>
            </a:pPr>
            <a:r>
              <a:rPr lang="es-ES" dirty="0" err="1" smtClean="0"/>
              <a:t>ngTemplate</a:t>
            </a:r>
            <a:endParaRPr lang="es-ES" dirty="0" smtClean="0"/>
          </a:p>
          <a:p>
            <a:pPr marL="285750" indent="-285750">
              <a:buFont typeface="Arial" pitchFamily="34" charset="0"/>
              <a:buChar char="•"/>
            </a:pPr>
            <a:r>
              <a:rPr lang="es-ES" dirty="0" err="1" smtClean="0"/>
              <a:t>ngComponetOutlet</a:t>
            </a:r>
            <a:endParaRPr lang="es-ES" dirty="0" smtClean="0"/>
          </a:p>
          <a:p>
            <a:endParaRPr lang="es-ES" dirty="0"/>
          </a:p>
          <a:p>
            <a:r>
              <a:rPr lang="es-ES" b="1" u="sng" dirty="0" smtClean="0"/>
              <a:t>Componente</a:t>
            </a:r>
            <a:endParaRPr lang="es-ES" b="1" u="sng" dirty="0"/>
          </a:p>
          <a:p>
            <a:pPr marL="285750" indent="-285750">
              <a:buFont typeface="Arial" pitchFamily="34" charset="0"/>
              <a:buChar char="•"/>
            </a:pPr>
            <a:r>
              <a:rPr lang="es-ES" dirty="0" smtClean="0"/>
              <a:t>Angular</a:t>
            </a:r>
            <a:endParaRPr lang="es-ES" dirty="0"/>
          </a:p>
          <a:p>
            <a:pPr marL="742950" lvl="1" indent="-285750">
              <a:buFont typeface="Arial" pitchFamily="34" charset="0"/>
              <a:buChar char="•"/>
            </a:pPr>
            <a:r>
              <a:rPr lang="es-ES" dirty="0" smtClean="0"/>
              <a:t>@</a:t>
            </a:r>
            <a:r>
              <a:rPr lang="es-ES" dirty="0" err="1" smtClean="0"/>
              <a:t>Component</a:t>
            </a:r>
            <a:endParaRPr lang="es-ES" dirty="0" smtClean="0"/>
          </a:p>
          <a:p>
            <a:pPr marL="742950" lvl="1" indent="-285750">
              <a:buFont typeface="Arial" pitchFamily="34" charset="0"/>
              <a:buChar char="•"/>
            </a:pPr>
            <a:r>
              <a:rPr lang="es-ES" dirty="0" smtClean="0"/>
              <a:t>@Module</a:t>
            </a:r>
          </a:p>
          <a:p>
            <a:pPr marL="285750" indent="-285750">
              <a:buFont typeface="Arial" pitchFamily="34" charset="0"/>
              <a:buChar char="•"/>
            </a:pPr>
            <a:r>
              <a:rPr lang="es-ES" dirty="0" smtClean="0"/>
              <a:t>Personalizadas(</a:t>
            </a:r>
            <a:r>
              <a:rPr lang="es-ES" dirty="0" err="1" smtClean="0"/>
              <a:t>Custom</a:t>
            </a:r>
            <a:r>
              <a:rPr lang="es-ES" dirty="0" smtClean="0"/>
              <a:t>)</a:t>
            </a:r>
            <a:endParaRPr lang="es-ES" sz="1400" dirty="0" smtClean="0"/>
          </a:p>
        </p:txBody>
      </p:sp>
      <p:sp>
        <p:nvSpPr>
          <p:cNvPr id="2" name="1 Proceso alternativo"/>
          <p:cNvSpPr/>
          <p:nvPr/>
        </p:nvSpPr>
        <p:spPr>
          <a:xfrm>
            <a:off x="7224289" y="230339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directivas</a:t>
            </a:r>
            <a:endParaRPr lang="es-AR" dirty="0"/>
          </a:p>
        </p:txBody>
      </p:sp>
      <p:sp>
        <p:nvSpPr>
          <p:cNvPr id="7" name="6 Proceso alternativo"/>
          <p:cNvSpPr/>
          <p:nvPr/>
        </p:nvSpPr>
        <p:spPr>
          <a:xfrm>
            <a:off x="5161203" y="337326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Componente</a:t>
            </a:r>
            <a:endParaRPr lang="es-AR" dirty="0"/>
          </a:p>
        </p:txBody>
      </p:sp>
      <p:sp>
        <p:nvSpPr>
          <p:cNvPr id="8" name="7 Proceso alternativo"/>
          <p:cNvSpPr/>
          <p:nvPr/>
        </p:nvSpPr>
        <p:spPr>
          <a:xfrm>
            <a:off x="7251585" y="362272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Estructural</a:t>
            </a:r>
            <a:endParaRPr lang="es-AR" dirty="0"/>
          </a:p>
        </p:txBody>
      </p:sp>
      <p:sp>
        <p:nvSpPr>
          <p:cNvPr id="9" name="8 Proceso alternativo"/>
          <p:cNvSpPr/>
          <p:nvPr/>
        </p:nvSpPr>
        <p:spPr>
          <a:xfrm>
            <a:off x="9484999" y="3361895"/>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Atributo</a:t>
            </a:r>
            <a:endParaRPr lang="es-AR" dirty="0"/>
          </a:p>
        </p:txBody>
      </p:sp>
      <p:cxnSp>
        <p:nvCxnSpPr>
          <p:cNvPr id="5" name="4 Conector recto de flecha"/>
          <p:cNvCxnSpPr/>
          <p:nvPr/>
        </p:nvCxnSpPr>
        <p:spPr>
          <a:xfrm flipH="1">
            <a:off x="6250750" y="2743197"/>
            <a:ext cx="739253"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21497" y="2609723"/>
            <a:ext cx="731292" cy="4883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8165985" y="3058599"/>
            <a:ext cx="1"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3546214" y="4631140"/>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Angular (</a:t>
            </a:r>
            <a:r>
              <a:rPr lang="es-ES" dirty="0" err="1" smtClean="0"/>
              <a:t>add</a:t>
            </a:r>
            <a:r>
              <a:rPr lang="es-ES" dirty="0" smtClean="0"/>
              <a:t> decorador)</a:t>
            </a:r>
            <a:endParaRPr lang="es-AR" dirty="0"/>
          </a:p>
        </p:txBody>
      </p:sp>
      <p:sp>
        <p:nvSpPr>
          <p:cNvPr id="14" name="13 Proceso alternativo"/>
          <p:cNvSpPr/>
          <p:nvPr/>
        </p:nvSpPr>
        <p:spPr>
          <a:xfrm>
            <a:off x="3546214" y="547729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Personalizadas</a:t>
            </a:r>
            <a:endParaRPr lang="es-AR" dirty="0"/>
          </a:p>
        </p:txBody>
      </p:sp>
      <p:sp>
        <p:nvSpPr>
          <p:cNvPr id="3" name="2 Flecha doblada hacia arriba"/>
          <p:cNvSpPr/>
          <p:nvPr/>
        </p:nvSpPr>
        <p:spPr>
          <a:xfrm rot="16200000" flipH="1">
            <a:off x="5301021" y="4314546"/>
            <a:ext cx="944080" cy="6414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Flecha doblada hacia arriba"/>
          <p:cNvSpPr/>
          <p:nvPr/>
        </p:nvSpPr>
        <p:spPr>
          <a:xfrm rot="16200000" flipH="1">
            <a:off x="5298747" y="5170223"/>
            <a:ext cx="944080" cy="6414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8303091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ngIf</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7062178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719752"/>
          </a:xfrm>
          <a:prstGeom prst="rect">
            <a:avLst/>
          </a:prstGeom>
          <a:noFill/>
          <a:ln>
            <a:noFill/>
          </a:ln>
        </p:spPr>
        <p:txBody>
          <a:bodyPr spcFirstLastPara="1" wrap="square" lIns="121900" tIns="121900" rIns="121900" bIns="121900" anchor="ctr" anchorCtr="0">
            <a:noAutofit/>
          </a:bodyPr>
          <a:lstStyle/>
          <a:p>
            <a:r>
              <a:rPr lang="es-ES" sz="2800" b="1" dirty="0" smtClean="0"/>
              <a:t>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Nuestro ejemplo teórico nos propone armar una nueva </a:t>
            </a:r>
            <a:r>
              <a:rPr lang="es-AR" dirty="0" err="1" smtClean="0"/>
              <a:t>app</a:t>
            </a:r>
            <a:r>
              <a:rPr lang="es-AR" dirty="0" smtClean="0"/>
              <a:t> que nos permita conocer las funcionalidad de dicha sentencia condicional.</a:t>
            </a:r>
          </a:p>
          <a:p>
            <a:pPr marL="285750" indent="-285750">
              <a:buFont typeface="Arial" pitchFamily="34" charset="0"/>
              <a:buChar char="•"/>
            </a:pPr>
            <a:endParaRPr lang="es-AR" dirty="0" smtClean="0"/>
          </a:p>
          <a:p>
            <a:pPr marL="285750" indent="-285750">
              <a:buFont typeface="Arial" pitchFamily="34" charset="0"/>
              <a:buChar char="•"/>
            </a:pPr>
            <a:r>
              <a:rPr lang="es-AR" dirty="0" smtClean="0"/>
              <a:t>Plantearemos una página como la que se visualiza a continuación y se comparte su correspondiente código fuente para agilizar la parte de la codificación.</a:t>
            </a:r>
          </a:p>
          <a:p>
            <a:pPr marL="285750" indent="-285750">
              <a:buFont typeface="Arial" pitchFamily="34" charset="0"/>
              <a:buChar char="•"/>
            </a:pPr>
            <a:endParaRPr lang="es-ES" u="sng" dirty="0"/>
          </a:p>
          <a:p>
            <a:pPr marL="285750" indent="-285750">
              <a:buFont typeface="Arial" pitchFamily="34" charset="0"/>
              <a:buChar char="•"/>
            </a:pPr>
            <a:r>
              <a:rPr lang="es-ES" dirty="0" smtClean="0"/>
              <a:t>Utilizaremos el </a:t>
            </a:r>
            <a:r>
              <a:rPr lang="es-ES" dirty="0" err="1" smtClean="0"/>
              <a:t>framework</a:t>
            </a:r>
            <a:r>
              <a:rPr lang="es-ES" dirty="0" smtClean="0"/>
              <a:t> </a:t>
            </a:r>
            <a:r>
              <a:rPr lang="es-ES" b="1" dirty="0" err="1" smtClean="0"/>
              <a:t>Bootstrap</a:t>
            </a:r>
            <a:r>
              <a:rPr lang="es-ES" b="1" dirty="0" smtClean="0"/>
              <a:t> </a:t>
            </a:r>
            <a:r>
              <a:rPr lang="es-ES" dirty="0" smtClean="0"/>
              <a:t>como fuente de estilo agregando su correspondiente referencia online en el archivo index.html de nuestra </a:t>
            </a:r>
            <a:r>
              <a:rPr lang="es-ES" dirty="0" err="1" smtClean="0"/>
              <a:t>app</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Aplicaremos un titulo </a:t>
            </a:r>
            <a:r>
              <a:rPr lang="es-ES" u="sng" dirty="0" smtClean="0"/>
              <a:t>h1</a:t>
            </a:r>
            <a:r>
              <a:rPr lang="es-ES" dirty="0" smtClean="0"/>
              <a:t> con una </a:t>
            </a:r>
            <a:r>
              <a:rPr lang="es-ES" dirty="0" err="1" smtClean="0"/>
              <a:t>class</a:t>
            </a:r>
            <a:r>
              <a:rPr lang="es-ES" dirty="0" smtClean="0"/>
              <a:t> </a:t>
            </a:r>
            <a:r>
              <a:rPr lang="es-ES" dirty="0" err="1" smtClean="0"/>
              <a:t>container</a:t>
            </a:r>
            <a:r>
              <a:rPr lang="es-ES" dirty="0" smtClean="0"/>
              <a:t> con un fondo negro, texto centrado y márgenes de 4 pixel y un </a:t>
            </a:r>
            <a:r>
              <a:rPr lang="es-ES" dirty="0" err="1" smtClean="0"/>
              <a:t>padding</a:t>
            </a:r>
            <a:r>
              <a:rPr lang="es-ES" dirty="0" smtClean="0"/>
              <a:t> también de 4 pixeles. </a:t>
            </a:r>
          </a:p>
          <a:p>
            <a:pPr marL="285750" indent="-285750">
              <a:buFont typeface="Arial" pitchFamily="34" charset="0"/>
              <a:buChar char="•"/>
            </a:pPr>
            <a:endParaRPr lang="es-ES" dirty="0"/>
          </a:p>
          <a:p>
            <a:pPr marL="285750" indent="-285750">
              <a:buFont typeface="Arial" pitchFamily="34" charset="0"/>
              <a:buChar char="•"/>
            </a:pPr>
            <a:r>
              <a:rPr lang="es-ES" dirty="0" smtClean="0"/>
              <a:t>Posteriormente generamos un div con la </a:t>
            </a:r>
            <a:r>
              <a:rPr lang="es-ES" dirty="0" err="1" smtClean="0"/>
              <a:t>class</a:t>
            </a:r>
            <a:r>
              <a:rPr lang="es-ES" dirty="0" smtClean="0"/>
              <a:t> </a:t>
            </a:r>
            <a:r>
              <a:rPr lang="es-ES" dirty="0" err="1" smtClean="0"/>
              <a:t>container</a:t>
            </a:r>
            <a:r>
              <a:rPr lang="es-ES" dirty="0" smtClean="0"/>
              <a:t> y dentro de este dos párrafos con uno en color rojo y otro en color verde</a:t>
            </a:r>
          </a:p>
        </p:txBody>
      </p:sp>
    </p:spTree>
    <p:extLst>
      <p:ext uri="{BB962C8B-B14F-4D97-AF65-F5344CB8AC3E}">
        <p14:creationId xmlns:p14="http://schemas.microsoft.com/office/powerpoint/2010/main" val="225715753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2099381"/>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Visualización de nuestra pagina ejemplo.</a:t>
            </a:r>
          </a:p>
          <a:p>
            <a:endParaRPr lang="es-ES" dirty="0"/>
          </a:p>
          <a:p>
            <a:pPr marL="285750" indent="-285750">
              <a:buFont typeface="Arial" pitchFamily="34" charset="0"/>
              <a:buChar char="•"/>
            </a:pPr>
            <a:endParaRPr lang="es-E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245" y="1095684"/>
            <a:ext cx="6431436" cy="550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4444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651513"/>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Visualización de correspondiente código fuente que va dentro de </a:t>
            </a:r>
            <a:r>
              <a:rPr lang="es-AR" b="1" dirty="0" smtClean="0"/>
              <a:t>app.component.html</a:t>
            </a:r>
            <a:r>
              <a:rPr lang="es-AR" dirty="0" smtClean="0"/>
              <a:t>.</a:t>
            </a:r>
          </a:p>
          <a:p>
            <a:pPr marL="285750"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"&gt;Acción&lt;/</a:t>
            </a:r>
            <a:r>
              <a:rPr lang="es-AR" dirty="0" err="1"/>
              <a:t>button</a:t>
            </a:r>
            <a:r>
              <a:rPr lang="es-AR" dirty="0"/>
              <a:t>&gt;</a:t>
            </a:r>
          </a:p>
          <a:p>
            <a:r>
              <a:rPr lang="es-AR" dirty="0"/>
              <a:t>    &lt;p </a:t>
            </a:r>
            <a:r>
              <a:rPr lang="es-AR" dirty="0" err="1"/>
              <a:t>class</a:t>
            </a:r>
            <a:r>
              <a:rPr lang="es-AR" dirty="0"/>
              <a:t>="</a:t>
            </a:r>
            <a:r>
              <a:rPr lang="es-AR" dirty="0" err="1"/>
              <a:t>text-info</a:t>
            </a:r>
            <a:r>
              <a:rPr lang="es-AR" dirty="0"/>
              <a:t>"&gt;</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&lt;p </a:t>
            </a:r>
            <a:r>
              <a:rPr lang="es-AR" dirty="0" err="1"/>
              <a:t>class</a:t>
            </a:r>
            <a:r>
              <a:rPr lang="es-AR" dirty="0"/>
              <a:t>="</a:t>
            </a:r>
            <a:r>
              <a:rPr lang="es-AR" dirty="0" err="1"/>
              <a:t>text-danger</a:t>
            </a:r>
            <a:r>
              <a:rPr lang="es-AR" dirty="0"/>
              <a:t>"&gt;</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237625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 CLI (Command Line Interface)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464164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3641578"/>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Al levantarse nuestra aplicación el primer párrafo no se deberá de ver cuando se presione el botón de Acción se deberá de mostrar el primer párrafo.</a:t>
            </a:r>
          </a:p>
          <a:p>
            <a:pPr marL="285750" indent="-285750">
              <a:buFont typeface="Arial" pitchFamily="34" charset="0"/>
              <a:buChar char="•"/>
            </a:pPr>
            <a:endParaRPr lang="es-AR" dirty="0" smtClean="0"/>
          </a:p>
          <a:p>
            <a:pPr marL="285750" indent="-285750">
              <a:buFont typeface="Arial" pitchFamily="34" charset="0"/>
              <a:buChar char="•"/>
            </a:pPr>
            <a:r>
              <a:rPr lang="es-ES" dirty="0" smtClean="0"/>
              <a:t>Si se vuelve a presionar el botón este deberá de ocultar el párrafo nuevamente.</a:t>
            </a:r>
          </a:p>
          <a:p>
            <a:pPr marL="285750" indent="-285750">
              <a:buFont typeface="Arial" pitchFamily="34" charset="0"/>
              <a:buChar char="•"/>
            </a:pPr>
            <a:endParaRPr lang="es-ES" dirty="0"/>
          </a:p>
          <a:p>
            <a:pPr marL="285750" indent="-285750">
              <a:buFont typeface="Arial" pitchFamily="34" charset="0"/>
              <a:buChar char="•"/>
            </a:pPr>
            <a:r>
              <a:rPr lang="es-ES" dirty="0" smtClean="0"/>
              <a:t>Se deberá de visualizar en nuestro titulo el estado de el párrafo cuando este visible u oculto.</a:t>
            </a:r>
          </a:p>
          <a:p>
            <a:pPr marL="285750" indent="-285750">
              <a:buFont typeface="Arial" pitchFamily="34" charset="0"/>
              <a:buChar char="•"/>
            </a:pPr>
            <a:endParaRPr lang="es-ES" dirty="0"/>
          </a:p>
          <a:p>
            <a:pPr marL="285750" indent="-285750">
              <a:buFont typeface="Arial" pitchFamily="34" charset="0"/>
              <a:buChar char="•"/>
            </a:pPr>
            <a:r>
              <a:rPr lang="es-ES" dirty="0" smtClean="0"/>
              <a:t>Trabajar con la correspondiente clase de componente para lograr controlar el efecto de visibilidad y la directiva </a:t>
            </a:r>
            <a:r>
              <a:rPr lang="es-ES" dirty="0" err="1" smtClean="0"/>
              <a:t>ngif</a:t>
            </a:r>
            <a:r>
              <a:rPr lang="es-ES" dirty="0" smtClean="0"/>
              <a:t> para controlar su lógica.</a:t>
            </a:r>
            <a:endParaRPr lang="es-AR" dirty="0"/>
          </a:p>
        </p:txBody>
      </p:sp>
    </p:spTree>
    <p:extLst>
      <p:ext uri="{BB962C8B-B14F-4D97-AF65-F5344CB8AC3E}">
        <p14:creationId xmlns:p14="http://schemas.microsoft.com/office/powerpoint/2010/main" val="1892017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774342"/>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r>
              <a:rPr lang="es-ES" sz="2800" b="1" dirty="0" smtClean="0"/>
              <a:t> – Código final</a:t>
            </a:r>
          </a:p>
          <a:p>
            <a:endParaRPr lang="es-ES" sz="2800" dirty="0"/>
          </a:p>
          <a:p>
            <a:pPr marL="285750" indent="-285750">
              <a:buFont typeface="Arial" pitchFamily="34" charset="0"/>
              <a:buChar char="•"/>
            </a:pPr>
            <a:r>
              <a:rPr lang="es-AR" dirty="0" smtClean="0"/>
              <a:t>Archivo </a:t>
            </a:r>
            <a:r>
              <a:rPr lang="es-AR" b="1" dirty="0" smtClean="0"/>
              <a:t>app.component.html</a:t>
            </a:r>
          </a:p>
          <a:p>
            <a:pPr marL="285750"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 - {{</a:t>
            </a:r>
            <a:r>
              <a:rPr lang="es-AR" dirty="0" err="1"/>
              <a:t>getVisible</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 (</a:t>
            </a:r>
            <a:r>
              <a:rPr lang="es-AR" dirty="0" err="1"/>
              <a:t>click</a:t>
            </a:r>
            <a:r>
              <a:rPr lang="es-AR" dirty="0"/>
              <a:t>)="</a:t>
            </a:r>
            <a:r>
              <a:rPr lang="es-AR" dirty="0" err="1"/>
              <a:t>setVisible</a:t>
            </a:r>
            <a:r>
              <a:rPr lang="es-AR" dirty="0"/>
              <a:t>()"&gt;Acción&lt;/</a:t>
            </a:r>
            <a:r>
              <a:rPr lang="es-AR" dirty="0" err="1"/>
              <a:t>button</a:t>
            </a:r>
            <a:r>
              <a:rPr lang="es-AR" dirty="0"/>
              <a:t>&gt;&lt;/p&gt;</a:t>
            </a:r>
          </a:p>
          <a:p>
            <a:r>
              <a:rPr lang="es-AR" dirty="0"/>
              <a:t>    &lt;p </a:t>
            </a:r>
            <a:r>
              <a:rPr lang="es-AR" dirty="0" err="1"/>
              <a:t>class</a:t>
            </a:r>
            <a:r>
              <a:rPr lang="es-AR" dirty="0"/>
              <a:t>="</a:t>
            </a:r>
            <a:r>
              <a:rPr lang="es-AR" dirty="0" err="1"/>
              <a:t>text-info</a:t>
            </a:r>
            <a:r>
              <a:rPr lang="es-AR" dirty="0"/>
              <a:t>" *</a:t>
            </a:r>
            <a:r>
              <a:rPr lang="es-AR" dirty="0" err="1"/>
              <a:t>ngIf</a:t>
            </a:r>
            <a:r>
              <a:rPr lang="es-AR" dirty="0"/>
              <a:t>="</a:t>
            </a:r>
            <a:r>
              <a:rPr lang="es-AR" dirty="0" err="1"/>
              <a:t>getVisible</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33498308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774342"/>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r>
              <a:rPr lang="es-ES" sz="2800" b="1" dirty="0" smtClean="0"/>
              <a:t> – Código final</a:t>
            </a:r>
          </a:p>
          <a:p>
            <a:endParaRPr lang="es-ES" sz="2800" dirty="0"/>
          </a:p>
          <a:p>
            <a:pPr marL="285750" indent="-285750">
              <a:buFont typeface="Arial" pitchFamily="34" charset="0"/>
              <a:buChar char="•"/>
            </a:pPr>
            <a:r>
              <a:rPr lang="es-AR" dirty="0" smtClean="0"/>
              <a:t>Archivo </a:t>
            </a:r>
            <a:r>
              <a:rPr lang="es-AR" b="1" dirty="0" err="1" smtClean="0"/>
              <a:t>app.component.ts</a:t>
            </a:r>
            <a:endParaRPr lang="es-AR" b="1" dirty="0" smtClean="0"/>
          </a:p>
          <a:p>
            <a:pPr marL="285750" indent="-285750">
              <a:buFont typeface="Arial" pitchFamily="34" charset="0"/>
              <a:buChar char="•"/>
            </a:pPr>
            <a:endParaRPr lang="es-ES" b="1" dirty="0"/>
          </a:p>
          <a:p>
            <a:r>
              <a:rPr lang="es-AR" dirty="0" smtClean="0"/>
              <a:t>…</a:t>
            </a:r>
          </a:p>
          <a:p>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'angular2app';</a:t>
            </a:r>
          </a:p>
          <a:p>
            <a:r>
              <a:rPr lang="es-AR" dirty="0"/>
              <a:t/>
            </a:r>
            <a:br>
              <a:rPr lang="es-AR" dirty="0"/>
            </a:br>
            <a:r>
              <a:rPr lang="es-AR" dirty="0"/>
              <a:t>  </a:t>
            </a:r>
            <a:r>
              <a:rPr lang="es-AR" dirty="0" err="1"/>
              <a:t>private</a:t>
            </a:r>
            <a:r>
              <a:rPr lang="es-AR" dirty="0"/>
              <a:t> </a:t>
            </a:r>
            <a:r>
              <a:rPr lang="es-AR" dirty="0" err="1"/>
              <a:t>vcvisible:boolean</a:t>
            </a:r>
            <a:r>
              <a:rPr lang="es-AR" dirty="0"/>
              <a:t>=false;</a:t>
            </a:r>
          </a:p>
          <a:p>
            <a:r>
              <a:rPr lang="es-AR" dirty="0"/>
              <a:t/>
            </a:r>
            <a:br>
              <a:rPr lang="es-AR" dirty="0"/>
            </a:br>
            <a:r>
              <a:rPr lang="es-AR" dirty="0"/>
              <a:t>  </a:t>
            </a:r>
            <a:r>
              <a:rPr lang="es-AR" dirty="0" err="1"/>
              <a:t>public</a:t>
            </a:r>
            <a:r>
              <a:rPr lang="es-AR" dirty="0"/>
              <a:t> </a:t>
            </a:r>
            <a:r>
              <a:rPr lang="es-AR" dirty="0" err="1"/>
              <a:t>setVisible</a:t>
            </a:r>
            <a:r>
              <a:rPr lang="es-AR" dirty="0"/>
              <a:t>():</a:t>
            </a:r>
            <a:r>
              <a:rPr lang="es-AR" dirty="0" err="1"/>
              <a:t>void</a:t>
            </a:r>
            <a:r>
              <a:rPr lang="es-AR" dirty="0"/>
              <a:t>{</a:t>
            </a:r>
            <a:r>
              <a:rPr lang="es-AR" dirty="0" err="1"/>
              <a:t>this.vcvisible</a:t>
            </a:r>
            <a:r>
              <a:rPr lang="es-AR" dirty="0"/>
              <a:t>==</a:t>
            </a:r>
            <a:r>
              <a:rPr lang="es-AR" dirty="0" err="1"/>
              <a:t>false?this.vcvisible</a:t>
            </a:r>
            <a:r>
              <a:rPr lang="es-AR" dirty="0"/>
              <a:t>=</a:t>
            </a:r>
            <a:r>
              <a:rPr lang="es-AR" dirty="0" err="1"/>
              <a:t>true:this.vcvisible</a:t>
            </a:r>
            <a:r>
              <a:rPr lang="es-AR" dirty="0"/>
              <a:t>=false;}</a:t>
            </a:r>
          </a:p>
          <a:p>
            <a:r>
              <a:rPr lang="es-AR" dirty="0"/>
              <a:t/>
            </a:r>
            <a:br>
              <a:rPr lang="es-AR" dirty="0"/>
            </a:br>
            <a:r>
              <a:rPr lang="es-AR" dirty="0"/>
              <a:t>  </a:t>
            </a:r>
            <a:r>
              <a:rPr lang="es-AR" dirty="0" err="1"/>
              <a:t>public</a:t>
            </a:r>
            <a:r>
              <a:rPr lang="es-AR" dirty="0"/>
              <a:t> </a:t>
            </a:r>
            <a:r>
              <a:rPr lang="es-AR" dirty="0" err="1"/>
              <a:t>getVisible</a:t>
            </a:r>
            <a:r>
              <a:rPr lang="es-AR" dirty="0"/>
              <a:t>():</a:t>
            </a:r>
            <a:r>
              <a:rPr lang="es-AR" dirty="0" err="1"/>
              <a:t>boolean</a:t>
            </a:r>
            <a:r>
              <a:rPr lang="es-AR" dirty="0"/>
              <a:t>{</a:t>
            </a:r>
            <a:r>
              <a:rPr lang="es-AR" dirty="0" err="1"/>
              <a:t>return</a:t>
            </a:r>
            <a:r>
              <a:rPr lang="es-AR" dirty="0"/>
              <a:t> </a:t>
            </a:r>
            <a:r>
              <a:rPr lang="es-AR" dirty="0" err="1"/>
              <a:t>this.vcvisible</a:t>
            </a:r>
            <a:r>
              <a:rPr lang="es-AR" dirty="0"/>
              <a:t>;}</a:t>
            </a:r>
          </a:p>
          <a:p>
            <a:r>
              <a:rPr lang="es-AR" dirty="0" smtClean="0"/>
              <a:t>}</a:t>
            </a:r>
            <a:endParaRPr lang="es-AR" dirty="0"/>
          </a:p>
        </p:txBody>
      </p:sp>
    </p:spTree>
    <p:extLst>
      <p:ext uri="{BB962C8B-B14F-4D97-AF65-F5344CB8AC3E}">
        <p14:creationId xmlns:p14="http://schemas.microsoft.com/office/powerpoint/2010/main" val="15636555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928181"/>
          </a:xfrm>
          <a:prstGeom prst="rect">
            <a:avLst/>
          </a:prstGeom>
          <a:noFill/>
          <a:ln>
            <a:noFill/>
          </a:ln>
        </p:spPr>
        <p:txBody>
          <a:bodyPr spcFirstLastPara="1" wrap="square" lIns="121900" tIns="121900" rIns="121900" bIns="121900" anchor="ctr" anchorCtr="0">
            <a:noAutofit/>
          </a:bodyPr>
          <a:lstStyle/>
          <a:p>
            <a:r>
              <a:rPr lang="es-ES" sz="2800" b="1" dirty="0" smtClean="0"/>
              <a:t>Ejercicio Calculadora – Directiva y </a:t>
            </a:r>
            <a:r>
              <a:rPr lang="es-ES" sz="2800" b="1" dirty="0" err="1" smtClean="0"/>
              <a:t>binding</a:t>
            </a:r>
            <a:endParaRPr lang="es-ES" sz="2800" dirty="0"/>
          </a:p>
          <a:p>
            <a:pPr marL="285750" indent="-285750">
              <a:buFont typeface="Arial" pitchFamily="34" charset="0"/>
              <a:buChar char="•"/>
            </a:pPr>
            <a:endParaRPr lang="es-ES" dirty="0"/>
          </a:p>
          <a:p>
            <a:pPr marL="742950" lvl="1" indent="-285750">
              <a:buFont typeface="Arial" pitchFamily="34" charset="0"/>
              <a:buChar char="•"/>
            </a:pPr>
            <a:r>
              <a:rPr lang="es-ES" dirty="0" smtClean="0"/>
              <a:t>Continuando con el desarrollo de la App de la Calculadora.</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Aplicando </a:t>
            </a:r>
            <a:r>
              <a:rPr lang="es-ES" b="1" dirty="0" err="1"/>
              <a:t>Binding</a:t>
            </a:r>
            <a:r>
              <a:rPr lang="es-ES" b="1" dirty="0"/>
              <a:t> </a:t>
            </a:r>
            <a:r>
              <a:rPr lang="es-ES" b="1" dirty="0" smtClean="0"/>
              <a:t>Bidireccional</a:t>
            </a:r>
            <a:r>
              <a:rPr lang="es-ES" dirty="0" smtClean="0"/>
              <a:t> para recuperar los datos y las funciones solo deberán de recibir la operación a realizar.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Sobre la etiqueta donde se muestra el resultado de las operaciones realizada, se le deberá de agregar al mensaje, la operación en elegida por el usuario y su correspondiente resultado, todo esto se deberá de mostrar</a:t>
            </a:r>
            <a:r>
              <a:rPr lang="es-ES" b="1" dirty="0" smtClean="0"/>
              <a:t> </a:t>
            </a:r>
            <a:r>
              <a:rPr lang="es-ES" dirty="0" smtClean="0"/>
              <a:t>cuando se habilite el </a:t>
            </a:r>
            <a:r>
              <a:rPr lang="es-ES" dirty="0" err="1" smtClean="0"/>
              <a:t>check</a:t>
            </a:r>
            <a:r>
              <a:rPr lang="es-ES" dirty="0" smtClean="0"/>
              <a:t> que nos permita habilitar la carga de los datos y solo bajo esa situación se deberá de visualizar dicha etiqueta, no se deberá de mostrar ningún texto mientras el </a:t>
            </a:r>
            <a:r>
              <a:rPr lang="es-ES" dirty="0" err="1" smtClean="0"/>
              <a:t>check</a:t>
            </a:r>
            <a:r>
              <a:rPr lang="es-ES" dirty="0" smtClean="0"/>
              <a:t> este deshabilitado, esta acción se deberá de resolver mediante la directiva </a:t>
            </a:r>
            <a:r>
              <a:rPr lang="es-ES" b="1" dirty="0" err="1" smtClean="0"/>
              <a:t>ngif</a:t>
            </a:r>
            <a:r>
              <a:rPr lang="es-ES" dirty="0" smtClean="0"/>
              <a:t>.</a:t>
            </a:r>
          </a:p>
        </p:txBody>
      </p:sp>
    </p:spTree>
    <p:extLst>
      <p:ext uri="{BB962C8B-B14F-4D97-AF65-F5344CB8AC3E}">
        <p14:creationId xmlns:p14="http://schemas.microsoft.com/office/powerpoint/2010/main" val="17203616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830140"/>
          </a:xfrm>
          <a:prstGeom prst="rect">
            <a:avLst/>
          </a:prstGeom>
          <a:noFill/>
          <a:ln>
            <a:noFill/>
          </a:ln>
        </p:spPr>
        <p:txBody>
          <a:bodyPr spcFirstLastPara="1" wrap="square" lIns="121900" tIns="121900" rIns="121900" bIns="121900" anchor="ctr" anchorCtr="0">
            <a:noAutofit/>
          </a:bodyPr>
          <a:lstStyle/>
          <a:p>
            <a:r>
              <a:rPr lang="es-ES" sz="2800" b="1" dirty="0"/>
              <a:t>Ejercicio Calculadora – Directiva y </a:t>
            </a:r>
            <a:r>
              <a:rPr lang="es-ES" sz="2800" b="1" dirty="0" err="1"/>
              <a:t>binding</a:t>
            </a:r>
            <a:endParaRPr lang="es-ES" sz="2800" dirty="0"/>
          </a:p>
          <a:p>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137" y="2320121"/>
            <a:ext cx="6237239" cy="412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34894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43686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a:p>
            <a:endParaRPr lang="es-ES" sz="2800" dirty="0"/>
          </a:p>
          <a:p>
            <a:r>
              <a:rPr lang="es-AR" dirty="0"/>
              <a:t>&lt;div </a:t>
            </a:r>
            <a:r>
              <a:rPr lang="es-AR" dirty="0" err="1"/>
              <a:t>class</a:t>
            </a:r>
            <a:r>
              <a:rPr lang="es-AR" dirty="0"/>
              <a:t>="</a:t>
            </a:r>
            <a:r>
              <a:rPr lang="es-AR" dirty="0" err="1"/>
              <a:t>container</a:t>
            </a:r>
            <a:r>
              <a:rPr lang="es-AR" dirty="0"/>
              <a:t>"&gt;</a:t>
            </a:r>
          </a:p>
          <a:p>
            <a:r>
              <a:rPr lang="es-AR" dirty="0"/>
              <a:t>  &lt;p&gt;Número 1: &lt;input </a:t>
            </a:r>
            <a:r>
              <a:rPr lang="es-AR" dirty="0" err="1"/>
              <a:t>type</a:t>
            </a:r>
            <a:r>
              <a:rPr lang="es-AR" dirty="0"/>
              <a:t>="</a:t>
            </a:r>
            <a:r>
              <a:rPr lang="es-AR" dirty="0" err="1"/>
              <a:t>number</a:t>
            </a:r>
            <a:r>
              <a:rPr lang="es-AR" dirty="0"/>
              <a:t>" </a:t>
            </a:r>
            <a:r>
              <a:rPr lang="es-AR" dirty="0" err="1"/>
              <a:t>name</a:t>
            </a:r>
            <a:r>
              <a:rPr lang="es-AR" dirty="0"/>
              <a:t>="" id="" #txtn1 </a:t>
            </a:r>
            <a:r>
              <a:rPr lang="es-AR" b="1" dirty="0"/>
              <a:t>[(</a:t>
            </a:r>
            <a:r>
              <a:rPr lang="es-AR" b="1" dirty="0" err="1"/>
              <a:t>ngModel</a:t>
            </a:r>
            <a:r>
              <a:rPr lang="es-AR" b="1" dirty="0"/>
              <a:t>)]="vcnum1" [</a:t>
            </a:r>
            <a:r>
              <a:rPr lang="es-AR" b="1" dirty="0" err="1"/>
              <a:t>disabled</a:t>
            </a:r>
            <a:r>
              <a:rPr lang="es-AR" b="1" dirty="0"/>
              <a:t>]=</a:t>
            </a:r>
            <a:r>
              <a:rPr lang="es-AR" b="1" dirty="0" err="1"/>
              <a:t>getTextActivos</a:t>
            </a:r>
            <a:r>
              <a:rPr lang="es-AR" b="1" dirty="0"/>
              <a:t>()</a:t>
            </a:r>
            <a:r>
              <a:rPr lang="es-AR" dirty="0"/>
              <a:t>&gt;&lt;/p&gt;</a:t>
            </a:r>
          </a:p>
          <a:p>
            <a:r>
              <a:rPr lang="es-AR" dirty="0"/>
              <a:t>  &lt;p&gt;Número 2: &lt;input </a:t>
            </a:r>
            <a:r>
              <a:rPr lang="es-AR" dirty="0" err="1"/>
              <a:t>type</a:t>
            </a:r>
            <a:r>
              <a:rPr lang="es-AR" dirty="0"/>
              <a:t>="</a:t>
            </a:r>
            <a:r>
              <a:rPr lang="es-AR" dirty="0" err="1"/>
              <a:t>number</a:t>
            </a:r>
            <a:r>
              <a:rPr lang="es-AR" dirty="0"/>
              <a:t>" </a:t>
            </a:r>
            <a:r>
              <a:rPr lang="es-AR" dirty="0" err="1"/>
              <a:t>name</a:t>
            </a:r>
            <a:r>
              <a:rPr lang="es-AR" dirty="0"/>
              <a:t>="" id="" #txtn2 </a:t>
            </a:r>
            <a:r>
              <a:rPr lang="es-AR" b="1" dirty="0"/>
              <a:t>[(</a:t>
            </a:r>
            <a:r>
              <a:rPr lang="es-AR" b="1" dirty="0" err="1"/>
              <a:t>ngModel</a:t>
            </a:r>
            <a:r>
              <a:rPr lang="es-AR" b="1" dirty="0"/>
              <a:t>)]="vcnum2" [</a:t>
            </a:r>
            <a:r>
              <a:rPr lang="es-AR" b="1" dirty="0" err="1"/>
              <a:t>disabled</a:t>
            </a:r>
            <a:r>
              <a:rPr lang="es-AR" b="1" dirty="0"/>
              <a:t>]=</a:t>
            </a:r>
            <a:r>
              <a:rPr lang="es-AR" b="1" dirty="0" err="1"/>
              <a:t>getTextActivos</a:t>
            </a:r>
            <a:r>
              <a:rPr lang="es-AR" b="1" dirty="0"/>
              <a:t>()</a:t>
            </a:r>
            <a:r>
              <a:rPr lang="es-AR" dirty="0"/>
              <a:t>&gt;&lt;/p&gt;</a:t>
            </a:r>
          </a:p>
          <a:p>
            <a:r>
              <a:rPr lang="es-AR" dirty="0"/>
              <a:t>  &lt;p&gt;&lt;input </a:t>
            </a:r>
            <a:r>
              <a:rPr lang="es-AR" dirty="0" err="1"/>
              <a:t>type</a:t>
            </a:r>
            <a:r>
              <a:rPr lang="es-AR" dirty="0"/>
              <a:t>="</a:t>
            </a:r>
            <a:r>
              <a:rPr lang="es-AR" dirty="0" err="1"/>
              <a:t>checkbox</a:t>
            </a:r>
            <a:r>
              <a:rPr lang="es-AR" dirty="0"/>
              <a:t>" </a:t>
            </a:r>
            <a:r>
              <a:rPr lang="es-AR" dirty="0" err="1"/>
              <a:t>name</a:t>
            </a:r>
            <a:r>
              <a:rPr lang="es-AR" dirty="0"/>
              <a:t>="" id="" </a:t>
            </a:r>
            <a:r>
              <a:rPr lang="es-AR" b="1" dirty="0"/>
              <a:t>(</a:t>
            </a:r>
            <a:r>
              <a:rPr lang="es-AR" b="1" dirty="0" err="1"/>
              <a:t>change</a:t>
            </a:r>
            <a:r>
              <a:rPr lang="es-AR" b="1" dirty="0"/>
              <a:t>)=</a:t>
            </a:r>
            <a:r>
              <a:rPr lang="es-AR" b="1" dirty="0" err="1"/>
              <a:t>setTextActivos</a:t>
            </a:r>
            <a:r>
              <a:rPr lang="es-AR" b="1" dirty="0"/>
              <a:t>($</a:t>
            </a:r>
            <a:r>
              <a:rPr lang="es-AR" b="1" dirty="0" err="1"/>
              <a:t>event</a:t>
            </a:r>
            <a:r>
              <a:rPr lang="es-AR" b="1" dirty="0"/>
              <a:t>)</a:t>
            </a:r>
            <a:r>
              <a:rPr lang="es-AR" dirty="0"/>
              <a:t>&gt;Habilitar </a:t>
            </a:r>
            <a:r>
              <a:rPr lang="es-AR" dirty="0" err="1"/>
              <a:t>text</a:t>
            </a:r>
            <a:r>
              <a:rPr lang="es-AR" dirty="0"/>
              <a:t> para ingresar valores&lt;/p&gt;</a:t>
            </a:r>
          </a:p>
          <a:p>
            <a:r>
              <a:rPr lang="es-AR" dirty="0"/>
              <a:t> </a:t>
            </a:r>
            <a:endParaRPr lang="es-ES" dirty="0"/>
          </a:p>
        </p:txBody>
      </p:sp>
    </p:spTree>
    <p:extLst>
      <p:ext uri="{BB962C8B-B14F-4D97-AF65-F5344CB8AC3E}">
        <p14:creationId xmlns:p14="http://schemas.microsoft.com/office/powerpoint/2010/main" val="29179845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446798"/>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a:p>
            <a:endParaRPr lang="es-ES" sz="2800" dirty="0"/>
          </a:p>
          <a:p>
            <a:r>
              <a:rPr lang="es-AR" dirty="0"/>
              <a:t>&lt;p&gt;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&gt;Sumar&lt;/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&gt;División&lt;/</a:t>
            </a:r>
            <a:r>
              <a:rPr lang="es-AR" dirty="0" err="1"/>
              <a:t>button</a:t>
            </a:r>
            <a:r>
              <a:rPr lang="es-AR" dirty="0"/>
              <a:t>&gt;</a:t>
            </a:r>
          </a:p>
          <a:p>
            <a:r>
              <a:rPr lang="es-AR" dirty="0"/>
              <a:t>  &lt;/p&gt;</a:t>
            </a:r>
          </a:p>
          <a:p>
            <a:r>
              <a:rPr lang="es-AR" dirty="0"/>
              <a:t>  </a:t>
            </a:r>
            <a:r>
              <a:rPr lang="es-AR" b="1" dirty="0"/>
              <a:t>&lt;p *</a:t>
            </a:r>
            <a:r>
              <a:rPr lang="es-AR" b="1" dirty="0" err="1"/>
              <a:t>ngIf</a:t>
            </a:r>
            <a:r>
              <a:rPr lang="es-AR" b="1" dirty="0"/>
              <a:t>="</a:t>
            </a:r>
            <a:r>
              <a:rPr lang="es-AR" b="1" dirty="0" err="1"/>
              <a:t>getMensajeActivos</a:t>
            </a:r>
            <a:r>
              <a:rPr lang="es-AR" b="1" dirty="0"/>
              <a:t>()"&gt;Resultado operación ({{</a:t>
            </a:r>
            <a:r>
              <a:rPr lang="es-AR" b="1" dirty="0" err="1"/>
              <a:t>getOperacion</a:t>
            </a:r>
            <a:r>
              <a:rPr lang="es-AR" b="1" dirty="0"/>
              <a:t>()}}): {{</a:t>
            </a:r>
            <a:r>
              <a:rPr lang="es-AR" b="1" dirty="0" err="1"/>
              <a:t>getResultado</a:t>
            </a:r>
            <a:r>
              <a:rPr lang="es-AR" b="1" dirty="0"/>
              <a:t>()}}&lt;/p&gt;</a:t>
            </a:r>
          </a:p>
          <a:p>
            <a:r>
              <a:rPr lang="es-AR" dirty="0"/>
              <a:t>&lt;/div&gt;</a:t>
            </a:r>
          </a:p>
          <a:p>
            <a:r>
              <a:rPr lang="es-AR" dirty="0"/>
              <a:t> </a:t>
            </a:r>
            <a:endParaRPr lang="es-ES" dirty="0"/>
          </a:p>
        </p:txBody>
      </p:sp>
    </p:spTree>
    <p:extLst>
      <p:ext uri="{BB962C8B-B14F-4D97-AF65-F5344CB8AC3E}">
        <p14:creationId xmlns:p14="http://schemas.microsoft.com/office/powerpoint/2010/main" val="30791209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88473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634" y="2520145"/>
            <a:ext cx="5773500" cy="395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3926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5006357"/>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'Calculadora';</a:t>
            </a:r>
          </a:p>
          <a:p>
            <a:r>
              <a:rPr lang="es-AR" dirty="0"/>
              <a:t>  </a:t>
            </a:r>
            <a:r>
              <a:rPr lang="es-AR" dirty="0" err="1"/>
              <a:t>private</a:t>
            </a:r>
            <a:r>
              <a:rPr lang="es-AR" dirty="0"/>
              <a:t> </a:t>
            </a:r>
            <a:r>
              <a:rPr lang="es-AR" dirty="0" err="1"/>
              <a:t>vctextactivos:boolean</a:t>
            </a:r>
            <a:r>
              <a:rPr lang="es-AR" dirty="0"/>
              <a:t>=false;</a:t>
            </a:r>
          </a:p>
          <a:p>
            <a:r>
              <a:rPr lang="es-AR" dirty="0"/>
              <a:t>  </a:t>
            </a:r>
            <a:r>
              <a:rPr lang="es-AR" dirty="0" err="1"/>
              <a:t>public</a:t>
            </a:r>
            <a:r>
              <a:rPr lang="es-AR" dirty="0"/>
              <a:t> vcnum1:number=0;</a:t>
            </a:r>
          </a:p>
          <a:p>
            <a:r>
              <a:rPr lang="es-AR" dirty="0"/>
              <a:t>  </a:t>
            </a:r>
            <a:r>
              <a:rPr lang="es-AR" dirty="0" err="1"/>
              <a:t>public</a:t>
            </a:r>
            <a:r>
              <a:rPr lang="es-AR" dirty="0"/>
              <a:t> vcnum2:number=0;</a:t>
            </a:r>
          </a:p>
          <a:p>
            <a:r>
              <a:rPr lang="es-AR" dirty="0"/>
              <a:t>  </a:t>
            </a:r>
            <a:r>
              <a:rPr lang="es-AR" dirty="0" err="1"/>
              <a:t>private</a:t>
            </a:r>
            <a:r>
              <a:rPr lang="es-AR" dirty="0"/>
              <a:t> </a:t>
            </a:r>
            <a:r>
              <a:rPr lang="es-AR" dirty="0" err="1"/>
              <a:t>vcresul:number</a:t>
            </a:r>
            <a:r>
              <a:rPr lang="es-AR" dirty="0"/>
              <a:t>=0;</a:t>
            </a:r>
          </a:p>
          <a:p>
            <a:r>
              <a:rPr lang="es-AR" dirty="0"/>
              <a:t>  </a:t>
            </a:r>
            <a:r>
              <a:rPr lang="es-AR" b="1" dirty="0" err="1"/>
              <a:t>private</a:t>
            </a:r>
            <a:r>
              <a:rPr lang="es-AR" b="1" dirty="0"/>
              <a:t> </a:t>
            </a:r>
            <a:r>
              <a:rPr lang="es-AR" b="1" dirty="0" err="1"/>
              <a:t>vcoperacion:string</a:t>
            </a:r>
            <a:r>
              <a:rPr lang="es-AR" b="1" dirty="0"/>
              <a:t>="...";</a:t>
            </a:r>
          </a:p>
          <a:p>
            <a:r>
              <a:rPr lang="es-AR" dirty="0"/>
              <a:t>  </a:t>
            </a:r>
          </a:p>
          <a:p>
            <a:r>
              <a:rPr lang="es-AR" dirty="0"/>
              <a:t>  constructor(){}</a:t>
            </a:r>
          </a:p>
          <a:p>
            <a:r>
              <a:rPr lang="es-AR" dirty="0"/>
              <a:t/>
            </a:r>
            <a:br>
              <a:rPr lang="es-AR" dirty="0"/>
            </a:br>
            <a:r>
              <a:rPr lang="es-AR" dirty="0"/>
              <a:t> </a:t>
            </a:r>
            <a:r>
              <a:rPr lang="es-AR" b="1" dirty="0"/>
              <a:t> </a:t>
            </a:r>
            <a:r>
              <a:rPr lang="es-AR" b="1" dirty="0" err="1"/>
              <a:t>public</a:t>
            </a:r>
            <a:r>
              <a:rPr lang="es-AR" b="1" dirty="0"/>
              <a:t> </a:t>
            </a:r>
            <a:r>
              <a:rPr lang="es-AR" b="1" dirty="0" err="1"/>
              <a:t>getTextActivos</a:t>
            </a:r>
            <a:r>
              <a:rPr lang="es-AR" b="1" dirty="0"/>
              <a:t>():</a:t>
            </a:r>
            <a:r>
              <a:rPr lang="es-AR" b="1" dirty="0" err="1"/>
              <a:t>boolean</a:t>
            </a:r>
            <a:r>
              <a:rPr lang="es-AR" b="1" dirty="0"/>
              <a:t>{</a:t>
            </a:r>
          </a:p>
          <a:p>
            <a:r>
              <a:rPr lang="es-AR" b="1" dirty="0"/>
              <a:t>    //Si es false el </a:t>
            </a:r>
            <a:r>
              <a:rPr lang="es-AR" b="1" dirty="0" err="1"/>
              <a:t>check</a:t>
            </a:r>
            <a:r>
              <a:rPr lang="es-AR" b="1" dirty="0"/>
              <a:t> esta tildado y si es true el </a:t>
            </a:r>
            <a:r>
              <a:rPr lang="es-AR" b="1" dirty="0" err="1"/>
              <a:t>check</a:t>
            </a:r>
            <a:r>
              <a:rPr lang="es-AR" b="1" dirty="0"/>
              <a:t> esta </a:t>
            </a:r>
            <a:r>
              <a:rPr lang="es-AR" b="1" dirty="0" err="1"/>
              <a:t>destildado</a:t>
            </a:r>
            <a:endParaRPr lang="es-AR" b="1" dirty="0"/>
          </a:p>
          <a:p>
            <a:r>
              <a:rPr lang="es-AR" b="1" dirty="0"/>
              <a:t>    </a:t>
            </a:r>
            <a:r>
              <a:rPr lang="es-AR" b="1" dirty="0" err="1"/>
              <a:t>return</a:t>
            </a:r>
            <a:r>
              <a:rPr lang="es-AR" b="1" dirty="0"/>
              <a:t> </a:t>
            </a:r>
            <a:r>
              <a:rPr lang="es-AR" b="1" dirty="0" err="1"/>
              <a:t>this.vctextactivos</a:t>
            </a:r>
            <a:r>
              <a:rPr lang="es-AR" b="1" dirty="0"/>
              <a:t>==</a:t>
            </a:r>
            <a:r>
              <a:rPr lang="es-AR" b="1" dirty="0" err="1"/>
              <a:t>false?true:false</a:t>
            </a:r>
            <a:r>
              <a:rPr lang="es-AR" b="1" dirty="0"/>
              <a:t>;}</a:t>
            </a:r>
          </a:p>
          <a:p>
            <a:r>
              <a:rPr lang="es-AR" b="1" dirty="0"/>
              <a:t> </a:t>
            </a:r>
          </a:p>
          <a:p>
            <a:r>
              <a:rPr lang="es-AR" b="1" dirty="0"/>
              <a:t>  </a:t>
            </a:r>
            <a:r>
              <a:rPr lang="es-AR" b="1" dirty="0" err="1"/>
              <a:t>public</a:t>
            </a:r>
            <a:r>
              <a:rPr lang="es-AR" b="1" dirty="0"/>
              <a:t> </a:t>
            </a:r>
            <a:r>
              <a:rPr lang="es-AR" b="1" dirty="0" err="1"/>
              <a:t>getMensajeActivos</a:t>
            </a:r>
            <a:r>
              <a:rPr lang="es-AR" b="1" dirty="0"/>
              <a:t>():</a:t>
            </a:r>
            <a:r>
              <a:rPr lang="es-AR" b="1" dirty="0" err="1"/>
              <a:t>boolean</a:t>
            </a:r>
            <a:r>
              <a:rPr lang="es-AR" b="1" dirty="0"/>
              <a:t>{</a:t>
            </a:r>
            <a:r>
              <a:rPr lang="es-AR" b="1" dirty="0" err="1"/>
              <a:t>return</a:t>
            </a:r>
            <a:r>
              <a:rPr lang="es-AR" b="1" dirty="0"/>
              <a:t> </a:t>
            </a:r>
            <a:r>
              <a:rPr lang="es-AR" b="1" dirty="0" err="1"/>
              <a:t>this.vctextactivos</a:t>
            </a:r>
            <a:r>
              <a:rPr lang="es-AR" b="1" dirty="0" smtClean="0"/>
              <a:t>;}</a:t>
            </a:r>
            <a:endParaRPr lang="es-AR" b="1" dirty="0"/>
          </a:p>
          <a:p>
            <a:r>
              <a:rPr lang="es-AR" dirty="0"/>
              <a:t> </a:t>
            </a:r>
            <a:endParaRPr lang="es-ES" dirty="0"/>
          </a:p>
        </p:txBody>
      </p:sp>
    </p:spTree>
    <p:extLst>
      <p:ext uri="{BB962C8B-B14F-4D97-AF65-F5344CB8AC3E}">
        <p14:creationId xmlns:p14="http://schemas.microsoft.com/office/powerpoint/2010/main" val="13885243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b="1" dirty="0" err="1"/>
              <a:t>public</a:t>
            </a:r>
            <a:r>
              <a:rPr lang="es-AR" b="1" dirty="0"/>
              <a:t> </a:t>
            </a:r>
            <a:r>
              <a:rPr lang="es-AR" b="1" dirty="0" err="1"/>
              <a:t>setTextActivos</a:t>
            </a:r>
            <a:r>
              <a:rPr lang="es-AR" b="1" dirty="0"/>
              <a:t>(</a:t>
            </a:r>
            <a:r>
              <a:rPr lang="es-AR" b="1" dirty="0" err="1"/>
              <a:t>dato:Event</a:t>
            </a:r>
            <a:r>
              <a:rPr lang="es-AR" b="1" dirty="0"/>
              <a:t>):</a:t>
            </a:r>
            <a:r>
              <a:rPr lang="es-AR" b="1" dirty="0" err="1"/>
              <a:t>void</a:t>
            </a:r>
            <a:r>
              <a:rPr lang="es-AR" b="1" dirty="0"/>
              <a:t>{</a:t>
            </a:r>
          </a:p>
          <a:p>
            <a:r>
              <a:rPr lang="es-AR" b="1" dirty="0"/>
              <a:t>    </a:t>
            </a:r>
            <a:r>
              <a:rPr lang="es-AR" b="1" dirty="0" err="1"/>
              <a:t>this.vctextactivos</a:t>
            </a:r>
            <a:r>
              <a:rPr lang="es-AR" b="1" dirty="0"/>
              <a:t>=(&lt;</a:t>
            </a:r>
            <a:r>
              <a:rPr lang="es-AR" b="1" dirty="0" err="1"/>
              <a:t>HTMLInputElement</a:t>
            </a:r>
            <a:r>
              <a:rPr lang="es-AR" b="1" dirty="0"/>
              <a:t>&gt;</a:t>
            </a:r>
            <a:r>
              <a:rPr lang="es-AR" b="1" dirty="0" err="1"/>
              <a:t>dato.target</a:t>
            </a:r>
            <a:r>
              <a:rPr lang="es-AR" b="1" dirty="0"/>
              <a:t>).</a:t>
            </a:r>
            <a:r>
              <a:rPr lang="es-AR" b="1" dirty="0" err="1"/>
              <a:t>checked</a:t>
            </a:r>
            <a:r>
              <a:rPr lang="es-AR" b="1" dirty="0"/>
              <a:t>==true? true: false;}</a:t>
            </a:r>
          </a:p>
          <a:p>
            <a:r>
              <a:rPr lang="es-AR" b="1" dirty="0"/>
              <a:t> </a:t>
            </a:r>
          </a:p>
          <a:p>
            <a:r>
              <a:rPr lang="es-AR" b="1" dirty="0"/>
              <a:t>  </a:t>
            </a:r>
            <a:r>
              <a:rPr lang="es-AR" b="1" dirty="0" err="1"/>
              <a:t>public</a:t>
            </a:r>
            <a:r>
              <a:rPr lang="es-AR" b="1" dirty="0"/>
              <a:t> </a:t>
            </a:r>
            <a:r>
              <a:rPr lang="es-AR" b="1" dirty="0" err="1"/>
              <a:t>getResultado</a:t>
            </a:r>
            <a:r>
              <a:rPr lang="es-AR" b="1" dirty="0"/>
              <a:t>():</a:t>
            </a:r>
            <a:r>
              <a:rPr lang="es-AR" b="1" dirty="0" err="1"/>
              <a:t>string</a:t>
            </a:r>
            <a:r>
              <a:rPr lang="es-AR" b="1" dirty="0"/>
              <a:t>{</a:t>
            </a:r>
            <a:r>
              <a:rPr lang="es-AR" b="1" dirty="0" err="1"/>
              <a:t>return</a:t>
            </a:r>
            <a:r>
              <a:rPr lang="es-AR" b="1" dirty="0"/>
              <a:t> </a:t>
            </a:r>
            <a:r>
              <a:rPr lang="es-AR" b="1" dirty="0" err="1"/>
              <a:t>isNaN</a:t>
            </a:r>
            <a:r>
              <a:rPr lang="es-AR" b="1" dirty="0"/>
              <a:t>(</a:t>
            </a:r>
            <a:r>
              <a:rPr lang="es-AR" b="1" dirty="0" err="1"/>
              <a:t>this.vcresul</a:t>
            </a:r>
            <a:r>
              <a:rPr lang="es-AR" b="1" dirty="0"/>
              <a:t>)==true? "Faltan datos": </a:t>
            </a:r>
          </a:p>
          <a:p>
            <a:r>
              <a:rPr lang="es-AR" b="1" dirty="0"/>
              <a:t>  </a:t>
            </a:r>
            <a:r>
              <a:rPr lang="es-AR" b="1" dirty="0" err="1"/>
              <a:t>this.vcresul</a:t>
            </a:r>
            <a:r>
              <a:rPr lang="es-AR" b="1" dirty="0"/>
              <a:t>!=-999999?this.vcresul+"":"No se puede dividir en cero";}</a:t>
            </a:r>
          </a:p>
          <a:p>
            <a:r>
              <a:rPr lang="es-AR" b="1" dirty="0"/>
              <a:t/>
            </a:r>
            <a:br>
              <a:rPr lang="es-AR" b="1" dirty="0"/>
            </a:br>
            <a:r>
              <a:rPr lang="es-AR" b="1" dirty="0"/>
              <a:t>  </a:t>
            </a:r>
            <a:r>
              <a:rPr lang="es-AR" b="1" dirty="0" err="1"/>
              <a:t>public</a:t>
            </a:r>
            <a:r>
              <a:rPr lang="es-AR" b="1" dirty="0"/>
              <a:t> </a:t>
            </a:r>
            <a:r>
              <a:rPr lang="es-AR" b="1" dirty="0" err="1"/>
              <a:t>getOperacion</a:t>
            </a:r>
            <a:r>
              <a:rPr lang="es-AR" b="1" dirty="0"/>
              <a:t>():</a:t>
            </a:r>
            <a:r>
              <a:rPr lang="es-AR" b="1" dirty="0" err="1"/>
              <a:t>string</a:t>
            </a:r>
            <a:r>
              <a:rPr lang="es-AR" b="1" dirty="0"/>
              <a:t>{</a:t>
            </a:r>
            <a:r>
              <a:rPr lang="es-AR" b="1" dirty="0" err="1"/>
              <a:t>return</a:t>
            </a:r>
            <a:r>
              <a:rPr lang="es-AR" b="1" dirty="0"/>
              <a:t> </a:t>
            </a:r>
            <a:r>
              <a:rPr lang="es-AR" b="1" dirty="0" err="1"/>
              <a:t>this.vcoperacion</a:t>
            </a:r>
            <a:r>
              <a:rPr lang="es-AR" b="1" dirty="0"/>
              <a:t>;}</a:t>
            </a:r>
          </a:p>
          <a:p>
            <a:r>
              <a:rPr lang="es-AR" dirty="0"/>
              <a:t>  </a:t>
            </a:r>
          </a:p>
          <a:p>
            <a:r>
              <a:rPr lang="es-AR" dirty="0"/>
              <a:t> </a:t>
            </a:r>
            <a:r>
              <a:rPr lang="es-AR" dirty="0" smtClean="0"/>
              <a:t> </a:t>
            </a:r>
            <a:r>
              <a:rPr lang="es-AR" b="1" dirty="0" err="1" smtClean="0"/>
              <a:t>public</a:t>
            </a:r>
            <a:r>
              <a:rPr lang="es-AR" b="1" dirty="0" smtClean="0"/>
              <a:t> </a:t>
            </a:r>
            <a:r>
              <a:rPr lang="es-AR" b="1" dirty="0" err="1" smtClean="0"/>
              <a:t>Operacion</a:t>
            </a:r>
            <a:r>
              <a:rPr lang="es-AR" b="1" dirty="0" smtClean="0"/>
              <a:t>(</a:t>
            </a:r>
            <a:r>
              <a:rPr lang="es-AR" b="1" dirty="0" err="1" smtClean="0"/>
              <a:t>op:string</a:t>
            </a:r>
            <a:r>
              <a:rPr lang="es-AR" b="1" dirty="0" smtClean="0"/>
              <a:t>):</a:t>
            </a:r>
            <a:r>
              <a:rPr lang="es-AR" b="1" dirty="0" err="1" smtClean="0"/>
              <a:t>void</a:t>
            </a:r>
            <a:r>
              <a:rPr lang="es-AR" b="1" dirty="0" smtClean="0"/>
              <a:t>{</a:t>
            </a:r>
          </a:p>
          <a:p>
            <a:r>
              <a:rPr lang="es-AR" b="1" dirty="0" smtClean="0"/>
              <a:t>    </a:t>
            </a:r>
            <a:r>
              <a:rPr lang="es-AR" b="1" dirty="0" err="1" smtClean="0"/>
              <a:t>switch</a:t>
            </a:r>
            <a:r>
              <a:rPr lang="es-AR" b="1" dirty="0" smtClean="0"/>
              <a:t> (</a:t>
            </a:r>
            <a:r>
              <a:rPr lang="es-AR" b="1" dirty="0" err="1" smtClean="0"/>
              <a:t>op</a:t>
            </a:r>
            <a:r>
              <a:rPr lang="es-AR" b="1" dirty="0" smtClean="0"/>
              <a:t>)</a:t>
            </a:r>
          </a:p>
          <a:p>
            <a:r>
              <a:rPr lang="es-AR" b="1" dirty="0" smtClean="0"/>
              <a:t>    {</a:t>
            </a:r>
          </a:p>
          <a:p>
            <a:r>
              <a:rPr lang="es-AR" b="1" dirty="0" smtClean="0"/>
              <a:t>      case "+":</a:t>
            </a:r>
          </a:p>
          <a:p>
            <a:r>
              <a:rPr lang="es-AR" b="1" dirty="0" smtClean="0"/>
              <a:t>          </a:t>
            </a:r>
            <a:r>
              <a:rPr lang="es-AR" b="1" dirty="0" err="1" smtClean="0"/>
              <a:t>this.vcoperacion</a:t>
            </a:r>
            <a:r>
              <a:rPr lang="es-AR" b="1" dirty="0" smtClean="0"/>
              <a:t>="Suma";</a:t>
            </a:r>
          </a:p>
          <a:p>
            <a:r>
              <a:rPr lang="es-AR" b="1" dirty="0" smtClean="0"/>
              <a:t>          </a:t>
            </a:r>
            <a:r>
              <a:rPr lang="es-AR" b="1" dirty="0" err="1" smtClean="0"/>
              <a:t>this.vcresul</a:t>
            </a:r>
            <a:r>
              <a:rPr lang="es-AR" b="1" dirty="0" smtClean="0"/>
              <a:t>=this.vcnum1+this.vcnum2;</a:t>
            </a:r>
          </a:p>
          <a:p>
            <a:r>
              <a:rPr lang="es-AR" b="1" dirty="0" smtClean="0"/>
              <a:t>      break;</a:t>
            </a:r>
          </a:p>
        </p:txBody>
      </p:sp>
    </p:spTree>
    <p:extLst>
      <p:ext uri="{BB962C8B-B14F-4D97-AF65-F5344CB8AC3E}">
        <p14:creationId xmlns:p14="http://schemas.microsoft.com/office/powerpoint/2010/main" val="53449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1032700"/>
            <a:ext cx="5415422" cy="562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8725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b="1" dirty="0"/>
              <a:t>case "-":</a:t>
            </a:r>
          </a:p>
          <a:p>
            <a:r>
              <a:rPr lang="es-AR" b="1" dirty="0"/>
              <a:t>        </a:t>
            </a:r>
            <a:r>
              <a:rPr lang="es-AR" b="1" dirty="0" err="1"/>
              <a:t>this.vcoperacion</a:t>
            </a:r>
            <a:r>
              <a:rPr lang="es-AR" b="1" dirty="0"/>
              <a:t>="Resta";</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this.vcoperacion</a:t>
            </a:r>
            <a:r>
              <a:rPr lang="es-AR" b="1" dirty="0"/>
              <a:t>="Producto";</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this.vcoperacion</a:t>
            </a:r>
            <a:r>
              <a:rPr lang="es-AR" b="1" dirty="0"/>
              <a:t>="División";</a:t>
            </a:r>
          </a:p>
          <a:p>
            <a:r>
              <a:rPr lang="es-AR" b="1" dirty="0"/>
              <a:t>        this.vcnum2==0? </a:t>
            </a:r>
            <a:r>
              <a:rPr lang="es-AR" b="1" dirty="0" err="1"/>
              <a:t>this.vcresul</a:t>
            </a:r>
            <a:r>
              <a:rPr lang="es-AR" b="1" dirty="0"/>
              <a:t>=-999999: </a:t>
            </a:r>
            <a:r>
              <a:rPr lang="es-AR" b="1" dirty="0" err="1"/>
              <a:t>this.vcresul</a:t>
            </a:r>
            <a:r>
              <a:rPr lang="es-AR" b="1" dirty="0"/>
              <a:t>=this.vcnum1/this.vcnum2;</a:t>
            </a:r>
          </a:p>
          <a:p>
            <a:r>
              <a:rPr lang="es-AR" b="1" dirty="0"/>
              <a:t>      break;</a:t>
            </a:r>
          </a:p>
          <a:p>
            <a:r>
              <a:rPr lang="es-AR" b="1" dirty="0"/>
              <a:t>    }</a:t>
            </a:r>
          </a:p>
          <a:p>
            <a:r>
              <a:rPr lang="es-AR" b="1" dirty="0"/>
              <a:t>  }</a:t>
            </a:r>
          </a:p>
          <a:p>
            <a:r>
              <a:rPr lang="es-AR" dirty="0" smtClean="0"/>
              <a:t>}</a:t>
            </a:r>
            <a:endParaRPr lang="es-AR" dirty="0"/>
          </a:p>
        </p:txBody>
      </p:sp>
    </p:spTree>
    <p:extLst>
      <p:ext uri="{BB962C8B-B14F-4D97-AF65-F5344CB8AC3E}">
        <p14:creationId xmlns:p14="http://schemas.microsoft.com/office/powerpoint/2010/main" val="136343406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88473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27" y="2520145"/>
            <a:ext cx="4547371" cy="31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495" y="3200683"/>
            <a:ext cx="5203445" cy="351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abajo"/>
          <p:cNvSpPr/>
          <p:nvPr/>
        </p:nvSpPr>
        <p:spPr>
          <a:xfrm rot="16906195">
            <a:off x="5011695" y="3455263"/>
            <a:ext cx="423080" cy="2391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895552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ngIf</a:t>
            </a:r>
            <a:r>
              <a:rPr lang="es-AR" sz="4000" b="1" dirty="0" smtClean="0">
                <a:solidFill>
                  <a:srgbClr val="0070C0"/>
                </a:solidFill>
                <a:latin typeface="Georgia"/>
                <a:ea typeface="Georgia"/>
                <a:cs typeface="Georgia"/>
                <a:sym typeface="Georgia"/>
              </a:rPr>
              <a:t> - </a:t>
            </a:r>
            <a:r>
              <a:rPr lang="es-AR" sz="4000" b="1" dirty="0" err="1" smtClean="0">
                <a:solidFill>
                  <a:srgbClr val="0070C0"/>
                </a:solidFill>
                <a:latin typeface="Georgia"/>
                <a:ea typeface="Georgia"/>
                <a:cs typeface="Georgia"/>
                <a:sym typeface="Georgia"/>
              </a:rPr>
              <a:t>else</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9678888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2918248"/>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ngIf</a:t>
            </a:r>
            <a:r>
              <a:rPr lang="es-ES" b="1" dirty="0" smtClean="0"/>
              <a:t> – </a:t>
            </a:r>
            <a:r>
              <a:rPr lang="es-ES" b="1" dirty="0" err="1" smtClean="0"/>
              <a:t>else</a:t>
            </a:r>
            <a:r>
              <a:rPr lang="es-ES" b="1" dirty="0" smtClean="0"/>
              <a:t> </a:t>
            </a:r>
            <a:r>
              <a:rPr lang="es-ES" dirty="0" smtClean="0"/>
              <a:t>se asocia con un template por medio de una etiqueta.</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El template no renderiza nada más solo se cargara cuando se cumpla el </a:t>
            </a:r>
            <a:r>
              <a:rPr lang="es-ES" b="1" dirty="0" err="1" smtClean="0"/>
              <a:t>else</a:t>
            </a:r>
            <a:r>
              <a:rPr lang="es-ES" dirty="0" smtClean="0"/>
              <a:t> del </a:t>
            </a:r>
            <a:r>
              <a:rPr lang="es-ES" b="1" dirty="0" smtClean="0"/>
              <a:t>*</a:t>
            </a:r>
            <a:r>
              <a:rPr lang="es-ES" b="1" dirty="0" err="1" smtClean="0"/>
              <a:t>ngif</a:t>
            </a:r>
            <a:r>
              <a:rPr lang="es-ES" b="1" dirty="0" smtClean="0"/>
              <a:t>.</a:t>
            </a:r>
          </a:p>
          <a:p>
            <a:pPr marL="742950" lvl="1" indent="-285750">
              <a:buFont typeface="Arial" pitchFamily="34" charset="0"/>
              <a:buChar char="•"/>
            </a:pPr>
            <a:endParaRPr lang="es-ES" b="1" dirty="0" smtClean="0"/>
          </a:p>
          <a:p>
            <a:pPr marL="742950" lvl="1" indent="-285750">
              <a:buFont typeface="Arial" pitchFamily="34" charset="0"/>
              <a:buChar char="•"/>
            </a:pPr>
            <a:r>
              <a:rPr lang="es-ES" dirty="0" smtClean="0"/>
              <a:t>La etiqueta o ancla es quien me permite asociar lo que se espera en condicional </a:t>
            </a:r>
            <a:r>
              <a:rPr lang="es-ES" dirty="0" err="1" smtClean="0"/>
              <a:t>else</a:t>
            </a:r>
            <a:r>
              <a:rPr lang="es-ES" dirty="0" smtClean="0"/>
              <a:t> con su correspondiente template.</a:t>
            </a:r>
          </a:p>
        </p:txBody>
      </p:sp>
    </p:spTree>
    <p:extLst>
      <p:ext uri="{BB962C8B-B14F-4D97-AF65-F5344CB8AC3E}">
        <p14:creationId xmlns:p14="http://schemas.microsoft.com/office/powerpoint/2010/main" val="384170178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2645293"/>
          </a:xfrm>
          <a:prstGeom prst="rect">
            <a:avLst/>
          </a:prstGeom>
          <a:noFill/>
          <a:ln>
            <a:noFill/>
          </a:ln>
        </p:spPr>
        <p:txBody>
          <a:bodyPr spcFirstLastPara="1" wrap="square" lIns="121900" tIns="121900" rIns="121900" bIns="121900" anchor="ctr" anchorCtr="0">
            <a:noAutofit/>
          </a:bodyPr>
          <a:lstStyle/>
          <a:p>
            <a:r>
              <a:rPr lang="es-ES" sz="2800" b="1" dirty="0" smtClean="0"/>
              <a:t>Ejemplo 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Sobre </a:t>
            </a:r>
            <a:r>
              <a:rPr lang="es-ES" dirty="0"/>
              <a:t>el anterior ejemplo se aplicara dicha directiva ocultando o no el segundo párrafo siempre que el primero no este visible en otras palabras, si el primer </a:t>
            </a:r>
            <a:r>
              <a:rPr lang="es-ES" dirty="0" smtClean="0"/>
              <a:t>párrafo </a:t>
            </a:r>
            <a:r>
              <a:rPr lang="es-ES" dirty="0"/>
              <a:t>no esta visible mostrar el segundo párrafo de lo contrario ocultar el segundo y </a:t>
            </a:r>
            <a:r>
              <a:rPr lang="es-ES" dirty="0" smtClean="0"/>
              <a:t>mostrar </a:t>
            </a:r>
            <a:r>
              <a:rPr lang="es-ES" dirty="0"/>
              <a:t>el primer </a:t>
            </a:r>
            <a:r>
              <a:rPr lang="es-ES" dirty="0" smtClean="0"/>
              <a:t>párrafo.</a:t>
            </a:r>
            <a:endParaRPr lang="es-ES" dirty="0"/>
          </a:p>
          <a:p>
            <a:pPr marL="742950" lvl="1" indent="-285750">
              <a:buFont typeface="Arial" pitchFamily="34" charset="0"/>
              <a:buChar char="•"/>
            </a:pPr>
            <a:endParaRPr lang="es-ES" dirty="0"/>
          </a:p>
          <a:p>
            <a:pPr marL="742950" lvl="1" indent="-285750">
              <a:buFont typeface="Arial" pitchFamily="34" charset="0"/>
              <a:buChar char="•"/>
            </a:pPr>
            <a:r>
              <a:rPr lang="es-ES" dirty="0" smtClean="0"/>
              <a:t>El template tendrá como nombre de etiqueta o ancha el nombre </a:t>
            </a:r>
            <a:r>
              <a:rPr lang="es-AR" sz="2000" b="1" dirty="0" err="1"/>
              <a:t>mnscontrol</a:t>
            </a:r>
            <a:endParaRPr lang="es-AR" b="1" dirty="0"/>
          </a:p>
          <a:p>
            <a:pPr lvl="1"/>
            <a:endParaRPr lang="es-ES" dirty="0" smtClean="0"/>
          </a:p>
        </p:txBody>
      </p:sp>
    </p:spTree>
    <p:extLst>
      <p:ext uri="{BB962C8B-B14F-4D97-AF65-F5344CB8AC3E}">
        <p14:creationId xmlns:p14="http://schemas.microsoft.com/office/powerpoint/2010/main" val="38070161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Ejemplo Código 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archivo </a:t>
            </a:r>
            <a:r>
              <a:rPr lang="es-ES" b="1" dirty="0" smtClean="0"/>
              <a:t>app.component.html</a:t>
            </a:r>
            <a:r>
              <a:rPr lang="es-ES" dirty="0" smtClean="0"/>
              <a:t> quedara de la siguiente manera.</a:t>
            </a:r>
          </a:p>
          <a:p>
            <a:pPr marL="742950" lvl="1"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 - {{</a:t>
            </a:r>
            <a:r>
              <a:rPr lang="es-AR" dirty="0" err="1"/>
              <a:t>getVisible</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 (</a:t>
            </a:r>
            <a:r>
              <a:rPr lang="es-AR" dirty="0" err="1"/>
              <a:t>click</a:t>
            </a:r>
            <a:r>
              <a:rPr lang="es-AR" dirty="0"/>
              <a:t>)="</a:t>
            </a:r>
            <a:r>
              <a:rPr lang="es-AR" dirty="0" err="1"/>
              <a:t>setVisible</a:t>
            </a:r>
            <a:r>
              <a:rPr lang="es-AR" dirty="0"/>
              <a:t>()"&gt;Acción&lt;/</a:t>
            </a:r>
            <a:r>
              <a:rPr lang="es-AR" dirty="0" err="1"/>
              <a:t>button</a:t>
            </a:r>
            <a:r>
              <a:rPr lang="es-AR" dirty="0"/>
              <a:t>&gt;&lt;/p&gt;</a:t>
            </a:r>
          </a:p>
          <a:p>
            <a:r>
              <a:rPr lang="es-AR" dirty="0"/>
              <a:t>    &lt;p </a:t>
            </a:r>
            <a:r>
              <a:rPr lang="es-AR" dirty="0" err="1"/>
              <a:t>class</a:t>
            </a:r>
            <a:r>
              <a:rPr lang="es-AR" dirty="0"/>
              <a:t>="</a:t>
            </a:r>
            <a:r>
              <a:rPr lang="es-AR" dirty="0" err="1"/>
              <a:t>text-info</a:t>
            </a:r>
            <a:r>
              <a:rPr lang="es-AR" dirty="0"/>
              <a:t>" *</a:t>
            </a:r>
            <a:r>
              <a:rPr lang="es-AR" dirty="0" err="1"/>
              <a:t>ngIf</a:t>
            </a:r>
            <a:r>
              <a:rPr lang="es-AR" dirty="0"/>
              <a:t>="</a:t>
            </a:r>
            <a:r>
              <a:rPr lang="es-AR" dirty="0" err="1"/>
              <a:t>getVisible</a:t>
            </a:r>
            <a:r>
              <a:rPr lang="es-AR" dirty="0"/>
              <a:t>(); </a:t>
            </a:r>
            <a:r>
              <a:rPr lang="es-AR" dirty="0" err="1"/>
              <a:t>else</a:t>
            </a:r>
            <a:r>
              <a:rPr lang="es-AR" dirty="0"/>
              <a:t> </a:t>
            </a:r>
            <a:r>
              <a:rPr lang="es-AR" dirty="0" err="1"/>
              <a:t>mnscontrol</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a:t>
            </a:r>
            <a:r>
              <a:rPr lang="es-AR" dirty="0" err="1"/>
              <a:t>ng-template</a:t>
            </a:r>
            <a:r>
              <a:rPr lang="es-AR" dirty="0"/>
              <a:t> #</a:t>
            </a:r>
            <a:r>
              <a:rPr lang="es-AR" dirty="0" err="1"/>
              <a:t>mnscontrol</a:t>
            </a:r>
            <a:r>
              <a:rPr lang="es-AR" dirty="0"/>
              <a:t>&gt;</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    &lt;/</a:t>
            </a:r>
            <a:r>
              <a:rPr lang="es-AR" dirty="0" err="1"/>
              <a:t>ng-template</a:t>
            </a:r>
            <a:r>
              <a:rPr lang="es-AR" dirty="0"/>
              <a:t>&gt;</a:t>
            </a:r>
          </a:p>
          <a:p>
            <a:r>
              <a:rPr lang="es-AR" dirty="0"/>
              <a:t>&lt;/</a:t>
            </a:r>
            <a:r>
              <a:rPr lang="es-AR" dirty="0" smtClean="0"/>
              <a:t>div&gt;</a:t>
            </a:r>
            <a:endParaRPr lang="es-ES" dirty="0" smtClean="0"/>
          </a:p>
        </p:txBody>
      </p:sp>
    </p:spTree>
    <p:extLst>
      <p:ext uri="{BB962C8B-B14F-4D97-AF65-F5344CB8AC3E}">
        <p14:creationId xmlns:p14="http://schemas.microsoft.com/office/powerpoint/2010/main" val="309243589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2768123"/>
          </a:xfrm>
          <a:prstGeom prst="rect">
            <a:avLst/>
          </a:prstGeom>
          <a:noFill/>
          <a:ln>
            <a:noFill/>
          </a:ln>
        </p:spPr>
        <p:txBody>
          <a:bodyPr spcFirstLastPara="1" wrap="square" lIns="121900" tIns="121900" rIns="121900" bIns="121900" anchor="ctr" anchorCtr="0">
            <a:noAutofit/>
          </a:bodyPr>
          <a:lstStyle/>
          <a:p>
            <a:r>
              <a:rPr lang="es-ES" sz="2800" b="1" dirty="0" smtClean="0"/>
              <a:t>Ejercicio 1 Directivas </a:t>
            </a:r>
            <a:r>
              <a:rPr lang="es-ES" sz="2800" b="1" dirty="0" err="1" smtClean="0"/>
              <a:t>ngIf</a:t>
            </a:r>
            <a:r>
              <a:rPr lang="es-ES" sz="2800" b="1" dirty="0" smtClean="0"/>
              <a:t> – </a:t>
            </a:r>
            <a:r>
              <a:rPr lang="es-ES" sz="2800" b="1" dirty="0" err="1" smtClean="0"/>
              <a:t>else</a:t>
            </a:r>
            <a:r>
              <a:rPr lang="es-ES" sz="2800" b="1" dirty="0" smtClean="0"/>
              <a:t> Calculadora</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Aplicar directiva </a:t>
            </a:r>
            <a:r>
              <a:rPr lang="es-ES" dirty="0" err="1" smtClean="0"/>
              <a:t>ngIf-else</a:t>
            </a:r>
            <a:r>
              <a:rPr lang="es-ES" dirty="0" smtClean="0"/>
              <a:t> dentro de nuestro ejemplo calculadora «se nos deberá de indicar por medio de un mensaje que debemos de habilitar el cuadro de chequeo para poder trabajar con la calculadora».</a:t>
            </a:r>
          </a:p>
          <a:p>
            <a:pPr marL="742950" lvl="1" indent="-285750">
              <a:buFont typeface="Arial" pitchFamily="34" charset="0"/>
              <a:buChar char="•"/>
            </a:pPr>
            <a:endParaRPr lang="es-ES" dirty="0"/>
          </a:p>
          <a:p>
            <a:pPr marL="742950" lvl="1" indent="-285750">
              <a:buFont typeface="Arial" pitchFamily="34" charset="0"/>
              <a:buChar char="•"/>
            </a:pPr>
            <a:r>
              <a:rPr lang="es-ES" dirty="0" smtClean="0"/>
              <a:t>El template tendrá como nombre de etiqueta o ancha el nombre </a:t>
            </a:r>
            <a:r>
              <a:rPr lang="es-AR" sz="2000" b="1" dirty="0" err="1"/>
              <a:t>mnscontrol</a:t>
            </a:r>
            <a:endParaRPr lang="es-AR" b="1" dirty="0"/>
          </a:p>
          <a:p>
            <a:pPr lvl="1"/>
            <a:endParaRPr lang="es-ES" dirty="0" smtClean="0"/>
          </a:p>
        </p:txBody>
      </p:sp>
    </p:spTree>
    <p:extLst>
      <p:ext uri="{BB962C8B-B14F-4D97-AF65-F5344CB8AC3E}">
        <p14:creationId xmlns:p14="http://schemas.microsoft.com/office/powerpoint/2010/main" val="213881628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965412"/>
          </a:xfrm>
          <a:prstGeom prst="rect">
            <a:avLst/>
          </a:prstGeom>
          <a:noFill/>
          <a:ln>
            <a:noFill/>
          </a:ln>
        </p:spPr>
        <p:txBody>
          <a:bodyPr spcFirstLastPara="1" wrap="square" lIns="121900" tIns="121900" rIns="121900" bIns="121900" anchor="ctr" anchorCtr="0">
            <a:noAutofit/>
          </a:bodyPr>
          <a:lstStyle/>
          <a:p>
            <a:r>
              <a:rPr lang="es-ES" sz="2800" b="1" dirty="0" smtClean="0"/>
              <a:t>Código archivo app.component.html</a:t>
            </a:r>
            <a:endParaRPr lang="es-ES" dirty="0" smtClean="0"/>
          </a:p>
          <a:p>
            <a:endParaRPr lang="es-ES" dirty="0" smtClean="0"/>
          </a:p>
          <a:p>
            <a:r>
              <a:rPr lang="es-AR" dirty="0"/>
              <a:t>&lt;div </a:t>
            </a:r>
            <a:r>
              <a:rPr lang="es-AR" dirty="0" err="1"/>
              <a:t>class</a:t>
            </a:r>
            <a:r>
              <a:rPr lang="es-AR" dirty="0"/>
              <a:t>="</a:t>
            </a:r>
            <a:r>
              <a:rPr lang="es-AR" dirty="0" err="1"/>
              <a:t>container</a:t>
            </a:r>
            <a:r>
              <a:rPr lang="es-AR" dirty="0"/>
              <a:t>"&gt;</a:t>
            </a:r>
          </a:p>
          <a:p>
            <a:r>
              <a:rPr lang="es-AR" dirty="0"/>
              <a:t>  </a:t>
            </a:r>
            <a:r>
              <a:rPr lang="es-AR" dirty="0" smtClean="0"/>
              <a:t>…</a:t>
            </a:r>
          </a:p>
          <a:p>
            <a:r>
              <a:rPr lang="es-AR" dirty="0"/>
              <a:t>&lt;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dirty="0" err="1"/>
              <a:t>click</a:t>
            </a:r>
            <a:r>
              <a:rPr lang="es-AR" dirty="0"/>
              <a:t>)="</a:t>
            </a:r>
            <a:r>
              <a:rPr lang="es-AR" dirty="0" err="1"/>
              <a:t>Operacion</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dirty="0" err="1"/>
              <a:t>click</a:t>
            </a:r>
            <a:r>
              <a:rPr lang="es-AR" dirty="0"/>
              <a:t>)="</a:t>
            </a:r>
            <a:r>
              <a:rPr lang="es-AR" dirty="0" err="1"/>
              <a:t>Operacion</a:t>
            </a:r>
            <a:r>
              <a:rPr lang="es-AR" dirty="0"/>
              <a:t>('/')"&gt;División&lt;/</a:t>
            </a:r>
            <a:r>
              <a:rPr lang="es-AR" dirty="0" err="1"/>
              <a:t>button</a:t>
            </a:r>
            <a:r>
              <a:rPr lang="es-AR" dirty="0"/>
              <a:t>&gt;</a:t>
            </a:r>
          </a:p>
          <a:p>
            <a:r>
              <a:rPr lang="es-AR" dirty="0"/>
              <a:t>  &lt;/p</a:t>
            </a:r>
            <a:r>
              <a:rPr lang="es-AR" dirty="0" smtClean="0"/>
              <a:t>&gt;</a:t>
            </a:r>
          </a:p>
          <a:p>
            <a:endParaRPr lang="es-AR" dirty="0"/>
          </a:p>
          <a:p>
            <a:r>
              <a:rPr lang="es-AR" dirty="0"/>
              <a:t>  </a:t>
            </a:r>
            <a:r>
              <a:rPr lang="es-AR" b="1" dirty="0"/>
              <a:t>&lt;p *</a:t>
            </a:r>
            <a:r>
              <a:rPr lang="es-AR" b="1" dirty="0" err="1"/>
              <a:t>ngIf</a:t>
            </a:r>
            <a:r>
              <a:rPr lang="es-AR" b="1" dirty="0"/>
              <a:t>="</a:t>
            </a:r>
            <a:r>
              <a:rPr lang="es-AR" b="1" dirty="0" err="1"/>
              <a:t>getMensajeActivos</a:t>
            </a:r>
            <a:r>
              <a:rPr lang="es-AR" b="1" dirty="0"/>
              <a:t>(); </a:t>
            </a:r>
            <a:r>
              <a:rPr lang="es-AR" b="1" dirty="0" err="1"/>
              <a:t>else</a:t>
            </a:r>
            <a:r>
              <a:rPr lang="es-AR" b="1" dirty="0"/>
              <a:t> </a:t>
            </a:r>
            <a:r>
              <a:rPr lang="es-AR" b="1" dirty="0" err="1"/>
              <a:t>mnscontrol</a:t>
            </a:r>
            <a:r>
              <a:rPr lang="es-AR" b="1" dirty="0"/>
              <a:t>"&gt;Resultado operación ({{</a:t>
            </a:r>
            <a:r>
              <a:rPr lang="es-AR" b="1" dirty="0" err="1"/>
              <a:t>getOperacion</a:t>
            </a:r>
            <a:r>
              <a:rPr lang="es-AR" b="1" dirty="0"/>
              <a:t>()}}): {{</a:t>
            </a:r>
            <a:r>
              <a:rPr lang="es-AR" b="1" dirty="0" err="1"/>
              <a:t>getResultado</a:t>
            </a:r>
            <a:r>
              <a:rPr lang="es-AR" b="1" dirty="0"/>
              <a:t>()}}&lt;/p&gt;</a:t>
            </a:r>
          </a:p>
          <a:p>
            <a:r>
              <a:rPr lang="es-AR" b="1" dirty="0"/>
              <a:t/>
            </a:r>
            <a:br>
              <a:rPr lang="es-AR" b="1" dirty="0"/>
            </a:br>
            <a:r>
              <a:rPr lang="es-AR" b="1" dirty="0"/>
              <a:t>  &lt;</a:t>
            </a:r>
            <a:r>
              <a:rPr lang="es-AR" b="1" dirty="0" err="1"/>
              <a:t>ng-template</a:t>
            </a:r>
            <a:r>
              <a:rPr lang="es-AR" b="1" dirty="0"/>
              <a:t> #</a:t>
            </a:r>
            <a:r>
              <a:rPr lang="es-AR" b="1" dirty="0" err="1"/>
              <a:t>mnscontrol</a:t>
            </a:r>
            <a:r>
              <a:rPr lang="es-AR" b="1" dirty="0"/>
              <a:t>&gt;</a:t>
            </a:r>
          </a:p>
          <a:p>
            <a:r>
              <a:rPr lang="es-AR" b="1" dirty="0"/>
              <a:t>    &lt;p&gt;Debe de habilitar para poder operar!!!&lt;/p&gt;</a:t>
            </a:r>
          </a:p>
          <a:p>
            <a:r>
              <a:rPr lang="es-AR" b="1" dirty="0"/>
              <a:t>  &lt;/</a:t>
            </a:r>
            <a:r>
              <a:rPr lang="es-AR" b="1" dirty="0" err="1"/>
              <a:t>ng-template</a:t>
            </a:r>
            <a:r>
              <a:rPr lang="es-AR" b="1" dirty="0"/>
              <a:t>&gt;</a:t>
            </a:r>
          </a:p>
          <a:p>
            <a:r>
              <a:rPr lang="es-AR" dirty="0"/>
              <a:t>&lt;/div&gt;</a:t>
            </a:r>
          </a:p>
        </p:txBody>
      </p:sp>
    </p:spTree>
    <p:extLst>
      <p:ext uri="{BB962C8B-B14F-4D97-AF65-F5344CB8AC3E}">
        <p14:creationId xmlns:p14="http://schemas.microsoft.com/office/powerpoint/2010/main" val="422644686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378558"/>
          </a:xfrm>
          <a:prstGeom prst="rect">
            <a:avLst/>
          </a:prstGeom>
          <a:noFill/>
          <a:ln>
            <a:noFill/>
          </a:ln>
        </p:spPr>
        <p:txBody>
          <a:bodyPr spcFirstLastPara="1" wrap="square" lIns="121900" tIns="121900" rIns="121900" bIns="121900" anchor="ctr" anchorCtr="0">
            <a:noAutofit/>
          </a:bodyPr>
          <a:lstStyle/>
          <a:p>
            <a:r>
              <a:rPr lang="es-ES" sz="2800" b="1" dirty="0" smtClean="0"/>
              <a:t>Ejercicio 2 Directivas </a:t>
            </a:r>
            <a:r>
              <a:rPr lang="es-ES" sz="2800" b="1" dirty="0" err="1" smtClean="0"/>
              <a:t>ngIf</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Crear un App que nos permita cargar las materias y notas que tiene un alumno.</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Se deberá de ingresar la información por medio de dos cuadros de textos.</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Al presionar un botón llamado </a:t>
            </a:r>
            <a:r>
              <a:rPr lang="es-ES" b="1" dirty="0" smtClean="0"/>
              <a:t>cargar nota</a:t>
            </a:r>
            <a:r>
              <a:rPr lang="es-ES" dirty="0" smtClean="0"/>
              <a:t> este deberá de recuperar los datos que se encuentran cargados dentro del formulario y posteriormente los ira mostrando en una etiqueta que se encuentra en la parte inferior del botón.</a:t>
            </a:r>
          </a:p>
          <a:p>
            <a:pPr marL="742950" lvl="1" indent="-285750">
              <a:buFont typeface="Arial" pitchFamily="34" charset="0"/>
              <a:buChar char="•"/>
            </a:pPr>
            <a:endParaRPr lang="es-ES" b="1" dirty="0"/>
          </a:p>
          <a:p>
            <a:pPr marL="742950" lvl="1" indent="-285750">
              <a:buFont typeface="Arial" pitchFamily="34" charset="0"/>
              <a:buChar char="•"/>
            </a:pPr>
            <a:r>
              <a:rPr lang="es-ES" dirty="0" smtClean="0"/>
              <a:t>Se deberá de mostrar un párrafo con un mensaje de </a:t>
            </a:r>
            <a:r>
              <a:rPr lang="es-ES" b="1" dirty="0" smtClean="0"/>
              <a:t>carga correcta </a:t>
            </a:r>
            <a:r>
              <a:rPr lang="es-ES" dirty="0" smtClean="0"/>
              <a:t>cuando se realice la carga del los datos y solo bajo esa situación, no se deberá de mostrar ningún texto previo o durante la carga hasta que la acción finalice cuando presione el botón </a:t>
            </a:r>
            <a:r>
              <a:rPr lang="es-ES" b="1" dirty="0"/>
              <a:t>cargar nota</a:t>
            </a:r>
            <a:r>
              <a:rPr lang="es-ES" dirty="0" smtClean="0"/>
              <a:t>, esta acción se deberá de resolver mediante la directiva </a:t>
            </a:r>
            <a:r>
              <a:rPr lang="es-ES" b="1" dirty="0" err="1" smtClean="0"/>
              <a:t>ngif</a:t>
            </a:r>
            <a:r>
              <a:rPr lang="es-ES" dirty="0" smtClean="0"/>
              <a:t>.</a:t>
            </a:r>
          </a:p>
        </p:txBody>
      </p:sp>
    </p:spTree>
    <p:extLst>
      <p:ext uri="{BB962C8B-B14F-4D97-AF65-F5344CB8AC3E}">
        <p14:creationId xmlns:p14="http://schemas.microsoft.com/office/powerpoint/2010/main" val="78917755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965412"/>
          </a:xfrm>
          <a:prstGeom prst="rect">
            <a:avLst/>
          </a:prstGeom>
          <a:noFill/>
          <a:ln>
            <a:noFill/>
          </a:ln>
        </p:spPr>
        <p:txBody>
          <a:bodyPr spcFirstLastPara="1" wrap="square" lIns="121900" tIns="121900" rIns="121900" bIns="121900" anchor="ctr" anchorCtr="0">
            <a:noAutofit/>
          </a:bodyPr>
          <a:lstStyle/>
          <a:p>
            <a:r>
              <a:rPr lang="es-ES" sz="2800" b="1" dirty="0" smtClean="0"/>
              <a:t>Código Ejemplo Directivas</a:t>
            </a:r>
          </a:p>
          <a:p>
            <a:endParaRPr lang="es-ES" dirty="0"/>
          </a:p>
          <a:p>
            <a:pPr marL="742950" lvl="1" indent="-285750">
              <a:buFont typeface="Arial" pitchFamily="34" charset="0"/>
              <a:buChar char="•"/>
            </a:pPr>
            <a:r>
              <a:rPr lang="es-ES" dirty="0" smtClean="0"/>
              <a:t>Código de nuestro template </a:t>
            </a:r>
            <a:r>
              <a:rPr lang="es-ES" b="1" dirty="0" smtClean="0"/>
              <a:t>app.component.html</a:t>
            </a:r>
            <a:r>
              <a:rPr lang="es-ES" dirty="0" smtClean="0"/>
              <a:t>.</a:t>
            </a:r>
          </a:p>
          <a:p>
            <a:pPr marL="742950" lvl="1" indent="-285750">
              <a:buFont typeface="Arial" pitchFamily="34" charset="0"/>
              <a:buChar char="•"/>
            </a:pPr>
            <a:endParaRPr lang="es-ES" dirty="0"/>
          </a:p>
          <a:p>
            <a:r>
              <a:rPr lang="es-AR" dirty="0"/>
              <a:t>&lt;div </a:t>
            </a:r>
            <a:r>
              <a:rPr lang="es-AR" dirty="0" err="1"/>
              <a:t>class</a:t>
            </a:r>
            <a:r>
              <a:rPr lang="es-AR" dirty="0"/>
              <a:t>="contenedor"&gt;</a:t>
            </a:r>
          </a:p>
          <a:p>
            <a:r>
              <a:rPr lang="es-AR" dirty="0"/>
              <a:t>  &lt;h1&gt;{{</a:t>
            </a:r>
            <a:r>
              <a:rPr lang="es-AR" dirty="0" err="1"/>
              <a:t>vctitulo</a:t>
            </a:r>
            <a:r>
              <a:rPr lang="es-AR" dirty="0"/>
              <a:t>}}&lt;/h1&gt;</a:t>
            </a:r>
          </a:p>
          <a:p>
            <a:r>
              <a:rPr lang="es-AR" dirty="0"/>
              <a:t/>
            </a:r>
            <a:br>
              <a:rPr lang="es-AR" dirty="0"/>
            </a:br>
            <a:r>
              <a:rPr lang="es-AR" dirty="0"/>
              <a:t>  &lt;</a:t>
            </a:r>
            <a:r>
              <a:rPr lang="es-AR" dirty="0" err="1"/>
              <a:t>form</a:t>
            </a:r>
            <a:r>
              <a:rPr lang="es-AR" dirty="0"/>
              <a:t> </a:t>
            </a:r>
            <a:r>
              <a:rPr lang="es-AR" dirty="0" err="1"/>
              <a:t>action</a:t>
            </a:r>
            <a:r>
              <a:rPr lang="es-AR" dirty="0"/>
              <a:t>="" &gt;</a:t>
            </a:r>
          </a:p>
          <a:p>
            <a:r>
              <a:rPr lang="es-AR" dirty="0"/>
              <a:t>    &lt;p&gt;Indique nombre de materia y nota&lt;/p&gt;</a:t>
            </a:r>
          </a:p>
          <a:p>
            <a:r>
              <a:rPr lang="es-AR" dirty="0"/>
              <a:t>    &lt;p&gt; Nombre </a:t>
            </a:r>
            <a:r>
              <a:rPr lang="es-AR" dirty="0" err="1"/>
              <a:t>matería</a:t>
            </a:r>
            <a:r>
              <a:rPr lang="es-AR" dirty="0"/>
              <a:t>: &lt;input </a:t>
            </a:r>
            <a:r>
              <a:rPr lang="es-AR" dirty="0" err="1"/>
              <a:t>type</a:t>
            </a:r>
            <a:r>
              <a:rPr lang="es-AR" dirty="0"/>
              <a:t>="</a:t>
            </a:r>
            <a:r>
              <a:rPr lang="es-AR" dirty="0" err="1"/>
              <a:t>text</a:t>
            </a:r>
            <a:r>
              <a:rPr lang="es-AR" dirty="0"/>
              <a:t>" </a:t>
            </a:r>
            <a:r>
              <a:rPr lang="es-AR" dirty="0" err="1"/>
              <a:t>name</a:t>
            </a:r>
            <a:r>
              <a:rPr lang="es-AR" dirty="0"/>
              <a:t>="" id=""&gt;&lt;/p&gt;</a:t>
            </a:r>
          </a:p>
          <a:p>
            <a:r>
              <a:rPr lang="es-AR" dirty="0"/>
              <a:t>    &lt;p&gt; Nota de la </a:t>
            </a:r>
            <a:r>
              <a:rPr lang="es-AR" dirty="0" err="1"/>
              <a:t>matería</a:t>
            </a:r>
            <a:r>
              <a:rPr lang="es-AR" dirty="0"/>
              <a:t>: &lt;input </a:t>
            </a:r>
            <a:r>
              <a:rPr lang="es-AR" dirty="0" err="1"/>
              <a:t>type</a:t>
            </a:r>
            <a:r>
              <a:rPr lang="es-AR" dirty="0"/>
              <a:t>="</a:t>
            </a:r>
            <a:r>
              <a:rPr lang="es-AR" dirty="0" err="1"/>
              <a:t>number</a:t>
            </a:r>
            <a:r>
              <a:rPr lang="es-AR" dirty="0"/>
              <a:t>" </a:t>
            </a:r>
            <a:r>
              <a:rPr lang="es-AR" dirty="0" err="1"/>
              <a:t>name</a:t>
            </a:r>
            <a:r>
              <a:rPr lang="es-AR" dirty="0"/>
              <a:t>="" id=""&gt;&lt;/p&gt;</a:t>
            </a:r>
          </a:p>
          <a:p>
            <a:r>
              <a:rPr lang="es-AR" dirty="0"/>
              <a:t>    &lt;</a:t>
            </a:r>
            <a:r>
              <a:rPr lang="es-AR" dirty="0" err="1"/>
              <a:t>button</a:t>
            </a:r>
            <a:r>
              <a:rPr lang="es-AR" dirty="0"/>
              <a:t>&gt;Cargar Nota&lt;/</a:t>
            </a:r>
            <a:r>
              <a:rPr lang="es-AR" dirty="0" err="1"/>
              <a:t>button</a:t>
            </a:r>
            <a:r>
              <a:rPr lang="es-AR" dirty="0"/>
              <a:t>&gt;</a:t>
            </a:r>
          </a:p>
          <a:p>
            <a:r>
              <a:rPr lang="es-AR" dirty="0"/>
              <a:t>  &lt;/</a:t>
            </a:r>
            <a:r>
              <a:rPr lang="es-AR" dirty="0" err="1"/>
              <a:t>form</a:t>
            </a:r>
            <a:r>
              <a:rPr lang="es-AR" dirty="0"/>
              <a:t>&gt;</a:t>
            </a:r>
          </a:p>
          <a:p>
            <a:r>
              <a:rPr lang="es-AR" dirty="0"/>
              <a:t>  &lt;</a:t>
            </a:r>
            <a:r>
              <a:rPr lang="es-AR" dirty="0" err="1"/>
              <a:t>br</a:t>
            </a:r>
            <a:r>
              <a:rPr lang="es-AR" dirty="0"/>
              <a:t>&gt;</a:t>
            </a:r>
          </a:p>
          <a:p>
            <a:r>
              <a:rPr lang="es-AR" dirty="0"/>
              <a:t>  &lt;p&gt;{{</a:t>
            </a:r>
            <a:r>
              <a:rPr lang="es-AR" dirty="0" err="1"/>
              <a:t>vcmensaje</a:t>
            </a:r>
            <a:r>
              <a:rPr lang="es-AR" dirty="0"/>
              <a:t>}}&lt;/p&gt;</a:t>
            </a:r>
          </a:p>
          <a:p>
            <a:r>
              <a:rPr lang="es-AR" dirty="0"/>
              <a:t>&lt;/div&gt;</a:t>
            </a:r>
          </a:p>
          <a:p>
            <a:pPr lvl="1"/>
            <a:endParaRPr lang="es-ES" dirty="0" smtClean="0"/>
          </a:p>
        </p:txBody>
      </p:sp>
    </p:spTree>
    <p:extLst>
      <p:ext uri="{BB962C8B-B14F-4D97-AF65-F5344CB8AC3E}">
        <p14:creationId xmlns:p14="http://schemas.microsoft.com/office/powerpoint/2010/main" val="712181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989513"/>
            <a:ext cx="4873533" cy="5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6640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5108713"/>
          </a:xfrm>
          <a:prstGeom prst="rect">
            <a:avLst/>
          </a:prstGeom>
          <a:noFill/>
          <a:ln>
            <a:noFill/>
          </a:ln>
        </p:spPr>
        <p:txBody>
          <a:bodyPr spcFirstLastPara="1" wrap="square" lIns="121900" tIns="121900" rIns="121900" bIns="121900" anchor="ctr" anchorCtr="0">
            <a:noAutofit/>
          </a:bodyPr>
          <a:lstStyle/>
          <a:p>
            <a:r>
              <a:rPr lang="es-ES" sz="2800" b="1" dirty="0" smtClean="0"/>
              <a:t>Código Ejemplo Directivas</a:t>
            </a:r>
          </a:p>
          <a:p>
            <a:endParaRPr lang="es-ES" dirty="0"/>
          </a:p>
          <a:p>
            <a:pPr marL="742950" lvl="1" indent="-285750">
              <a:buFont typeface="Arial" pitchFamily="34" charset="0"/>
              <a:buChar char="•"/>
            </a:pPr>
            <a:r>
              <a:rPr lang="es-ES" dirty="0" smtClean="0"/>
              <a:t>Y realizamos la correspondiente personalización de nuestra clase en nuestro archivo </a:t>
            </a:r>
            <a:r>
              <a:rPr lang="es-ES" b="1" dirty="0" err="1" smtClean="0"/>
              <a:t>app.component.ts</a:t>
            </a:r>
            <a:r>
              <a:rPr lang="es-ES" dirty="0" smtClean="0"/>
              <a:t>.</a:t>
            </a:r>
          </a:p>
          <a:p>
            <a:pPr marL="742950" lvl="1" indent="-285750">
              <a:buFont typeface="Arial" pitchFamily="34" charset="0"/>
              <a:buChar char="•"/>
            </a:pPr>
            <a:endParaRPr lang="es-ES" dirty="0"/>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app-root</a:t>
            </a:r>
            <a:r>
              <a:rPr lang="es-AR" dirty="0"/>
              <a:t>',</a:t>
            </a:r>
          </a:p>
          <a:p>
            <a:r>
              <a:rPr lang="es-AR" dirty="0"/>
              <a:t>  </a:t>
            </a:r>
            <a:r>
              <a:rPr lang="es-AR" dirty="0" err="1"/>
              <a:t>templateUrl</a:t>
            </a:r>
            <a:r>
              <a:rPr lang="es-AR" dirty="0"/>
              <a:t>: './app.component.html',</a:t>
            </a:r>
          </a:p>
          <a:p>
            <a:r>
              <a:rPr lang="es-AR" dirty="0"/>
              <a:t>  </a:t>
            </a:r>
            <a:r>
              <a:rPr lang="es-AR" dirty="0" err="1"/>
              <a:t>styleUrls</a:t>
            </a:r>
            <a:r>
              <a:rPr lang="es-AR" dirty="0"/>
              <a:t>: ['./app.component.css']</a:t>
            </a:r>
          </a:p>
          <a:p>
            <a:r>
              <a:rPr lang="es-AR" dirty="0"/>
              <a:t>})</a:t>
            </a:r>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vctitulo:string</a:t>
            </a:r>
            <a:r>
              <a:rPr lang="es-AR" dirty="0"/>
              <a:t> = 'Notas de materias';</a:t>
            </a:r>
          </a:p>
          <a:p>
            <a:r>
              <a:rPr lang="es-AR" dirty="0"/>
              <a:t>  </a:t>
            </a:r>
            <a:r>
              <a:rPr lang="es-AR" dirty="0" err="1"/>
              <a:t>vcmensaje:string</a:t>
            </a:r>
            <a:r>
              <a:rPr lang="es-AR" dirty="0"/>
              <a:t>="";</a:t>
            </a:r>
          </a:p>
          <a:p>
            <a:r>
              <a:rPr lang="es-AR" dirty="0"/>
              <a:t>}</a:t>
            </a:r>
          </a:p>
        </p:txBody>
      </p:sp>
    </p:spTree>
    <p:extLst>
      <p:ext uri="{BB962C8B-B14F-4D97-AF65-F5344CB8AC3E}">
        <p14:creationId xmlns:p14="http://schemas.microsoft.com/office/powerpoint/2010/main" val="16891252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ngClass</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4223133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3150259"/>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ngClass</a:t>
            </a:r>
            <a:r>
              <a:rPr lang="es-ES" b="1" dirty="0" smtClean="0"/>
              <a:t> </a:t>
            </a:r>
            <a:r>
              <a:rPr lang="es-ES" dirty="0" smtClean="0"/>
              <a:t>es un directiva que nos permite insertar clases en nuestro código </a:t>
            </a:r>
            <a:r>
              <a:rPr lang="es-ES" dirty="0" err="1" smtClean="0"/>
              <a:t>html</a:t>
            </a:r>
            <a:r>
              <a:rPr lang="es-ES" dirty="0" smtClean="0"/>
              <a:t> pero de una forma mucho más dinámica.</a:t>
            </a:r>
          </a:p>
          <a:p>
            <a:pPr marL="742950" lvl="1" indent="-285750">
              <a:buFont typeface="Arial" pitchFamily="34" charset="0"/>
              <a:buChar char="•"/>
            </a:pPr>
            <a:endParaRPr lang="es-ES" dirty="0"/>
          </a:p>
          <a:p>
            <a:pPr marL="742950" lvl="1" indent="-285750">
              <a:buFont typeface="Arial" pitchFamily="34" charset="0"/>
              <a:buChar char="•"/>
            </a:pPr>
            <a:r>
              <a:rPr lang="es-ES" dirty="0" smtClean="0"/>
              <a:t>Retomamos el ejemplo que se utilizo para la directiva </a:t>
            </a:r>
            <a:r>
              <a:rPr lang="es-ES" dirty="0" err="1" smtClean="0"/>
              <a:t>ngIf</a:t>
            </a:r>
            <a:r>
              <a:rPr lang="es-ES" dirty="0" smtClean="0"/>
              <a:t> de los dos párrafo con una modificación, se agrego un nuevo botón el cual nos permitirá poder ampliar posibilidades.</a:t>
            </a:r>
          </a:p>
          <a:p>
            <a:pPr marL="742950" lvl="1" indent="-285750">
              <a:buFont typeface="Arial" pitchFamily="34" charset="0"/>
              <a:buChar char="•"/>
            </a:pPr>
            <a:endParaRPr lang="es-ES" dirty="0"/>
          </a:p>
          <a:p>
            <a:pPr marL="742950" lvl="1" indent="-285750">
              <a:buFont typeface="Arial" pitchFamily="34" charset="0"/>
              <a:buChar char="•"/>
            </a:pPr>
            <a:r>
              <a:rPr lang="es-ES" dirty="0" smtClean="0"/>
              <a:t>Se comparte el correspondiente código </a:t>
            </a:r>
            <a:r>
              <a:rPr lang="es-ES" dirty="0" err="1" smtClean="0"/>
              <a:t>html</a:t>
            </a:r>
            <a:r>
              <a:rPr lang="es-ES" dirty="0" smtClean="0"/>
              <a:t>.</a:t>
            </a:r>
          </a:p>
        </p:txBody>
      </p:sp>
    </p:spTree>
    <p:extLst>
      <p:ext uri="{BB962C8B-B14F-4D97-AF65-F5344CB8AC3E}">
        <p14:creationId xmlns:p14="http://schemas.microsoft.com/office/powerpoint/2010/main" val="31947066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1403347"/>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sz="2800" b="1" dirty="0" smtClean="0"/>
          </a:p>
          <a:p>
            <a:endParaRPr lang="es-ES" dirty="0"/>
          </a:p>
          <a:p>
            <a:pPr marL="742950" lvl="1" indent="-285750">
              <a:buFont typeface="Arial" pitchFamily="34" charset="0"/>
              <a:buChar char="•"/>
            </a:pPr>
            <a:r>
              <a:rPr lang="es-ES" dirty="0" smtClean="0"/>
              <a:t>Vista de nuestro template </a:t>
            </a:r>
            <a:r>
              <a:rPr lang="es-ES" b="1" dirty="0" smtClean="0"/>
              <a:t>app.component.html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983" y="863864"/>
            <a:ext cx="53721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0502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03878"/>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r>
              <a:rPr lang="es-ES" sz="2800" b="1" dirty="0" smtClean="0"/>
              <a:t> – Código</a:t>
            </a:r>
          </a:p>
          <a:p>
            <a:endParaRPr lang="es-ES" dirty="0"/>
          </a:p>
          <a:p>
            <a:pPr marL="742950" lvl="1" indent="-285750">
              <a:buFont typeface="Arial" pitchFamily="34" charset="0"/>
              <a:buChar char="•"/>
            </a:pPr>
            <a:r>
              <a:rPr lang="es-ES" dirty="0" smtClean="0"/>
              <a:t>Código del archivo </a:t>
            </a:r>
            <a:r>
              <a:rPr lang="es-ES" b="1" dirty="0" smtClean="0"/>
              <a:t>app.component.html</a:t>
            </a:r>
          </a:p>
          <a:p>
            <a:pPr marL="742950" lvl="1"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NgClass</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btn-dark</a:t>
            </a:r>
            <a:r>
              <a:rPr lang="es-AR" dirty="0"/>
              <a:t> mb-3"&gt;Primero&lt;/</a:t>
            </a:r>
            <a:r>
              <a:rPr lang="es-AR" dirty="0" err="1"/>
              <a:t>button</a:t>
            </a:r>
            <a:r>
              <a:rPr lang="es-AR" dirty="0"/>
              <a:t>&gt;&lt;/p&gt;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btn-danger</a:t>
            </a:r>
            <a:r>
              <a:rPr lang="es-AR" dirty="0"/>
              <a:t> mb-3"&gt;Segundo&lt;/</a:t>
            </a:r>
            <a:r>
              <a:rPr lang="es-AR" dirty="0" err="1"/>
              <a:t>button</a:t>
            </a:r>
            <a:r>
              <a:rPr lang="es-AR" dirty="0"/>
              <a:t>&gt;&lt;/p&gt;</a:t>
            </a:r>
          </a:p>
          <a:p>
            <a:r>
              <a:rPr lang="es-AR" dirty="0"/>
              <a:t>    </a:t>
            </a:r>
          </a:p>
          <a:p>
            <a:r>
              <a:rPr lang="es-AR" dirty="0"/>
              <a:t>    &lt;p </a:t>
            </a:r>
            <a:r>
              <a:rPr lang="es-AR" dirty="0" err="1"/>
              <a:t>class</a:t>
            </a:r>
            <a:r>
              <a:rPr lang="es-AR" dirty="0"/>
              <a:t>="</a:t>
            </a:r>
            <a:r>
              <a:rPr lang="es-AR" dirty="0" err="1"/>
              <a:t>text-info</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381859118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3914535"/>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nos propone ocultar el primer párrafo cuando presionemos el botón que dice Primero y cuando presionemos el segundo botón se nos deberá de ocultar el segundo párrafo, igualmente cuando estos botones se presionen de nuevo deberán de mostrar los respectivos párrafos que estos ocultaron.</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Todo estos se deberá de hacer mediante la directiva </a:t>
            </a:r>
            <a:r>
              <a:rPr lang="es-ES" b="1" dirty="0" err="1" smtClean="0"/>
              <a:t>ngClass</a:t>
            </a:r>
            <a:r>
              <a:rPr lang="es-ES" b="1"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Se utilizara clases propias de </a:t>
            </a:r>
            <a:r>
              <a:rPr lang="es-ES" b="1" dirty="0" err="1"/>
              <a:t>Bootstrap</a:t>
            </a:r>
            <a:r>
              <a:rPr lang="es-ES" b="1" dirty="0"/>
              <a:t> </a:t>
            </a:r>
            <a:r>
              <a:rPr lang="es-ES" dirty="0" smtClean="0"/>
              <a:t>que serían las propiedades d-block para mostrar un elemento </a:t>
            </a:r>
            <a:r>
              <a:rPr lang="es-ES" dirty="0" err="1" smtClean="0"/>
              <a:t>html</a:t>
            </a:r>
            <a:r>
              <a:rPr lang="es-ES" dirty="0" smtClean="0"/>
              <a:t> y d-</a:t>
            </a:r>
            <a:r>
              <a:rPr lang="es-ES" dirty="0" err="1" smtClean="0"/>
              <a:t>none</a:t>
            </a:r>
            <a:r>
              <a:rPr lang="es-ES" dirty="0" smtClean="0"/>
              <a:t> para ocultar el elemento. </a:t>
            </a:r>
          </a:p>
          <a:p>
            <a:pPr marL="742950" lvl="1" indent="-285750">
              <a:buFont typeface="Arial" pitchFamily="34" charset="0"/>
              <a:buChar char="•"/>
            </a:pPr>
            <a:endParaRPr lang="es-ES" dirty="0"/>
          </a:p>
          <a:p>
            <a:pPr marL="742950" lvl="1" indent="-285750">
              <a:buFont typeface="Arial" pitchFamily="34" charset="0"/>
              <a:buChar char="•"/>
            </a:pPr>
            <a:r>
              <a:rPr lang="es-ES" dirty="0"/>
              <a:t>Se comparte el correspondiente código </a:t>
            </a:r>
            <a:r>
              <a:rPr lang="es-ES" dirty="0" err="1"/>
              <a:t>html</a:t>
            </a:r>
            <a:r>
              <a:rPr lang="es-ES" dirty="0"/>
              <a:t> y </a:t>
            </a:r>
            <a:r>
              <a:rPr lang="es-ES" dirty="0" err="1"/>
              <a:t>ts</a:t>
            </a:r>
            <a:r>
              <a:rPr lang="es-ES" dirty="0" smtClean="0"/>
              <a:t>.</a:t>
            </a:r>
            <a:endParaRPr lang="es-ES" dirty="0"/>
          </a:p>
        </p:txBody>
      </p:sp>
    </p:spTree>
    <p:extLst>
      <p:ext uri="{BB962C8B-B14F-4D97-AF65-F5344CB8AC3E}">
        <p14:creationId xmlns:p14="http://schemas.microsoft.com/office/powerpoint/2010/main" val="6068224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76582"/>
            <a:ext cx="11131990" cy="5006356"/>
          </a:xfrm>
          <a:prstGeom prst="rect">
            <a:avLst/>
          </a:prstGeom>
          <a:noFill/>
          <a:ln>
            <a:noFill/>
          </a:ln>
        </p:spPr>
        <p:txBody>
          <a:bodyPr spcFirstLastPara="1" wrap="square" lIns="121900" tIns="121900" rIns="121900" bIns="121900" anchor="ctr" anchorCtr="0">
            <a:noAutofit/>
          </a:bodyPr>
          <a:lstStyle/>
          <a:p>
            <a:r>
              <a:rPr lang="es-ES" sz="2800" b="1" dirty="0" smtClean="0"/>
              <a:t>Código 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Archivo </a:t>
            </a:r>
            <a:r>
              <a:rPr lang="es-ES" b="1" dirty="0" smtClean="0"/>
              <a:t>app.component.html</a:t>
            </a:r>
          </a:p>
          <a:p>
            <a:pPr marL="742950" lvl="1"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ngClass</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btn-dark</a:t>
            </a:r>
            <a:r>
              <a:rPr lang="es-AR" dirty="0"/>
              <a:t> mb-3" (</a:t>
            </a:r>
            <a:r>
              <a:rPr lang="es-AR" dirty="0" err="1"/>
              <a:t>click</a:t>
            </a:r>
            <a:r>
              <a:rPr lang="es-AR" dirty="0"/>
              <a:t>)="setVisibleParrafo1()"&gt;Primero&lt;/</a:t>
            </a:r>
            <a:r>
              <a:rPr lang="es-AR" dirty="0" err="1"/>
              <a:t>button</a:t>
            </a:r>
            <a:r>
              <a:rPr lang="es-AR" dirty="0"/>
              <a:t>&gt;&lt;/p&gt;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btn-danger</a:t>
            </a:r>
            <a:r>
              <a:rPr lang="es-AR" dirty="0"/>
              <a:t> mb-3" (</a:t>
            </a:r>
            <a:r>
              <a:rPr lang="es-AR" dirty="0" err="1"/>
              <a:t>click</a:t>
            </a:r>
            <a:r>
              <a:rPr lang="es-AR" dirty="0"/>
              <a:t>)="setVisibleParrafo2()"&gt;Segundo&lt;/</a:t>
            </a:r>
            <a:r>
              <a:rPr lang="es-AR" dirty="0" err="1"/>
              <a:t>button</a:t>
            </a:r>
            <a:r>
              <a:rPr lang="es-AR" dirty="0"/>
              <a:t>&gt;&lt;/p&gt;</a:t>
            </a:r>
          </a:p>
          <a:p>
            <a:r>
              <a:rPr lang="es-AR" dirty="0"/>
              <a:t>    </a:t>
            </a:r>
          </a:p>
          <a:p>
            <a:r>
              <a:rPr lang="es-AR" dirty="0"/>
              <a:t>    &lt;p </a:t>
            </a:r>
            <a:r>
              <a:rPr lang="es-AR" dirty="0" err="1"/>
              <a:t>class</a:t>
            </a:r>
            <a:r>
              <a:rPr lang="es-AR" dirty="0"/>
              <a:t>="</a:t>
            </a:r>
            <a:r>
              <a:rPr lang="es-AR" dirty="0" err="1"/>
              <a:t>text-info</a:t>
            </a:r>
            <a:r>
              <a:rPr lang="es-AR" dirty="0"/>
              <a:t>" [</a:t>
            </a:r>
            <a:r>
              <a:rPr lang="es-AR" dirty="0" err="1"/>
              <a:t>ngClass</a:t>
            </a:r>
            <a:r>
              <a:rPr lang="es-AR" dirty="0"/>
              <a:t>]=getVisibleParrafo1()&gt;PRIMER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a:t>
            </a:r>
          </a:p>
          <a:p>
            <a:r>
              <a:rPr lang="es-AR" dirty="0"/>
              <a:t>    &lt;p </a:t>
            </a:r>
            <a:r>
              <a:rPr lang="es-AR" dirty="0" err="1"/>
              <a:t>class</a:t>
            </a:r>
            <a:r>
              <a:rPr lang="es-AR" dirty="0"/>
              <a:t>="</a:t>
            </a:r>
            <a:r>
              <a:rPr lang="es-AR" dirty="0" err="1"/>
              <a:t>text-danger</a:t>
            </a:r>
            <a:r>
              <a:rPr lang="es-AR" dirty="0"/>
              <a:t>" [</a:t>
            </a:r>
            <a:r>
              <a:rPr lang="es-AR" dirty="0" err="1"/>
              <a:t>ngClass</a:t>
            </a:r>
            <a:r>
              <a:rPr lang="es-AR" dirty="0"/>
              <a:t>]=getVisibleParrafo2()&gt;SEGUNDO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a:t>
            </a:r>
            <a:r>
              <a:rPr lang="es-AR" dirty="0" smtClean="0"/>
              <a:t>div</a:t>
            </a:r>
            <a:r>
              <a:rPr lang="es-AR" dirty="0"/>
              <a:t>&gt;</a:t>
            </a:r>
          </a:p>
        </p:txBody>
      </p:sp>
    </p:spTree>
    <p:extLst>
      <p:ext uri="{BB962C8B-B14F-4D97-AF65-F5344CB8AC3E}">
        <p14:creationId xmlns:p14="http://schemas.microsoft.com/office/powerpoint/2010/main" val="7322978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76582"/>
            <a:ext cx="11131990" cy="5006356"/>
          </a:xfrm>
          <a:prstGeom prst="rect">
            <a:avLst/>
          </a:prstGeom>
          <a:noFill/>
          <a:ln>
            <a:noFill/>
          </a:ln>
        </p:spPr>
        <p:txBody>
          <a:bodyPr spcFirstLastPara="1" wrap="square" lIns="121900" tIns="121900" rIns="121900" bIns="121900" anchor="ctr" anchorCtr="0">
            <a:noAutofit/>
          </a:bodyPr>
          <a:lstStyle/>
          <a:p>
            <a:r>
              <a:rPr lang="es-ES" sz="2800" b="1" dirty="0" smtClean="0"/>
              <a:t>Código 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Archivo </a:t>
            </a:r>
            <a:r>
              <a:rPr lang="es-ES" b="1" dirty="0" err="1" smtClean="0"/>
              <a:t>app.component.ts</a:t>
            </a:r>
            <a:endParaRPr lang="es-ES" b="1" dirty="0"/>
          </a:p>
          <a:p>
            <a:r>
              <a:rPr lang="es-AR" dirty="0" smtClean="0"/>
              <a:t>…</a:t>
            </a:r>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'angular2app';</a:t>
            </a:r>
          </a:p>
          <a:p>
            <a:r>
              <a:rPr lang="es-AR" dirty="0"/>
              <a:t/>
            </a:r>
            <a:br>
              <a:rPr lang="es-AR" dirty="0"/>
            </a:br>
            <a:r>
              <a:rPr lang="es-AR" dirty="0"/>
              <a:t>  </a:t>
            </a:r>
            <a:r>
              <a:rPr lang="es-AR" dirty="0" err="1"/>
              <a:t>private</a:t>
            </a:r>
            <a:r>
              <a:rPr lang="es-AR" dirty="0"/>
              <a:t> vcvisibleparrafo1:string="d-</a:t>
            </a:r>
            <a:r>
              <a:rPr lang="es-AR" dirty="0" err="1"/>
              <a:t>none</a:t>
            </a:r>
            <a:r>
              <a:rPr lang="es-AR" dirty="0"/>
              <a:t>";</a:t>
            </a:r>
          </a:p>
          <a:p>
            <a:r>
              <a:rPr lang="es-AR" dirty="0"/>
              <a:t>  </a:t>
            </a:r>
            <a:r>
              <a:rPr lang="es-AR" dirty="0" err="1"/>
              <a:t>private</a:t>
            </a:r>
            <a:r>
              <a:rPr lang="es-AR" dirty="0"/>
              <a:t> vcvisibleparrafo2:string="d-</a:t>
            </a:r>
            <a:r>
              <a:rPr lang="es-AR" dirty="0" err="1"/>
              <a:t>none</a:t>
            </a:r>
            <a:r>
              <a:rPr lang="es-AR" dirty="0"/>
              <a:t>";</a:t>
            </a:r>
          </a:p>
          <a:p>
            <a:r>
              <a:rPr lang="es-AR" dirty="0"/>
              <a:t/>
            </a:r>
            <a:br>
              <a:rPr lang="es-AR" dirty="0"/>
            </a:br>
            <a:r>
              <a:rPr lang="es-AR" dirty="0"/>
              <a:t>  </a:t>
            </a:r>
            <a:r>
              <a:rPr lang="es-AR" dirty="0" err="1"/>
              <a:t>public</a:t>
            </a:r>
            <a:r>
              <a:rPr lang="es-AR" dirty="0"/>
              <a:t> setVisibleParrafo1():</a:t>
            </a:r>
            <a:r>
              <a:rPr lang="es-AR" dirty="0" err="1"/>
              <a:t>void</a:t>
            </a:r>
            <a:r>
              <a:rPr lang="es-AR" dirty="0"/>
              <a:t>{this.vcvisibleparrafo1=="d-none"?this.vcvisibleparrafo1="d-block":this.vcvisibleparrafo1="d-</a:t>
            </a:r>
            <a:r>
              <a:rPr lang="es-AR" dirty="0" err="1"/>
              <a:t>none</a:t>
            </a:r>
            <a:r>
              <a:rPr lang="es-AR" dirty="0"/>
              <a:t>";}</a:t>
            </a:r>
          </a:p>
          <a:p>
            <a:r>
              <a:rPr lang="es-AR" dirty="0"/>
              <a:t>  </a:t>
            </a:r>
            <a:r>
              <a:rPr lang="es-AR" dirty="0" err="1"/>
              <a:t>public</a:t>
            </a:r>
            <a:r>
              <a:rPr lang="es-AR" dirty="0"/>
              <a:t> getVisibleParrafo1():</a:t>
            </a:r>
            <a:r>
              <a:rPr lang="es-AR" dirty="0" err="1"/>
              <a:t>string</a:t>
            </a:r>
            <a:r>
              <a:rPr lang="es-AR" dirty="0"/>
              <a:t>{</a:t>
            </a:r>
            <a:r>
              <a:rPr lang="es-AR" dirty="0" err="1"/>
              <a:t>return</a:t>
            </a:r>
            <a:r>
              <a:rPr lang="es-AR" dirty="0"/>
              <a:t> this.vcvisibleparrafo1;}</a:t>
            </a:r>
          </a:p>
          <a:p>
            <a:r>
              <a:rPr lang="es-AR" dirty="0"/>
              <a:t/>
            </a:r>
            <a:br>
              <a:rPr lang="es-AR" dirty="0"/>
            </a:br>
            <a:r>
              <a:rPr lang="es-AR" dirty="0"/>
              <a:t>  </a:t>
            </a:r>
            <a:r>
              <a:rPr lang="es-AR" dirty="0" err="1"/>
              <a:t>public</a:t>
            </a:r>
            <a:r>
              <a:rPr lang="es-AR" dirty="0"/>
              <a:t> setVisibleParrafo2():</a:t>
            </a:r>
            <a:r>
              <a:rPr lang="es-AR" dirty="0" err="1"/>
              <a:t>void</a:t>
            </a:r>
            <a:r>
              <a:rPr lang="es-AR" dirty="0"/>
              <a:t>{this.vcvisibleparrafo2=="d-none"?this.vcvisibleparrafo2="d-block":this.vcvisibleparrafo2="d-</a:t>
            </a:r>
            <a:r>
              <a:rPr lang="es-AR" dirty="0" err="1"/>
              <a:t>none</a:t>
            </a:r>
            <a:r>
              <a:rPr lang="es-AR" dirty="0"/>
              <a:t>";}</a:t>
            </a:r>
          </a:p>
          <a:p>
            <a:r>
              <a:rPr lang="es-AR" dirty="0"/>
              <a:t>  </a:t>
            </a:r>
            <a:r>
              <a:rPr lang="es-AR" dirty="0" err="1"/>
              <a:t>public</a:t>
            </a:r>
            <a:r>
              <a:rPr lang="es-AR" dirty="0"/>
              <a:t> getVisibleParrafo2():</a:t>
            </a:r>
            <a:r>
              <a:rPr lang="es-AR" dirty="0" err="1"/>
              <a:t>string</a:t>
            </a:r>
            <a:r>
              <a:rPr lang="es-AR" dirty="0"/>
              <a:t>{</a:t>
            </a:r>
            <a:r>
              <a:rPr lang="es-AR" dirty="0" err="1"/>
              <a:t>return</a:t>
            </a:r>
            <a:r>
              <a:rPr lang="es-AR" dirty="0"/>
              <a:t> this.vcvisibleparrafo2;}</a:t>
            </a:r>
          </a:p>
          <a:p>
            <a:r>
              <a:rPr lang="es-AR" dirty="0"/>
              <a:t>}</a:t>
            </a:r>
          </a:p>
        </p:txBody>
      </p:sp>
    </p:spTree>
    <p:extLst>
      <p:ext uri="{BB962C8B-B14F-4D97-AF65-F5344CB8AC3E}">
        <p14:creationId xmlns:p14="http://schemas.microsoft.com/office/powerpoint/2010/main" val="393704117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ngfor</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8610656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2454224"/>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ngfor</a:t>
            </a:r>
            <a:r>
              <a:rPr lang="es-ES" b="1" dirty="0" smtClean="0"/>
              <a:t> </a:t>
            </a:r>
            <a:r>
              <a:rPr lang="es-ES" dirty="0" smtClean="0"/>
              <a:t>es un bucle iterativo que nos permite leer un conjunto de entradas.</a:t>
            </a:r>
          </a:p>
          <a:p>
            <a:pPr marL="742950" lvl="1" indent="-285750">
              <a:buFont typeface="Arial" pitchFamily="34" charset="0"/>
              <a:buChar char="•"/>
            </a:pPr>
            <a:endParaRPr lang="es-ES" dirty="0"/>
          </a:p>
          <a:p>
            <a:pPr marL="742950" lvl="1" indent="-285750">
              <a:buFont typeface="Arial" pitchFamily="34" charset="0"/>
              <a:buChar char="•"/>
            </a:pPr>
            <a:r>
              <a:rPr lang="es-ES" dirty="0" smtClean="0"/>
              <a:t>Es similar a como trabajan una lectura de una secuencia de objetos de un mismo tipo al que en cada iteración o ciclo se recupera la propiedad o atributo que estos objetos tienen, atributo que es el mismo para cada objeto que participan en el ciclo de lectura. </a:t>
            </a:r>
          </a:p>
        </p:txBody>
      </p:sp>
    </p:spTree>
    <p:extLst>
      <p:ext uri="{BB962C8B-B14F-4D97-AF65-F5344CB8AC3E}">
        <p14:creationId xmlns:p14="http://schemas.microsoft.com/office/powerpoint/2010/main" val="2254325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Primera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670511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2945543"/>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primer ejemplo a plantear será recorrer un </a:t>
            </a:r>
            <a:r>
              <a:rPr lang="es-ES" dirty="0" err="1" smtClean="0"/>
              <a:t>array</a:t>
            </a:r>
            <a:r>
              <a:rPr lang="es-ES" dirty="0" smtClean="0"/>
              <a:t> donde se encontraran los elementos a mostrar sobre una lista desordenada dentro de nuestro página </a:t>
            </a:r>
            <a:r>
              <a:rPr lang="es-ES" dirty="0" err="1" smtClean="0"/>
              <a:t>html</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Serán opciones de lenguajes de programación que tendremos dentro de nuestro </a:t>
            </a:r>
            <a:r>
              <a:rPr lang="es-ES" dirty="0" err="1" smtClean="0"/>
              <a:t>array</a:t>
            </a:r>
            <a:r>
              <a:rPr lang="es-ES"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Se utilizara directiva *</a:t>
            </a:r>
            <a:r>
              <a:rPr lang="es-ES" b="1" dirty="0" err="1" smtClean="0"/>
              <a:t>ngfor</a:t>
            </a:r>
            <a:r>
              <a:rPr lang="es-ES" b="1" dirty="0" smtClean="0"/>
              <a:t> </a:t>
            </a:r>
            <a:r>
              <a:rPr lang="es-ES" dirty="0" smtClean="0"/>
              <a:t>para poder recorrer el </a:t>
            </a:r>
            <a:r>
              <a:rPr lang="es-ES" dirty="0" err="1" smtClean="0"/>
              <a:t>array</a:t>
            </a:r>
            <a:r>
              <a:rPr lang="es-ES" dirty="0" smtClean="0"/>
              <a:t> y se ira formando la lista desordenada.</a:t>
            </a:r>
          </a:p>
        </p:txBody>
      </p:sp>
    </p:spTree>
    <p:extLst>
      <p:ext uri="{BB962C8B-B14F-4D97-AF65-F5344CB8AC3E}">
        <p14:creationId xmlns:p14="http://schemas.microsoft.com/office/powerpoint/2010/main" val="41527511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1430642"/>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p>
          <a:p>
            <a:pPr lvl="1"/>
            <a:r>
              <a:rPr lang="es-ES" b="1" dirty="0" smtClean="0"/>
              <a:t>app.component.html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552" y="1749287"/>
            <a:ext cx="6937201" cy="495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9433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smtClean="0"/>
              <a:t>app.component.html </a:t>
            </a:r>
            <a:r>
              <a:rPr lang="es-ES" dirty="0" smtClean="0"/>
              <a:t>inicial.</a:t>
            </a:r>
            <a:endParaRPr lang="es-ES" b="1" dirty="0" smtClean="0"/>
          </a:p>
          <a:p>
            <a:pPr marL="742950" lvl="1" indent="-285750">
              <a:buFont typeface="Arial" pitchFamily="34" charset="0"/>
              <a:buChar char="•"/>
            </a:pPr>
            <a:endParaRPr lang="es-ES" b="1" dirty="0"/>
          </a:p>
          <a:p>
            <a:r>
              <a:rPr lang="it-IT" dirty="0"/>
              <a:t>&lt;h1 class="container bg-dark text-white </a:t>
            </a:r>
            <a:endParaRPr lang="it-IT" dirty="0" smtClean="0"/>
          </a:p>
          <a:p>
            <a:r>
              <a:rPr lang="it-IT" dirty="0" smtClean="0"/>
              <a:t>text-center </a:t>
            </a:r>
            <a:r>
              <a:rPr lang="it-IT" dirty="0"/>
              <a:t>my-4 py-4"&gt;ngFor&lt;/h1&gt;</a:t>
            </a:r>
          </a:p>
          <a:p>
            <a:r>
              <a:rPr lang="it-IT" dirty="0"/>
              <a:t/>
            </a:r>
            <a:br>
              <a:rPr lang="it-IT" dirty="0"/>
            </a:br>
            <a:r>
              <a:rPr lang="it-IT" dirty="0"/>
              <a:t>&lt;div class="container"&gt;</a:t>
            </a:r>
          </a:p>
          <a:p>
            <a:r>
              <a:rPr lang="it-IT" dirty="0"/>
              <a:t>  &lt;ul&gt;</a:t>
            </a:r>
          </a:p>
          <a:p>
            <a:r>
              <a:rPr lang="it-IT" dirty="0"/>
              <a:t>    &lt;li&gt;HTML&lt;/li&gt;</a:t>
            </a:r>
          </a:p>
          <a:p>
            <a:r>
              <a:rPr lang="it-IT" dirty="0"/>
              <a:t>    &lt;li&gt;CSS&lt;/li&gt;</a:t>
            </a:r>
          </a:p>
          <a:p>
            <a:r>
              <a:rPr lang="it-IT" dirty="0"/>
              <a:t>    &lt;li&gt;JS&lt;/li&gt;</a:t>
            </a:r>
          </a:p>
          <a:p>
            <a:r>
              <a:rPr lang="it-IT" dirty="0"/>
              <a:t>    &lt;li&gt;ANGULAR&lt;/li&gt;</a:t>
            </a:r>
          </a:p>
          <a:p>
            <a:r>
              <a:rPr lang="it-IT" dirty="0"/>
              <a:t>    &lt;li&gt;JAVA&lt;/li&gt;</a:t>
            </a:r>
          </a:p>
          <a:p>
            <a:r>
              <a:rPr lang="it-IT" dirty="0"/>
              <a:t>    &lt;li&gt;C#&lt;/li&gt;</a:t>
            </a:r>
          </a:p>
          <a:p>
            <a:r>
              <a:rPr lang="it-IT" dirty="0"/>
              <a:t>    &lt;li&gt;C++&lt;/li&gt;</a:t>
            </a:r>
          </a:p>
          <a:p>
            <a:r>
              <a:rPr lang="it-IT" dirty="0"/>
              <a:t>  &lt;/ul&gt;</a:t>
            </a:r>
          </a:p>
          <a:p>
            <a:r>
              <a:rPr lang="it-IT" dirty="0"/>
              <a:t>&lt;/div</a:t>
            </a:r>
            <a:r>
              <a:rPr lang="it-IT" dirty="0" smtClean="0"/>
              <a:t>&gt;</a:t>
            </a:r>
            <a:endParaRPr lang="it-IT" dirty="0"/>
          </a:p>
        </p:txBody>
      </p:sp>
    </p:spTree>
    <p:extLst>
      <p:ext uri="{BB962C8B-B14F-4D97-AF65-F5344CB8AC3E}">
        <p14:creationId xmlns:p14="http://schemas.microsoft.com/office/powerpoint/2010/main" val="63490850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6"/>
            <a:ext cx="11131990" cy="5040474"/>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err="1" smtClean="0"/>
              <a:t>app.component.ts</a:t>
            </a:r>
            <a:r>
              <a:rPr lang="es-ES" b="1" dirty="0" smtClean="0"/>
              <a:t>.</a:t>
            </a:r>
          </a:p>
          <a:p>
            <a:pPr lvl="1"/>
            <a:endParaRPr lang="es-ES" b="1" dirty="0" smtClean="0"/>
          </a:p>
          <a:p>
            <a:r>
              <a:rPr lang="es-ES" dirty="0" smtClean="0"/>
              <a:t> </a:t>
            </a:r>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app-root</a:t>
            </a:r>
            <a:r>
              <a:rPr lang="es-AR" dirty="0"/>
              <a:t>',</a:t>
            </a:r>
          </a:p>
          <a:p>
            <a:r>
              <a:rPr lang="es-AR" dirty="0"/>
              <a:t>  </a:t>
            </a:r>
            <a:r>
              <a:rPr lang="es-AR" dirty="0" err="1"/>
              <a:t>templateUrl</a:t>
            </a:r>
            <a:r>
              <a:rPr lang="es-AR" dirty="0"/>
              <a:t>: './app.component.html',</a:t>
            </a:r>
          </a:p>
          <a:p>
            <a:r>
              <a:rPr lang="es-AR" dirty="0"/>
              <a:t>  </a:t>
            </a:r>
            <a:r>
              <a:rPr lang="es-AR" dirty="0" err="1"/>
              <a:t>styleUrls</a:t>
            </a:r>
            <a:r>
              <a:rPr lang="es-AR" dirty="0"/>
              <a:t>: ['./app.component.css']</a:t>
            </a:r>
          </a:p>
          <a:p>
            <a:r>
              <a:rPr lang="es-AR" dirty="0"/>
              <a:t>})</a:t>
            </a:r>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'angular3app';</a:t>
            </a:r>
          </a:p>
          <a:p>
            <a:r>
              <a:rPr lang="es-AR" dirty="0"/>
              <a:t/>
            </a:r>
            <a:br>
              <a:rPr lang="es-AR" dirty="0"/>
            </a:br>
            <a:r>
              <a:rPr lang="es-AR" dirty="0"/>
              <a:t>  </a:t>
            </a:r>
            <a:r>
              <a:rPr lang="es-AR" dirty="0" err="1"/>
              <a:t>lenguajes:string</a:t>
            </a:r>
            <a:r>
              <a:rPr lang="es-AR" dirty="0"/>
              <a:t>[]=[</a:t>
            </a:r>
          </a:p>
          <a:p>
            <a:r>
              <a:rPr lang="es-AR" dirty="0"/>
              <a:t>    "HTML","CSS","JS","ANGULAR","JAVA","C#","C++"</a:t>
            </a:r>
          </a:p>
          <a:p>
            <a:r>
              <a:rPr lang="es-AR" dirty="0"/>
              <a:t>  ]</a:t>
            </a:r>
          </a:p>
          <a:p>
            <a:r>
              <a:rPr lang="es-AR" dirty="0" smtClean="0"/>
              <a:t>}</a:t>
            </a:r>
            <a:endParaRPr lang="es-AR" dirty="0"/>
          </a:p>
        </p:txBody>
      </p:sp>
    </p:spTree>
    <p:extLst>
      <p:ext uri="{BB962C8B-B14F-4D97-AF65-F5344CB8AC3E}">
        <p14:creationId xmlns:p14="http://schemas.microsoft.com/office/powerpoint/2010/main" val="282192474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6"/>
            <a:ext cx="11131990" cy="3450510"/>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smtClean="0"/>
              <a:t>app.component.html</a:t>
            </a:r>
          </a:p>
          <a:p>
            <a:pPr marL="742950" lvl="1"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ngFor</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ul</a:t>
            </a:r>
            <a:r>
              <a:rPr lang="es-AR" dirty="0"/>
              <a:t>&gt;</a:t>
            </a:r>
          </a:p>
          <a:p>
            <a:r>
              <a:rPr lang="es-AR" dirty="0"/>
              <a:t>    &lt;li *</a:t>
            </a:r>
            <a:r>
              <a:rPr lang="es-AR" dirty="0" err="1"/>
              <a:t>ngFor</a:t>
            </a:r>
            <a:r>
              <a:rPr lang="es-AR" dirty="0"/>
              <a:t>="</a:t>
            </a:r>
            <a:r>
              <a:rPr lang="es-AR" dirty="0" err="1"/>
              <a:t>let</a:t>
            </a:r>
            <a:r>
              <a:rPr lang="es-AR" dirty="0"/>
              <a:t> lenguaje of lenguajes;"&gt;{{lenguaje}}&lt;/li&gt;</a:t>
            </a:r>
          </a:p>
          <a:p>
            <a:r>
              <a:rPr lang="es-AR" dirty="0"/>
              <a:t>  &lt;/</a:t>
            </a:r>
            <a:r>
              <a:rPr lang="es-AR" dirty="0" err="1"/>
              <a:t>ul</a:t>
            </a:r>
            <a:r>
              <a:rPr lang="es-AR" dirty="0"/>
              <a:t>&gt;</a:t>
            </a:r>
          </a:p>
          <a:p>
            <a:r>
              <a:rPr lang="es-AR" dirty="0"/>
              <a:t>&lt;/div</a:t>
            </a:r>
            <a:r>
              <a:rPr lang="es-AR" dirty="0" smtClean="0"/>
              <a:t>&gt;</a:t>
            </a:r>
            <a:endParaRPr lang="es-AR" dirty="0"/>
          </a:p>
        </p:txBody>
      </p:sp>
    </p:spTree>
    <p:extLst>
      <p:ext uri="{BB962C8B-B14F-4D97-AF65-F5344CB8AC3E}">
        <p14:creationId xmlns:p14="http://schemas.microsoft.com/office/powerpoint/2010/main" val="187260387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6"/>
            <a:ext cx="11131990" cy="2590701"/>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tabla con 4 columnas la cual se deberá </a:t>
            </a:r>
          </a:p>
          <a:p>
            <a:pPr lvl="1"/>
            <a:r>
              <a:rPr lang="es-ES" dirty="0" smtClean="0"/>
              <a:t>de poblar con los datos de autos tales como orden, </a:t>
            </a:r>
          </a:p>
          <a:p>
            <a:pPr lvl="1"/>
            <a:r>
              <a:rPr lang="es-ES" dirty="0" smtClean="0"/>
              <a:t>marca, modelo, cantidad de kilómetros realizado y año.</a:t>
            </a:r>
          </a:p>
          <a:p>
            <a:pPr marL="742950" lvl="1" indent="-285750">
              <a:buFont typeface="Arial" pitchFamily="34" charset="0"/>
              <a:buChar char="•"/>
            </a:pPr>
            <a:endParaRPr lang="es-ES" dirty="0"/>
          </a:p>
          <a:p>
            <a:pPr marL="742950" lvl="1" indent="-285750">
              <a:buFont typeface="Arial" pitchFamily="34" charset="0"/>
              <a:buChar char="•"/>
            </a:pPr>
            <a:r>
              <a:rPr lang="es-ES" dirty="0" smtClean="0"/>
              <a:t>Como se observa en el siguiente imagen de nuestro </a:t>
            </a:r>
          </a:p>
          <a:p>
            <a:pPr lvl="1"/>
            <a:r>
              <a:rPr lang="es-ES" dirty="0" smtClean="0"/>
              <a:t>template.</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86" y="2062305"/>
            <a:ext cx="5500749" cy="388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47059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6"/>
            <a:ext cx="11131990" cy="4760695"/>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ngFor</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table</a:t>
            </a:r>
            <a:r>
              <a:rPr lang="es-AR" dirty="0"/>
              <a:t> </a:t>
            </a:r>
            <a:r>
              <a:rPr lang="es-AR" dirty="0" err="1"/>
              <a:t>class</a:t>
            </a:r>
            <a:r>
              <a:rPr lang="es-AR" dirty="0"/>
              <a:t>="</a:t>
            </a:r>
            <a:r>
              <a:rPr lang="es-AR" dirty="0" err="1"/>
              <a:t>table</a:t>
            </a:r>
            <a:r>
              <a:rPr lang="es-AR" dirty="0"/>
              <a:t> </a:t>
            </a:r>
            <a:r>
              <a:rPr lang="es-AR" dirty="0" err="1"/>
              <a:t>table-hover</a:t>
            </a:r>
            <a:r>
              <a:rPr lang="es-AR" dirty="0"/>
              <a:t>"&gt;</a:t>
            </a:r>
          </a:p>
          <a:p>
            <a:r>
              <a:rPr lang="es-AR" dirty="0"/>
              <a:t>    &lt;</a:t>
            </a:r>
            <a:r>
              <a:rPr lang="es-AR" dirty="0" err="1"/>
              <a:t>thead</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thead</a:t>
            </a:r>
            <a:r>
              <a:rPr lang="es-AR" dirty="0" smtClean="0"/>
              <a:t>&gt;</a:t>
            </a:r>
            <a:r>
              <a:rPr lang="es-AR" dirty="0"/>
              <a:t/>
            </a:r>
            <a:br>
              <a:rPr lang="es-AR" dirty="0"/>
            </a:br>
            <a:endParaRPr lang="es-AR" dirty="0"/>
          </a:p>
        </p:txBody>
      </p:sp>
    </p:spTree>
    <p:extLst>
      <p:ext uri="{BB962C8B-B14F-4D97-AF65-F5344CB8AC3E}">
        <p14:creationId xmlns:p14="http://schemas.microsoft.com/office/powerpoint/2010/main" val="425865127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817527"/>
            <a:ext cx="11131990" cy="4173840"/>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a:t>
            </a:r>
            <a:r>
              <a:rPr lang="es-AR" dirty="0" err="1"/>
              <a:t>tbody</a:t>
            </a:r>
            <a:r>
              <a:rPr lang="es-AR" dirty="0"/>
              <a:t>&gt;</a:t>
            </a:r>
          </a:p>
          <a:p>
            <a:r>
              <a:rPr lang="es-AR" dirty="0"/>
              <a:t>      &lt;</a:t>
            </a:r>
            <a:r>
              <a:rPr lang="es-AR" dirty="0" err="1"/>
              <a:t>tr</a:t>
            </a:r>
            <a:r>
              <a:rPr lang="es-AR" dirty="0"/>
              <a:t> *</a:t>
            </a:r>
            <a:r>
              <a:rPr lang="es-AR" dirty="0" err="1"/>
              <a:t>ngFor</a:t>
            </a:r>
            <a:r>
              <a:rPr lang="es-AR" dirty="0"/>
              <a:t>="</a:t>
            </a:r>
            <a:r>
              <a:rPr lang="es-AR" dirty="0" err="1"/>
              <a:t>let</a:t>
            </a:r>
            <a:r>
              <a:rPr lang="es-AR" dirty="0"/>
              <a:t> auto of autos; </a:t>
            </a:r>
            <a:r>
              <a:rPr lang="es-AR" dirty="0" err="1"/>
              <a:t>index</a:t>
            </a:r>
            <a:r>
              <a:rPr lang="es-AR" dirty="0"/>
              <a:t> as i"&gt;</a:t>
            </a:r>
          </a:p>
          <a:p>
            <a:r>
              <a:rPr lang="es-AR" dirty="0"/>
              <a:t>        &lt;</a:t>
            </a:r>
            <a:r>
              <a:rPr lang="es-AR" dirty="0" err="1"/>
              <a:t>th</a:t>
            </a:r>
            <a:r>
              <a:rPr lang="es-AR" dirty="0"/>
              <a:t> </a:t>
            </a:r>
            <a:r>
              <a:rPr lang="es-AR" dirty="0" err="1"/>
              <a:t>scope</a:t>
            </a:r>
            <a:r>
              <a:rPr lang="es-AR" dirty="0"/>
              <a:t>="</a:t>
            </a:r>
            <a:r>
              <a:rPr lang="es-AR" dirty="0" err="1"/>
              <a:t>row</a:t>
            </a:r>
            <a:r>
              <a:rPr lang="es-AR" dirty="0"/>
              <a:t>"&gt;{{i+1}}&lt;/</a:t>
            </a:r>
            <a:r>
              <a:rPr lang="es-AR" dirty="0" err="1"/>
              <a:t>th</a:t>
            </a:r>
            <a:r>
              <a:rPr lang="es-AR" dirty="0"/>
              <a:t>&gt;</a:t>
            </a:r>
          </a:p>
          <a:p>
            <a:r>
              <a:rPr lang="es-AR" dirty="0"/>
              <a:t>        &lt;</a:t>
            </a:r>
            <a:r>
              <a:rPr lang="es-AR" dirty="0" err="1"/>
              <a:t>td</a:t>
            </a:r>
            <a:r>
              <a:rPr lang="es-AR" dirty="0"/>
              <a:t>&gt;{{</a:t>
            </a:r>
            <a:r>
              <a:rPr lang="es-AR" dirty="0" err="1"/>
              <a:t>auto.marca</a:t>
            </a:r>
            <a:r>
              <a:rPr lang="es-AR" dirty="0"/>
              <a:t>}}&lt;/</a:t>
            </a:r>
            <a:r>
              <a:rPr lang="es-AR" dirty="0" err="1"/>
              <a:t>td</a:t>
            </a:r>
            <a:r>
              <a:rPr lang="es-AR" dirty="0"/>
              <a:t>&gt;</a:t>
            </a:r>
          </a:p>
          <a:p>
            <a:r>
              <a:rPr lang="es-AR" dirty="0"/>
              <a:t>        &lt;</a:t>
            </a:r>
            <a:r>
              <a:rPr lang="es-AR" dirty="0" err="1"/>
              <a:t>td</a:t>
            </a:r>
            <a:r>
              <a:rPr lang="es-AR" dirty="0"/>
              <a:t>&gt;{{</a:t>
            </a:r>
            <a:r>
              <a:rPr lang="es-AR" dirty="0" err="1"/>
              <a:t>auto.modelo</a:t>
            </a:r>
            <a:r>
              <a:rPr lang="es-AR" dirty="0"/>
              <a:t>}}&lt;/</a:t>
            </a:r>
            <a:r>
              <a:rPr lang="es-AR" dirty="0" err="1"/>
              <a:t>td</a:t>
            </a:r>
            <a:r>
              <a:rPr lang="es-AR" dirty="0"/>
              <a:t>&gt;</a:t>
            </a:r>
          </a:p>
          <a:p>
            <a:r>
              <a:rPr lang="es-AR" dirty="0"/>
              <a:t>        &lt;</a:t>
            </a:r>
            <a:r>
              <a:rPr lang="es-AR" dirty="0" err="1"/>
              <a:t>td</a:t>
            </a:r>
            <a:r>
              <a:rPr lang="es-AR" dirty="0"/>
              <a:t>&gt;{{</a:t>
            </a:r>
            <a:r>
              <a:rPr lang="es-AR" dirty="0" err="1"/>
              <a:t>auto.kilometro</a:t>
            </a:r>
            <a:r>
              <a:rPr lang="es-AR" dirty="0"/>
              <a:t>}}&lt;/</a:t>
            </a:r>
            <a:r>
              <a:rPr lang="es-AR" dirty="0" err="1"/>
              <a:t>td</a:t>
            </a:r>
            <a:r>
              <a:rPr lang="es-AR" dirty="0"/>
              <a:t>&gt;</a:t>
            </a:r>
          </a:p>
          <a:p>
            <a:r>
              <a:rPr lang="es-AR" dirty="0"/>
              <a:t>        &lt;</a:t>
            </a:r>
            <a:r>
              <a:rPr lang="es-AR" dirty="0" err="1"/>
              <a:t>td</a:t>
            </a:r>
            <a:r>
              <a:rPr lang="es-AR" dirty="0"/>
              <a:t>&gt;{{</a:t>
            </a:r>
            <a:r>
              <a:rPr lang="es-AR" dirty="0" err="1"/>
              <a:t>auto.anio</a:t>
            </a:r>
            <a:r>
              <a:rPr lang="es-AR" dirty="0"/>
              <a:t>}}&lt;/</a:t>
            </a:r>
            <a:r>
              <a:rPr lang="es-AR" dirty="0" err="1"/>
              <a:t>td</a:t>
            </a:r>
            <a:r>
              <a:rPr lang="es-AR" dirty="0"/>
              <a:t>&gt;</a:t>
            </a:r>
          </a:p>
          <a:p>
            <a:r>
              <a:rPr lang="es-AR" dirty="0"/>
              <a:t>        &lt;</a:t>
            </a:r>
            <a:r>
              <a:rPr lang="es-AR" dirty="0" err="1"/>
              <a:t>td</a:t>
            </a:r>
            <a:r>
              <a:rPr lang="es-AR" dirty="0"/>
              <a:t>&gt;{{</a:t>
            </a:r>
            <a:r>
              <a:rPr lang="es-AR" dirty="0" err="1"/>
              <a:t>auto.ver</a:t>
            </a:r>
            <a:r>
              <a:rPr lang="es-AR" dirty="0"/>
              <a:t>}}&lt;/</a:t>
            </a:r>
            <a:r>
              <a:rPr lang="es-AR" dirty="0" err="1"/>
              <a:t>td</a:t>
            </a:r>
            <a:r>
              <a:rPr lang="es-AR" dirty="0"/>
              <a:t>&gt;</a:t>
            </a:r>
          </a:p>
          <a:p>
            <a:r>
              <a:rPr lang="es-AR" dirty="0"/>
              <a:t>        &lt;</a:t>
            </a:r>
            <a:r>
              <a:rPr lang="es-AR" dirty="0" err="1"/>
              <a:t>td</a:t>
            </a:r>
            <a:r>
              <a:rPr lang="es-AR" dirty="0"/>
              <a:t>&gt;{{</a:t>
            </a:r>
            <a:r>
              <a:rPr lang="es-AR" dirty="0" err="1"/>
              <a:t>auto.modi</a:t>
            </a:r>
            <a:r>
              <a:rPr lang="es-AR" dirty="0"/>
              <a:t>}}&lt;/</a:t>
            </a:r>
            <a:r>
              <a:rPr lang="es-AR" dirty="0" err="1"/>
              <a:t>td</a:t>
            </a:r>
            <a:r>
              <a:rPr lang="es-AR" dirty="0"/>
              <a:t>&gt;</a:t>
            </a:r>
          </a:p>
          <a:p>
            <a:r>
              <a:rPr lang="es-AR" dirty="0"/>
              <a:t>        &lt;</a:t>
            </a:r>
            <a:r>
              <a:rPr lang="es-AR" dirty="0" err="1"/>
              <a:t>td</a:t>
            </a:r>
            <a:r>
              <a:rPr lang="es-AR" dirty="0"/>
              <a:t>&gt;{{</a:t>
            </a:r>
            <a:r>
              <a:rPr lang="es-AR" dirty="0" err="1"/>
              <a:t>auto.eli</a:t>
            </a:r>
            <a:r>
              <a:rPr lang="es-AR" dirty="0"/>
              <a:t>}}&lt;/</a:t>
            </a:r>
            <a:r>
              <a:rPr lang="es-AR" dirty="0" err="1"/>
              <a:t>td</a:t>
            </a:r>
            <a:r>
              <a:rPr lang="es-AR" dirty="0"/>
              <a:t>&gt;</a:t>
            </a:r>
          </a:p>
          <a:p>
            <a:r>
              <a:rPr lang="es-AR" dirty="0"/>
              <a:t>      &lt;/</a:t>
            </a:r>
            <a:r>
              <a:rPr lang="es-AR" dirty="0" err="1"/>
              <a:t>tr</a:t>
            </a:r>
            <a:r>
              <a:rPr lang="es-AR" dirty="0"/>
              <a:t>&gt;</a:t>
            </a:r>
          </a:p>
          <a:p>
            <a:r>
              <a:rPr lang="es-AR" dirty="0"/>
              <a:t>    &lt;/</a:t>
            </a:r>
            <a:r>
              <a:rPr lang="es-AR" dirty="0" err="1"/>
              <a:t>tbody</a:t>
            </a:r>
            <a:r>
              <a:rPr lang="es-AR" dirty="0" smtClean="0"/>
              <a:t>&gt;</a:t>
            </a:r>
            <a:endParaRPr lang="es-AR" dirty="0"/>
          </a:p>
        </p:txBody>
      </p:sp>
    </p:spTree>
    <p:extLst>
      <p:ext uri="{BB962C8B-B14F-4D97-AF65-F5344CB8AC3E}">
        <p14:creationId xmlns:p14="http://schemas.microsoft.com/office/powerpoint/2010/main" val="333357478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201136"/>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a:t>
            </a:r>
            <a:r>
              <a:rPr lang="es-AR" dirty="0" err="1"/>
              <a:t>tfoot</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tfoot</a:t>
            </a:r>
            <a:r>
              <a:rPr lang="es-AR" dirty="0"/>
              <a:t>&gt;</a:t>
            </a:r>
          </a:p>
          <a:p>
            <a:r>
              <a:rPr lang="es-AR" dirty="0"/>
              <a:t>  &lt;/</a:t>
            </a:r>
            <a:r>
              <a:rPr lang="es-AR" dirty="0" err="1"/>
              <a:t>table</a:t>
            </a:r>
            <a:r>
              <a:rPr lang="es-AR" dirty="0"/>
              <a:t>&gt;</a:t>
            </a:r>
          </a:p>
          <a:p>
            <a:r>
              <a:rPr lang="es-AR" dirty="0"/>
              <a:t>&lt;/div&gt;</a:t>
            </a:r>
          </a:p>
        </p:txBody>
      </p:sp>
    </p:spTree>
    <p:extLst>
      <p:ext uri="{BB962C8B-B14F-4D97-AF65-F5344CB8AC3E}">
        <p14:creationId xmlns:p14="http://schemas.microsoft.com/office/powerpoint/2010/main" val="14383643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4433148"/>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t>
            </a:r>
            <a:r>
              <a:rPr lang="es-ES" sz="2800" b="1" dirty="0" err="1" smtClean="0"/>
              <a:t>app.component.ts</a:t>
            </a:r>
            <a:endParaRPr lang="es-ES" sz="2800" dirty="0"/>
          </a:p>
          <a:p>
            <a:pPr marL="285750" indent="-285750">
              <a:buFont typeface="Arial" pitchFamily="34" charset="0"/>
              <a:buChar char="•"/>
            </a:pPr>
            <a:endParaRPr lang="es-ES" dirty="0"/>
          </a:p>
          <a:p>
            <a:r>
              <a:rPr lang="es-AR" dirty="0"/>
              <a:t>&lt;</a:t>
            </a:r>
            <a:r>
              <a:rPr lang="es-AR" dirty="0" err="1"/>
              <a:t>tfoot</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tfoot</a:t>
            </a:r>
            <a:r>
              <a:rPr lang="es-AR" dirty="0"/>
              <a:t>&gt;</a:t>
            </a:r>
          </a:p>
          <a:p>
            <a:r>
              <a:rPr lang="es-AR" dirty="0"/>
              <a:t>  &lt;/</a:t>
            </a:r>
            <a:r>
              <a:rPr lang="es-AR" dirty="0" err="1"/>
              <a:t>table</a:t>
            </a:r>
            <a:r>
              <a:rPr lang="es-AR" dirty="0"/>
              <a:t>&gt;</a:t>
            </a:r>
          </a:p>
          <a:p>
            <a:r>
              <a:rPr lang="es-AR" dirty="0"/>
              <a:t>&lt;/div&gt;</a:t>
            </a:r>
          </a:p>
        </p:txBody>
      </p:sp>
    </p:spTree>
    <p:extLst>
      <p:ext uri="{BB962C8B-B14F-4D97-AF65-F5344CB8AC3E}">
        <p14:creationId xmlns:p14="http://schemas.microsoft.com/office/powerpoint/2010/main" val="991691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nos permitirá generar nuestra primera App en Angular y se nos pedirá una sería de configuraciones para nuestro App.</a:t>
            </a:r>
          </a:p>
          <a:p>
            <a:endParaRPr lang="es-AR" b="1" dirty="0" smtClean="0"/>
          </a:p>
          <a:p>
            <a:r>
              <a:rPr lang="es-AR" b="1" dirty="0" smtClean="0"/>
              <a:t>        </a:t>
            </a:r>
            <a:r>
              <a:rPr lang="es-AR" b="1" dirty="0" err="1" smtClean="0"/>
              <a:t>ng</a:t>
            </a:r>
            <a:r>
              <a:rPr lang="es-AR" b="1" dirty="0" smtClean="0"/>
              <a:t> new {nombre de nuestra </a:t>
            </a:r>
            <a:r>
              <a:rPr lang="es-AR" b="1" dirty="0" err="1" smtClean="0"/>
              <a:t>app</a:t>
            </a:r>
            <a:r>
              <a:rPr lang="es-AR" b="1" dirty="0" smtClean="0"/>
              <a:t>}</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612" y="4514820"/>
            <a:ext cx="7984239" cy="157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8981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938115"/>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a:p>
          <a:p>
            <a:pPr marL="285750" lvl="1" indent="-285750">
              <a:buFont typeface="Arial" pitchFamily="34" charset="0"/>
              <a:buChar char="•"/>
            </a:pPr>
            <a:r>
              <a:rPr lang="es-AR" dirty="0" smtClean="0"/>
              <a:t>Dentro de nuestro archivo </a:t>
            </a:r>
            <a:r>
              <a:rPr lang="es-ES" dirty="0" smtClean="0"/>
              <a:t>el </a:t>
            </a:r>
            <a:r>
              <a:rPr lang="es-ES" dirty="0"/>
              <a:t>código de nuestro archivo </a:t>
            </a:r>
            <a:r>
              <a:rPr lang="es-ES" b="1" dirty="0" err="1" smtClean="0"/>
              <a:t>app.component.ts</a:t>
            </a:r>
            <a:endParaRPr lang="es-AR" dirty="0" smtClean="0"/>
          </a:p>
          <a:p>
            <a:r>
              <a:rPr lang="es-AR" dirty="0" smtClean="0"/>
              <a:t>…</a:t>
            </a:r>
          </a:p>
          <a:p>
            <a:endParaRPr lang="es-AR" u="sng" dirty="0"/>
          </a:p>
          <a:p>
            <a:r>
              <a:rPr lang="es-AR" dirty="0" err="1" smtClean="0"/>
              <a:t>export</a:t>
            </a:r>
            <a:r>
              <a:rPr lang="es-AR" dirty="0" smtClean="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'angular3app';</a:t>
            </a:r>
          </a:p>
          <a:p>
            <a:r>
              <a:rPr lang="es-AR" dirty="0"/>
              <a:t/>
            </a:r>
            <a:br>
              <a:rPr lang="es-AR" dirty="0"/>
            </a:br>
            <a:r>
              <a:rPr lang="es-AR" dirty="0"/>
              <a:t>  </a:t>
            </a:r>
            <a:r>
              <a:rPr lang="es-AR" dirty="0" err="1"/>
              <a:t>autos:Array</a:t>
            </a:r>
            <a:r>
              <a:rPr lang="es-AR" dirty="0"/>
              <a:t>&lt;</a:t>
            </a:r>
            <a:r>
              <a:rPr lang="es-AR" dirty="0" err="1"/>
              <a:t>any</a:t>
            </a:r>
            <a:r>
              <a:rPr lang="es-AR" dirty="0"/>
              <a:t>&gt;=[</a:t>
            </a:r>
          </a:p>
          <a:p>
            <a:r>
              <a:rPr lang="es-AR" dirty="0"/>
              <a:t>    {idauto:1,marca:"Ford",modelo:"Focus",kilometro:1234,anio:2019,ver:"linkver",modi:"linkmodi",eli:"likeli"},</a:t>
            </a:r>
          </a:p>
          <a:p>
            <a:r>
              <a:rPr lang="es-AR" dirty="0"/>
              <a:t>    {idauto:2,marca:"Chevrolet",modelo:"Corsa",kilometro:12334,anio:2021,ver:"linkver",modi:"linkmodi",eli:"likeli"},</a:t>
            </a:r>
          </a:p>
          <a:p>
            <a:r>
              <a:rPr lang="es-AR" dirty="0"/>
              <a:t>    {idauto:3,marca:"Volvo",modelo:"Focus",kilometro:13234,anio:2021,ver:"linkver",modi:"linkmodi",eli:"likeli"},</a:t>
            </a:r>
          </a:p>
          <a:p>
            <a:r>
              <a:rPr lang="es-AR" dirty="0"/>
              <a:t>    {idauto:4,marca:"Mercedez",modelo:"AZ123",kilometro:12354,anio:2019,ver:"linkver",modi:"linkmodi",eli:"likeli"}</a:t>
            </a:r>
          </a:p>
          <a:p>
            <a:r>
              <a:rPr lang="es-AR" dirty="0"/>
              <a:t>  </a:t>
            </a:r>
            <a:r>
              <a:rPr lang="es-AR" dirty="0" smtClean="0"/>
              <a:t>]</a:t>
            </a:r>
            <a:endParaRPr lang="es-ES" b="1" dirty="0"/>
          </a:p>
        </p:txBody>
      </p:sp>
    </p:spTree>
    <p:extLst>
      <p:ext uri="{BB962C8B-B14F-4D97-AF65-F5344CB8AC3E}">
        <p14:creationId xmlns:p14="http://schemas.microsoft.com/office/powerpoint/2010/main" val="36761101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546044"/>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endParaRPr lang="es-AR" sz="2800" dirty="0"/>
          </a:p>
        </p:txBody>
      </p:sp>
    </p:spTree>
    <p:extLst>
      <p:ext uri="{BB962C8B-B14F-4D97-AF65-F5344CB8AC3E}">
        <p14:creationId xmlns:p14="http://schemas.microsoft.com/office/powerpoint/2010/main" val="2000684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846296"/>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p>
          <a:p>
            <a:pPr marL="742950" lvl="1" indent="-285750">
              <a:buFont typeface="Arial" pitchFamily="34" charset="0"/>
              <a:buChar char="•"/>
            </a:pPr>
            <a:endParaRPr lang="es-ES" dirty="0"/>
          </a:p>
          <a:p>
            <a:pPr marL="285750" indent="-285750">
              <a:buFont typeface="Arial" pitchFamily="34" charset="0"/>
              <a:buChar char="•"/>
            </a:pPr>
            <a:r>
              <a:rPr lang="es-ES" dirty="0"/>
              <a:t>Agregar y trabajar con </a:t>
            </a:r>
            <a:r>
              <a:rPr lang="es-ES" b="1" dirty="0" err="1" smtClean="0"/>
              <a:t>Bootstrap</a:t>
            </a:r>
            <a:r>
              <a:rPr lang="es-ES" b="1" dirty="0" smtClean="0"/>
              <a:t>, </a:t>
            </a:r>
            <a:r>
              <a:rPr lang="es-ES" b="1" dirty="0" err="1" smtClean="0"/>
              <a:t>jquery</a:t>
            </a:r>
            <a:r>
              <a:rPr lang="es-ES" b="1" dirty="0" smtClean="0"/>
              <a:t> y </a:t>
            </a:r>
            <a:r>
              <a:rPr lang="es-ES" b="1" dirty="0" err="1" smtClean="0"/>
              <a:t>pooper</a:t>
            </a:r>
            <a:r>
              <a:rPr lang="es-ES" b="1" dirty="0" smtClean="0"/>
              <a:t>.</a:t>
            </a:r>
            <a:endParaRPr lang="es-ES" dirty="0"/>
          </a:p>
        </p:txBody>
      </p:sp>
    </p:spTree>
    <p:extLst>
      <p:ext uri="{BB962C8B-B14F-4D97-AF65-F5344CB8AC3E}">
        <p14:creationId xmlns:p14="http://schemas.microsoft.com/office/powerpoint/2010/main" val="184866804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869877"/>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p>
          <a:p>
            <a:pPr marL="742950" lvl="1" indent="-285750">
              <a:buFont typeface="Arial" pitchFamily="34" charset="0"/>
              <a:buChar char="•"/>
            </a:pPr>
            <a:endParaRPr lang="es-ES" dirty="0"/>
          </a:p>
          <a:p>
            <a:pPr marL="285750" indent="-285750">
              <a:buFont typeface="Arial" pitchFamily="34" charset="0"/>
              <a:buChar char="•"/>
            </a:pPr>
            <a:r>
              <a:rPr lang="es-ES" dirty="0" smtClean="0"/>
              <a:t>Instalamos mediante la siguiente línea de comando las siguientes librerías con las que trabajaremos en </a:t>
            </a:r>
            <a:r>
              <a:rPr lang="es-ES" dirty="0"/>
              <a:t>esta aplicación </a:t>
            </a:r>
            <a:r>
              <a:rPr lang="es-ES" dirty="0" smtClean="0"/>
              <a:t>«</a:t>
            </a:r>
            <a:r>
              <a:rPr lang="es-ES" dirty="0" err="1" smtClean="0"/>
              <a:t>npm</a:t>
            </a:r>
            <a:r>
              <a:rPr lang="es-ES" dirty="0" smtClean="0"/>
              <a:t> </a:t>
            </a:r>
            <a:r>
              <a:rPr lang="es-ES" dirty="0"/>
              <a:t>i </a:t>
            </a:r>
            <a:r>
              <a:rPr lang="es-ES" dirty="0" err="1"/>
              <a:t>bootstrap</a:t>
            </a:r>
            <a:r>
              <a:rPr lang="es-ES" dirty="0"/>
              <a:t> </a:t>
            </a:r>
            <a:r>
              <a:rPr lang="es-ES" dirty="0" err="1"/>
              <a:t>jquery</a:t>
            </a:r>
            <a:r>
              <a:rPr lang="es-ES" dirty="0"/>
              <a:t> popper.js </a:t>
            </a:r>
            <a:r>
              <a:rPr lang="es-ES" dirty="0" smtClean="0"/>
              <a:t>–</a:t>
            </a:r>
            <a:r>
              <a:rPr lang="es-ES" dirty="0" err="1" smtClean="0"/>
              <a:t>save</a:t>
            </a:r>
            <a:r>
              <a:rPr lang="es-ES" dirty="0" smtClean="0"/>
              <a:t>», comando que nos agrega las librerías de </a:t>
            </a:r>
            <a:r>
              <a:rPr lang="es-ES" b="1" dirty="0" err="1" smtClean="0"/>
              <a:t>Bootstrap</a:t>
            </a:r>
            <a:r>
              <a:rPr lang="es-ES" b="1" dirty="0" smtClean="0"/>
              <a:t>, </a:t>
            </a:r>
            <a:r>
              <a:rPr lang="es-ES" b="1" dirty="0" err="1" smtClean="0"/>
              <a:t>jquery</a:t>
            </a:r>
            <a:r>
              <a:rPr lang="es-ES" b="1" dirty="0" smtClean="0"/>
              <a:t> </a:t>
            </a:r>
            <a:r>
              <a:rPr lang="es-ES" dirty="0"/>
              <a:t>y</a:t>
            </a:r>
            <a:r>
              <a:rPr lang="es-ES" b="1" dirty="0" smtClean="0"/>
              <a:t> </a:t>
            </a:r>
            <a:r>
              <a:rPr lang="es-ES" b="1" dirty="0" err="1" smtClean="0"/>
              <a:t>popper</a:t>
            </a:r>
            <a:r>
              <a:rPr lang="es-ES" b="1" dirty="0" smtClean="0"/>
              <a:t>. </a:t>
            </a:r>
            <a:endParaRPr lang="es-ES" dirty="0"/>
          </a:p>
        </p:txBody>
      </p:sp>
    </p:spTree>
    <p:extLst>
      <p:ext uri="{BB962C8B-B14F-4D97-AF65-F5344CB8AC3E}">
        <p14:creationId xmlns:p14="http://schemas.microsoft.com/office/powerpoint/2010/main" val="368338120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5108714"/>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Generado nuestro proyecto y agregada las librerías deberemos de configurar los respectivos </a:t>
            </a:r>
            <a:r>
              <a:rPr lang="es-ES" dirty="0" err="1" smtClean="0"/>
              <a:t>path</a:t>
            </a:r>
            <a:r>
              <a:rPr lang="es-ES" dirty="0" smtClean="0"/>
              <a:t> a las mismas dentro del archivo </a:t>
            </a:r>
            <a:r>
              <a:rPr lang="es-ES" dirty="0" err="1" smtClean="0"/>
              <a:t>app.modult.ts</a:t>
            </a:r>
            <a:r>
              <a:rPr lang="es-ES" dirty="0" smtClean="0"/>
              <a:t>, aquí se deberán de referenciar a las ubicaciones que disponen las librerías dentro del la aplicación.</a:t>
            </a:r>
          </a:p>
          <a:p>
            <a:pPr marL="285750" indent="-285750">
              <a:buFont typeface="Arial" pitchFamily="34" charset="0"/>
              <a:buChar char="•"/>
            </a:pPr>
            <a:endParaRPr lang="es-ES" dirty="0"/>
          </a:p>
          <a:p>
            <a:pPr marL="285750" indent="-285750">
              <a:buFont typeface="Arial" pitchFamily="34" charset="0"/>
              <a:buChar char="•"/>
            </a:pPr>
            <a:r>
              <a:rPr lang="es-ES" dirty="0" smtClean="0"/>
              <a:t>Dentro del archivo </a:t>
            </a:r>
            <a:r>
              <a:rPr lang="es-ES" b="1" dirty="0" err="1" smtClean="0"/>
              <a:t>angular.json</a:t>
            </a:r>
            <a:r>
              <a:rPr lang="es-ES" b="1" dirty="0" smtClean="0"/>
              <a:t>, </a:t>
            </a:r>
            <a:r>
              <a:rPr lang="es-ES" dirty="0" smtClean="0"/>
              <a:t>registramos las librerías agregadas anteriormente.</a:t>
            </a:r>
            <a:endParaRPr lang="es-ES" dirty="0"/>
          </a:p>
          <a:p>
            <a:r>
              <a:rPr lang="es-AR" dirty="0" smtClean="0"/>
              <a:t>	</a:t>
            </a:r>
            <a:r>
              <a:rPr lang="es-AR" dirty="0"/>
              <a:t> </a:t>
            </a:r>
            <a:r>
              <a:rPr lang="es-AR" dirty="0" smtClean="0"/>
              <a:t>… </a:t>
            </a:r>
            <a:r>
              <a:rPr lang="es-AR" dirty="0"/>
              <a:t>],</a:t>
            </a:r>
          </a:p>
          <a:p>
            <a:r>
              <a:rPr lang="es-AR" dirty="0"/>
              <a:t>            "</a:t>
            </a:r>
            <a:r>
              <a:rPr lang="es-AR" dirty="0" err="1"/>
              <a:t>styles</a:t>
            </a:r>
            <a:r>
              <a:rPr lang="es-AR" dirty="0"/>
              <a:t>": [</a:t>
            </a:r>
          </a:p>
          <a:p>
            <a:r>
              <a:rPr lang="es-AR" dirty="0"/>
              <a:t>              "</a:t>
            </a:r>
            <a:r>
              <a:rPr lang="es-AR" dirty="0" err="1"/>
              <a:t>src</a:t>
            </a:r>
            <a:r>
              <a:rPr lang="es-AR" dirty="0"/>
              <a:t>/styles.css",</a:t>
            </a:r>
          </a:p>
          <a:p>
            <a:r>
              <a:rPr lang="es-AR" dirty="0"/>
              <a:t>              "</a:t>
            </a:r>
            <a:r>
              <a:rPr lang="es-AR" dirty="0" err="1"/>
              <a:t>node</a:t>
            </a:r>
            <a:r>
              <a:rPr lang="es-AR" dirty="0"/>
              <a:t>-modules/</a:t>
            </a:r>
            <a:r>
              <a:rPr lang="es-AR" dirty="0" err="1"/>
              <a:t>bootstrap</a:t>
            </a:r>
            <a:r>
              <a:rPr lang="es-AR" dirty="0"/>
              <a:t>/</a:t>
            </a:r>
            <a:r>
              <a:rPr lang="es-AR" dirty="0" err="1"/>
              <a:t>dist</a:t>
            </a:r>
            <a:r>
              <a:rPr lang="es-AR" dirty="0"/>
              <a:t>/</a:t>
            </a:r>
            <a:r>
              <a:rPr lang="es-AR" dirty="0" err="1"/>
              <a:t>css</a:t>
            </a:r>
            <a:r>
              <a:rPr lang="es-AR" dirty="0"/>
              <a:t>/bootstrap.min.css"</a:t>
            </a:r>
          </a:p>
          <a:p>
            <a:r>
              <a:rPr lang="es-AR" dirty="0"/>
              <a:t>            ],</a:t>
            </a:r>
          </a:p>
          <a:p>
            <a:r>
              <a:rPr lang="es-AR" dirty="0"/>
              <a:t>            "scripts": [</a:t>
            </a:r>
          </a:p>
          <a:p>
            <a:r>
              <a:rPr lang="es-AR" dirty="0"/>
              <a:t>              "</a:t>
            </a:r>
            <a:r>
              <a:rPr lang="es-AR" dirty="0" err="1"/>
              <a:t>node</a:t>
            </a:r>
            <a:r>
              <a:rPr lang="es-AR" dirty="0"/>
              <a:t>-modules/</a:t>
            </a:r>
            <a:r>
              <a:rPr lang="es-AR" dirty="0" err="1"/>
              <a:t>jquery</a:t>
            </a:r>
            <a:r>
              <a:rPr lang="es-AR" dirty="0"/>
              <a:t>/</a:t>
            </a:r>
            <a:r>
              <a:rPr lang="es-AR" dirty="0" err="1"/>
              <a:t>dist</a:t>
            </a:r>
            <a:r>
              <a:rPr lang="es-AR" dirty="0"/>
              <a:t>/jquery.slim.min.js",</a:t>
            </a:r>
          </a:p>
          <a:p>
            <a:r>
              <a:rPr lang="es-AR" dirty="0"/>
              <a:t>              "</a:t>
            </a:r>
            <a:r>
              <a:rPr lang="es-AR" dirty="0" err="1"/>
              <a:t>node</a:t>
            </a:r>
            <a:r>
              <a:rPr lang="es-AR" dirty="0"/>
              <a:t>-modules/popper.js/</a:t>
            </a:r>
            <a:r>
              <a:rPr lang="es-AR" dirty="0" err="1"/>
              <a:t>dist</a:t>
            </a:r>
            <a:r>
              <a:rPr lang="es-AR" dirty="0"/>
              <a:t>/</a:t>
            </a:r>
            <a:r>
              <a:rPr lang="es-AR" dirty="0" err="1"/>
              <a:t>umd</a:t>
            </a:r>
            <a:r>
              <a:rPr lang="es-AR" dirty="0"/>
              <a:t>/popper.min.js",</a:t>
            </a:r>
          </a:p>
          <a:p>
            <a:r>
              <a:rPr lang="es-AR" dirty="0"/>
              <a:t>              "</a:t>
            </a:r>
            <a:r>
              <a:rPr lang="es-AR" dirty="0" err="1"/>
              <a:t>node</a:t>
            </a:r>
            <a:r>
              <a:rPr lang="es-AR" dirty="0"/>
              <a:t>-modules/</a:t>
            </a:r>
            <a:r>
              <a:rPr lang="es-AR" dirty="0" err="1"/>
              <a:t>bootstrap</a:t>
            </a:r>
            <a:r>
              <a:rPr lang="es-AR" dirty="0"/>
              <a:t>/</a:t>
            </a:r>
            <a:r>
              <a:rPr lang="es-AR" dirty="0" err="1"/>
              <a:t>dist</a:t>
            </a:r>
            <a:r>
              <a:rPr lang="es-AR" dirty="0"/>
              <a:t>/</a:t>
            </a:r>
            <a:r>
              <a:rPr lang="es-AR" dirty="0" err="1"/>
              <a:t>js</a:t>
            </a:r>
            <a:r>
              <a:rPr lang="es-AR" dirty="0"/>
              <a:t>/bootstrap.min.js"</a:t>
            </a:r>
          </a:p>
          <a:p>
            <a:r>
              <a:rPr lang="es-AR" dirty="0"/>
              <a:t>            </a:t>
            </a:r>
            <a:r>
              <a:rPr lang="es-AR" dirty="0" smtClean="0"/>
              <a:t>] …</a:t>
            </a:r>
            <a:endParaRPr lang="es-AR" dirty="0"/>
          </a:p>
        </p:txBody>
      </p:sp>
    </p:spTree>
    <p:extLst>
      <p:ext uri="{BB962C8B-B14F-4D97-AF65-F5344CB8AC3E}">
        <p14:creationId xmlns:p14="http://schemas.microsoft.com/office/powerpoint/2010/main" val="121950552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474093"/>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la línea respectiva para trabajar con formularios dentro del archivo </a:t>
            </a:r>
            <a:r>
              <a:rPr lang="es-ES" b="1" dirty="0" err="1" smtClean="0"/>
              <a:t>app.module.ts</a:t>
            </a:r>
            <a:r>
              <a:rPr lang="es-ES" b="1" dirty="0" smtClean="0"/>
              <a:t>, </a:t>
            </a:r>
            <a:r>
              <a:rPr lang="es-ES" dirty="0" smtClean="0"/>
              <a:t>y agregamos nuestro comando </a:t>
            </a:r>
            <a:r>
              <a:rPr lang="es-AR" b="1" dirty="0" err="1" smtClean="0"/>
              <a:t>FormsModule</a:t>
            </a:r>
            <a:r>
              <a:rPr lang="es-ES" dirty="0" smtClean="0"/>
              <a:t>.</a:t>
            </a:r>
            <a:endParaRPr lang="es-ES" dirty="0"/>
          </a:p>
          <a:p>
            <a:r>
              <a:rPr lang="es-AR" dirty="0" smtClean="0"/>
              <a:t>	…</a:t>
            </a:r>
            <a:r>
              <a:rPr lang="es-AR" dirty="0"/>
              <a:t>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a:t>
            </a:r>
          </a:p>
          <a:p>
            <a:r>
              <a:rPr lang="es-AR" dirty="0"/>
              <a:t>    </a:t>
            </a:r>
            <a:r>
              <a:rPr lang="es-AR" dirty="0" err="1"/>
              <a:t>FormsModule</a:t>
            </a:r>
            <a:endParaRPr lang="es-AR" dirty="0"/>
          </a:p>
          <a:p>
            <a:r>
              <a:rPr lang="es-AR" dirty="0"/>
              <a:t>  ],</a:t>
            </a:r>
          </a:p>
          <a:p>
            <a:r>
              <a:rPr lang="es-AR" dirty="0"/>
              <a:t>  </a:t>
            </a:r>
            <a:r>
              <a:rPr lang="es-AR" dirty="0" err="1"/>
              <a:t>providers</a:t>
            </a:r>
            <a:r>
              <a:rPr lang="es-AR" dirty="0"/>
              <a:t>: </a:t>
            </a:r>
            <a:r>
              <a:rPr lang="es-AR" dirty="0" smtClean="0"/>
              <a:t>[],</a:t>
            </a:r>
          </a:p>
          <a:p>
            <a:r>
              <a:rPr lang="es-ES" dirty="0" smtClean="0"/>
              <a:t>…</a:t>
            </a:r>
            <a:endParaRPr lang="es-AR" dirty="0"/>
          </a:p>
        </p:txBody>
      </p:sp>
    </p:spTree>
    <p:extLst>
      <p:ext uri="{BB962C8B-B14F-4D97-AF65-F5344CB8AC3E}">
        <p14:creationId xmlns:p14="http://schemas.microsoft.com/office/powerpoint/2010/main" val="20638152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Generamos nuestra clase cargo a la que le llamaremos </a:t>
            </a:r>
            <a:r>
              <a:rPr lang="es-ES" b="1" dirty="0" err="1" smtClean="0"/>
              <a:t>cargo.model.ts</a:t>
            </a:r>
            <a:r>
              <a:rPr lang="es-ES" dirty="0" smtClean="0"/>
              <a:t> dentro de nuestra carpeta </a:t>
            </a:r>
            <a:r>
              <a:rPr lang="es-ES" dirty="0" err="1" smtClean="0"/>
              <a:t>app</a:t>
            </a:r>
            <a:r>
              <a:rPr lang="es-ES" dirty="0" smtClean="0"/>
              <a:t>.</a:t>
            </a:r>
          </a:p>
          <a:p>
            <a:pPr marL="285750" indent="-285750">
              <a:buFont typeface="Arial" pitchFamily="34" charset="0"/>
              <a:buChar char="•"/>
            </a:pPr>
            <a:endParaRPr lang="es-ES" dirty="0"/>
          </a:p>
          <a:p>
            <a:r>
              <a:rPr lang="es-AR" dirty="0" err="1"/>
              <a:t>export</a:t>
            </a:r>
            <a:r>
              <a:rPr lang="es-AR" dirty="0"/>
              <a:t> </a:t>
            </a:r>
            <a:r>
              <a:rPr lang="es-AR" dirty="0" err="1"/>
              <a:t>class</a:t>
            </a:r>
            <a:r>
              <a:rPr lang="es-AR" dirty="0"/>
              <a:t> Cargo {</a:t>
            </a:r>
          </a:p>
          <a:p>
            <a:r>
              <a:rPr lang="es-AR" dirty="0"/>
              <a:t>//Atributo</a:t>
            </a:r>
          </a:p>
          <a:p>
            <a:r>
              <a:rPr lang="es-AR" dirty="0"/>
              <a:t>//Cargo</a:t>
            </a:r>
          </a:p>
          <a:p>
            <a:r>
              <a:rPr lang="es-AR" dirty="0" err="1"/>
              <a:t>vccargo:string</a:t>
            </a:r>
            <a:r>
              <a:rPr lang="es-AR" dirty="0"/>
              <a:t>="";</a:t>
            </a:r>
          </a:p>
          <a:p>
            <a:r>
              <a:rPr lang="es-AR" dirty="0"/>
              <a:t>//Nombre Empresa</a:t>
            </a:r>
          </a:p>
          <a:p>
            <a:r>
              <a:rPr lang="es-AR" dirty="0" err="1"/>
              <a:t>vcempresa:string</a:t>
            </a:r>
            <a:r>
              <a:rPr lang="es-AR" dirty="0"/>
              <a:t>=""; </a:t>
            </a:r>
          </a:p>
          <a:p>
            <a:r>
              <a:rPr lang="es-AR" dirty="0"/>
              <a:t>//Cantidad de meses que trabajo (antigüedad)</a:t>
            </a:r>
          </a:p>
          <a:p>
            <a:r>
              <a:rPr lang="es-AR" dirty="0" err="1"/>
              <a:t>vcantiguedad:number</a:t>
            </a:r>
            <a:r>
              <a:rPr lang="es-AR" dirty="0"/>
              <a:t>=0;</a:t>
            </a:r>
          </a:p>
          <a:p>
            <a:r>
              <a:rPr lang="es-AR" dirty="0" smtClean="0"/>
              <a:t>//</a:t>
            </a:r>
            <a:r>
              <a:rPr lang="es-AR" dirty="0"/>
              <a:t>Teléfono de </a:t>
            </a:r>
            <a:r>
              <a:rPr lang="es-AR" dirty="0" smtClean="0"/>
              <a:t>contacto</a:t>
            </a:r>
            <a:endParaRPr lang="es-AR" dirty="0"/>
          </a:p>
          <a:p>
            <a:r>
              <a:rPr lang="es-AR" dirty="0" err="1" smtClean="0"/>
              <a:t>vctelcontacto:string</a:t>
            </a:r>
            <a:r>
              <a:rPr lang="es-AR" dirty="0" smtClean="0"/>
              <a:t>="";</a:t>
            </a:r>
            <a:endParaRPr lang="es-AR" dirty="0"/>
          </a:p>
        </p:txBody>
      </p:sp>
    </p:spTree>
    <p:extLst>
      <p:ext uri="{BB962C8B-B14F-4D97-AF65-F5344CB8AC3E}">
        <p14:creationId xmlns:p14="http://schemas.microsoft.com/office/powerpoint/2010/main" val="36667425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Generamos nuestra clase cargo a la que le llamaremos </a:t>
            </a:r>
            <a:r>
              <a:rPr lang="es-ES" b="1" dirty="0" err="1" smtClean="0"/>
              <a:t>cargo.model.ts</a:t>
            </a:r>
            <a:r>
              <a:rPr lang="es-ES" dirty="0" smtClean="0"/>
              <a:t> dentro de nuestra carpeta </a:t>
            </a:r>
            <a:r>
              <a:rPr lang="es-ES" dirty="0" err="1" smtClean="0"/>
              <a:t>app</a:t>
            </a:r>
            <a:r>
              <a:rPr lang="es-ES" dirty="0" smtClean="0"/>
              <a:t>.</a:t>
            </a:r>
          </a:p>
          <a:p>
            <a:pPr marL="285750" indent="-285750">
              <a:buFont typeface="Arial" pitchFamily="34" charset="0"/>
              <a:buChar char="•"/>
            </a:pPr>
            <a:endParaRPr lang="es-ES" dirty="0"/>
          </a:p>
          <a:p>
            <a:r>
              <a:rPr lang="es-AR" dirty="0"/>
              <a:t/>
            </a:r>
            <a:br>
              <a:rPr lang="es-AR" dirty="0"/>
            </a:br>
            <a:r>
              <a:rPr lang="es-AR" dirty="0"/>
              <a:t>//Constructor</a:t>
            </a:r>
          </a:p>
          <a:p>
            <a:r>
              <a:rPr lang="es-AR" dirty="0" smtClean="0"/>
              <a:t>constructor(</a:t>
            </a:r>
            <a:r>
              <a:rPr lang="es-AR" dirty="0" err="1" smtClean="0"/>
              <a:t>cargo:string,empresa:string,antiguedad:number,tel:string</a:t>
            </a:r>
            <a:r>
              <a:rPr lang="es-AR" dirty="0"/>
              <a:t>){</a:t>
            </a:r>
          </a:p>
          <a:p>
            <a:r>
              <a:rPr lang="es-AR" dirty="0"/>
              <a:t>    </a:t>
            </a:r>
            <a:r>
              <a:rPr lang="es-AR" dirty="0" err="1"/>
              <a:t>this.vccargo</a:t>
            </a:r>
            <a:r>
              <a:rPr lang="es-AR" dirty="0"/>
              <a:t>=cargo;</a:t>
            </a:r>
          </a:p>
          <a:p>
            <a:r>
              <a:rPr lang="es-AR" dirty="0"/>
              <a:t>    </a:t>
            </a:r>
            <a:r>
              <a:rPr lang="es-AR" dirty="0" err="1"/>
              <a:t>this.vcempresa</a:t>
            </a:r>
            <a:r>
              <a:rPr lang="es-AR" dirty="0"/>
              <a:t>=empresa;</a:t>
            </a:r>
          </a:p>
          <a:p>
            <a:r>
              <a:rPr lang="es-AR" dirty="0"/>
              <a:t>    </a:t>
            </a:r>
            <a:r>
              <a:rPr lang="es-AR" dirty="0" err="1"/>
              <a:t>this.vcantiguedad</a:t>
            </a:r>
            <a:r>
              <a:rPr lang="es-AR" dirty="0"/>
              <a:t>=</a:t>
            </a:r>
            <a:r>
              <a:rPr lang="es-AR" dirty="0" err="1"/>
              <a:t>antiguedad</a:t>
            </a:r>
            <a:r>
              <a:rPr lang="es-AR" dirty="0"/>
              <a:t>;</a:t>
            </a:r>
          </a:p>
          <a:p>
            <a:r>
              <a:rPr lang="es-AR" dirty="0"/>
              <a:t>    </a:t>
            </a:r>
            <a:r>
              <a:rPr lang="es-AR" dirty="0" err="1"/>
              <a:t>this.vctelcontacto</a:t>
            </a:r>
            <a:r>
              <a:rPr lang="es-AR" dirty="0"/>
              <a:t>=</a:t>
            </a:r>
            <a:r>
              <a:rPr lang="es-AR" dirty="0" err="1"/>
              <a:t>tel</a:t>
            </a:r>
            <a:r>
              <a:rPr lang="es-AR" dirty="0"/>
              <a:t>;</a:t>
            </a:r>
          </a:p>
          <a:p>
            <a:r>
              <a:rPr lang="es-AR" dirty="0"/>
              <a:t>}</a:t>
            </a:r>
          </a:p>
          <a:p>
            <a:r>
              <a:rPr lang="es-AR" dirty="0"/>
              <a:t/>
            </a:r>
            <a:br>
              <a:rPr lang="es-AR" dirty="0"/>
            </a:br>
            <a:r>
              <a:rPr lang="es-AR" dirty="0"/>
              <a:t>//</a:t>
            </a:r>
            <a:r>
              <a:rPr lang="es-AR" dirty="0" err="1"/>
              <a:t>Metodos</a:t>
            </a:r>
            <a:endParaRPr lang="es-AR" dirty="0"/>
          </a:p>
          <a:p>
            <a:r>
              <a:rPr lang="es-AR" dirty="0"/>
              <a:t>}</a:t>
            </a:r>
          </a:p>
        </p:txBody>
      </p:sp>
    </p:spTree>
    <p:extLst>
      <p:ext uri="{BB962C8B-B14F-4D97-AF65-F5344CB8AC3E}">
        <p14:creationId xmlns:p14="http://schemas.microsoft.com/office/powerpoint/2010/main" val="25475225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unos cuantos cargos dentro de un arreglo que se creara en el archivo </a:t>
            </a:r>
            <a:r>
              <a:rPr lang="es-ES" b="1" dirty="0" err="1" smtClean="0"/>
              <a:t>app.component.ts</a:t>
            </a:r>
            <a:r>
              <a:rPr lang="es-ES" dirty="0" smtClean="0"/>
              <a:t>.</a:t>
            </a:r>
          </a:p>
          <a:p>
            <a:pPr marL="285750" indent="-285750">
              <a:buFont typeface="Arial" pitchFamily="34" charset="0"/>
              <a:buChar char="•"/>
            </a:pPr>
            <a:endParaRPr lang="es-ES" dirty="0"/>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err="1"/>
              <a:t>import</a:t>
            </a:r>
            <a:r>
              <a:rPr lang="es-AR" dirty="0"/>
              <a:t> { Cargo } </a:t>
            </a:r>
            <a:r>
              <a:rPr lang="es-AR" dirty="0" err="1"/>
              <a:t>from</a:t>
            </a:r>
            <a:r>
              <a:rPr lang="es-AR" dirty="0"/>
              <a:t> './</a:t>
            </a:r>
            <a:r>
              <a:rPr lang="es-AR" dirty="0" err="1"/>
              <a:t>cargo.model</a:t>
            </a:r>
            <a:r>
              <a:rPr lang="es-AR" dirty="0"/>
              <a:t>';</a:t>
            </a:r>
          </a:p>
          <a:p>
            <a:r>
              <a:rPr lang="es-AR" dirty="0"/>
              <a:t/>
            </a:r>
            <a:br>
              <a:rPr lang="es-AR" dirty="0"/>
            </a:br>
            <a:r>
              <a:rPr lang="es-AR" dirty="0" smtClean="0"/>
              <a:t>…</a:t>
            </a:r>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titulo = 'Listado de cargos';</a:t>
            </a:r>
          </a:p>
          <a:p>
            <a:r>
              <a:rPr lang="es-AR" dirty="0"/>
              <a:t/>
            </a:r>
            <a:br>
              <a:rPr lang="es-AR" dirty="0"/>
            </a:br>
            <a:r>
              <a:rPr lang="es-AR" dirty="0"/>
              <a:t>  </a:t>
            </a:r>
            <a:r>
              <a:rPr lang="es-AR" dirty="0" err="1"/>
              <a:t>cargos:Cargo</a:t>
            </a:r>
            <a:r>
              <a:rPr lang="es-AR" dirty="0"/>
              <a:t>[]=[</a:t>
            </a:r>
          </a:p>
          <a:p>
            <a:r>
              <a:rPr lang="es-AR" dirty="0"/>
              <a:t>    new Cargo("Programador","Sony",</a:t>
            </a:r>
            <a:r>
              <a:rPr lang="es-AR" dirty="0" smtClean="0"/>
              <a:t>3,"</a:t>
            </a:r>
            <a:r>
              <a:rPr lang="es-AR" dirty="0"/>
              <a:t>123456"),</a:t>
            </a:r>
          </a:p>
          <a:p>
            <a:r>
              <a:rPr lang="es-AR" dirty="0"/>
              <a:t>    new Cargo("Analista","PS",4</a:t>
            </a:r>
            <a:r>
              <a:rPr lang="es-AR" dirty="0" smtClean="0"/>
              <a:t>,"12309821</a:t>
            </a:r>
            <a:r>
              <a:rPr lang="es-AR" dirty="0"/>
              <a:t>"),</a:t>
            </a:r>
          </a:p>
          <a:p>
            <a:r>
              <a:rPr lang="es-AR" dirty="0"/>
              <a:t>    new Cargo("</a:t>
            </a:r>
            <a:r>
              <a:rPr lang="es-AR" dirty="0" err="1"/>
              <a:t>Diseñador","Expreso</a:t>
            </a:r>
            <a:r>
              <a:rPr lang="es-AR" dirty="0"/>
              <a:t> Rivadavia",3</a:t>
            </a:r>
            <a:r>
              <a:rPr lang="es-AR" dirty="0" smtClean="0"/>
              <a:t>,"123098</a:t>
            </a:r>
            <a:r>
              <a:rPr lang="es-AR" dirty="0"/>
              <a:t>"),</a:t>
            </a:r>
          </a:p>
          <a:p>
            <a:r>
              <a:rPr lang="es-AR" dirty="0"/>
              <a:t>    new Cargo("Animador","Andreani",5</a:t>
            </a:r>
            <a:r>
              <a:rPr lang="es-AR" dirty="0" smtClean="0"/>
              <a:t>,"1234452</a:t>
            </a:r>
            <a:r>
              <a:rPr lang="es-AR" dirty="0"/>
              <a:t>"),</a:t>
            </a:r>
          </a:p>
          <a:p>
            <a:r>
              <a:rPr lang="es-AR" dirty="0"/>
              <a:t>  ]</a:t>
            </a:r>
          </a:p>
          <a:p>
            <a:r>
              <a:rPr lang="es-AR" dirty="0"/>
              <a:t>}</a:t>
            </a:r>
          </a:p>
        </p:txBody>
      </p:sp>
    </p:spTree>
    <p:extLst>
      <p:ext uri="{BB962C8B-B14F-4D97-AF65-F5344CB8AC3E}">
        <p14:creationId xmlns:p14="http://schemas.microsoft.com/office/powerpoint/2010/main" val="9324926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296672"/>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Borramos y reconstruimos una aplicación sencilla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"&gt;</a:t>
            </a:r>
          </a:p>
          <a:p>
            <a:r>
              <a:rPr lang="es-AR" dirty="0"/>
              <a:t>        {{i+1}} {{</a:t>
            </a:r>
            <a:r>
              <a:rPr lang="es-AR" dirty="0" err="1"/>
              <a:t>cargo.vccargo</a:t>
            </a:r>
            <a:r>
              <a:rPr lang="es-AR" dirty="0"/>
              <a:t>}} {{</a:t>
            </a:r>
            <a:r>
              <a:rPr lang="es-AR" dirty="0" err="1"/>
              <a:t>cargo.vcempresa</a:t>
            </a:r>
            <a:r>
              <a:rPr lang="es-AR" dirty="0"/>
              <a:t>}} {{</a:t>
            </a:r>
            <a:r>
              <a:rPr lang="es-AR" dirty="0" err="1"/>
              <a:t>cargo.vcantiguedad</a:t>
            </a:r>
            <a:r>
              <a:rPr lang="es-AR" dirty="0"/>
              <a:t>}} </a:t>
            </a:r>
            <a:r>
              <a:rPr lang="es-AR" dirty="0" smtClean="0"/>
              <a:t>{{</a:t>
            </a:r>
            <a:r>
              <a:rPr lang="es-AR" dirty="0" err="1"/>
              <a:t>cargo.vctelcontacto</a:t>
            </a:r>
            <a:r>
              <a:rPr lang="es-AR" dirty="0"/>
              <a:t>}}</a:t>
            </a:r>
          </a:p>
          <a:p>
            <a:r>
              <a:rPr lang="es-AR" dirty="0"/>
              <a:t>      &lt;/div&gt;</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593803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42" y="4219999"/>
            <a:ext cx="8337427" cy="150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4">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nuestra primera App no vamos a requerir </a:t>
            </a:r>
            <a:r>
              <a:rPr lang="es-ES" dirty="0" err="1" smtClean="0">
                <a:solidFill>
                  <a:srgbClr val="000000"/>
                </a:solidFill>
                <a:latin typeface="Calibri" panose="020F0502020204030204" pitchFamily="34" charset="0"/>
              </a:rPr>
              <a:t>Routing</a:t>
            </a:r>
            <a:r>
              <a:rPr lang="es-ES" dirty="0" smtClean="0">
                <a:solidFill>
                  <a:srgbClr val="000000"/>
                </a:solidFill>
                <a:latin typeface="Calibri" panose="020F0502020204030204" pitchFamily="34" charset="0"/>
              </a:rPr>
              <a:t> por consiguiente respondemos No (N)</a:t>
            </a:r>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75" y="3158986"/>
            <a:ext cx="6382999" cy="125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doblada hacia arriba"/>
          <p:cNvSpPr/>
          <p:nvPr/>
        </p:nvSpPr>
        <p:spPr>
          <a:xfrm rot="5400000">
            <a:off x="2670397"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874184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24469"/>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="col" </a:t>
            </a:r>
            <a:r>
              <a:rPr lang="es-AR" dirty="0" err="1"/>
              <a:t>style</a:t>
            </a:r>
            <a:r>
              <a:rPr lang="es-AR" dirty="0"/>
              <a:t>="</a:t>
            </a:r>
            <a:r>
              <a:rPr lang="es-AR" dirty="0" err="1"/>
              <a:t>text-align</a:t>
            </a:r>
            <a:r>
              <a:rPr lang="es-AR" dirty="0"/>
              <a:t>: center;"&gt;&lt;h1&gt;{{titulo}}&lt;/h1&gt;&lt;/div&gt;</a:t>
            </a:r>
          </a:p>
          <a:p>
            <a:r>
              <a:rPr lang="es-AR" dirty="0"/>
              <a:t>  &lt;</a:t>
            </a:r>
            <a:r>
              <a:rPr lang="es-AR" dirty="0" err="1"/>
              <a:t>br</a:t>
            </a:r>
            <a:r>
              <a:rPr lang="es-AR" dirty="0"/>
              <a:t>&gt;&lt;</a:t>
            </a:r>
            <a:r>
              <a:rPr lang="es-AR" dirty="0" err="1"/>
              <a:t>br</a:t>
            </a:r>
            <a:r>
              <a:rPr lang="es-AR" dirty="0"/>
              <a:t>&gt;</a:t>
            </a:r>
          </a:p>
          <a:p>
            <a:r>
              <a:rPr lang="es-AR" dirty="0"/>
              <a:t/>
            </a:r>
            <a:br>
              <a:rPr lang="es-AR" dirty="0"/>
            </a:br>
            <a:r>
              <a:rPr lang="es-AR" dirty="0"/>
              <a:t>  &lt;</a:t>
            </a:r>
            <a:r>
              <a:rPr lang="es-AR" dirty="0" err="1"/>
              <a:t>form</a:t>
            </a:r>
            <a:r>
              <a:rPr lang="es-AR" dirty="0"/>
              <a:t> </a:t>
            </a:r>
            <a:r>
              <a:rPr lang="es-AR" dirty="0" err="1"/>
              <a:t>action</a:t>
            </a:r>
            <a:r>
              <a:rPr lang="es-AR" dirty="0"/>
              <a:t>="" </a:t>
            </a:r>
            <a:r>
              <a:rPr lang="es-AR" dirty="0" err="1"/>
              <a:t>class</a:t>
            </a:r>
            <a:r>
              <a:rPr lang="es-AR" dirty="0"/>
              <a:t>="</a:t>
            </a:r>
            <a:r>
              <a:rPr lang="es-AR" dirty="0" err="1"/>
              <a:t>form-group</a:t>
            </a:r>
            <a:r>
              <a:rPr lang="es-AR" dirty="0"/>
              <a:t> </a:t>
            </a:r>
            <a:r>
              <a:rPr lang="es-AR" dirty="0" err="1"/>
              <a:t>row</a:t>
            </a:r>
            <a:r>
              <a:rPr lang="es-AR" dirty="0"/>
              <a:t>"&gt;</a:t>
            </a:r>
          </a:p>
          <a:p>
            <a:r>
              <a:rPr lang="es-AR" dirty="0"/>
              <a:t>    &lt;!--Cargo--&gt;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="cargo"&gt;Cargo:&lt;/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id="cargo" </a:t>
            </a:r>
            <a:r>
              <a:rPr lang="es-AR" dirty="0" err="1"/>
              <a:t>placeholder</a:t>
            </a:r>
            <a:r>
              <a:rPr lang="es-AR" dirty="0"/>
              <a:t>="Cargo" </a:t>
            </a:r>
            <a:r>
              <a:rPr lang="es-AR" dirty="0" err="1"/>
              <a:t>class</a:t>
            </a:r>
            <a:r>
              <a:rPr lang="es-AR" dirty="0"/>
              <a:t>="</a:t>
            </a:r>
            <a:r>
              <a:rPr lang="es-AR" dirty="0" err="1"/>
              <a:t>form</a:t>
            </a:r>
            <a:r>
              <a:rPr lang="es-AR" dirty="0"/>
              <a:t>-control" </a:t>
            </a:r>
            <a:r>
              <a:rPr lang="es-AR" dirty="0" err="1"/>
              <a:t>value</a:t>
            </a:r>
            <a:r>
              <a:rPr lang="es-AR" dirty="0"/>
              <a:t>={{</a:t>
            </a:r>
            <a:r>
              <a:rPr lang="es-AR" dirty="0" err="1"/>
              <a:t>cuadroCargo</a:t>
            </a:r>
            <a:r>
              <a:rPr lang="es-AR" dirty="0"/>
              <a:t>}} #</a:t>
            </a:r>
            <a:r>
              <a:rPr lang="es-AR" dirty="0" smtClean="0"/>
              <a:t>cargo&gt;</a:t>
            </a:r>
            <a:endParaRPr lang="es-AR" dirty="0"/>
          </a:p>
          <a:p>
            <a:r>
              <a:rPr lang="es-AR" dirty="0"/>
              <a:t>    &lt;/div</a:t>
            </a:r>
            <a:r>
              <a:rPr lang="es-AR" dirty="0" smtClean="0"/>
              <a:t>&gt;</a:t>
            </a:r>
            <a:endParaRPr lang="es-AR" dirty="0"/>
          </a:p>
        </p:txBody>
      </p:sp>
    </p:spTree>
    <p:extLst>
      <p:ext uri="{BB962C8B-B14F-4D97-AF65-F5344CB8AC3E}">
        <p14:creationId xmlns:p14="http://schemas.microsoft.com/office/powerpoint/2010/main" val="14382507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24469"/>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&lt;!--Empresa--&gt;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="empresa"&gt;Empresa:&lt;/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id="empresa" </a:t>
            </a:r>
            <a:r>
              <a:rPr lang="es-AR" dirty="0" err="1"/>
              <a:t>placeholder</a:t>
            </a:r>
            <a:r>
              <a:rPr lang="es-AR" dirty="0"/>
              <a:t>="Empresa" </a:t>
            </a:r>
            <a:r>
              <a:rPr lang="es-AR" dirty="0" err="1"/>
              <a:t>class</a:t>
            </a:r>
            <a:r>
              <a:rPr lang="es-AR" dirty="0"/>
              <a:t>="</a:t>
            </a:r>
            <a:r>
              <a:rPr lang="es-AR" dirty="0" err="1"/>
              <a:t>form</a:t>
            </a:r>
            <a:r>
              <a:rPr lang="es-AR" dirty="0"/>
              <a:t>-control" </a:t>
            </a:r>
            <a:r>
              <a:rPr lang="es-AR" dirty="0" err="1"/>
              <a:t>value</a:t>
            </a:r>
            <a:r>
              <a:rPr lang="es-AR" dirty="0"/>
              <a:t>={{</a:t>
            </a:r>
            <a:r>
              <a:rPr lang="es-AR" dirty="0" err="1"/>
              <a:t>cuadroEmpresa</a:t>
            </a:r>
            <a:r>
              <a:rPr lang="es-AR" dirty="0"/>
              <a:t>}} #</a:t>
            </a:r>
            <a:r>
              <a:rPr lang="es-AR" dirty="0" smtClean="0"/>
              <a:t>empresa&gt;</a:t>
            </a:r>
            <a:endParaRPr lang="es-AR" dirty="0"/>
          </a:p>
          <a:p>
            <a:r>
              <a:rPr lang="es-AR" dirty="0"/>
              <a:t>    &lt;/div&gt;</a:t>
            </a:r>
          </a:p>
          <a:p>
            <a:r>
              <a:rPr lang="es-AR" dirty="0"/>
              <a:t>    &lt;!--</a:t>
            </a:r>
            <a:r>
              <a:rPr lang="es-AR" dirty="0" err="1"/>
              <a:t>Antiguedad</a:t>
            </a:r>
            <a:r>
              <a:rPr lang="es-AR" dirty="0"/>
              <a:t>--&gt;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a:t>
            </a:r>
            <a:r>
              <a:rPr lang="es-AR" dirty="0" err="1"/>
              <a:t>antiguedad</a:t>
            </a:r>
            <a:r>
              <a:rPr lang="es-AR" dirty="0"/>
              <a:t>"&gt;Antigüedad:&lt;/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a:t>
            </a:r>
            <a:r>
              <a:rPr lang="es-AR" dirty="0" err="1"/>
              <a:t>antiguedad</a:t>
            </a:r>
            <a:r>
              <a:rPr lang="es-AR" dirty="0"/>
              <a:t>" </a:t>
            </a:r>
            <a:r>
              <a:rPr lang="es-AR" dirty="0" err="1"/>
              <a:t>placeholder</a:t>
            </a:r>
            <a:r>
              <a:rPr lang="es-AR" dirty="0"/>
              <a:t>="Antigüedad" </a:t>
            </a:r>
            <a:r>
              <a:rPr lang="es-AR" dirty="0" err="1"/>
              <a:t>class</a:t>
            </a:r>
            <a:r>
              <a:rPr lang="es-AR" dirty="0"/>
              <a:t>="</a:t>
            </a:r>
            <a:r>
              <a:rPr lang="es-AR" dirty="0" err="1"/>
              <a:t>form</a:t>
            </a:r>
            <a:r>
              <a:rPr lang="es-AR" dirty="0"/>
              <a:t>-control"  </a:t>
            </a:r>
            <a:r>
              <a:rPr lang="es-AR" dirty="0" err="1"/>
              <a:t>value</a:t>
            </a:r>
            <a:r>
              <a:rPr lang="es-AR" dirty="0"/>
              <a:t>={{</a:t>
            </a:r>
            <a:r>
              <a:rPr lang="es-AR" dirty="0" err="1"/>
              <a:t>cuadroAntiguedad</a:t>
            </a:r>
            <a:r>
              <a:rPr lang="es-AR" dirty="0"/>
              <a:t>}} #</a:t>
            </a:r>
            <a:r>
              <a:rPr lang="es-AR" dirty="0" err="1" smtClean="0"/>
              <a:t>antiguedad</a:t>
            </a:r>
            <a:r>
              <a:rPr lang="es-AR" dirty="0" smtClean="0"/>
              <a:t>&gt;</a:t>
            </a:r>
            <a:endParaRPr lang="es-AR" dirty="0"/>
          </a:p>
          <a:p>
            <a:r>
              <a:rPr lang="es-AR" dirty="0"/>
              <a:t>    &lt;/div</a:t>
            </a:r>
            <a:r>
              <a:rPr lang="es-AR" dirty="0" smtClean="0"/>
              <a:t>&gt;</a:t>
            </a:r>
            <a:endParaRPr lang="es-AR" dirty="0"/>
          </a:p>
        </p:txBody>
      </p:sp>
    </p:spTree>
    <p:extLst>
      <p:ext uri="{BB962C8B-B14F-4D97-AF65-F5344CB8AC3E}">
        <p14:creationId xmlns:p14="http://schemas.microsoft.com/office/powerpoint/2010/main" val="1166603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2447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a:t>
            </a:r>
            <a:r>
              <a:rPr lang="es-AR" dirty="0" err="1"/>
              <a:t>Telefono</a:t>
            </a:r>
            <a:r>
              <a:rPr lang="es-AR" dirty="0"/>
              <a:t> Contacto--&gt;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a:t>
            </a:r>
            <a:r>
              <a:rPr lang="es-AR" dirty="0" err="1"/>
              <a:t>tel</a:t>
            </a:r>
            <a:r>
              <a:rPr lang="es-AR" dirty="0"/>
              <a:t>"&gt;Teléfono:&lt;/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a:t>
            </a:r>
            <a:r>
              <a:rPr lang="es-AR" dirty="0" err="1"/>
              <a:t>tel</a:t>
            </a:r>
            <a:r>
              <a:rPr lang="es-AR" dirty="0"/>
              <a:t>" </a:t>
            </a:r>
            <a:r>
              <a:rPr lang="es-AR" dirty="0" err="1"/>
              <a:t>placeholder</a:t>
            </a:r>
            <a:r>
              <a:rPr lang="es-AR" dirty="0"/>
              <a:t>="Teléfono Contacto" </a:t>
            </a:r>
            <a:r>
              <a:rPr lang="es-AR" dirty="0" err="1"/>
              <a:t>class</a:t>
            </a:r>
            <a:r>
              <a:rPr lang="es-AR" dirty="0"/>
              <a:t>="</a:t>
            </a:r>
            <a:r>
              <a:rPr lang="es-AR" dirty="0" err="1"/>
              <a:t>form</a:t>
            </a:r>
            <a:r>
              <a:rPr lang="es-AR" dirty="0"/>
              <a:t>-control"  </a:t>
            </a:r>
            <a:r>
              <a:rPr lang="es-AR" dirty="0" err="1"/>
              <a:t>value</a:t>
            </a:r>
            <a:r>
              <a:rPr lang="es-AR" dirty="0"/>
              <a:t>={{</a:t>
            </a:r>
            <a:r>
              <a:rPr lang="es-AR" dirty="0" err="1"/>
              <a:t>cuadroTel</a:t>
            </a:r>
            <a:r>
              <a:rPr lang="es-AR" dirty="0"/>
              <a:t>}} #</a:t>
            </a:r>
            <a:r>
              <a:rPr lang="es-AR" dirty="0" err="1" smtClean="0"/>
              <a:t>tel</a:t>
            </a:r>
            <a:r>
              <a:rPr lang="es-AR" dirty="0" smtClean="0"/>
              <a:t>&gt;</a:t>
            </a:r>
            <a:endParaRPr lang="es-AR" dirty="0"/>
          </a:p>
          <a:p>
            <a:r>
              <a:rPr lang="es-AR" dirty="0"/>
              <a:t>    &lt;/div</a:t>
            </a:r>
            <a:r>
              <a:rPr lang="es-AR" dirty="0" smtClean="0"/>
              <a:t>&gt;</a:t>
            </a:r>
          </a:p>
          <a:p>
            <a:endParaRPr lang="es-AR" dirty="0" smtClean="0"/>
          </a:p>
          <a:p>
            <a:r>
              <a:rPr lang="en-US" dirty="0"/>
              <a:t> </a:t>
            </a:r>
            <a:r>
              <a:rPr lang="en-US" dirty="0" smtClean="0"/>
              <a:t>   &lt;</a:t>
            </a:r>
            <a:r>
              <a:rPr lang="en-US" dirty="0"/>
              <a:t>div class="col"&gt;</a:t>
            </a:r>
          </a:p>
          <a:p>
            <a:r>
              <a:rPr lang="en-US" dirty="0"/>
              <a:t>      &lt;button type="submit" class="</a:t>
            </a:r>
            <a:r>
              <a:rPr lang="en-US" dirty="0" err="1"/>
              <a:t>btn</a:t>
            </a:r>
            <a:r>
              <a:rPr lang="en-US" dirty="0"/>
              <a:t> </a:t>
            </a:r>
            <a:r>
              <a:rPr lang="en-US" dirty="0" err="1"/>
              <a:t>btn</a:t>
            </a:r>
            <a:r>
              <a:rPr lang="en-US" dirty="0"/>
              <a:t>-primary" (click</a:t>
            </a:r>
            <a:r>
              <a:rPr lang="en-US" dirty="0" smtClean="0"/>
              <a:t>)="</a:t>
            </a:r>
            <a:r>
              <a:rPr lang="es-AR" dirty="0" err="1"/>
              <a:t>agregarCargo</a:t>
            </a:r>
            <a:r>
              <a:rPr lang="es-AR" dirty="0"/>
              <a:t>(</a:t>
            </a:r>
            <a:r>
              <a:rPr lang="es-AR" dirty="0" err="1"/>
              <a:t>cargo.value,empresa.value,antiguedad.value,tel.value</a:t>
            </a:r>
            <a:r>
              <a:rPr lang="es-AR" dirty="0" smtClean="0"/>
              <a:t>)</a:t>
            </a:r>
            <a:r>
              <a:rPr lang="en-US" dirty="0" smtClean="0"/>
              <a:t>"&gt;&lt;/</a:t>
            </a:r>
            <a:r>
              <a:rPr lang="en-US" dirty="0"/>
              <a:t>button&gt;</a:t>
            </a:r>
          </a:p>
          <a:p>
            <a:r>
              <a:rPr lang="en-US" dirty="0"/>
              <a:t>    &lt;/div</a:t>
            </a:r>
            <a:r>
              <a:rPr lang="en-US" dirty="0" smtClean="0"/>
              <a:t>&gt;</a:t>
            </a:r>
            <a:endParaRPr lang="es-AR" dirty="0"/>
          </a:p>
          <a:p>
            <a:r>
              <a:rPr lang="es-AR" dirty="0"/>
              <a:t>  &lt;/</a:t>
            </a:r>
            <a:r>
              <a:rPr lang="es-AR" dirty="0" err="1"/>
              <a:t>form</a:t>
            </a:r>
            <a:r>
              <a:rPr lang="es-AR" dirty="0"/>
              <a:t>&gt;</a:t>
            </a:r>
          </a:p>
          <a:p>
            <a:r>
              <a:rPr lang="es-AR" dirty="0"/>
              <a:t>&lt;/div&gt;</a:t>
            </a:r>
          </a:p>
        </p:txBody>
      </p:sp>
    </p:spTree>
    <p:extLst>
      <p:ext uri="{BB962C8B-B14F-4D97-AF65-F5344CB8AC3E}">
        <p14:creationId xmlns:p14="http://schemas.microsoft.com/office/powerpoint/2010/main" val="338596780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0646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la función de </a:t>
            </a:r>
            <a:r>
              <a:rPr lang="es-ES" dirty="0" err="1" smtClean="0"/>
              <a:t>agregarCargo</a:t>
            </a:r>
            <a:r>
              <a:rPr lang="es-ES" dirty="0" smtClean="0"/>
              <a:t>() y atributos que nos permite asociarlos luego a los cuatros de texto donde se cargan los datos dentro de nuestro archivo </a:t>
            </a:r>
            <a:r>
              <a:rPr lang="es-ES" b="1" dirty="0" err="1" smtClean="0"/>
              <a:t>app.component.ts</a:t>
            </a:r>
            <a:r>
              <a:rPr lang="es-ES" dirty="0" smtClean="0"/>
              <a:t>.</a:t>
            </a:r>
          </a:p>
          <a:p>
            <a:endParaRPr lang="es-ES" dirty="0"/>
          </a:p>
          <a:p>
            <a:r>
              <a:rPr lang="es-ES" dirty="0" smtClean="0"/>
              <a:t>…</a:t>
            </a:r>
          </a:p>
          <a:p>
            <a:endParaRPr lang="es-ES" dirty="0" smtClean="0"/>
          </a:p>
          <a:p>
            <a:r>
              <a:rPr lang="es-ES" dirty="0" smtClean="0"/>
              <a:t>  </a:t>
            </a:r>
            <a:r>
              <a:rPr lang="es-ES" dirty="0" err="1" smtClean="0"/>
              <a:t>cuadroCargo:string</a:t>
            </a:r>
            <a:r>
              <a:rPr lang="es-ES" dirty="0"/>
              <a:t>="";</a:t>
            </a:r>
          </a:p>
          <a:p>
            <a:r>
              <a:rPr lang="es-ES" dirty="0"/>
              <a:t>  </a:t>
            </a:r>
            <a:r>
              <a:rPr lang="es-ES" dirty="0" err="1"/>
              <a:t>cuadroEmpresa:string</a:t>
            </a:r>
            <a:r>
              <a:rPr lang="es-ES" dirty="0"/>
              <a:t>="";</a:t>
            </a:r>
          </a:p>
          <a:p>
            <a:r>
              <a:rPr lang="es-ES" dirty="0"/>
              <a:t>  </a:t>
            </a:r>
            <a:r>
              <a:rPr lang="es-ES" dirty="0" err="1"/>
              <a:t>cuadroAntiguedad:number</a:t>
            </a:r>
            <a:r>
              <a:rPr lang="es-ES" dirty="0"/>
              <a:t>=0;</a:t>
            </a:r>
          </a:p>
          <a:p>
            <a:r>
              <a:rPr lang="es-ES" dirty="0"/>
              <a:t>  </a:t>
            </a:r>
            <a:r>
              <a:rPr lang="es-ES" dirty="0" err="1"/>
              <a:t>cuadroTel:string</a:t>
            </a:r>
            <a:r>
              <a:rPr lang="es-ES" dirty="0" smtClean="0"/>
              <a:t>="";</a:t>
            </a:r>
          </a:p>
          <a:p>
            <a:endParaRPr lang="es-ES" dirty="0"/>
          </a:p>
          <a:p>
            <a:r>
              <a:rPr lang="es-ES" dirty="0" smtClean="0"/>
              <a:t>…</a:t>
            </a:r>
            <a:endParaRPr lang="es-ES" dirty="0"/>
          </a:p>
        </p:txBody>
      </p:sp>
    </p:spTree>
    <p:extLst>
      <p:ext uri="{BB962C8B-B14F-4D97-AF65-F5344CB8AC3E}">
        <p14:creationId xmlns:p14="http://schemas.microsoft.com/office/powerpoint/2010/main" val="10587574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r>
              <a:rPr lang="es-ES" dirty="0" smtClean="0"/>
              <a:t>…</a:t>
            </a:r>
          </a:p>
          <a:p>
            <a:r>
              <a:rPr lang="es-ES" dirty="0"/>
              <a:t/>
            </a:r>
            <a:br>
              <a:rPr lang="es-ES" dirty="0"/>
            </a:br>
            <a:r>
              <a:rPr lang="es-ES" dirty="0"/>
              <a:t>  //</a:t>
            </a:r>
            <a:r>
              <a:rPr lang="es-ES" dirty="0" err="1"/>
              <a:t>Metodos</a:t>
            </a:r>
            <a:endParaRPr lang="es-ES" dirty="0"/>
          </a:p>
          <a:p>
            <a:r>
              <a:rPr lang="es-ES" dirty="0"/>
              <a:t>  </a:t>
            </a:r>
            <a:r>
              <a:rPr lang="es-ES" dirty="0" err="1"/>
              <a:t>agregarCargo</a:t>
            </a:r>
            <a:r>
              <a:rPr lang="es-ES" dirty="0"/>
              <a:t>(</a:t>
            </a:r>
            <a:r>
              <a:rPr lang="es-ES" dirty="0" err="1"/>
              <a:t>cargo:string,empresa:string,antiguedad:string,tel:string</a:t>
            </a:r>
            <a:r>
              <a:rPr lang="es-ES" dirty="0"/>
              <a:t>):</a:t>
            </a:r>
            <a:r>
              <a:rPr lang="es-ES" dirty="0" err="1"/>
              <a:t>void</a:t>
            </a:r>
            <a:r>
              <a:rPr lang="es-ES" dirty="0"/>
              <a:t>{</a:t>
            </a:r>
          </a:p>
          <a:p>
            <a:r>
              <a:rPr lang="es-ES" dirty="0"/>
              <a:t>    //Asigno datos a los atributos que son gestionados por los cuadros de textos</a:t>
            </a:r>
          </a:p>
          <a:p>
            <a:r>
              <a:rPr lang="es-ES" dirty="0"/>
              <a:t>    </a:t>
            </a:r>
            <a:r>
              <a:rPr lang="es-ES" dirty="0" err="1"/>
              <a:t>this.cuadroCargo</a:t>
            </a:r>
            <a:r>
              <a:rPr lang="es-ES" dirty="0"/>
              <a:t>=cargo;</a:t>
            </a:r>
          </a:p>
          <a:p>
            <a:r>
              <a:rPr lang="es-ES" dirty="0"/>
              <a:t>    </a:t>
            </a:r>
            <a:r>
              <a:rPr lang="es-ES" dirty="0" err="1"/>
              <a:t>this.cuadroEmpresa</a:t>
            </a:r>
            <a:r>
              <a:rPr lang="es-ES" dirty="0"/>
              <a:t>=empresa;</a:t>
            </a:r>
          </a:p>
          <a:p>
            <a:r>
              <a:rPr lang="es-ES" dirty="0"/>
              <a:t>    </a:t>
            </a:r>
            <a:r>
              <a:rPr lang="es-ES" dirty="0" err="1"/>
              <a:t>this.cuadroAntiguedad</a:t>
            </a:r>
            <a:r>
              <a:rPr lang="es-ES" dirty="0"/>
              <a:t>= </a:t>
            </a:r>
            <a:r>
              <a:rPr lang="es-ES" dirty="0" err="1"/>
              <a:t>parseInt</a:t>
            </a:r>
            <a:r>
              <a:rPr lang="es-ES" dirty="0"/>
              <a:t>(</a:t>
            </a:r>
            <a:r>
              <a:rPr lang="es-ES" dirty="0" err="1"/>
              <a:t>antiguedad</a:t>
            </a:r>
            <a:r>
              <a:rPr lang="es-ES" dirty="0"/>
              <a:t>);</a:t>
            </a:r>
          </a:p>
          <a:p>
            <a:r>
              <a:rPr lang="es-ES" dirty="0"/>
              <a:t>    </a:t>
            </a:r>
            <a:r>
              <a:rPr lang="es-ES" dirty="0" err="1"/>
              <a:t>this.cuadroTel</a:t>
            </a:r>
            <a:r>
              <a:rPr lang="es-ES" dirty="0"/>
              <a:t>=</a:t>
            </a:r>
            <a:r>
              <a:rPr lang="es-ES" dirty="0" err="1"/>
              <a:t>tel</a:t>
            </a:r>
            <a:r>
              <a:rPr lang="es-ES" dirty="0"/>
              <a:t>;</a:t>
            </a:r>
          </a:p>
          <a:p>
            <a:r>
              <a:rPr lang="es-ES" dirty="0"/>
              <a:t>    //Declaramos una clase de tipo cargo donde guardamos la información de nuestros cuadros de </a:t>
            </a:r>
            <a:r>
              <a:rPr lang="es-ES" dirty="0" err="1"/>
              <a:t>text</a:t>
            </a:r>
            <a:endParaRPr lang="es-ES" dirty="0"/>
          </a:p>
          <a:p>
            <a:r>
              <a:rPr lang="es-ES" dirty="0"/>
              <a:t>    </a:t>
            </a:r>
            <a:r>
              <a:rPr lang="es-ES" dirty="0" err="1"/>
              <a:t>let</a:t>
            </a:r>
            <a:r>
              <a:rPr lang="es-ES" dirty="0"/>
              <a:t> </a:t>
            </a:r>
            <a:r>
              <a:rPr lang="es-ES" dirty="0" err="1"/>
              <a:t>miCargo:Cargo</a:t>
            </a:r>
            <a:r>
              <a:rPr lang="es-ES" dirty="0"/>
              <a:t>=new Cargo(</a:t>
            </a:r>
            <a:r>
              <a:rPr lang="es-ES" dirty="0" err="1"/>
              <a:t>cargo,empresa,parseInt</a:t>
            </a:r>
            <a:r>
              <a:rPr lang="es-ES" dirty="0"/>
              <a:t>(</a:t>
            </a:r>
            <a:r>
              <a:rPr lang="es-ES" dirty="0" err="1"/>
              <a:t>antiguedad</a:t>
            </a:r>
            <a:r>
              <a:rPr lang="es-ES" dirty="0"/>
              <a:t>),</a:t>
            </a:r>
            <a:r>
              <a:rPr lang="es-ES" dirty="0" err="1"/>
              <a:t>tel</a:t>
            </a:r>
            <a:r>
              <a:rPr lang="es-ES" dirty="0"/>
              <a:t>);</a:t>
            </a:r>
          </a:p>
          <a:p>
            <a:r>
              <a:rPr lang="es-ES" dirty="0"/>
              <a:t>    //Agregamos objeto a nuestro </a:t>
            </a:r>
            <a:r>
              <a:rPr lang="es-ES" dirty="0" err="1"/>
              <a:t>array</a:t>
            </a:r>
            <a:r>
              <a:rPr lang="es-ES" dirty="0"/>
              <a:t> de cargo que se hace mediante el </a:t>
            </a:r>
            <a:r>
              <a:rPr lang="es-ES" dirty="0" err="1"/>
              <a:t>metodo</a:t>
            </a:r>
            <a:r>
              <a:rPr lang="es-ES" dirty="0"/>
              <a:t> PUSH</a:t>
            </a:r>
          </a:p>
          <a:p>
            <a:r>
              <a:rPr lang="es-ES" dirty="0"/>
              <a:t>    </a:t>
            </a:r>
            <a:r>
              <a:rPr lang="es-ES" dirty="0" err="1"/>
              <a:t>this.cargos.push</a:t>
            </a:r>
            <a:r>
              <a:rPr lang="es-ES" dirty="0"/>
              <a:t>(</a:t>
            </a:r>
            <a:r>
              <a:rPr lang="es-ES" dirty="0" err="1"/>
              <a:t>miCargo</a:t>
            </a:r>
            <a:r>
              <a:rPr lang="es-ES" dirty="0"/>
              <a:t>);</a:t>
            </a:r>
          </a:p>
          <a:p>
            <a:r>
              <a:rPr lang="es-ES" dirty="0"/>
              <a:t>  </a:t>
            </a:r>
            <a:r>
              <a:rPr lang="es-ES" dirty="0" smtClean="0"/>
              <a:t>}</a:t>
            </a:r>
            <a:endParaRPr lang="es-ES" dirty="0"/>
          </a:p>
          <a:p>
            <a:r>
              <a:rPr lang="es-ES" dirty="0" smtClean="0"/>
              <a:t>…</a:t>
            </a:r>
            <a:endParaRPr lang="es-ES" dirty="0"/>
          </a:p>
        </p:txBody>
      </p:sp>
    </p:spTree>
    <p:extLst>
      <p:ext uri="{BB962C8B-B14F-4D97-AF65-F5344CB8AC3E}">
        <p14:creationId xmlns:p14="http://schemas.microsoft.com/office/powerpoint/2010/main" val="185210460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Comunicación entre componentes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04205724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8"/>
            <a:ext cx="11131990" cy="2890951"/>
          </a:xfrm>
          <a:prstGeom prst="rect">
            <a:avLst/>
          </a:prstGeom>
          <a:noFill/>
          <a:ln>
            <a:noFill/>
          </a:ln>
        </p:spPr>
        <p:txBody>
          <a:bodyPr spcFirstLastPara="1" wrap="square" lIns="121900" tIns="121900" rIns="121900" bIns="121900" anchor="ctr" anchorCtr="0">
            <a:noAutofit/>
          </a:bodyPr>
          <a:lstStyle/>
          <a:p>
            <a:r>
              <a:rPr lang="es-ES" sz="2800" b="1" dirty="0" smtClean="0"/>
              <a:t>Comunicación</a:t>
            </a:r>
          </a:p>
          <a:p>
            <a:endParaRPr lang="es-ES" dirty="0"/>
          </a:p>
          <a:p>
            <a:pPr marL="285750" lvl="1" indent="-285750">
              <a:buFont typeface="Arial" pitchFamily="34" charset="0"/>
              <a:buChar char="•"/>
            </a:pPr>
            <a:r>
              <a:rPr lang="es-ES" dirty="0" smtClean="0"/>
              <a:t>La comunicación entre componentes busca pasar información entres componentes padres e hijos (Que se encuentran en el interior de un componente padre)</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pasar informa entre componente padre a hijo y viceversa lo hacen por medio de dos decoradores y son :</a:t>
            </a:r>
          </a:p>
          <a:p>
            <a:pPr marL="742950" lvl="2" indent="-285750">
              <a:buFont typeface="Arial" pitchFamily="34" charset="0"/>
              <a:buChar char="•"/>
            </a:pPr>
            <a:r>
              <a:rPr lang="es-ES" b="1" dirty="0" smtClean="0"/>
              <a:t>Pasar información de padre a hijo</a:t>
            </a:r>
            <a:r>
              <a:rPr lang="es-ES" dirty="0" smtClean="0"/>
              <a:t> por medio de </a:t>
            </a:r>
            <a:r>
              <a:rPr lang="es-ES" b="1" dirty="0" smtClean="0"/>
              <a:t>@Input().</a:t>
            </a:r>
          </a:p>
          <a:p>
            <a:pPr marL="742950" lvl="2" indent="-285750">
              <a:buFont typeface="Arial" pitchFamily="34" charset="0"/>
              <a:buChar char="•"/>
            </a:pPr>
            <a:r>
              <a:rPr lang="es-ES" b="1" dirty="0"/>
              <a:t>Pasar información de </a:t>
            </a:r>
            <a:r>
              <a:rPr lang="es-ES" b="1" dirty="0" smtClean="0"/>
              <a:t>hijo a padre</a:t>
            </a:r>
            <a:r>
              <a:rPr lang="es-ES" dirty="0" smtClean="0"/>
              <a:t> </a:t>
            </a:r>
            <a:r>
              <a:rPr lang="es-ES" dirty="0"/>
              <a:t>por medio de </a:t>
            </a:r>
            <a:r>
              <a:rPr lang="es-ES" b="1" dirty="0" smtClean="0"/>
              <a:t>@Output()</a:t>
            </a:r>
            <a:r>
              <a:rPr lang="es-ES" dirty="0" smtClean="0"/>
              <a:t>.</a:t>
            </a:r>
          </a:p>
        </p:txBody>
      </p:sp>
    </p:spTree>
    <p:extLst>
      <p:ext uri="{BB962C8B-B14F-4D97-AF65-F5344CB8AC3E}">
        <p14:creationId xmlns:p14="http://schemas.microsoft.com/office/powerpoint/2010/main" val="162726001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Decorador @Input()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32763562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8"/>
            <a:ext cx="11131990" cy="4296670"/>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Sobre el formulario de carga de Cargos lo dividiremos en dos partes, actualmente todo esta sobre un mismo componente es decir esta todos en un único componente.</a:t>
            </a:r>
          </a:p>
          <a:p>
            <a:pPr marL="285750" lvl="1" indent="-285750">
              <a:buFont typeface="Arial" pitchFamily="34" charset="0"/>
              <a:buChar char="•"/>
            </a:pPr>
            <a:endParaRPr lang="es-ES" dirty="0"/>
          </a:p>
          <a:p>
            <a:pPr marL="285750" lvl="1" indent="-285750">
              <a:buFont typeface="Arial" pitchFamily="34" charset="0"/>
              <a:buChar char="•"/>
            </a:pPr>
            <a:r>
              <a:rPr lang="es-ES" dirty="0" smtClean="0"/>
              <a:t>La división se dará de la siguiente manera, todo el sector que contiene titulo, </a:t>
            </a:r>
            <a:r>
              <a:rPr lang="es-ES" dirty="0" err="1" smtClean="0"/>
              <a:t>textbox</a:t>
            </a:r>
            <a:r>
              <a:rPr lang="es-ES" dirty="0" smtClean="0"/>
              <a:t> y el botón se los ubicara en un componente padre.</a:t>
            </a:r>
          </a:p>
          <a:p>
            <a:pPr marL="285750" lvl="1" indent="-285750">
              <a:buFont typeface="Arial" pitchFamily="34" charset="0"/>
              <a:buChar char="•"/>
            </a:pPr>
            <a:endParaRPr lang="es-ES" dirty="0"/>
          </a:p>
          <a:p>
            <a:pPr marL="285750" lvl="1" indent="-285750">
              <a:buFont typeface="Arial" pitchFamily="34" charset="0"/>
              <a:buChar char="•"/>
            </a:pPr>
            <a:r>
              <a:rPr lang="es-ES" dirty="0" smtClean="0"/>
              <a:t>La lista que se muestra en el margen inferior y es donde se van reflejando la carga de los datos introducidos en los </a:t>
            </a:r>
            <a:r>
              <a:rPr lang="es-ES" dirty="0" err="1" smtClean="0"/>
              <a:t>textbox</a:t>
            </a:r>
            <a:r>
              <a:rPr lang="es-ES" dirty="0" smtClean="0"/>
              <a:t> se los ubicara en un segundo componente que pasaría a ser el componente hijo</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poder mantener la funcionalidad lograda hasta ahora en lo relacionado a la carga y visualización de la misma en la lista se lo deberá de trabajar mediante el decorador @Input()</a:t>
            </a:r>
          </a:p>
        </p:txBody>
      </p:sp>
    </p:spTree>
    <p:extLst>
      <p:ext uri="{BB962C8B-B14F-4D97-AF65-F5344CB8AC3E}">
        <p14:creationId xmlns:p14="http://schemas.microsoft.com/office/powerpoint/2010/main" val="11811237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92446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Sobre nuestra aplicación generamos un nuevo componente al que llamaremos </a:t>
            </a:r>
            <a:r>
              <a:rPr lang="es-ES" b="1" dirty="0" err="1" smtClean="0"/>
              <a:t>listadocargosapp</a:t>
            </a:r>
            <a:r>
              <a:rPr lang="es-ES" dirty="0"/>
              <a:t> </a:t>
            </a:r>
            <a:r>
              <a:rPr lang="es-ES" dirty="0" smtClean="0"/>
              <a:t>mediante el siguiente comando en la terminal del </a:t>
            </a:r>
            <a:r>
              <a:rPr lang="es-ES" dirty="0" err="1" smtClean="0"/>
              <a:t>VSCode</a:t>
            </a:r>
            <a:r>
              <a:rPr lang="es-ES" dirty="0"/>
              <a:t> </a:t>
            </a:r>
            <a:r>
              <a:rPr lang="es-ES" dirty="0" smtClean="0"/>
              <a:t>«</a:t>
            </a:r>
            <a:r>
              <a:rPr lang="es-ES" dirty="0" err="1" smtClean="0"/>
              <a:t>ng</a:t>
            </a:r>
            <a:r>
              <a:rPr lang="es-ES" dirty="0" smtClean="0"/>
              <a:t> </a:t>
            </a:r>
            <a:r>
              <a:rPr lang="es-ES" dirty="0"/>
              <a:t>g c </a:t>
            </a:r>
            <a:r>
              <a:rPr lang="es-ES" dirty="0" err="1" smtClean="0"/>
              <a:t>listadocargosapp</a:t>
            </a:r>
            <a:r>
              <a:rPr lang="es-ES" dirty="0" smtClean="0"/>
              <a:t>»</a:t>
            </a:r>
          </a:p>
          <a:p>
            <a:pPr marL="285750" lvl="1" indent="-285750">
              <a:buFont typeface="Arial" pitchFamily="34" charset="0"/>
              <a:buChar char="•"/>
            </a:pPr>
            <a:endParaRPr lang="es-ES" dirty="0"/>
          </a:p>
          <a:p>
            <a:pPr marL="285750" lvl="1" indent="-285750">
              <a:buFont typeface="Arial" pitchFamily="34" charset="0"/>
              <a:buChar char="•"/>
            </a:pPr>
            <a:r>
              <a:rPr lang="es-ES" dirty="0" smtClean="0"/>
              <a:t>A continuación ubicaremos dentro de nuestro template </a:t>
            </a:r>
            <a:r>
              <a:rPr lang="es-ES" b="1" u="sng" dirty="0" smtClean="0"/>
              <a:t>app.component.html</a:t>
            </a:r>
            <a:r>
              <a:rPr lang="es-ES" dirty="0" smtClean="0"/>
              <a:t> entre el botón y los controles </a:t>
            </a:r>
            <a:r>
              <a:rPr lang="es-ES" dirty="0" err="1" smtClean="0"/>
              <a:t>textbox</a:t>
            </a:r>
            <a:r>
              <a:rPr lang="es-ES" dirty="0" smtClean="0"/>
              <a:t>.</a:t>
            </a:r>
          </a:p>
          <a:p>
            <a:r>
              <a:rPr lang="es-ES" dirty="0" smtClean="0"/>
              <a:t>…</a:t>
            </a:r>
            <a:endParaRPr lang="es-AR" dirty="0"/>
          </a:p>
          <a:p>
            <a:pPr lvl="1"/>
            <a:r>
              <a:rPr lang="es-AR" dirty="0"/>
              <a:t>  &lt;/</a:t>
            </a:r>
            <a:r>
              <a:rPr lang="es-AR" dirty="0" err="1"/>
              <a:t>form</a:t>
            </a:r>
            <a:r>
              <a:rPr lang="es-AR" dirty="0"/>
              <a:t>&gt;</a:t>
            </a:r>
          </a:p>
          <a:p>
            <a:pPr lvl="1"/>
            <a:r>
              <a:rPr lang="es-AR" dirty="0"/>
              <a:t>&lt;/div&gt;</a:t>
            </a:r>
          </a:p>
          <a:p>
            <a:pPr lvl="1"/>
            <a:r>
              <a:rPr lang="es-AR" dirty="0"/>
              <a:t/>
            </a:r>
            <a:br>
              <a:rPr lang="es-AR" dirty="0"/>
            </a:br>
            <a:r>
              <a:rPr lang="es-AR" dirty="0"/>
              <a:t>&lt;</a:t>
            </a:r>
            <a:r>
              <a:rPr lang="es-AR" dirty="0" err="1"/>
              <a:t>app-listadocargosapp</a:t>
            </a:r>
            <a:r>
              <a:rPr lang="es-AR" dirty="0"/>
              <a:t>&gt;&lt;/</a:t>
            </a:r>
            <a:r>
              <a:rPr lang="es-AR" dirty="0" err="1"/>
              <a:t>app-listadocargosapp</a:t>
            </a:r>
            <a:r>
              <a:rPr lang="es-AR" dirty="0"/>
              <a:t>&gt;</a:t>
            </a:r>
          </a:p>
          <a:p>
            <a:pPr lvl="1"/>
            <a:r>
              <a:rPr lang="es-AR" dirty="0"/>
              <a:t/>
            </a:r>
            <a:br>
              <a:rPr lang="es-AR" dirty="0"/>
            </a:br>
            <a:r>
              <a:rPr lang="es-AR" dirty="0"/>
              <a:t>&lt;div </a:t>
            </a:r>
            <a:r>
              <a:rPr lang="es-AR" dirty="0" err="1"/>
              <a:t>class</a:t>
            </a:r>
            <a:r>
              <a:rPr lang="es-AR" dirty="0"/>
              <a:t>="</a:t>
            </a:r>
            <a:r>
              <a:rPr lang="es-AR" dirty="0" err="1"/>
              <a:t>container</a:t>
            </a:r>
            <a:r>
              <a:rPr lang="es-AR" dirty="0" smtClean="0"/>
              <a:t>"&gt;</a:t>
            </a:r>
          </a:p>
          <a:p>
            <a:pPr lvl="1"/>
            <a:r>
              <a:rPr lang="es-AR" dirty="0" smtClean="0"/>
              <a:t>  &lt;div </a:t>
            </a:r>
            <a:r>
              <a:rPr lang="es-AR" dirty="0" err="1" smtClean="0"/>
              <a:t>class</a:t>
            </a:r>
            <a:r>
              <a:rPr lang="es-AR" dirty="0" smtClean="0"/>
              <a:t>="</a:t>
            </a:r>
            <a:r>
              <a:rPr lang="es-AR" dirty="0" err="1" smtClean="0"/>
              <a:t>row</a:t>
            </a:r>
            <a:r>
              <a:rPr lang="es-AR" dirty="0" smtClean="0"/>
              <a:t>"</a:t>
            </a:r>
          </a:p>
          <a:p>
            <a:pPr lvl="1"/>
            <a:r>
              <a:rPr lang="es-ES" dirty="0" smtClean="0"/>
              <a:t>…</a:t>
            </a:r>
            <a:endParaRPr lang="es-AR" dirty="0" smtClean="0"/>
          </a:p>
        </p:txBody>
      </p:sp>
    </p:spTree>
    <p:extLst>
      <p:ext uri="{BB962C8B-B14F-4D97-AF65-F5344CB8AC3E}">
        <p14:creationId xmlns:p14="http://schemas.microsoft.com/office/powerpoint/2010/main" val="2082157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siguiente pregunta que se nos realiza es sobre el tipo de formato que utilizaremos para manejar nuestro estilo de  nuestra App, por defecto esta seleccionado CSS pero uno puede elegir la que desee moviendo las teclas </a:t>
            </a:r>
            <a:r>
              <a:rPr lang="es-ES" dirty="0" err="1" smtClean="0">
                <a:solidFill>
                  <a:srgbClr val="000000"/>
                </a:solidFill>
                <a:latin typeface="Calibri" panose="020F0502020204030204" pitchFamily="34" charset="0"/>
              </a:rPr>
              <a:t>direccionadoras</a:t>
            </a:r>
            <a:r>
              <a:rPr lang="es-ES" dirty="0" smtClean="0">
                <a:solidFill>
                  <a:srgbClr val="000000"/>
                </a:solidFill>
                <a:latin typeface="Calibri" panose="020F0502020204030204" pitchFamily="34" charset="0"/>
              </a:rPr>
              <a:t> y luego presionando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10" y="3604608"/>
            <a:ext cx="10899257" cy="252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77262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370981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Insertamos dentro del archivo </a:t>
            </a:r>
            <a:r>
              <a:rPr lang="es-ES" b="1" dirty="0" smtClean="0"/>
              <a:t>listadocargosapp.component.html</a:t>
            </a:r>
            <a:r>
              <a:rPr lang="es-ES" dirty="0" smtClean="0"/>
              <a:t> el div completo donde se refleja el listado de los cargos que se van cargando en los </a:t>
            </a:r>
            <a:r>
              <a:rPr lang="es-ES" dirty="0" err="1" smtClean="0"/>
              <a:t>textbox</a:t>
            </a:r>
            <a:r>
              <a:rPr lang="es-ES" dirty="0" smtClean="0"/>
              <a:t>.</a:t>
            </a:r>
          </a:p>
          <a:p>
            <a:pPr marL="285750" lvl="1" indent="-285750">
              <a:buFont typeface="Arial" pitchFamily="34" charset="0"/>
              <a:buChar char="•"/>
            </a:pPr>
            <a:endParaRPr lang="es-ES" dirty="0"/>
          </a:p>
          <a:p>
            <a:pPr marL="285750" lvl="1" indent="-285750">
              <a:buFont typeface="Arial" pitchFamily="34" charset="0"/>
              <a:buChar char="•"/>
            </a:pPr>
            <a:r>
              <a:rPr lang="es-ES" dirty="0" smtClean="0"/>
              <a:t>Luego la directiva </a:t>
            </a:r>
            <a:r>
              <a:rPr lang="es-ES" dirty="0" err="1" smtClean="0"/>
              <a:t>ngFor</a:t>
            </a:r>
            <a:r>
              <a:rPr lang="es-ES" dirty="0" smtClean="0"/>
              <a:t> se la sacara de donde esta y se la insertara dentro de la llamada del componente hijo que se hace desde el componente padre, todo esto quedara de la siguiente manera.</a:t>
            </a:r>
          </a:p>
          <a:p>
            <a:pPr marL="285750" lvl="1" indent="-285750">
              <a:buFont typeface="Arial" pitchFamily="34" charset="0"/>
              <a:buChar char="•"/>
            </a:pPr>
            <a:endParaRPr lang="es-ES" dirty="0"/>
          </a:p>
          <a:p>
            <a:pPr marL="285750" lvl="1" indent="-285750">
              <a:buFont typeface="Arial" pitchFamily="34" charset="0"/>
              <a:buChar char="•"/>
            </a:pPr>
            <a:r>
              <a:rPr lang="es-ES" dirty="0" smtClean="0"/>
              <a:t>Sobre el archivo </a:t>
            </a:r>
            <a:r>
              <a:rPr lang="es-ES" b="1" dirty="0" smtClean="0"/>
              <a:t>app.component.html</a:t>
            </a:r>
            <a:r>
              <a:rPr lang="es-ES" dirty="0" smtClean="0"/>
              <a:t> en donde figura la llama al componente hijo, el código queda de la siguiente manera.</a:t>
            </a:r>
          </a:p>
          <a:p>
            <a:pPr marL="285750" lvl="1" indent="-285750">
              <a:buFont typeface="Arial" pitchFamily="34" charset="0"/>
              <a:buChar char="•"/>
            </a:pPr>
            <a:endParaRPr lang="es-ES" dirty="0"/>
          </a:p>
          <a:p>
            <a:pPr algn="ctr"/>
            <a:r>
              <a:rPr lang="es-AR" dirty="0"/>
              <a:t>&lt;</a:t>
            </a:r>
            <a:r>
              <a:rPr lang="es-AR" dirty="0" err="1"/>
              <a:t>app-listadocargosapp</a:t>
            </a:r>
            <a:r>
              <a:rPr lang="es-AR" dirty="0"/>
              <a:t>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"&gt;&lt;/</a:t>
            </a:r>
            <a:r>
              <a:rPr lang="es-AR" dirty="0" err="1"/>
              <a:t>app-listadocargosapp</a:t>
            </a:r>
            <a:r>
              <a:rPr lang="es-AR" dirty="0" smtClean="0"/>
              <a:t>&gt;</a:t>
            </a:r>
            <a:endParaRPr lang="es-AR" dirty="0"/>
          </a:p>
        </p:txBody>
      </p:sp>
    </p:spTree>
    <p:extLst>
      <p:ext uri="{BB962C8B-B14F-4D97-AF65-F5344CB8AC3E}">
        <p14:creationId xmlns:p14="http://schemas.microsoft.com/office/powerpoint/2010/main" val="17164834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569626"/>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Ahora en el archivo </a:t>
            </a:r>
            <a:r>
              <a:rPr lang="es-ES" b="1" dirty="0"/>
              <a:t>listadocargosapp.component.html</a:t>
            </a:r>
            <a:r>
              <a:rPr lang="es-ES" dirty="0"/>
              <a:t> </a:t>
            </a:r>
            <a:r>
              <a:rPr lang="es-ES" dirty="0" smtClean="0"/>
              <a:t>agregaremos el código que maneja el listado quedando de la siguiente manera.</a:t>
            </a:r>
          </a:p>
          <a:p>
            <a:pPr marL="285750" lvl="1" indent="-285750">
              <a:buFont typeface="Arial" pitchFamily="34" charset="0"/>
              <a:buChar char="•"/>
            </a:pPr>
            <a:endParaRPr lang="es-ES" dirty="0"/>
          </a:p>
          <a:p>
            <a:r>
              <a:rPr lang="es-AR" dirty="0"/>
              <a:t>&lt;!--Componente hijo de app.component.html--&gt;</a:t>
            </a:r>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{{i+1}} {{</a:t>
            </a:r>
            <a:r>
              <a:rPr lang="es-AR" dirty="0" err="1"/>
              <a:t>cargo.vccargo</a:t>
            </a:r>
            <a:r>
              <a:rPr lang="es-AR" dirty="0"/>
              <a:t>}} {{</a:t>
            </a:r>
            <a:r>
              <a:rPr lang="es-AR" dirty="0" err="1"/>
              <a:t>cargo.vcempresa</a:t>
            </a:r>
            <a:r>
              <a:rPr lang="es-AR" dirty="0"/>
              <a:t>}} {{</a:t>
            </a:r>
            <a:r>
              <a:rPr lang="es-AR" dirty="0" err="1"/>
              <a:t>cargo.vcantiguedad</a:t>
            </a:r>
            <a:r>
              <a:rPr lang="es-AR" dirty="0"/>
              <a:t>}} {{</a:t>
            </a:r>
            <a:r>
              <a:rPr lang="es-AR" dirty="0" err="1"/>
              <a:t>cargo.vctelcontacto</a:t>
            </a:r>
            <a:r>
              <a:rPr lang="es-AR" dirty="0"/>
              <a:t>}}</a:t>
            </a:r>
          </a:p>
          <a:p>
            <a:r>
              <a:rPr lang="es-AR" dirty="0"/>
              <a:t>        &lt;/div&gt;</a:t>
            </a:r>
          </a:p>
          <a:p>
            <a:r>
              <a:rPr lang="es-AR" dirty="0"/>
              <a:t>      &lt;/div&gt;</a:t>
            </a:r>
          </a:p>
          <a:p>
            <a:r>
              <a:rPr lang="es-AR" dirty="0"/>
              <a:t>    &lt;/div&gt;</a:t>
            </a:r>
          </a:p>
          <a:p>
            <a:r>
              <a:rPr lang="es-AR" dirty="0"/>
              <a:t>&lt;/div&gt;</a:t>
            </a:r>
          </a:p>
        </p:txBody>
      </p:sp>
    </p:spTree>
    <p:extLst>
      <p:ext uri="{BB962C8B-B14F-4D97-AF65-F5344CB8AC3E}">
        <p14:creationId xmlns:p14="http://schemas.microsoft.com/office/powerpoint/2010/main" val="405037296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370981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Para poder resolver los errores deberemos utilizar la directiva @Input().</a:t>
            </a:r>
          </a:p>
          <a:p>
            <a:pPr marL="285750" lvl="1" indent="-285750">
              <a:buFont typeface="Arial" pitchFamily="34" charset="0"/>
              <a:buChar char="•"/>
            </a:pPr>
            <a:endParaRPr lang="es-ES" dirty="0" smtClean="0"/>
          </a:p>
          <a:p>
            <a:pPr marL="285750" lvl="1" indent="-285750">
              <a:buFont typeface="Arial" pitchFamily="34" charset="0"/>
              <a:buChar char="•"/>
            </a:pPr>
            <a:r>
              <a:rPr lang="es-ES" dirty="0" smtClean="0"/>
              <a:t>Insertamos dentro del archivo </a:t>
            </a:r>
            <a:r>
              <a:rPr lang="es-ES" b="1" dirty="0" smtClean="0"/>
              <a:t>app.component.html</a:t>
            </a:r>
            <a:r>
              <a:rPr lang="es-ES" dirty="0" smtClean="0"/>
              <a:t> el cual actúa como componente padre un identificador único con el cual se pueda identificar a dicha llamada y su contenido.</a:t>
            </a:r>
          </a:p>
          <a:p>
            <a:pPr marL="0" lvl="1"/>
            <a:endParaRPr lang="es-ES" dirty="0"/>
          </a:p>
          <a:p>
            <a:pPr marL="285750" lvl="1" indent="-285750">
              <a:buFont typeface="Arial" pitchFamily="34" charset="0"/>
              <a:buChar char="•"/>
            </a:pPr>
            <a:r>
              <a:rPr lang="es-ES" dirty="0" smtClean="0"/>
              <a:t>Al identificador lo llamaremos [</a:t>
            </a:r>
            <a:r>
              <a:rPr lang="es-ES" dirty="0" err="1" smtClean="0"/>
              <a:t>lscargo</a:t>
            </a:r>
            <a:r>
              <a:rPr lang="es-ES" dirty="0" smtClean="0"/>
              <a:t>]=«cargo» y al </a:t>
            </a:r>
            <a:r>
              <a:rPr lang="es-ES" dirty="0" err="1" smtClean="0"/>
              <a:t>indice</a:t>
            </a:r>
            <a:r>
              <a:rPr lang="es-ES" dirty="0" smtClean="0"/>
              <a:t> «i» como «j» el código queda de la siguiente manera:</a:t>
            </a:r>
          </a:p>
          <a:p>
            <a:pPr marL="285750" lvl="1" indent="-285750">
              <a:buFont typeface="Arial" pitchFamily="34" charset="0"/>
              <a:buChar char="•"/>
            </a:pPr>
            <a:endParaRPr lang="es-ES" dirty="0" smtClean="0"/>
          </a:p>
          <a:p>
            <a:r>
              <a:rPr lang="es-AR" dirty="0"/>
              <a:t>&lt;</a:t>
            </a:r>
            <a:r>
              <a:rPr lang="es-AR" dirty="0" err="1"/>
              <a:t>app-listadocargosapp</a:t>
            </a:r>
            <a:r>
              <a:rPr lang="es-AR" dirty="0"/>
              <a:t>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 [</a:t>
            </a:r>
            <a:r>
              <a:rPr lang="es-AR" dirty="0" err="1" smtClean="0"/>
              <a:t>lscargo</a:t>
            </a:r>
            <a:r>
              <a:rPr lang="es-AR" dirty="0" smtClean="0"/>
              <a:t>]="</a:t>
            </a:r>
            <a:r>
              <a:rPr lang="es-AR" dirty="0"/>
              <a:t>cargo" </a:t>
            </a:r>
            <a:r>
              <a:rPr lang="es-AR" dirty="0" smtClean="0"/>
              <a:t>[j]="</a:t>
            </a:r>
            <a:r>
              <a:rPr lang="es-AR" dirty="0"/>
              <a:t>i"&gt;&lt;/</a:t>
            </a:r>
            <a:r>
              <a:rPr lang="es-AR" dirty="0" err="1"/>
              <a:t>app-listadocargosapp</a:t>
            </a:r>
            <a:r>
              <a:rPr lang="es-AR" dirty="0" smtClean="0"/>
              <a:t>&gt;</a:t>
            </a:r>
            <a:endParaRPr lang="es-AR" dirty="0"/>
          </a:p>
        </p:txBody>
      </p:sp>
    </p:spTree>
    <p:extLst>
      <p:ext uri="{BB962C8B-B14F-4D97-AF65-F5344CB8AC3E}">
        <p14:creationId xmlns:p14="http://schemas.microsoft.com/office/powerpoint/2010/main" val="256960940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951764"/>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la clase del componente hijo </a:t>
            </a:r>
            <a:r>
              <a:rPr lang="es-ES" b="1" dirty="0" err="1" smtClean="0"/>
              <a:t>listadocargosapp.component.ts</a:t>
            </a:r>
            <a:r>
              <a:rPr lang="es-ES" b="1" dirty="0" smtClean="0"/>
              <a:t> </a:t>
            </a:r>
            <a:r>
              <a:rPr lang="es-ES" dirty="0" smtClean="0"/>
              <a:t>hay que indicarle las referencia sobre las etiquetas que se indicaron en el componente padre mediante la directiva Input.</a:t>
            </a:r>
          </a:p>
          <a:p>
            <a:pPr marL="285750" lvl="1" indent="-285750">
              <a:buFont typeface="Arial" pitchFamily="34" charset="0"/>
              <a:buChar char="•"/>
            </a:pPr>
            <a:endParaRPr lang="es-ES" dirty="0"/>
          </a:p>
          <a:p>
            <a:pPr marL="285750" lvl="1" indent="-285750">
              <a:buFont typeface="Arial" pitchFamily="34" charset="0"/>
              <a:buChar char="•"/>
            </a:pPr>
            <a:r>
              <a:rPr lang="es-ES" dirty="0" smtClean="0"/>
              <a:t>Se indica dos cosas por un lado a la etiqueta hay que definirle un tipo de dato en este caso será </a:t>
            </a:r>
            <a:r>
              <a:rPr lang="es-ES" b="1" dirty="0" smtClean="0"/>
              <a:t>Cargo</a:t>
            </a:r>
            <a:r>
              <a:rPr lang="es-ES" dirty="0" smtClean="0"/>
              <a:t> y segundo se lo debe de inicializar la variable, pero como estamos trabajando con una proyecto que trabaja de forma estricta la inicialización de la variable al momento de declarar deberemos de cambiar esa condición accediendo al archivo de configuración </a:t>
            </a:r>
            <a:r>
              <a:rPr lang="es-ES" b="1" dirty="0" err="1" smtClean="0"/>
              <a:t>tsconfig.json</a:t>
            </a:r>
            <a:r>
              <a:rPr lang="es-ES" dirty="0" smtClean="0"/>
              <a:t> de la aplicación y deberemos de agregar la siguiente propiedad como se puede ver en el código:</a:t>
            </a:r>
            <a:endParaRPr lang="es-ES" dirty="0"/>
          </a:p>
          <a:p>
            <a:r>
              <a:rPr lang="es-AR" dirty="0" smtClean="0"/>
              <a:t>…</a:t>
            </a:r>
            <a:endParaRPr lang="es-AR" dirty="0"/>
          </a:p>
          <a:p>
            <a:r>
              <a:rPr lang="es-AR" dirty="0"/>
              <a:t>  "</a:t>
            </a:r>
            <a:r>
              <a:rPr lang="es-AR" dirty="0" err="1"/>
              <a:t>compileOnSave</a:t>
            </a:r>
            <a:r>
              <a:rPr lang="es-AR" dirty="0"/>
              <a:t>": false,</a:t>
            </a:r>
          </a:p>
          <a:p>
            <a:r>
              <a:rPr lang="es-AR" dirty="0"/>
              <a:t>  "</a:t>
            </a:r>
            <a:r>
              <a:rPr lang="es-AR" dirty="0" err="1"/>
              <a:t>compilerOptions</a:t>
            </a:r>
            <a:r>
              <a:rPr lang="es-AR" dirty="0"/>
              <a:t>": {</a:t>
            </a:r>
          </a:p>
          <a:p>
            <a:r>
              <a:rPr lang="es-AR" dirty="0"/>
              <a:t>   </a:t>
            </a:r>
            <a:r>
              <a:rPr lang="es-AR" b="1" dirty="0"/>
              <a:t> "</a:t>
            </a:r>
            <a:r>
              <a:rPr lang="es-AR" b="1" dirty="0" err="1"/>
              <a:t>strictPropertyInitialization</a:t>
            </a:r>
            <a:r>
              <a:rPr lang="es-AR" b="1" dirty="0"/>
              <a:t>": false,</a:t>
            </a:r>
          </a:p>
          <a:p>
            <a:r>
              <a:rPr lang="es-AR" dirty="0"/>
              <a:t>    "</a:t>
            </a:r>
            <a:r>
              <a:rPr lang="es-AR" dirty="0" err="1"/>
              <a:t>baseUrl</a:t>
            </a:r>
            <a:r>
              <a:rPr lang="es-AR" dirty="0"/>
              <a:t>": "./",</a:t>
            </a:r>
          </a:p>
          <a:p>
            <a:r>
              <a:rPr lang="es-AR" dirty="0"/>
              <a:t>    "</a:t>
            </a:r>
            <a:r>
              <a:rPr lang="es-AR" dirty="0" err="1"/>
              <a:t>outDir</a:t>
            </a:r>
            <a:r>
              <a:rPr lang="es-AR" dirty="0"/>
              <a:t>": "./</a:t>
            </a:r>
            <a:r>
              <a:rPr lang="es-AR" dirty="0" err="1"/>
              <a:t>dist</a:t>
            </a:r>
            <a:r>
              <a:rPr lang="es-AR" dirty="0"/>
              <a:t>/</a:t>
            </a:r>
            <a:r>
              <a:rPr lang="es-AR" dirty="0" err="1"/>
              <a:t>out-tsc</a:t>
            </a:r>
            <a:r>
              <a:rPr lang="es-AR" dirty="0" smtClean="0"/>
              <a:t>",</a:t>
            </a:r>
            <a:endParaRPr lang="es-AR" dirty="0"/>
          </a:p>
        </p:txBody>
      </p:sp>
    </p:spTree>
    <p:extLst>
      <p:ext uri="{BB962C8B-B14F-4D97-AF65-F5344CB8AC3E}">
        <p14:creationId xmlns:p14="http://schemas.microsoft.com/office/powerpoint/2010/main" val="226439159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951764"/>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el archivo del componente hijo </a:t>
            </a:r>
            <a:r>
              <a:rPr lang="es-ES" b="1" dirty="0" err="1" smtClean="0"/>
              <a:t>listadocargosapp.component.ts</a:t>
            </a:r>
            <a:r>
              <a:rPr lang="es-ES" b="1" dirty="0" smtClean="0"/>
              <a:t> </a:t>
            </a:r>
            <a:r>
              <a:rPr lang="es-ES" dirty="0" smtClean="0"/>
              <a:t>indicamos los respectivos input y realizamos los cambios dentro del archivo del template por las nuevas variables.</a:t>
            </a:r>
          </a:p>
          <a:p>
            <a:pPr marL="285750" lvl="1" indent="-285750">
              <a:buFont typeface="Arial" pitchFamily="34" charset="0"/>
              <a:buChar char="•"/>
            </a:pPr>
            <a:endParaRPr lang="es-ES" dirty="0"/>
          </a:p>
          <a:p>
            <a:pPr marL="285750" lvl="1" indent="-285750">
              <a:buFont typeface="Arial" pitchFamily="34" charset="0"/>
              <a:buChar char="•"/>
            </a:pPr>
            <a:r>
              <a:rPr lang="es-ES" dirty="0" smtClean="0"/>
              <a:t>Sobre el archivo </a:t>
            </a:r>
            <a:r>
              <a:rPr lang="es-ES" dirty="0"/>
              <a:t>hijo </a:t>
            </a:r>
            <a:r>
              <a:rPr lang="es-ES" b="1" dirty="0" err="1" smtClean="0"/>
              <a:t>listadocargosapp.component.ts</a:t>
            </a:r>
            <a:r>
              <a:rPr lang="es-ES" b="1" dirty="0" smtClean="0"/>
              <a:t> </a:t>
            </a:r>
            <a:r>
              <a:rPr lang="es-ES" dirty="0"/>
              <a:t>indicamos </a:t>
            </a:r>
            <a:r>
              <a:rPr lang="es-ES" dirty="0" smtClean="0"/>
              <a:t>los respectivos cambios como se observa en el código fuente siguiente:</a:t>
            </a:r>
            <a:endParaRPr lang="es-ES" dirty="0"/>
          </a:p>
          <a:p>
            <a:r>
              <a:rPr lang="es-ES" dirty="0" smtClean="0"/>
              <a:t>…</a:t>
            </a:r>
            <a:endParaRPr lang="es-AR" dirty="0"/>
          </a:p>
          <a:p>
            <a:r>
              <a:rPr lang="es-AR" dirty="0" err="1"/>
              <a:t>export</a:t>
            </a:r>
            <a:r>
              <a:rPr lang="es-AR" dirty="0"/>
              <a:t> </a:t>
            </a:r>
            <a:r>
              <a:rPr lang="es-AR" dirty="0" err="1"/>
              <a:t>class</a:t>
            </a:r>
            <a:r>
              <a:rPr lang="es-AR" dirty="0"/>
              <a:t> </a:t>
            </a:r>
            <a:r>
              <a:rPr lang="es-AR" dirty="0" err="1"/>
              <a:t>ListadocargosappComponent</a:t>
            </a:r>
            <a:r>
              <a:rPr lang="es-AR" dirty="0"/>
              <a:t> </a:t>
            </a:r>
            <a:r>
              <a:rPr lang="es-AR" dirty="0" err="1"/>
              <a:t>implements</a:t>
            </a:r>
            <a:r>
              <a:rPr lang="es-AR" dirty="0"/>
              <a:t> </a:t>
            </a:r>
            <a:r>
              <a:rPr lang="es-AR" dirty="0" err="1"/>
              <a:t>OnInit</a:t>
            </a:r>
            <a:r>
              <a:rPr lang="es-AR" dirty="0"/>
              <a:t> {</a:t>
            </a:r>
          </a:p>
          <a:p>
            <a:r>
              <a:rPr lang="es-AR" dirty="0"/>
              <a:t/>
            </a:r>
            <a:br>
              <a:rPr lang="es-AR" dirty="0"/>
            </a:br>
            <a:r>
              <a:rPr lang="es-AR" dirty="0"/>
              <a:t>  </a:t>
            </a:r>
            <a:r>
              <a:rPr lang="es-AR" b="1" dirty="0"/>
              <a:t>//Recibe los identificadores del componente padre</a:t>
            </a:r>
          </a:p>
          <a:p>
            <a:r>
              <a:rPr lang="es-AR" b="1" dirty="0"/>
              <a:t>  @Input() </a:t>
            </a:r>
            <a:r>
              <a:rPr lang="es-AR" b="1" dirty="0" err="1"/>
              <a:t>lscargo:Cargo</a:t>
            </a:r>
            <a:r>
              <a:rPr lang="es-AR" b="1" dirty="0"/>
              <a:t>;</a:t>
            </a:r>
          </a:p>
          <a:p>
            <a:r>
              <a:rPr lang="es-AR" b="1" dirty="0"/>
              <a:t>  @Input() j:number;</a:t>
            </a:r>
          </a:p>
          <a:p>
            <a:r>
              <a:rPr lang="es-AR" dirty="0"/>
              <a:t/>
            </a:r>
            <a:br>
              <a:rPr lang="es-AR" dirty="0"/>
            </a:br>
            <a:r>
              <a:rPr lang="es-AR" dirty="0"/>
              <a:t>  constructor() { }</a:t>
            </a:r>
          </a:p>
          <a:p>
            <a:r>
              <a:rPr lang="es-AR" dirty="0" smtClean="0"/>
              <a:t>…</a:t>
            </a:r>
            <a:endParaRPr lang="es-AR" dirty="0"/>
          </a:p>
        </p:txBody>
      </p:sp>
    </p:spTree>
    <p:extLst>
      <p:ext uri="{BB962C8B-B14F-4D97-AF65-F5344CB8AC3E}">
        <p14:creationId xmlns:p14="http://schemas.microsoft.com/office/powerpoint/2010/main" val="164237656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6"/>
            <a:ext cx="11131990" cy="4283023"/>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el archivo </a:t>
            </a:r>
            <a:r>
              <a:rPr lang="es-ES" b="1" dirty="0" smtClean="0"/>
              <a:t>listadocargosapp.component.html </a:t>
            </a:r>
            <a:r>
              <a:rPr lang="es-ES" dirty="0"/>
              <a:t>indicamos </a:t>
            </a:r>
            <a:r>
              <a:rPr lang="es-ES" dirty="0" smtClean="0"/>
              <a:t>los respectivos cambios como se observa en el código fuente siguiente:</a:t>
            </a:r>
          </a:p>
          <a:p>
            <a:pPr marL="285750" lvl="1" indent="-285750">
              <a:buFont typeface="Arial" pitchFamily="34" charset="0"/>
              <a:buChar char="•"/>
            </a:pPr>
            <a:endParaRPr lang="es-ES" dirty="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{{j+1}} {{</a:t>
            </a:r>
            <a:r>
              <a:rPr lang="es-AR" dirty="0" err="1"/>
              <a:t>lscargo.vccargo</a:t>
            </a:r>
            <a:r>
              <a:rPr lang="es-AR" dirty="0"/>
              <a:t>}} {{</a:t>
            </a:r>
            <a:r>
              <a:rPr lang="es-AR" dirty="0" err="1"/>
              <a:t>lscargo.vcempresa</a:t>
            </a:r>
            <a:r>
              <a:rPr lang="es-AR" dirty="0"/>
              <a:t>}} {{</a:t>
            </a:r>
            <a:r>
              <a:rPr lang="es-AR" dirty="0" err="1"/>
              <a:t>lscargo.vcantiguedad</a:t>
            </a:r>
            <a:r>
              <a:rPr lang="es-AR" dirty="0"/>
              <a:t>}} {{</a:t>
            </a:r>
            <a:r>
              <a:rPr lang="es-AR" dirty="0" err="1"/>
              <a:t>lscargo.vctelcontacto</a:t>
            </a:r>
            <a:r>
              <a:rPr lang="es-AR" dirty="0"/>
              <a:t>}}</a:t>
            </a:r>
          </a:p>
          <a:p>
            <a:r>
              <a:rPr lang="es-AR" dirty="0"/>
              <a:t>        &lt;/div&gt;</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40105560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Decorador @Output()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213945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8"/>
            <a:ext cx="11131990" cy="4051011"/>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a:t>Sobre el formulario </a:t>
            </a:r>
            <a:r>
              <a:rPr lang="es-ES" dirty="0" smtClean="0"/>
              <a:t>hijo se buscara agregar una nueva funcionalidad, la cual permita agregar datos extras sobre los datos que ya presenta dicho componente de esta manera se estaremos logrando enviar datos desde el componente hijo al componente padre.</a:t>
            </a:r>
            <a:endParaRPr lang="es-ES" dirty="0"/>
          </a:p>
          <a:p>
            <a:pPr marL="285750" lvl="1" indent="-285750">
              <a:buFont typeface="Arial" pitchFamily="34" charset="0"/>
              <a:buChar char="•"/>
            </a:pPr>
            <a:endParaRPr lang="es-ES" dirty="0"/>
          </a:p>
          <a:p>
            <a:pPr marL="285750" lvl="1" indent="-285750">
              <a:buFont typeface="Arial" pitchFamily="34" charset="0"/>
              <a:buChar char="•"/>
            </a:pPr>
            <a:r>
              <a:rPr lang="es-ES" dirty="0" smtClean="0"/>
              <a:t>Como agregara un pequeño formulario dentro del componente hijo llamado </a:t>
            </a:r>
            <a:r>
              <a:rPr lang="es-ES" b="1" dirty="0" err="1" smtClean="0"/>
              <a:t>listadocargos</a:t>
            </a:r>
            <a:r>
              <a:rPr lang="es-ES" dirty="0" smtClean="0"/>
              <a:t> el cual pedirá información extras como por ejemplo comentar un poco sobre la tarea a cargo o responsabilidad en el puesto.</a:t>
            </a:r>
          </a:p>
          <a:p>
            <a:pPr marL="285750" lvl="1" indent="-285750">
              <a:buFont typeface="Arial" pitchFamily="34" charset="0"/>
              <a:buChar char="•"/>
            </a:pPr>
            <a:endParaRPr lang="es-ES" dirty="0"/>
          </a:p>
          <a:p>
            <a:pPr marL="285750" lvl="1" indent="-285750">
              <a:buFont typeface="Arial" pitchFamily="34" charset="0"/>
              <a:buChar char="•"/>
            </a:pPr>
            <a:r>
              <a:rPr lang="es-ES" dirty="0"/>
              <a:t>Para poder </a:t>
            </a:r>
            <a:r>
              <a:rPr lang="es-ES" dirty="0" smtClean="0"/>
              <a:t>realizar esto deberemos de resolver mediante el decorador @Output().</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ello generamos un nuevo componente llamado </a:t>
            </a:r>
            <a:r>
              <a:rPr lang="es-ES" b="1" dirty="0" err="1" smtClean="0"/>
              <a:t>infoextrasapp</a:t>
            </a:r>
            <a:r>
              <a:rPr lang="es-ES" b="1" dirty="0" smtClean="0"/>
              <a:t>.</a:t>
            </a:r>
            <a:endParaRPr lang="es-ES" b="1" dirty="0"/>
          </a:p>
        </p:txBody>
      </p:sp>
    </p:spTree>
    <p:extLst>
      <p:ext uri="{BB962C8B-B14F-4D97-AF65-F5344CB8AC3E}">
        <p14:creationId xmlns:p14="http://schemas.microsoft.com/office/powerpoint/2010/main" val="125085643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9"/>
            <a:ext cx="11131990" cy="390088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Dentro del nuevo componente deberemos de agregar la siguiente línea de código que nos permite poder enviar información del componente hijo al componente padre. </a:t>
            </a:r>
          </a:p>
          <a:p>
            <a:pPr marL="285750" lvl="1" indent="-285750">
              <a:buFont typeface="Arial" pitchFamily="34" charset="0"/>
              <a:buChar char="•"/>
            </a:pPr>
            <a:endParaRPr lang="es-ES" dirty="0"/>
          </a:p>
          <a:p>
            <a:pPr marL="285750" lvl="1" indent="-285750">
              <a:buFont typeface="Arial" pitchFamily="34" charset="0"/>
              <a:buChar char="•"/>
            </a:pPr>
            <a:r>
              <a:rPr lang="es-ES" dirty="0" smtClean="0"/>
              <a:t>Se deberá de agregar el siguiente código:</a:t>
            </a:r>
          </a:p>
          <a:p>
            <a:pPr marL="285750" lvl="1" indent="-285750">
              <a:buFont typeface="Arial" pitchFamily="34" charset="0"/>
              <a:buChar char="•"/>
            </a:pPr>
            <a:endParaRPr lang="es-ES" dirty="0" smtClean="0"/>
          </a:p>
          <a:p>
            <a:pPr algn="ctr"/>
            <a:r>
              <a:rPr lang="es-AR" dirty="0"/>
              <a:t>@Output() </a:t>
            </a:r>
            <a:r>
              <a:rPr lang="es-AR" dirty="0" err="1"/>
              <a:t>CarExtras</a:t>
            </a:r>
            <a:r>
              <a:rPr lang="es-AR" dirty="0"/>
              <a:t>=new </a:t>
            </a:r>
            <a:r>
              <a:rPr lang="es-AR" dirty="0" err="1"/>
              <a:t>EventEmitter</a:t>
            </a:r>
            <a:r>
              <a:rPr lang="es-AR" dirty="0"/>
              <a:t>&lt;</a:t>
            </a:r>
            <a:r>
              <a:rPr lang="es-AR" dirty="0" err="1"/>
              <a:t>string</a:t>
            </a:r>
            <a:r>
              <a:rPr lang="es-AR" dirty="0"/>
              <a:t>&gt;();</a:t>
            </a:r>
          </a:p>
          <a:p>
            <a:pPr marL="0" lvl="1"/>
            <a:endParaRPr lang="es-ES" dirty="0"/>
          </a:p>
          <a:p>
            <a:pPr marL="285750" lvl="1" indent="-285750">
              <a:buFont typeface="Arial" pitchFamily="34" charset="0"/>
              <a:buChar char="•"/>
            </a:pPr>
            <a:r>
              <a:rPr lang="es-ES" dirty="0"/>
              <a:t>Genera además la eliminación de una librería que ya se encuentra importada para luego ser reemplazada por otra librería proveniente de otra </a:t>
            </a:r>
            <a:r>
              <a:rPr lang="es-ES" dirty="0" smtClean="0"/>
              <a:t>ambiente del </a:t>
            </a:r>
            <a:r>
              <a:rPr lang="es-ES" dirty="0" err="1" smtClean="0"/>
              <a:t>framework</a:t>
            </a:r>
            <a:r>
              <a:rPr lang="es-ES" dirty="0" smtClean="0"/>
              <a:t> donde se la deja en el código comentada y es «</a:t>
            </a:r>
            <a:r>
              <a:rPr lang="es-AR" dirty="0"/>
              <a:t>//</a:t>
            </a:r>
            <a:r>
              <a:rPr lang="es-AR" dirty="0" err="1"/>
              <a:t>import</a:t>
            </a:r>
            <a:r>
              <a:rPr lang="es-AR" dirty="0"/>
              <a:t> { </a:t>
            </a:r>
            <a:r>
              <a:rPr lang="es-AR" dirty="0" err="1"/>
              <a:t>EventEmitter</a:t>
            </a:r>
            <a:r>
              <a:rPr lang="es-AR" dirty="0"/>
              <a:t> } </a:t>
            </a:r>
            <a:r>
              <a:rPr lang="es-AR" dirty="0" err="1"/>
              <a:t>from</a:t>
            </a:r>
            <a:r>
              <a:rPr lang="es-AR" dirty="0"/>
              <a:t> '</a:t>
            </a:r>
            <a:r>
              <a:rPr lang="es-AR" dirty="0" err="1"/>
              <a:t>stream</a:t>
            </a:r>
            <a:r>
              <a:rPr lang="es-AR" dirty="0" smtClean="0"/>
              <a:t>';</a:t>
            </a:r>
            <a:r>
              <a:rPr lang="es-ES" dirty="0" smtClean="0"/>
              <a:t>».</a:t>
            </a:r>
            <a:endParaRPr lang="es-ES" dirty="0"/>
          </a:p>
          <a:p>
            <a:pPr marL="0" lvl="1"/>
            <a:endParaRPr lang="es-AR" dirty="0" smtClean="0"/>
          </a:p>
        </p:txBody>
      </p:sp>
    </p:spTree>
    <p:extLst>
      <p:ext uri="{BB962C8B-B14F-4D97-AF65-F5344CB8AC3E}">
        <p14:creationId xmlns:p14="http://schemas.microsoft.com/office/powerpoint/2010/main" val="42683520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8"/>
            <a:ext cx="11131990" cy="5006353"/>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pPr marL="0" lvl="1"/>
            <a:endParaRPr lang="es-ES" dirty="0"/>
          </a:p>
          <a:p>
            <a:r>
              <a:rPr lang="es-AR" dirty="0" err="1"/>
              <a:t>import</a:t>
            </a:r>
            <a:r>
              <a:rPr lang="es-AR" dirty="0"/>
              <a:t> { </a:t>
            </a:r>
            <a:r>
              <a:rPr lang="es-AR" dirty="0" err="1"/>
              <a:t>Component</a:t>
            </a:r>
            <a:r>
              <a:rPr lang="es-AR" dirty="0"/>
              <a:t>, </a:t>
            </a:r>
            <a:r>
              <a:rPr lang="es-AR" dirty="0" err="1"/>
              <a:t>EventEmitter</a:t>
            </a:r>
            <a:r>
              <a:rPr lang="es-AR" dirty="0"/>
              <a:t>, </a:t>
            </a:r>
            <a:r>
              <a:rPr lang="es-AR" dirty="0" err="1"/>
              <a:t>OnInit</a:t>
            </a:r>
            <a:r>
              <a:rPr lang="es-AR" dirty="0"/>
              <a:t>, Output } </a:t>
            </a:r>
            <a:r>
              <a:rPr lang="es-AR" dirty="0" err="1"/>
              <a:t>from</a:t>
            </a:r>
            <a:r>
              <a:rPr lang="es-AR" dirty="0"/>
              <a:t> '@angular/</a:t>
            </a:r>
            <a:r>
              <a:rPr lang="es-AR" dirty="0" err="1"/>
              <a:t>core</a:t>
            </a:r>
            <a:r>
              <a:rPr lang="es-AR" dirty="0"/>
              <a:t>';</a:t>
            </a:r>
          </a:p>
          <a:p>
            <a:r>
              <a:rPr lang="es-AR" dirty="0"/>
              <a:t>//</a:t>
            </a:r>
            <a:r>
              <a:rPr lang="es-AR" dirty="0" err="1"/>
              <a:t>import</a:t>
            </a:r>
            <a:r>
              <a:rPr lang="es-AR" dirty="0"/>
              <a:t> { </a:t>
            </a:r>
            <a:r>
              <a:rPr lang="es-AR" dirty="0" err="1"/>
              <a:t>EventEmitter</a:t>
            </a:r>
            <a:r>
              <a:rPr lang="es-AR" dirty="0"/>
              <a:t> } </a:t>
            </a:r>
            <a:r>
              <a:rPr lang="es-AR" dirty="0" err="1"/>
              <a:t>from</a:t>
            </a:r>
            <a:r>
              <a:rPr lang="es-AR" dirty="0"/>
              <a:t> '</a:t>
            </a:r>
            <a:r>
              <a:rPr lang="es-AR" dirty="0" err="1"/>
              <a:t>stream</a:t>
            </a:r>
            <a:r>
              <a:rPr lang="es-AR" dirty="0" smtClean="0"/>
              <a:t>';</a:t>
            </a:r>
            <a:r>
              <a:rPr lang="es-AR" dirty="0"/>
              <a:t/>
            </a:r>
            <a:br>
              <a:rPr lang="es-AR" dirty="0"/>
            </a:br>
            <a:r>
              <a:rPr lang="es-AR" dirty="0" smtClean="0"/>
              <a:t>…</a:t>
            </a:r>
            <a:endParaRPr lang="es-AR" dirty="0"/>
          </a:p>
          <a:p>
            <a:r>
              <a:rPr lang="es-AR" dirty="0"/>
              <a:t/>
            </a:r>
            <a:br>
              <a:rPr lang="es-AR" dirty="0"/>
            </a:br>
            <a:r>
              <a:rPr lang="es-AR" dirty="0"/>
              <a:t>  </a:t>
            </a:r>
            <a:r>
              <a:rPr lang="es-AR" dirty="0"/>
              <a:t>@Output() </a:t>
            </a:r>
            <a:r>
              <a:rPr lang="es-AR" dirty="0" err="1"/>
              <a:t>CarExtras</a:t>
            </a:r>
            <a:r>
              <a:rPr lang="es-AR" dirty="0"/>
              <a:t>=new </a:t>
            </a:r>
            <a:r>
              <a:rPr lang="es-AR" dirty="0" err="1"/>
              <a:t>EventEmitter</a:t>
            </a:r>
            <a:r>
              <a:rPr lang="es-AR" dirty="0"/>
              <a:t>&lt;</a:t>
            </a:r>
            <a:r>
              <a:rPr lang="es-AR" dirty="0" err="1"/>
              <a:t>string</a:t>
            </a:r>
            <a:r>
              <a:rPr lang="es-AR" dirty="0"/>
              <a:t>&gt;();</a:t>
            </a:r>
          </a:p>
          <a:p>
            <a:r>
              <a:rPr lang="es-AR" dirty="0"/>
              <a:t/>
            </a:r>
            <a:br>
              <a:rPr lang="es-AR" dirty="0"/>
            </a:br>
            <a:r>
              <a:rPr lang="es-AR" dirty="0"/>
              <a:t>  constructor() { }</a:t>
            </a:r>
          </a:p>
          <a:p>
            <a:r>
              <a:rPr lang="es-AR" dirty="0"/>
              <a:t/>
            </a:r>
            <a:br>
              <a:rPr lang="es-AR" dirty="0"/>
            </a:br>
            <a:r>
              <a:rPr lang="es-AR" dirty="0"/>
              <a:t>  </a:t>
            </a:r>
            <a:r>
              <a:rPr lang="es-AR" dirty="0" err="1"/>
              <a:t>ngOnInit</a:t>
            </a:r>
            <a:r>
              <a:rPr lang="es-AR" dirty="0"/>
              <a:t>(): </a:t>
            </a:r>
            <a:r>
              <a:rPr lang="es-AR" dirty="0" err="1"/>
              <a:t>void</a:t>
            </a:r>
            <a:r>
              <a:rPr lang="es-AR" dirty="0"/>
              <a:t> {</a:t>
            </a:r>
          </a:p>
          <a:p>
            <a:r>
              <a:rPr lang="es-AR" dirty="0"/>
              <a:t>  }</a:t>
            </a:r>
          </a:p>
          <a:p>
            <a:r>
              <a:rPr lang="es-AR" dirty="0"/>
              <a:t/>
            </a:r>
            <a:br>
              <a:rPr lang="es-AR" dirty="0"/>
            </a:br>
            <a:r>
              <a:rPr lang="es-AR" dirty="0"/>
              <a:t>  </a:t>
            </a:r>
            <a:r>
              <a:rPr lang="es-ES" dirty="0"/>
              <a:t>//Lanza evento de llevar los datos del hijo al padre</a:t>
            </a:r>
          </a:p>
          <a:p>
            <a:r>
              <a:rPr lang="es-ES" dirty="0"/>
              <a:t>  </a:t>
            </a:r>
            <a:r>
              <a:rPr lang="es-ES" dirty="0" err="1"/>
              <a:t>agregarCaracteristicasExtras</a:t>
            </a:r>
            <a:r>
              <a:rPr lang="es-ES" dirty="0"/>
              <a:t>(</a:t>
            </a:r>
            <a:r>
              <a:rPr lang="es-ES" dirty="0" err="1"/>
              <a:t>value:string</a:t>
            </a:r>
            <a:r>
              <a:rPr lang="es-ES" dirty="0"/>
              <a:t>){</a:t>
            </a:r>
          </a:p>
          <a:p>
            <a:r>
              <a:rPr lang="es-ES" dirty="0"/>
              <a:t>    </a:t>
            </a:r>
            <a:r>
              <a:rPr lang="es-ES" dirty="0" err="1"/>
              <a:t>this.CarExtras.emit</a:t>
            </a:r>
            <a:r>
              <a:rPr lang="es-ES" dirty="0"/>
              <a:t>(</a:t>
            </a:r>
            <a:r>
              <a:rPr lang="es-ES" dirty="0" err="1"/>
              <a:t>value</a:t>
            </a:r>
            <a:r>
              <a:rPr lang="es-ES" dirty="0"/>
              <a:t>);</a:t>
            </a:r>
          </a:p>
          <a:p>
            <a:r>
              <a:rPr lang="es-ES" dirty="0"/>
              <a:t>  }</a:t>
            </a:r>
          </a:p>
        </p:txBody>
      </p:sp>
    </p:spTree>
    <p:extLst>
      <p:ext uri="{BB962C8B-B14F-4D97-AF65-F5344CB8AC3E}">
        <p14:creationId xmlns:p14="http://schemas.microsoft.com/office/powerpoint/2010/main" val="341766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Finalmente se procesa todo la información solicitada y se </a:t>
            </a:r>
          </a:p>
          <a:p>
            <a:r>
              <a:rPr lang="es-ES" dirty="0" smtClean="0">
                <a:solidFill>
                  <a:srgbClr val="000000"/>
                </a:solidFill>
                <a:latin typeface="Calibri" panose="020F0502020204030204" pitchFamily="34" charset="0"/>
              </a:rPr>
              <a:t>     inicia el proceso de generación de nuestro proyecto </a:t>
            </a:r>
          </a:p>
          <a:p>
            <a:r>
              <a:rPr lang="es-ES" dirty="0" smtClean="0">
                <a:solidFill>
                  <a:srgbClr val="000000"/>
                </a:solidFill>
                <a:latin typeface="Calibri" panose="020F0502020204030204" pitchFamily="34" charset="0"/>
              </a:rPr>
              <a:t>     para nuestra primera App de Angular</a:t>
            </a:r>
            <a:endParaRPr lang="es-ES" dirty="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299" y="1100347"/>
            <a:ext cx="4972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 y="3861121"/>
            <a:ext cx="6915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00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9"/>
            <a:ext cx="11131990" cy="335497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 nuestro nuevo componente llamado </a:t>
            </a:r>
            <a:r>
              <a:rPr lang="es-ES" b="1" dirty="0" smtClean="0"/>
              <a:t>infoextraapp.component.html</a:t>
            </a:r>
            <a:r>
              <a:rPr lang="es-ES" dirty="0" smtClean="0"/>
              <a:t> y lo mejoramos con el siguiente código </a:t>
            </a:r>
            <a:r>
              <a:rPr lang="es-ES" dirty="0" err="1" smtClean="0"/>
              <a:t>html</a:t>
            </a:r>
            <a:r>
              <a:rPr lang="es-ES" dirty="0" smtClean="0"/>
              <a:t>.</a:t>
            </a:r>
          </a:p>
          <a:p>
            <a:pPr marL="285750" lvl="1" indent="-285750">
              <a:buFont typeface="Arial" pitchFamily="34" charset="0"/>
              <a:buChar char="•"/>
            </a:pPr>
            <a:endParaRPr lang="es-ES" dirty="0"/>
          </a:p>
          <a:p>
            <a:r>
              <a:rPr lang="es-AR" dirty="0"/>
              <a:t>&lt;</a:t>
            </a:r>
            <a:r>
              <a:rPr lang="es-AR" dirty="0" err="1"/>
              <a:t>label</a:t>
            </a:r>
            <a:r>
              <a:rPr lang="es-AR" dirty="0"/>
              <a:t> </a:t>
            </a:r>
            <a:r>
              <a:rPr lang="es-AR" dirty="0" err="1"/>
              <a:t>for</a:t>
            </a:r>
            <a:r>
              <a:rPr lang="es-AR" dirty="0"/>
              <a:t>=""&gt;</a:t>
            </a:r>
            <a:r>
              <a:rPr lang="es-AR" dirty="0" err="1"/>
              <a:t>Caracteristicas</a:t>
            </a:r>
            <a:r>
              <a:rPr lang="es-AR" dirty="0"/>
              <a:t> extras:&lt;/</a:t>
            </a:r>
            <a:r>
              <a:rPr lang="es-AR" dirty="0" err="1"/>
              <a:t>label</a:t>
            </a:r>
            <a:r>
              <a:rPr lang="es-AR" dirty="0"/>
              <a:t>&gt;</a:t>
            </a:r>
          </a:p>
          <a:p>
            <a:r>
              <a:rPr lang="es-AR" dirty="0"/>
              <a:t>&lt;input </a:t>
            </a:r>
            <a:r>
              <a:rPr lang="es-AR" dirty="0" err="1"/>
              <a:t>type</a:t>
            </a:r>
            <a:r>
              <a:rPr lang="es-AR" dirty="0"/>
              <a:t>="</a:t>
            </a:r>
            <a:r>
              <a:rPr lang="es-AR" dirty="0" err="1"/>
              <a:t>text</a:t>
            </a:r>
            <a:r>
              <a:rPr lang="es-AR" dirty="0"/>
              <a:t>" </a:t>
            </a:r>
            <a:r>
              <a:rPr lang="es-AR" dirty="0" err="1"/>
              <a:t>name</a:t>
            </a:r>
            <a:r>
              <a:rPr lang="es-AR" dirty="0"/>
              <a:t>="" id="" #</a:t>
            </a:r>
            <a:r>
              <a:rPr lang="es-AR" dirty="0" err="1"/>
              <a:t>txtCaracteristica</a:t>
            </a:r>
            <a:r>
              <a:rPr lang="es-AR" dirty="0"/>
              <a:t>&gt;</a:t>
            </a:r>
          </a:p>
          <a:p>
            <a:r>
              <a:rPr lang="es-AR" dirty="0"/>
              <a:t>&lt;</a:t>
            </a:r>
            <a:r>
              <a:rPr lang="es-AR" dirty="0" err="1"/>
              <a:t>button</a:t>
            </a:r>
            <a:r>
              <a:rPr lang="es-AR" dirty="0"/>
              <a:t> (</a:t>
            </a:r>
            <a:r>
              <a:rPr lang="es-AR" dirty="0" err="1"/>
              <a:t>click</a:t>
            </a:r>
            <a:r>
              <a:rPr lang="es-AR" dirty="0"/>
              <a:t>)=</a:t>
            </a:r>
            <a:r>
              <a:rPr lang="es-AR" dirty="0" err="1"/>
              <a:t>agregarCaracteristicasExtras</a:t>
            </a:r>
            <a:r>
              <a:rPr lang="es-AR" dirty="0"/>
              <a:t>(</a:t>
            </a:r>
            <a:r>
              <a:rPr lang="es-AR" dirty="0" err="1"/>
              <a:t>txtCaracteristica.value</a:t>
            </a:r>
            <a:r>
              <a:rPr lang="es-AR" dirty="0"/>
              <a:t>) </a:t>
            </a:r>
            <a:r>
              <a:rPr lang="es-AR" dirty="0" err="1"/>
              <a:t>class</a:t>
            </a:r>
            <a:r>
              <a:rPr lang="es-AR" dirty="0"/>
              <a:t>="</a:t>
            </a:r>
            <a:r>
              <a:rPr lang="es-AR" dirty="0" err="1"/>
              <a:t>btn</a:t>
            </a:r>
            <a:r>
              <a:rPr lang="es-AR" dirty="0"/>
              <a:t> </a:t>
            </a:r>
            <a:r>
              <a:rPr lang="es-AR" dirty="0" err="1"/>
              <a:t>btn-primary</a:t>
            </a:r>
            <a:r>
              <a:rPr lang="es-AR" dirty="0"/>
              <a:t>"&gt;Agregar Característica Extra&lt;/</a:t>
            </a:r>
            <a:r>
              <a:rPr lang="es-AR" dirty="0" err="1"/>
              <a:t>button</a:t>
            </a:r>
            <a:r>
              <a:rPr lang="es-AR" dirty="0" smtClean="0"/>
              <a:t>&gt;</a:t>
            </a:r>
            <a:endParaRPr lang="es-ES" dirty="0"/>
          </a:p>
          <a:p>
            <a:pPr marL="0" lvl="1"/>
            <a:endParaRPr lang="es-AR" dirty="0" smtClean="0"/>
          </a:p>
        </p:txBody>
      </p:sp>
    </p:spTree>
    <p:extLst>
      <p:ext uri="{BB962C8B-B14F-4D97-AF65-F5344CB8AC3E}">
        <p14:creationId xmlns:p14="http://schemas.microsoft.com/office/powerpoint/2010/main" val="294186857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8"/>
            <a:ext cx="11131990" cy="4283021"/>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a:t>
            </a:r>
            <a:r>
              <a:rPr lang="es-ES" dirty="0" err="1" smtClean="0"/>
              <a:t>ts</a:t>
            </a:r>
            <a:r>
              <a:rPr lang="es-ES" dirty="0" smtClean="0"/>
              <a:t> del componente padre principal que se llama </a:t>
            </a:r>
            <a:r>
              <a:rPr lang="es-ES" b="1" dirty="0" err="1" smtClean="0"/>
              <a:t>listadocargosapp.component.ts</a:t>
            </a:r>
            <a:r>
              <a:rPr lang="es-ES" dirty="0" smtClean="0"/>
              <a:t> </a:t>
            </a:r>
            <a:r>
              <a:rPr lang="es-ES" dirty="0" smtClean="0"/>
              <a:t>y agregamos el siguiente código al final de la clase.</a:t>
            </a:r>
          </a:p>
          <a:p>
            <a:endParaRPr lang="es-ES" dirty="0" smtClean="0"/>
          </a:p>
          <a:p>
            <a:r>
              <a:rPr lang="es-ES" dirty="0" smtClean="0"/>
              <a:t>…</a:t>
            </a:r>
            <a:endParaRPr lang="es-ES" dirty="0"/>
          </a:p>
          <a:p>
            <a:r>
              <a:rPr lang="es-ES" dirty="0"/>
              <a:t>  </a:t>
            </a:r>
            <a:r>
              <a:rPr lang="es-ES" dirty="0"/>
              <a:t>//Se crea un arreglo </a:t>
            </a:r>
            <a:r>
              <a:rPr lang="es-ES" dirty="0" err="1"/>
              <a:t>vacio</a:t>
            </a:r>
            <a:endParaRPr lang="es-ES" dirty="0"/>
          </a:p>
          <a:p>
            <a:r>
              <a:rPr lang="es-ES" dirty="0"/>
              <a:t>  </a:t>
            </a:r>
            <a:r>
              <a:rPr lang="es-ES" dirty="0" err="1"/>
              <a:t>arrayInfoExtra</a:t>
            </a:r>
            <a:r>
              <a:rPr lang="es-ES" dirty="0"/>
              <a:t>=[''];</a:t>
            </a:r>
          </a:p>
          <a:p>
            <a:r>
              <a:rPr lang="es-ES" dirty="0"/>
              <a:t/>
            </a:r>
            <a:br>
              <a:rPr lang="es-ES" dirty="0"/>
            </a:br>
            <a:r>
              <a:rPr lang="es-ES" dirty="0"/>
              <a:t>  //Se agrega al arreglo los datos que se </a:t>
            </a:r>
            <a:r>
              <a:rPr lang="es-ES" dirty="0" err="1"/>
              <a:t>envian</a:t>
            </a:r>
            <a:r>
              <a:rPr lang="es-ES" dirty="0"/>
              <a:t> por el componente hijo</a:t>
            </a:r>
          </a:p>
          <a:p>
            <a:r>
              <a:rPr lang="es-ES" dirty="0"/>
              <a:t>  </a:t>
            </a:r>
            <a:r>
              <a:rPr lang="es-ES" dirty="0" err="1"/>
              <a:t>addCaracteristicaExtra</a:t>
            </a:r>
            <a:r>
              <a:rPr lang="es-ES" dirty="0"/>
              <a:t>(</a:t>
            </a:r>
            <a:r>
              <a:rPr lang="es-ES" dirty="0" err="1"/>
              <a:t>datoInfo:string</a:t>
            </a:r>
            <a:r>
              <a:rPr lang="es-ES" dirty="0"/>
              <a:t>){</a:t>
            </a:r>
          </a:p>
          <a:p>
            <a:r>
              <a:rPr lang="es-ES" dirty="0"/>
              <a:t>      </a:t>
            </a:r>
            <a:r>
              <a:rPr lang="es-ES" dirty="0" err="1"/>
              <a:t>this.arrayInfoExtra.push</a:t>
            </a:r>
            <a:r>
              <a:rPr lang="es-ES" dirty="0"/>
              <a:t>(</a:t>
            </a:r>
            <a:r>
              <a:rPr lang="es-ES" dirty="0" err="1"/>
              <a:t>datoInfo</a:t>
            </a:r>
            <a:r>
              <a:rPr lang="es-ES" dirty="0"/>
              <a:t>);</a:t>
            </a:r>
          </a:p>
          <a:p>
            <a:r>
              <a:rPr lang="es-ES" dirty="0"/>
              <a:t>  }</a:t>
            </a:r>
          </a:p>
          <a:p>
            <a:r>
              <a:rPr lang="es-ES" dirty="0" smtClean="0"/>
              <a:t>}</a:t>
            </a:r>
            <a:endParaRPr lang="es-ES" dirty="0"/>
          </a:p>
        </p:txBody>
      </p:sp>
    </p:spTree>
    <p:extLst>
      <p:ext uri="{BB962C8B-B14F-4D97-AF65-F5344CB8AC3E}">
        <p14:creationId xmlns:p14="http://schemas.microsoft.com/office/powerpoint/2010/main" val="3888154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201137"/>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del componente hijo que se llama </a:t>
            </a:r>
            <a:r>
              <a:rPr lang="es-ES" b="1" dirty="0" smtClean="0"/>
              <a:t>listadocargosapp.component.html</a:t>
            </a:r>
            <a:r>
              <a:rPr lang="es-ES" dirty="0" smtClean="0"/>
              <a:t> y agregamos el siguiente código al final de la clase.</a:t>
            </a:r>
          </a:p>
          <a:p>
            <a:pPr marL="285750" lvl="1" indent="-285750">
              <a:buFont typeface="Arial" pitchFamily="34" charset="0"/>
              <a:buChar char="•"/>
            </a:pPr>
            <a:endParaRPr lang="es-ES" dirty="0"/>
          </a:p>
          <a:p>
            <a:r>
              <a:rPr lang="es-AR" dirty="0"/>
              <a:t>&lt;!--Componente hijo de app.component.html--&gt;</a:t>
            </a:r>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{{j+1}} {{</a:t>
            </a:r>
            <a:r>
              <a:rPr lang="es-AR" dirty="0" err="1"/>
              <a:t>lscargo.vccargo</a:t>
            </a:r>
            <a:r>
              <a:rPr lang="es-AR" dirty="0"/>
              <a:t>}} {{</a:t>
            </a:r>
            <a:r>
              <a:rPr lang="es-AR" dirty="0" err="1"/>
              <a:t>lscargo.vcempresa</a:t>
            </a:r>
            <a:r>
              <a:rPr lang="es-AR" dirty="0"/>
              <a:t>}} {{</a:t>
            </a:r>
            <a:r>
              <a:rPr lang="es-AR" dirty="0" err="1"/>
              <a:t>lscargo.vcantiguedad</a:t>
            </a:r>
            <a:r>
              <a:rPr lang="es-AR" dirty="0"/>
              <a:t>}} {{</a:t>
            </a:r>
            <a:r>
              <a:rPr lang="es-AR" dirty="0" err="1"/>
              <a:t>lscargo.vctelcontacto</a:t>
            </a:r>
            <a:r>
              <a:rPr lang="es-AR" dirty="0"/>
              <a:t>}}</a:t>
            </a:r>
          </a:p>
          <a:p>
            <a:r>
              <a:rPr lang="es-AR" dirty="0"/>
              <a:t>        &lt;/div&gt;</a:t>
            </a:r>
          </a:p>
          <a:p>
            <a:r>
              <a:rPr lang="es-AR" dirty="0"/>
              <a:t/>
            </a:r>
            <a:br>
              <a:rPr lang="es-AR" dirty="0"/>
            </a:br>
            <a:endParaRPr lang="es-AR" dirty="0"/>
          </a:p>
        </p:txBody>
      </p:sp>
    </p:spTree>
    <p:extLst>
      <p:ext uri="{BB962C8B-B14F-4D97-AF65-F5344CB8AC3E}">
        <p14:creationId xmlns:p14="http://schemas.microsoft.com/office/powerpoint/2010/main" val="704101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20566" y="1749287"/>
            <a:ext cx="11131990" cy="465151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del componente hijo que se llama </a:t>
            </a:r>
            <a:r>
              <a:rPr lang="es-ES" b="1" dirty="0" smtClean="0"/>
              <a:t>listadocargosapp.component.html</a:t>
            </a:r>
            <a:r>
              <a:rPr lang="es-ES" dirty="0" smtClean="0"/>
              <a:t> y agregamos el siguiente código al final de la clase.</a:t>
            </a:r>
          </a:p>
          <a:p>
            <a:pPr marL="285750" lvl="1" indent="-285750">
              <a:buFont typeface="Arial" pitchFamily="34" charset="0"/>
              <a:buChar char="•"/>
            </a:pPr>
            <a:endParaRPr lang="es-ES" dirty="0"/>
          </a:p>
          <a:p>
            <a:r>
              <a:rPr lang="es-AR" dirty="0"/>
              <a:t/>
            </a:r>
            <a:br>
              <a:rPr lang="es-AR" dirty="0"/>
            </a:br>
            <a:r>
              <a:rPr lang="es-AR" dirty="0"/>
              <a:t>        &lt;</a:t>
            </a:r>
            <a:r>
              <a:rPr lang="es-AR" dirty="0" err="1"/>
              <a:t>ul</a:t>
            </a:r>
            <a:r>
              <a:rPr lang="es-AR" dirty="0"/>
              <a:t> </a:t>
            </a:r>
            <a:r>
              <a:rPr lang="es-AR" dirty="0" err="1"/>
              <a:t>style</a:t>
            </a:r>
            <a:r>
              <a:rPr lang="es-AR" dirty="0"/>
              <a:t>="</a:t>
            </a:r>
            <a:r>
              <a:rPr lang="es-AR" dirty="0" err="1"/>
              <a:t>list-style</a:t>
            </a:r>
            <a:r>
              <a:rPr lang="es-AR" dirty="0"/>
              <a:t>: </a:t>
            </a:r>
            <a:r>
              <a:rPr lang="es-AR" dirty="0" err="1"/>
              <a:t>none</a:t>
            </a:r>
            <a:r>
              <a:rPr lang="es-AR" dirty="0"/>
              <a:t>;"&gt;</a:t>
            </a:r>
          </a:p>
          <a:p>
            <a:r>
              <a:rPr lang="es-AR" dirty="0"/>
              <a:t>          &lt;li *</a:t>
            </a:r>
            <a:r>
              <a:rPr lang="es-AR" dirty="0" err="1"/>
              <a:t>ngFor</a:t>
            </a:r>
            <a:r>
              <a:rPr lang="es-AR" dirty="0"/>
              <a:t>="</a:t>
            </a:r>
            <a:r>
              <a:rPr lang="es-AR" dirty="0" err="1"/>
              <a:t>let</a:t>
            </a:r>
            <a:r>
              <a:rPr lang="es-AR" dirty="0"/>
              <a:t> </a:t>
            </a:r>
            <a:r>
              <a:rPr lang="es-AR" dirty="0" err="1"/>
              <a:t>info</a:t>
            </a:r>
            <a:r>
              <a:rPr lang="es-AR" dirty="0"/>
              <a:t> of </a:t>
            </a:r>
            <a:r>
              <a:rPr lang="es-AR" dirty="0" err="1"/>
              <a:t>arrayInfoExtra</a:t>
            </a:r>
            <a:r>
              <a:rPr lang="es-AR" dirty="0"/>
              <a:t>"&gt;{{</a:t>
            </a:r>
            <a:r>
              <a:rPr lang="es-AR" dirty="0" err="1"/>
              <a:t>info</a:t>
            </a:r>
            <a:r>
              <a:rPr lang="es-AR" dirty="0"/>
              <a:t>}}&lt;/li&gt;</a:t>
            </a:r>
          </a:p>
          <a:p>
            <a:r>
              <a:rPr lang="es-AR" dirty="0"/>
              <a:t>        &lt;/</a:t>
            </a:r>
            <a:r>
              <a:rPr lang="es-AR" dirty="0" err="1"/>
              <a:t>ul</a:t>
            </a:r>
            <a:r>
              <a:rPr lang="es-AR" dirty="0"/>
              <a:t>&gt;</a:t>
            </a:r>
          </a:p>
          <a:p>
            <a:r>
              <a:rPr lang="es-AR" dirty="0"/>
              <a:t/>
            </a:r>
            <a:br>
              <a:rPr lang="es-AR" dirty="0"/>
            </a:br>
            <a:r>
              <a:rPr lang="es-AR" dirty="0"/>
              <a:t>        &lt;</a:t>
            </a:r>
            <a:r>
              <a:rPr lang="es-AR" dirty="0" err="1"/>
              <a:t>app-infoextraapp</a:t>
            </a:r>
            <a:r>
              <a:rPr lang="es-AR" dirty="0"/>
              <a:t> (</a:t>
            </a:r>
            <a:r>
              <a:rPr lang="es-AR" dirty="0" err="1"/>
              <a:t>CarExtras</a:t>
            </a:r>
            <a:r>
              <a:rPr lang="es-AR" dirty="0"/>
              <a:t>)="</a:t>
            </a:r>
            <a:r>
              <a:rPr lang="es-AR" dirty="0" err="1"/>
              <a:t>addCaracteristicaExtra</a:t>
            </a:r>
            <a:r>
              <a:rPr lang="es-AR" dirty="0"/>
              <a:t>($</a:t>
            </a:r>
            <a:r>
              <a:rPr lang="es-AR" dirty="0" err="1"/>
              <a:t>event</a:t>
            </a:r>
            <a:r>
              <a:rPr lang="es-AR" dirty="0"/>
              <a:t>)"&gt;&lt;/</a:t>
            </a:r>
            <a:r>
              <a:rPr lang="es-AR" dirty="0" err="1"/>
              <a:t>app-infoextraapp</a:t>
            </a:r>
            <a:r>
              <a:rPr lang="es-AR" dirty="0"/>
              <a:t>&gt;</a:t>
            </a:r>
          </a:p>
          <a:p>
            <a:r>
              <a:rPr lang="es-AR" dirty="0"/>
              <a:t>        </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37536797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Fin Presentación.</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4"/>
            <a:ext cx="7653505" cy="43373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Tema</a:t>
            </a:r>
            <a:r>
              <a:rPr lang="es-MX" sz="2400" b="1" dirty="0">
                <a:effectLst/>
                <a:latin typeface="Encode Sans" panose="020B0604020202020204"/>
                <a:ea typeface="Calibri" panose="020F0502020204030204" pitchFamily="34" charset="0"/>
              </a:rPr>
              <a:t>: </a:t>
            </a:r>
            <a:r>
              <a:rPr lang="es-MX" sz="2400" b="1" dirty="0" smtClean="0">
                <a:effectLst/>
                <a:latin typeface="Encode Sans" panose="020B0604020202020204"/>
                <a:ea typeface="Calibri" panose="020F0502020204030204" pitchFamily="34" charset="0"/>
              </a:rPr>
              <a:t>Angular</a:t>
            </a:r>
            <a:endParaRPr lang="es-MX" sz="2400" b="1" dirty="0">
              <a:effectLst/>
              <a:latin typeface="Encode Sans" panose="020B0604020202020204"/>
              <a:ea typeface="Calibri" panose="020F0502020204030204" pitchFamily="34" charset="0"/>
            </a:endParaRPr>
          </a:p>
          <a:p>
            <a:endParaRPr lang="es-MX" sz="2400" b="1" u="sng"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a:t>
            </a:r>
            <a:r>
              <a:rPr lang="es-MX" dirty="0" smtClean="0">
                <a:solidFill>
                  <a:srgbClr val="000000"/>
                </a:solidFill>
                <a:latin typeface="Calibri" panose="020F0502020204030204" pitchFamily="34" charset="0"/>
              </a:rPr>
              <a:t>Qué es Angular?</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Instalación de Angular y software necesario</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primera aplicación</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Estructura de aplicación Angular</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componentes</a:t>
            </a:r>
          </a:p>
          <a:p>
            <a:pPr marL="285750" indent="-285750">
              <a:buFont typeface="Arial" panose="020B0604020202020204" pitchFamily="34" charset="0"/>
              <a:buChar char="•"/>
            </a:pPr>
            <a:r>
              <a:rPr lang="es-MX" sz="1800" b="0" i="0" u="none" strike="noStrike" dirty="0" err="1" smtClean="0">
                <a:solidFill>
                  <a:srgbClr val="000000"/>
                </a:solidFill>
                <a:effectLst/>
                <a:latin typeface="Calibri" panose="020F0502020204030204" pitchFamily="34" charset="0"/>
              </a:rPr>
              <a:t>Binding</a:t>
            </a:r>
            <a:endParaRPr lang="es-MX" sz="1800" b="0" i="0" u="none" strike="noStrike" dirty="0" smtClean="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Directivas de utilidad</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Comunicación</a:t>
            </a:r>
            <a:endParaRPr lang="es-MX"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63744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308120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que se genera una vez que finaliza el proceso de generación </a:t>
            </a:r>
          </a:p>
          <a:p>
            <a:r>
              <a:rPr lang="es-ES" dirty="0" smtClean="0">
                <a:solidFill>
                  <a:srgbClr val="000000"/>
                </a:solidFill>
                <a:latin typeface="Calibri" panose="020F0502020204030204" pitchFamily="34" charset="0"/>
              </a:rPr>
              <a:t>      de nuestro proyecto de nuestra primera App.</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visualizar dicha App de Angular en nuestro navegador se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debe de ejecutar la siguiente línea de comando para poder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levantar  o inicializar nuestro servidor Angular.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51" y="863864"/>
            <a:ext cx="4335189" cy="54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197880" y="473321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3308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382218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iniciar el servidor se deberá de ejecutar la siguiente línea de comando estando dentro de la carpeta raíz de nuestro proyecto</a:t>
            </a:r>
          </a:p>
          <a:p>
            <a:endParaRPr lang="es-ES" dirty="0" smtClean="0">
              <a:solidFill>
                <a:srgbClr val="000000"/>
              </a:solidFill>
              <a:latin typeface="Calibri" panose="020F0502020204030204" pitchFamily="34" charset="0"/>
            </a:endParaRPr>
          </a:p>
          <a:p>
            <a:r>
              <a:rPr lang="es-ES" sz="2800" b="1" dirty="0" smtClean="0">
                <a:solidFill>
                  <a:srgbClr val="000000"/>
                </a:solidFill>
                <a:latin typeface="Calibri" panose="020F0502020204030204" pitchFamily="34" charset="0"/>
              </a:rPr>
              <a:t>cd </a:t>
            </a:r>
            <a:r>
              <a:rPr lang="es-ES" sz="2800" dirty="0" smtClean="0">
                <a:solidFill>
                  <a:srgbClr val="000000"/>
                </a:solidFill>
                <a:latin typeface="Calibri" panose="020F0502020204030204" pitchFamily="34" charset="0"/>
              </a:rPr>
              <a:t>{carpeta raíz de </a:t>
            </a:r>
            <a:r>
              <a:rPr lang="es-ES" sz="2800" dirty="0" err="1" smtClean="0">
                <a:solidFill>
                  <a:srgbClr val="000000"/>
                </a:solidFill>
                <a:latin typeface="Calibri" panose="020F0502020204030204" pitchFamily="34" charset="0"/>
              </a:rPr>
              <a:t>app</a:t>
            </a:r>
            <a:r>
              <a:rPr lang="es-ES" sz="2800" dirty="0" smtClean="0">
                <a:solidFill>
                  <a:srgbClr val="000000"/>
                </a:solidFill>
                <a:latin typeface="Calibri" panose="020F0502020204030204" pitchFamily="34" charset="0"/>
              </a:rPr>
              <a:t>}</a:t>
            </a:r>
          </a:p>
          <a:p>
            <a:endParaRPr lang="es-ES" sz="2800" dirty="0">
              <a:solidFill>
                <a:srgbClr val="000000"/>
              </a:solidFill>
              <a:latin typeface="Calibri" panose="020F0502020204030204" pitchFamily="34" charset="0"/>
            </a:endParaRPr>
          </a:p>
          <a:p>
            <a:r>
              <a:rPr lang="es-ES" sz="2800" b="1" dirty="0" err="1">
                <a:solidFill>
                  <a:srgbClr val="000000"/>
                </a:solidFill>
                <a:latin typeface="Calibri" panose="020F0502020204030204" pitchFamily="34" charset="0"/>
              </a:rPr>
              <a:t>n</a:t>
            </a:r>
            <a:r>
              <a:rPr lang="es-ES" sz="2800" b="1" dirty="0" err="1" smtClean="0">
                <a:solidFill>
                  <a:srgbClr val="000000"/>
                </a:solidFill>
                <a:latin typeface="Calibri" panose="020F0502020204030204" pitchFamily="34" charset="0"/>
              </a:rPr>
              <a:t>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–open /</a:t>
            </a:r>
          </a:p>
          <a:p>
            <a:r>
              <a:rPr lang="es-ES" sz="2800" b="1" dirty="0" err="1" smtClean="0">
                <a:solidFill>
                  <a:srgbClr val="000000"/>
                </a:solidFill>
                <a:latin typeface="Calibri" panose="020F0502020204030204" pitchFamily="34" charset="0"/>
              </a:rPr>
              <a:t>ng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a:t>
            </a:r>
          </a:p>
          <a:p>
            <a:pPr algn="ctr"/>
            <a:endParaRPr lang="es-ES" dirty="0">
              <a:solidFill>
                <a:srgbClr val="000000"/>
              </a:solidFill>
              <a:latin typeface="Calibri" panose="020F0502020204030204" pitchFamily="34" charset="0"/>
            </a:endParaRPr>
          </a:p>
          <a:p>
            <a:endParaRPr lang="es-ES" dirty="0" smtClean="0">
              <a:solidFill>
                <a:srgbClr val="000000"/>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015" y="3110223"/>
            <a:ext cx="7477236" cy="328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670396" y="5064294"/>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8447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81097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endParaRPr lang="es-MX" sz="2400" b="1" dirty="0" smtClean="0">
              <a:effectLst/>
              <a:latin typeface="Encode Sans" panose="020B0604020202020204"/>
              <a:ea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408" y="1351722"/>
            <a:ext cx="9396201" cy="52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142914" y="3456209"/>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7138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632675"/>
            <a:ext cx="11131990" cy="145736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inicialización del servidor nos abre un navegador con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ejemplo de nuestra primera App</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17" y="3042909"/>
            <a:ext cx="98488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89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11504"/>
            <a:ext cx="11131990" cy="303391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no se abre nuestro servidor automáticamente, podemos abrir de la siguiente manera:</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Abrimos nuestro navegador favorito</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Ingresamos en la </a:t>
            </a:r>
            <a:r>
              <a:rPr lang="es-ES" dirty="0" err="1" smtClean="0">
                <a:solidFill>
                  <a:srgbClr val="000000"/>
                </a:solidFill>
                <a:latin typeface="Calibri" panose="020F0502020204030204" pitchFamily="34" charset="0"/>
              </a:rPr>
              <a:t>url</a:t>
            </a:r>
            <a:r>
              <a:rPr lang="es-ES" dirty="0" smtClean="0">
                <a:solidFill>
                  <a:srgbClr val="000000"/>
                </a:solidFill>
                <a:latin typeface="Calibri" panose="020F0502020204030204" pitchFamily="34" charset="0"/>
              </a:rPr>
              <a:t> la siguiente dirección como se nos indica en el sitio oficial de Angular</a:t>
            </a:r>
          </a:p>
          <a:p>
            <a:endParaRPr lang="es-ES" sz="2400" b="1" dirty="0" smtClean="0">
              <a:solidFill>
                <a:srgbClr val="000000"/>
              </a:solidFill>
              <a:latin typeface="Calibri" panose="020F0502020204030204" pitchFamily="34" charset="0"/>
            </a:endParaRPr>
          </a:p>
          <a:p>
            <a:pPr algn="ctr"/>
            <a:r>
              <a:rPr lang="es-ES" sz="2400" b="1" dirty="0" smtClean="0">
                <a:solidFill>
                  <a:srgbClr val="000000"/>
                </a:solidFill>
                <a:latin typeface="Calibri" panose="020F0502020204030204" pitchFamily="34" charset="0"/>
              </a:rPr>
              <a:t>http</a:t>
            </a:r>
            <a:r>
              <a:rPr lang="es-ES" sz="2400" b="1" dirty="0">
                <a:solidFill>
                  <a:srgbClr val="000000"/>
                </a:solidFill>
                <a:latin typeface="Calibri" panose="020F0502020204030204" pitchFamily="34" charset="0"/>
              </a:rPr>
              <a:t>://localhost:4200/</a:t>
            </a:r>
            <a:endParaRPr lang="es-ES" sz="2400" b="1"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37806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11504"/>
            <a:ext cx="11131990" cy="393255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deseamos detener el </a:t>
            </a:r>
            <a:r>
              <a:rPr lang="es-ES" b="1" dirty="0" smtClean="0">
                <a:solidFill>
                  <a:srgbClr val="000000"/>
                </a:solidFill>
                <a:latin typeface="Calibri" panose="020F0502020204030204" pitchFamily="34" charset="0"/>
              </a:rPr>
              <a:t>SERVE</a:t>
            </a:r>
            <a:r>
              <a:rPr lang="es-ES" dirty="0" smtClean="0">
                <a:solidFill>
                  <a:srgbClr val="000000"/>
                </a:solidFill>
                <a:latin typeface="Calibri" panose="020F0502020204030204" pitchFamily="34" charset="0"/>
              </a:rPr>
              <a:t> deberemos </a:t>
            </a:r>
          </a:p>
          <a:p>
            <a:r>
              <a:rPr lang="es-ES" dirty="0" smtClean="0">
                <a:solidFill>
                  <a:srgbClr val="000000"/>
                </a:solidFill>
                <a:latin typeface="Calibri" panose="020F0502020204030204" pitchFamily="34" charset="0"/>
              </a:rPr>
              <a:t>de hacer lo siguiente:</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nuestra terminal, se observa nuestro servidor </a:t>
            </a:r>
          </a:p>
          <a:p>
            <a:r>
              <a:rPr lang="es-ES" dirty="0" smtClean="0">
                <a:solidFill>
                  <a:srgbClr val="000000"/>
                </a:solidFill>
                <a:latin typeface="Calibri" panose="020F0502020204030204" pitchFamily="34" charset="0"/>
              </a:rPr>
              <a:t>en ejecución, a continuación en donde se observa el cursor </a:t>
            </a:r>
          </a:p>
          <a:p>
            <a:r>
              <a:rPr lang="es-ES" dirty="0" smtClean="0">
                <a:solidFill>
                  <a:srgbClr val="000000"/>
                </a:solidFill>
                <a:latin typeface="Calibri" panose="020F0502020204030204" pitchFamily="34" charset="0"/>
              </a:rPr>
              <a:t>parpadeando presionamos </a:t>
            </a:r>
            <a:r>
              <a:rPr lang="es-ES" sz="2000" b="1" dirty="0" smtClean="0">
                <a:solidFill>
                  <a:srgbClr val="000000"/>
                </a:solidFill>
                <a:latin typeface="Calibri" panose="020F0502020204030204" pitchFamily="34" charset="0"/>
              </a:rPr>
              <a:t>CTRL+C</a:t>
            </a:r>
            <a:r>
              <a:rPr lang="es-ES" sz="2000" dirty="0" smtClean="0">
                <a:solidFill>
                  <a:srgbClr val="000000"/>
                </a:solidFill>
                <a:latin typeface="Calibri" panose="020F0502020204030204" pitchFamily="34" charset="0"/>
              </a:rPr>
              <a:t>, generando que se </a:t>
            </a:r>
          </a:p>
          <a:p>
            <a:r>
              <a:rPr lang="es-ES" sz="2000" dirty="0" smtClean="0">
                <a:solidFill>
                  <a:srgbClr val="000000"/>
                </a:solidFill>
                <a:latin typeface="Calibri" panose="020F0502020204030204" pitchFamily="34" charset="0"/>
              </a:rPr>
              <a:t>nos muestre nuevamente el </a:t>
            </a:r>
            <a:r>
              <a:rPr lang="es-ES" sz="2000" dirty="0" err="1" smtClean="0">
                <a:solidFill>
                  <a:srgbClr val="000000"/>
                </a:solidFill>
                <a:latin typeface="Calibri" panose="020F0502020204030204" pitchFamily="34" charset="0"/>
              </a:rPr>
              <a:t>pront</a:t>
            </a:r>
            <a:r>
              <a:rPr lang="es-ES" sz="2000" dirty="0" smtClean="0">
                <a:solidFill>
                  <a:srgbClr val="000000"/>
                </a:solidFill>
                <a:latin typeface="Calibri" panose="020F0502020204030204" pitchFamily="34" charset="0"/>
              </a:rPr>
              <a:t> con la ruta de </a:t>
            </a:r>
          </a:p>
          <a:p>
            <a:r>
              <a:rPr lang="es-ES" sz="2000" dirty="0" smtClean="0">
                <a:solidFill>
                  <a:srgbClr val="000000"/>
                </a:solidFill>
                <a:latin typeface="Calibri" panose="020F0502020204030204" pitchFamily="34" charset="0"/>
              </a:rPr>
              <a:t>nuestro directorio raíz y de esa manera se detiene </a:t>
            </a:r>
          </a:p>
          <a:p>
            <a:r>
              <a:rPr lang="es-ES" sz="2000" dirty="0" smtClean="0">
                <a:solidFill>
                  <a:srgbClr val="000000"/>
                </a:solidFill>
                <a:latin typeface="Calibri" panose="020F0502020204030204" pitchFamily="34" charset="0"/>
              </a:rPr>
              <a:t>nuestro </a:t>
            </a:r>
            <a:r>
              <a:rPr lang="es-ES" sz="2000" b="1" dirty="0" smtClean="0">
                <a:solidFill>
                  <a:srgbClr val="000000"/>
                </a:solidFill>
                <a:latin typeface="Calibri" panose="020F0502020204030204" pitchFamily="34" charset="0"/>
              </a:rPr>
              <a:t>SERVE.</a:t>
            </a:r>
            <a:endParaRPr lang="es-ES" b="1" dirty="0" smtClean="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39" y="1351722"/>
            <a:ext cx="57054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072" y="1216559"/>
            <a:ext cx="5881004" cy="330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3726688" y="4880313"/>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2516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7"/>
            <a:ext cx="11131990" cy="178844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volvemos a nuestro navegador y actualizamos la página nos </a:t>
            </a:r>
          </a:p>
          <a:p>
            <a:r>
              <a:rPr lang="es-ES" dirty="0" smtClean="0">
                <a:solidFill>
                  <a:srgbClr val="000000"/>
                </a:solidFill>
                <a:latin typeface="Calibri" panose="020F0502020204030204" pitchFamily="34" charset="0"/>
              </a:rPr>
              <a:t>tiene que dar un mensaje de que no se puede acceder al sitio </a:t>
            </a:r>
          </a:p>
          <a:p>
            <a:r>
              <a:rPr lang="es-ES" dirty="0" smtClean="0">
                <a:solidFill>
                  <a:srgbClr val="000000"/>
                </a:solidFill>
                <a:latin typeface="Calibri" panose="020F0502020204030204" pitchFamily="34" charset="0"/>
              </a:rPr>
              <a:t>solicitado.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34" y="1965927"/>
            <a:ext cx="5350900" cy="374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4041999"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011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5"/>
            <a:ext cx="11131990" cy="389581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b="1" dirty="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encontramos nuestro archivo index.html</a:t>
            </a:r>
            <a:endParaRPr lang="es-ES" dirty="0">
              <a:solidFill>
                <a:srgbClr val="000000"/>
              </a:solidFill>
              <a:latin typeface="Calibri" panose="020F0502020204030204"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5299445"/>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6975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Accedemos a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y dentro de esta abrimos a index.html que </a:t>
            </a:r>
          </a:p>
          <a:p>
            <a:r>
              <a:rPr lang="es-ES" dirty="0" smtClean="0">
                <a:solidFill>
                  <a:srgbClr val="000000"/>
                </a:solidFill>
                <a:latin typeface="Calibri" panose="020F0502020204030204" pitchFamily="34" charset="0"/>
              </a:rPr>
              <a:t>es el archivo que se abre en nuestro navegador cuándos se levanta el </a:t>
            </a:r>
            <a:r>
              <a:rPr lang="es-ES" b="1" dirty="0" err="1" smtClean="0">
                <a:solidFill>
                  <a:srgbClr val="000000"/>
                </a:solidFill>
                <a:latin typeface="Calibri" panose="020F0502020204030204" pitchFamily="34" charset="0"/>
              </a:rPr>
              <a:t>Serve</a:t>
            </a:r>
            <a:endParaRPr lang="es-ES" b="1" dirty="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46" y="3370208"/>
            <a:ext cx="91630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5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observa dentro de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un archivo index.html, y al ingresar en este se observa que dentro de este hay una llamada o invocación a un componente que son la base de cualquier App de Angular y se llama </a:t>
            </a:r>
            <a:r>
              <a:rPr lang="es-ES" b="1"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b="1" dirty="0">
              <a:solidFill>
                <a:srgbClr val="000000"/>
              </a:solidFill>
              <a:latin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8" y="3310759"/>
            <a:ext cx="6973669" cy="34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01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Angular Primera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952494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339652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 </a:t>
            </a:r>
            <a:r>
              <a:rPr lang="es-ES" dirty="0" err="1" smtClean="0">
                <a:solidFill>
                  <a:srgbClr val="000000"/>
                </a:solidFill>
                <a:latin typeface="Calibri" panose="020F0502020204030204" pitchFamily="34" charset="0"/>
              </a:rPr>
              <a:t>index</a:t>
            </a:r>
            <a:r>
              <a:rPr lang="es-ES" dirty="0" smtClean="0">
                <a:solidFill>
                  <a:srgbClr val="000000"/>
                </a:solidFill>
                <a:latin typeface="Calibri" panose="020F0502020204030204" pitchFamily="34" charset="0"/>
              </a:rPr>
              <a:t> encontramos la referencia a un componente llamado </a:t>
            </a:r>
            <a:r>
              <a:rPr lang="es-ES"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 el cual esta asociado a la capeta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la carpeta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 </a:t>
            </a:r>
          </a:p>
          <a:p>
            <a:r>
              <a:rPr lang="es-ES" dirty="0" smtClean="0">
                <a:solidFill>
                  <a:srgbClr val="000000"/>
                </a:solidFill>
                <a:latin typeface="Calibri" panose="020F0502020204030204" pitchFamily="34" charset="0"/>
              </a:rPr>
              <a:t>encontramos los siguientes </a:t>
            </a:r>
          </a:p>
          <a:p>
            <a:r>
              <a:rPr lang="es-ES" dirty="0" smtClean="0">
                <a:solidFill>
                  <a:srgbClr val="000000"/>
                </a:solidFill>
                <a:latin typeface="Calibri" panose="020F0502020204030204" pitchFamily="34" charset="0"/>
              </a:rPr>
              <a:t>Archivos:</a:t>
            </a:r>
          </a:p>
          <a:p>
            <a:r>
              <a:rPr lang="es-ES" dirty="0" err="1" smtClean="0">
                <a:solidFill>
                  <a:srgbClr val="000000"/>
                </a:solidFill>
                <a:latin typeface="Calibri" panose="020F0502020204030204" pitchFamily="34" charset="0"/>
              </a:rPr>
              <a:t>Css</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y archivos de </a:t>
            </a:r>
          </a:p>
          <a:p>
            <a:r>
              <a:rPr lang="es-ES" dirty="0" smtClean="0">
                <a:solidFill>
                  <a:srgbClr val="000000"/>
                </a:solidFill>
                <a:latin typeface="Calibri" panose="020F0502020204030204" pitchFamily="34" charset="0"/>
              </a:rPr>
              <a:t>TypeScript</a:t>
            </a: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759" y="3203520"/>
            <a:ext cx="8699873" cy="326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74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22311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del archivo app.component.html observamos que en su interior encontramos el código que se utiliza para mostrar lo que vemos en el sitio, código que ya viene predefinido para nuestro ejemplo.</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Tarea: Codifique el titulo </a:t>
            </a:r>
            <a:r>
              <a:rPr lang="es-ES" b="1" u="sng" dirty="0" err="1" smtClean="0">
                <a:solidFill>
                  <a:srgbClr val="000000"/>
                </a:solidFill>
                <a:latin typeface="Calibri" panose="020F0502020204030204" pitchFamily="34" charset="0"/>
              </a:rPr>
              <a:t>Resources</a:t>
            </a:r>
            <a:r>
              <a:rPr lang="es-ES" b="1" u="sng" dirty="0" smtClean="0">
                <a:solidFill>
                  <a:srgbClr val="000000"/>
                </a:solidFill>
                <a:latin typeface="Calibri" panose="020F0502020204030204" pitchFamily="34" charset="0"/>
              </a:rPr>
              <a:t> </a:t>
            </a:r>
            <a:r>
              <a:rPr lang="es-ES" b="1" dirty="0" smtClean="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por su nombre</a:t>
            </a:r>
            <a:endParaRPr lang="es-ES" dirty="0">
              <a:solidFill>
                <a:srgbClr val="000000"/>
              </a:solidFill>
              <a:latin typeface="Calibri" panose="020F050202020403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695" y="3878317"/>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983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Estructura y Flujo de Ejecución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403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SPA Tradicional</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3016155"/>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630303" y="461294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6" name="5 Datos"/>
          <p:cNvSpPr/>
          <p:nvPr/>
        </p:nvSpPr>
        <p:spPr>
          <a:xfrm>
            <a:off x="4599296"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
        <p:nvSpPr>
          <p:cNvPr id="10" name="9 Datos"/>
          <p:cNvSpPr/>
          <p:nvPr/>
        </p:nvSpPr>
        <p:spPr>
          <a:xfrm>
            <a:off x="5929952"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701853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proceso de solicitud y respuesta que se realiza entre el cliente y servidor se tienen que por cada solicitud que el cliente realiza existe un archivo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como respuesta a dicho pedido y esto se repite por cada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que se tenga.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una App se tiene que se realiza el pedido y la posterior carga de una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al inicio pero luego por cada pedido que realice el cliente al servidor de algún nuevo dato, se actualiza el sector o porción de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que se cargo inicialmente con lo cual en lugar de cargar toda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nuevo solo se actualiza una parte de la misma.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seccionamiento y actualización de cada parte esta siendo trabajada mediante una tecnología llamada </a:t>
            </a:r>
            <a:r>
              <a:rPr lang="es-ES" b="1" dirty="0" smtClean="0">
                <a:solidFill>
                  <a:srgbClr val="000000"/>
                </a:solidFill>
                <a:latin typeface="Calibri" panose="020F0502020204030204" pitchFamily="34" charset="0"/>
              </a:rPr>
              <a:t>Ajax </a:t>
            </a:r>
            <a:r>
              <a:rPr lang="es-ES" dirty="0" smtClean="0">
                <a:solidFill>
                  <a:srgbClr val="000000"/>
                </a:solidFill>
                <a:latin typeface="Calibri" panose="020F0502020204030204" pitchFamily="34" charset="0"/>
              </a:rPr>
              <a:t>y las respuestas a los distintos </a:t>
            </a:r>
            <a:r>
              <a:rPr lang="es-ES" dirty="0" err="1" smtClean="0">
                <a:solidFill>
                  <a:srgbClr val="000000"/>
                </a:solidFill>
                <a:latin typeface="Calibri" panose="020F0502020204030204" pitchFamily="34" charset="0"/>
              </a:rPr>
              <a:t>ajax</a:t>
            </a:r>
            <a:r>
              <a:rPr lang="es-ES" dirty="0" smtClean="0">
                <a:solidFill>
                  <a:srgbClr val="000000"/>
                </a:solidFill>
                <a:latin typeface="Calibri" panose="020F0502020204030204" pitchFamily="34" charset="0"/>
              </a:rPr>
              <a:t> que genera el cliente nos llega desde el servidor en formato </a:t>
            </a:r>
            <a:r>
              <a:rPr lang="es-ES" b="1" dirty="0" smtClean="0">
                <a:solidFill>
                  <a:srgbClr val="000000"/>
                </a:solidFill>
                <a:latin typeface="Calibri" panose="020F0502020204030204" pitchFamily="34" charset="0"/>
              </a:rPr>
              <a:t>JSON </a:t>
            </a:r>
            <a:r>
              <a:rPr lang="es-ES" dirty="0" smtClean="0">
                <a:solidFill>
                  <a:srgbClr val="000000"/>
                </a:solidFill>
                <a:latin typeface="Calibri" panose="020F0502020204030204" pitchFamily="34" charset="0"/>
              </a:rPr>
              <a:t> o Notación de Objeto de JavaScript que son archivos de textos ligeros en donde se realizan los respectivos intercambios de datos entre servidor y cliente.</a:t>
            </a:r>
            <a:endParaRPr lang="es-E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4839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App Angular</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2647666"/>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411937" y="3305035"/>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13" name="12 Flecha a la derecha con bandas"/>
          <p:cNvSpPr/>
          <p:nvPr/>
        </p:nvSpPr>
        <p:spPr>
          <a:xfrm>
            <a:off x="4339980" y="4833581"/>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AJAX</a:t>
            </a:r>
            <a:endParaRPr lang="es-AR" b="1" dirty="0"/>
          </a:p>
        </p:txBody>
      </p:sp>
      <p:sp>
        <p:nvSpPr>
          <p:cNvPr id="14" name="13 Flecha a la derecha con bandas"/>
          <p:cNvSpPr/>
          <p:nvPr/>
        </p:nvSpPr>
        <p:spPr>
          <a:xfrm rot="10800000" flipV="1">
            <a:off x="3773601" y="547275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JSON (JS </a:t>
            </a:r>
            <a:r>
              <a:rPr lang="es-ES" b="1" dirty="0" err="1" smtClean="0"/>
              <a:t>Object</a:t>
            </a:r>
            <a:r>
              <a:rPr lang="es-ES" b="1" dirty="0" smtClean="0"/>
              <a:t> </a:t>
            </a:r>
            <a:r>
              <a:rPr lang="es-ES" b="1" dirty="0" err="1" smtClean="0"/>
              <a:t>Notation</a:t>
            </a:r>
            <a:r>
              <a:rPr lang="es-ES" b="1" dirty="0" smtClean="0"/>
              <a:t>)</a:t>
            </a:r>
            <a:endParaRPr lang="es-AR" b="1" dirty="0"/>
          </a:p>
        </p:txBody>
      </p:sp>
      <p:sp>
        <p:nvSpPr>
          <p:cNvPr id="15" name="14 Datos"/>
          <p:cNvSpPr/>
          <p:nvPr/>
        </p:nvSpPr>
        <p:spPr>
          <a:xfrm>
            <a:off x="5199797" y="4112528"/>
            <a:ext cx="1201003" cy="85981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2468720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4" name="3 Llamada de flecha hacia arriba"/>
          <p:cNvSpPr/>
          <p:nvPr/>
        </p:nvSpPr>
        <p:spPr>
          <a:xfrm>
            <a:off x="366226" y="4660708"/>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del </a:t>
            </a:r>
            <a:r>
              <a:rPr lang="es-ES" b="1" dirty="0" smtClean="0"/>
              <a:t>modulo</a:t>
            </a:r>
            <a:r>
              <a:rPr lang="es-ES" dirty="0" smtClean="0"/>
              <a:t> principal a cargar</a:t>
            </a:r>
            <a:endParaRPr lang="es-AR"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17" name="16 Llamada de flecha hacia arriba"/>
          <p:cNvSpPr/>
          <p:nvPr/>
        </p:nvSpPr>
        <p:spPr>
          <a:xfrm>
            <a:off x="2590814" y="4660706"/>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a:t>
            </a:r>
            <a:r>
              <a:rPr lang="es-ES" b="1" dirty="0" smtClean="0"/>
              <a:t>componentes</a:t>
            </a:r>
            <a:r>
              <a:rPr lang="es-ES" dirty="0" smtClean="0"/>
              <a:t> principal a cargar</a:t>
            </a:r>
            <a:endParaRPr lang="es-AR"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Css</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483734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El </a:t>
            </a:r>
            <a:r>
              <a:rPr lang="es-ES" dirty="0" err="1" smtClean="0"/>
              <a:t>main</a:t>
            </a:r>
            <a:r>
              <a:rPr lang="es-ES" b="1" dirty="0" smtClean="0"/>
              <a:t>                        </a:t>
            </a:r>
            <a:r>
              <a:rPr lang="es-ES" dirty="0" smtClean="0"/>
              <a:t>es una función principal la cual se la utiliza para cargar un modulo principal por donde iniciara la aplicación.</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modulo principal o raíz esta definido en un archivo llamado </a:t>
            </a:r>
            <a:r>
              <a:rPr lang="es-ES" b="1" dirty="0" err="1" smtClean="0"/>
              <a:t>app.module.ts</a:t>
            </a:r>
            <a:r>
              <a:rPr lang="es-ES" dirty="0" smtClean="0"/>
              <a:t> el cual se encarga de la definición de los componentes a cargar. </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Por defecto el componente principal se llama </a:t>
            </a:r>
            <a:r>
              <a:rPr lang="es-ES" b="1" dirty="0" err="1" smtClean="0"/>
              <a:t>app.component.ts</a:t>
            </a:r>
            <a:r>
              <a:rPr lang="es-ES" b="1" dirty="0" smtClean="0"/>
              <a:t> </a:t>
            </a:r>
            <a:r>
              <a:rPr lang="es-ES" dirty="0" smtClean="0"/>
              <a:t>el cual tiene en su interior la definición de una clase y un decorador.</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896" y="2465557"/>
            <a:ext cx="1371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41" y="4155985"/>
            <a:ext cx="6206888" cy="54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108" y="5594444"/>
            <a:ext cx="7166056" cy="5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2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Un decorador no es más que un códigos </a:t>
            </a:r>
            <a:r>
              <a:rPr lang="es-ES" dirty="0" err="1" smtClean="0"/>
              <a:t>javascript</a:t>
            </a:r>
            <a:r>
              <a:rPr lang="es-ES" dirty="0" smtClean="0"/>
              <a:t> que define el comportamiento que tendrá la clase a la que acompaña como también así metadatos, tipificaciones, a su vez este lo componen un archivo </a:t>
            </a:r>
            <a:r>
              <a:rPr lang="es-ES" dirty="0" err="1" smtClean="0"/>
              <a:t>css</a:t>
            </a:r>
            <a:r>
              <a:rPr lang="es-ES" dirty="0" smtClean="0"/>
              <a:t> o </a:t>
            </a:r>
            <a:r>
              <a:rPr lang="es-ES" dirty="0" err="1" smtClean="0"/>
              <a:t>style</a:t>
            </a:r>
            <a:r>
              <a:rPr lang="es-ES" dirty="0" smtClean="0"/>
              <a:t>, un código </a:t>
            </a:r>
            <a:r>
              <a:rPr lang="es-ES" dirty="0" err="1" smtClean="0"/>
              <a:t>ts</a:t>
            </a:r>
            <a:r>
              <a:rPr lang="es-ES" dirty="0" smtClean="0"/>
              <a:t> y un selector.</a:t>
            </a:r>
            <a:endParaRPr lang="es-AR"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704" y="3671247"/>
            <a:ext cx="6859777" cy="27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39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 – Angular </a:t>
            </a:r>
            <a:r>
              <a:rPr lang="es-MX" sz="2400" b="1" dirty="0" err="1" smtClean="0">
                <a:latin typeface="Encode Sans" panose="020B0604020202020204"/>
                <a:ea typeface="Calibri" panose="020F0502020204030204" pitchFamily="34" charset="0"/>
              </a:rPr>
              <a:t>Language</a:t>
            </a:r>
            <a:r>
              <a:rPr lang="es-MX" sz="2400" b="1" dirty="0" smtClean="0">
                <a:latin typeface="Encode Sans" panose="020B0604020202020204"/>
                <a:ea typeface="Calibri" panose="020F0502020204030204" pitchFamily="34" charset="0"/>
              </a:rPr>
              <a:t> </a:t>
            </a:r>
            <a:r>
              <a:rPr lang="es-MX" sz="2400" b="1" dirty="0" err="1" smtClean="0">
                <a:latin typeface="Encode Sans" panose="020B0604020202020204"/>
                <a:ea typeface="Calibri" panose="020F0502020204030204" pitchFamily="34" charset="0"/>
              </a:rPr>
              <a:t>Service</a:t>
            </a:r>
            <a:endParaRPr lang="es-MX" sz="2400" b="1" dirty="0" smtClean="0">
              <a:latin typeface="Encode Sans" panose="020B0604020202020204"/>
              <a:ea typeface="Calibri" panose="020F0502020204030204" pitchFamily="34" charset="0"/>
            </a:endParaRP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48" y="2645551"/>
            <a:ext cx="8546911" cy="34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03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729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 – Angular Files</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337" y="2409187"/>
            <a:ext cx="8678456" cy="363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69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a:t>
            </a:r>
            <a:r>
              <a:rPr lang="es-419" sz="4000" b="1" dirty="0" smtClean="0">
                <a:solidFill>
                  <a:srgbClr val="0070C0"/>
                </a:solidFill>
                <a:latin typeface="Georgia"/>
                <a:ea typeface="Georgia"/>
                <a:cs typeface="Georgia"/>
                <a:sym typeface="Georgia"/>
              </a:rPr>
              <a:t>omponentes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66171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solidFill>
                  <a:schemeClr val="tx1"/>
                </a:solidFill>
              </a:rPr>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Style</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1 Elipse"/>
          <p:cNvSpPr/>
          <p:nvPr/>
        </p:nvSpPr>
        <p:spPr>
          <a:xfrm>
            <a:off x="4869970" y="2238233"/>
            <a:ext cx="4681185" cy="372583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Llamada de flecha hacia arriba"/>
          <p:cNvSpPr/>
          <p:nvPr/>
        </p:nvSpPr>
        <p:spPr>
          <a:xfrm>
            <a:off x="4869970" y="5036010"/>
            <a:ext cx="5189568" cy="1469364"/>
          </a:xfrm>
          <a:prstGeom prst="up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Clase + Decorador (maneja comportamiento)</a:t>
            </a:r>
            <a:endParaRPr lang="es-AR" dirty="0"/>
          </a:p>
        </p:txBody>
      </p:sp>
    </p:spTree>
    <p:extLst>
      <p:ext uri="{BB962C8B-B14F-4D97-AF65-F5344CB8AC3E}">
        <p14:creationId xmlns:p14="http://schemas.microsoft.com/office/powerpoint/2010/main" val="2529142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grpSp>
        <p:nvGrpSpPr>
          <p:cNvPr id="3" name="2 Grupo"/>
          <p:cNvGrpSpPr/>
          <p:nvPr/>
        </p:nvGrpSpPr>
        <p:grpSpPr>
          <a:xfrm>
            <a:off x="124844" y="2920608"/>
            <a:ext cx="3478158" cy="3193564"/>
            <a:chOff x="506988" y="2729532"/>
            <a:chExt cx="4228786" cy="3684896"/>
          </a:xfrm>
        </p:grpSpPr>
        <p:sp>
          <p:nvSpPr>
            <p:cNvPr id="2" name="1 Rectángulo"/>
            <p:cNvSpPr/>
            <p:nvPr/>
          </p:nvSpPr>
          <p:spPr>
            <a:xfrm>
              <a:off x="506988" y="2729532"/>
              <a:ext cx="4228786"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7" name="6 Rectángulo redondeado"/>
            <p:cNvSpPr/>
            <p:nvPr/>
          </p:nvSpPr>
          <p:spPr>
            <a:xfrm>
              <a:off x="2879677"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Style</a:t>
              </a:r>
              <a:endParaRPr lang="es-AR" b="1" dirty="0"/>
            </a:p>
          </p:txBody>
        </p:sp>
        <p:sp>
          <p:nvSpPr>
            <p:cNvPr id="8" name="7 Rectángulo redondeado"/>
            <p:cNvSpPr/>
            <p:nvPr/>
          </p:nvSpPr>
          <p:spPr>
            <a:xfrm>
              <a:off x="2879677"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Selector</a:t>
              </a:r>
              <a:endParaRPr lang="es-AR" b="1" dirty="0"/>
            </a:p>
          </p:txBody>
        </p:sp>
        <p:sp>
          <p:nvSpPr>
            <p:cNvPr id="9" name="8 Rectángulo redondeado"/>
            <p:cNvSpPr/>
            <p:nvPr/>
          </p:nvSpPr>
          <p:spPr>
            <a:xfrm>
              <a:off x="2879677" y="4230792"/>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Template</a:t>
              </a:r>
              <a:endParaRPr lang="es-AR" b="1" dirty="0"/>
            </a:p>
          </p:txBody>
        </p:sp>
        <p:sp>
          <p:nvSpPr>
            <p:cNvPr id="10" name="9 Rectángulo redondeado"/>
            <p:cNvSpPr/>
            <p:nvPr/>
          </p:nvSpPr>
          <p:spPr>
            <a:xfrm>
              <a:off x="636632" y="4248421"/>
              <a:ext cx="1693596" cy="6198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decorador</a:t>
              </a:r>
              <a:endParaRPr lang="es-AR" b="1" dirty="0"/>
            </a:p>
          </p:txBody>
        </p:sp>
        <p:sp>
          <p:nvSpPr>
            <p:cNvPr id="12" name="11 Abrir llave"/>
            <p:cNvSpPr/>
            <p:nvPr/>
          </p:nvSpPr>
          <p:spPr>
            <a:xfrm>
              <a:off x="2330228"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13" name="12 Llamada de flecha hacia abajo"/>
          <p:cNvSpPr/>
          <p:nvPr/>
        </p:nvSpPr>
        <p:spPr>
          <a:xfrm>
            <a:off x="2258421"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grpSp>
        <p:nvGrpSpPr>
          <p:cNvPr id="4" name="3 Grupo"/>
          <p:cNvGrpSpPr/>
          <p:nvPr/>
        </p:nvGrpSpPr>
        <p:grpSpPr>
          <a:xfrm>
            <a:off x="3643946" y="2920608"/>
            <a:ext cx="3875964" cy="3193564"/>
            <a:chOff x="4858602" y="2729532"/>
            <a:chExt cx="4258357" cy="3684896"/>
          </a:xfrm>
        </p:grpSpPr>
        <p:sp>
          <p:nvSpPr>
            <p:cNvPr id="15" name="14 Rectángulo"/>
            <p:cNvSpPr/>
            <p:nvPr/>
          </p:nvSpPr>
          <p:spPr>
            <a:xfrm>
              <a:off x="4858602" y="2729532"/>
              <a:ext cx="4258357"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6" name="15 Rectángulo redondeado"/>
            <p:cNvSpPr/>
            <p:nvPr/>
          </p:nvSpPr>
          <p:spPr>
            <a:xfrm>
              <a:off x="7260863"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Métodos</a:t>
              </a:r>
              <a:endParaRPr lang="es-AR" b="1" dirty="0"/>
            </a:p>
          </p:txBody>
        </p:sp>
        <p:sp>
          <p:nvSpPr>
            <p:cNvPr id="17" name="16 Rectángulo redondeado"/>
            <p:cNvSpPr/>
            <p:nvPr/>
          </p:nvSpPr>
          <p:spPr>
            <a:xfrm>
              <a:off x="7260863"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Atributos</a:t>
              </a:r>
              <a:endParaRPr lang="es-AR" b="1" dirty="0"/>
            </a:p>
          </p:txBody>
        </p:sp>
        <p:sp>
          <p:nvSpPr>
            <p:cNvPr id="18" name="17 Rectángulo redondeado"/>
            <p:cNvSpPr/>
            <p:nvPr/>
          </p:nvSpPr>
          <p:spPr>
            <a:xfrm>
              <a:off x="7260863" y="4230792"/>
              <a:ext cx="169206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Constructor</a:t>
              </a:r>
              <a:endParaRPr lang="es-AR" b="1" dirty="0"/>
            </a:p>
          </p:txBody>
        </p:sp>
        <p:sp>
          <p:nvSpPr>
            <p:cNvPr id="19" name="18 Rectángulo redondeado"/>
            <p:cNvSpPr/>
            <p:nvPr/>
          </p:nvSpPr>
          <p:spPr>
            <a:xfrm>
              <a:off x="5017818" y="4248421"/>
              <a:ext cx="1514908" cy="619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clase</a:t>
              </a:r>
              <a:endParaRPr lang="es-AR" b="1" dirty="0"/>
            </a:p>
          </p:txBody>
        </p:sp>
        <p:sp>
          <p:nvSpPr>
            <p:cNvPr id="20" name="19 Abrir llave"/>
            <p:cNvSpPr/>
            <p:nvPr/>
          </p:nvSpPr>
          <p:spPr>
            <a:xfrm>
              <a:off x="6711414"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7792872" y="4470082"/>
            <a:ext cx="832513" cy="415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17874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3" name="12 Llamada de flecha hacia abajo"/>
          <p:cNvSpPr/>
          <p:nvPr/>
        </p:nvSpPr>
        <p:spPr>
          <a:xfrm>
            <a:off x="1352946"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sp>
        <p:nvSpPr>
          <p:cNvPr id="15" name="14 Rectángulo"/>
          <p:cNvSpPr/>
          <p:nvPr/>
        </p:nvSpPr>
        <p:spPr>
          <a:xfrm>
            <a:off x="562026" y="2908796"/>
            <a:ext cx="4132803" cy="3586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9" name="18 Rectángulo redondeado"/>
          <p:cNvSpPr/>
          <p:nvPr/>
        </p:nvSpPr>
        <p:spPr>
          <a:xfrm>
            <a:off x="706945" y="3188447"/>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13946" y="4186124"/>
            <a:ext cx="1787857"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redondeado"/>
          <p:cNvSpPr/>
          <p:nvPr/>
        </p:nvSpPr>
        <p:spPr>
          <a:xfrm>
            <a:off x="2717155" y="3185593"/>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5" name="24 Rectángulo redondeado"/>
          <p:cNvSpPr/>
          <p:nvPr/>
        </p:nvSpPr>
        <p:spPr>
          <a:xfrm>
            <a:off x="706944" y="4286464"/>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6" name="25 Rectángulo redondeado"/>
          <p:cNvSpPr/>
          <p:nvPr/>
        </p:nvSpPr>
        <p:spPr>
          <a:xfrm>
            <a:off x="2717154" y="4283610"/>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7" name="26 Rectángulo redondeado"/>
          <p:cNvSpPr/>
          <p:nvPr/>
        </p:nvSpPr>
        <p:spPr>
          <a:xfrm>
            <a:off x="706945" y="5278829"/>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8" name="27 Rectángulo redondeado"/>
          <p:cNvSpPr/>
          <p:nvPr/>
        </p:nvSpPr>
        <p:spPr>
          <a:xfrm>
            <a:off x="2717155" y="5275975"/>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Tree>
    <p:extLst>
      <p:ext uri="{BB962C8B-B14F-4D97-AF65-F5344CB8AC3E}">
        <p14:creationId xmlns:p14="http://schemas.microsoft.com/office/powerpoint/2010/main" val="4196586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5" name="14 Rectángulo"/>
          <p:cNvSpPr/>
          <p:nvPr/>
        </p:nvSpPr>
        <p:spPr>
          <a:xfrm>
            <a:off x="592280" y="3111637"/>
            <a:ext cx="4132803" cy="20960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Creación de componentes</a:t>
            </a:r>
          </a:p>
          <a:p>
            <a:pPr algn="ctr"/>
            <a:endParaRPr lang="es-ES" dirty="0" smtClean="0"/>
          </a:p>
          <a:p>
            <a:pPr algn="ctr"/>
            <a:endParaRPr lang="es-ES" dirty="0" smtClean="0"/>
          </a:p>
          <a:p>
            <a:pPr algn="ctr"/>
            <a:r>
              <a:rPr lang="es-ES" sz="5400" dirty="0" smtClean="0"/>
              <a:t>/</a:t>
            </a:r>
            <a:endParaRPr lang="es-ES" dirty="0" smtClean="0"/>
          </a:p>
          <a:p>
            <a:pPr algn="ctr"/>
            <a:endParaRPr lang="es-ES" dirty="0"/>
          </a:p>
          <a:p>
            <a:pPr algn="ctr"/>
            <a:endParaRPr lang="es-ES" dirty="0" smtClean="0"/>
          </a:p>
          <a:p>
            <a:pPr algn="ctr"/>
            <a:endParaRPr lang="es-AR"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00299" y="3934538"/>
            <a:ext cx="1651380"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redondeado"/>
          <p:cNvSpPr/>
          <p:nvPr/>
        </p:nvSpPr>
        <p:spPr>
          <a:xfrm>
            <a:off x="816124" y="3376630"/>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Manual</a:t>
            </a:r>
            <a:endParaRPr lang="es-AR" b="1" dirty="0"/>
          </a:p>
        </p:txBody>
      </p:sp>
      <p:sp>
        <p:nvSpPr>
          <p:cNvPr id="27" name="26 Rectángulo redondeado"/>
          <p:cNvSpPr/>
          <p:nvPr/>
        </p:nvSpPr>
        <p:spPr>
          <a:xfrm>
            <a:off x="2896041" y="3376630"/>
            <a:ext cx="1599527"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Automática</a:t>
            </a:r>
          </a:p>
          <a:p>
            <a:pPr algn="ctr"/>
            <a:r>
              <a:rPr lang="es-ES" b="1" dirty="0"/>
              <a:t>C</a:t>
            </a:r>
            <a:r>
              <a:rPr lang="es-ES" b="1" dirty="0" smtClean="0"/>
              <a:t>LI</a:t>
            </a:r>
            <a:endParaRPr lang="es-AR" b="1" dirty="0"/>
          </a:p>
        </p:txBody>
      </p:sp>
      <p:sp>
        <p:nvSpPr>
          <p:cNvPr id="14" name="13 Rectángulo"/>
          <p:cNvSpPr/>
          <p:nvPr/>
        </p:nvSpPr>
        <p:spPr>
          <a:xfrm>
            <a:off x="9220428" y="2939900"/>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6" name="15 Rectángulo"/>
          <p:cNvSpPr/>
          <p:nvPr/>
        </p:nvSpPr>
        <p:spPr>
          <a:xfrm>
            <a:off x="10350322" y="2947806"/>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7" name="16 Rectángulo"/>
          <p:cNvSpPr/>
          <p:nvPr/>
        </p:nvSpPr>
        <p:spPr>
          <a:xfrm>
            <a:off x="9220428" y="5180411"/>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8" name="17 Rectángulo"/>
          <p:cNvSpPr/>
          <p:nvPr/>
        </p:nvSpPr>
        <p:spPr>
          <a:xfrm>
            <a:off x="10350321" y="5002987"/>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Tree>
    <p:extLst>
      <p:ext uri="{BB962C8B-B14F-4D97-AF65-F5344CB8AC3E}">
        <p14:creationId xmlns:p14="http://schemas.microsoft.com/office/powerpoint/2010/main" val="3076622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Creando un C</a:t>
            </a:r>
            <a:r>
              <a:rPr lang="es-419" sz="4000" b="1" dirty="0" smtClean="0">
                <a:solidFill>
                  <a:srgbClr val="0070C0"/>
                </a:solidFill>
                <a:latin typeface="Georgia"/>
                <a:ea typeface="Georgia"/>
                <a:cs typeface="Georgia"/>
                <a:sym typeface="Georgia"/>
              </a:rPr>
              <a:t>omponente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70936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El ejercicio va a consistir en que se creara un componente </a:t>
            </a:r>
            <a:r>
              <a:rPr lang="es-ES" b="1" dirty="0" smtClean="0"/>
              <a:t>Empleados</a:t>
            </a:r>
            <a:r>
              <a:rPr lang="es-ES" dirty="0" smtClean="0"/>
              <a:t> y dentro de este generaremos otro componente llamado </a:t>
            </a:r>
            <a:r>
              <a:rPr lang="es-ES" b="1" dirty="0" smtClean="0"/>
              <a:t>empleado</a:t>
            </a:r>
            <a:endParaRPr lang="es-AR" b="1" dirty="0"/>
          </a:p>
        </p:txBody>
      </p:sp>
      <p:sp>
        <p:nvSpPr>
          <p:cNvPr id="7" name="6 Cubo"/>
          <p:cNvSpPr/>
          <p:nvPr/>
        </p:nvSpPr>
        <p:spPr>
          <a:xfrm>
            <a:off x="1875163" y="3620915"/>
            <a:ext cx="3461112" cy="3066488"/>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Empleados</a:t>
            </a:r>
          </a:p>
          <a:p>
            <a:pPr algn="ctr"/>
            <a:endParaRPr lang="es-ES" sz="2400" b="1" dirty="0" smtClean="0"/>
          </a:p>
          <a:p>
            <a:pPr algn="ctr"/>
            <a:endParaRPr lang="es-ES" sz="2400" b="1" dirty="0"/>
          </a:p>
          <a:p>
            <a:pPr algn="ctr"/>
            <a:endParaRPr lang="es-ES" sz="2400" b="1" dirty="0" smtClean="0"/>
          </a:p>
          <a:p>
            <a:pPr algn="ctr"/>
            <a:endParaRPr lang="es-ES" sz="2400" b="1" dirty="0"/>
          </a:p>
          <a:p>
            <a:pPr algn="ctr"/>
            <a:endParaRPr lang="es-AR" dirty="0"/>
          </a:p>
        </p:txBody>
      </p:sp>
      <p:sp>
        <p:nvSpPr>
          <p:cNvPr id="8" name="7 Rectángulo redondeado"/>
          <p:cNvSpPr/>
          <p:nvPr/>
        </p:nvSpPr>
        <p:spPr>
          <a:xfrm>
            <a:off x="2208191" y="4946658"/>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
        <p:nvSpPr>
          <p:cNvPr id="9" name="8 Rectángulo redondeado"/>
          <p:cNvSpPr/>
          <p:nvPr/>
        </p:nvSpPr>
        <p:spPr>
          <a:xfrm>
            <a:off x="128256" y="3620915"/>
            <a:ext cx="1599527" cy="7830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b="1" dirty="0" smtClean="0"/>
              <a:t>Empleados</a:t>
            </a:r>
            <a:endParaRPr lang="es-AR" b="1" dirty="0"/>
          </a:p>
        </p:txBody>
      </p:sp>
      <p:sp>
        <p:nvSpPr>
          <p:cNvPr id="12" name="11 Multidocumento"/>
          <p:cNvSpPr/>
          <p:nvPr/>
        </p:nvSpPr>
        <p:spPr>
          <a:xfrm>
            <a:off x="8816184" y="3723210"/>
            <a:ext cx="1569762" cy="286319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13" name="12 Flecha derecha"/>
          <p:cNvSpPr/>
          <p:nvPr/>
        </p:nvSpPr>
        <p:spPr>
          <a:xfrm>
            <a:off x="4940491" y="4613050"/>
            <a:ext cx="3439234" cy="667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Agregar en nuestra App</a:t>
            </a:r>
            <a:endParaRPr lang="es-AR" b="1" dirty="0">
              <a:solidFill>
                <a:schemeClr val="tx1"/>
              </a:solidFill>
            </a:endParaRPr>
          </a:p>
        </p:txBody>
      </p:sp>
      <p:sp>
        <p:nvSpPr>
          <p:cNvPr id="10" name="9 Flecha doblada hacia arriba"/>
          <p:cNvSpPr/>
          <p:nvPr/>
        </p:nvSpPr>
        <p:spPr>
          <a:xfrm rot="5400000">
            <a:off x="668740" y="4572000"/>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redondeado"/>
          <p:cNvSpPr/>
          <p:nvPr/>
        </p:nvSpPr>
        <p:spPr>
          <a:xfrm>
            <a:off x="2805955" y="5800494"/>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Tree>
    <p:extLst>
      <p:ext uri="{BB962C8B-B14F-4D97-AF65-F5344CB8AC3E}">
        <p14:creationId xmlns:p14="http://schemas.microsoft.com/office/powerpoint/2010/main" val="1681741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509484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Comenzamos por generar un directorio </a:t>
            </a:r>
            <a:r>
              <a:rPr lang="es-ES" b="1" dirty="0" smtClean="0"/>
              <a:t>empleados</a:t>
            </a:r>
            <a:r>
              <a:rPr lang="es-ES" dirty="0" smtClean="0"/>
              <a:t> dentro de </a:t>
            </a:r>
            <a:r>
              <a:rPr lang="es-ES" b="1" dirty="0" err="1" smtClean="0"/>
              <a:t>src</a:t>
            </a:r>
            <a:r>
              <a:rPr lang="es-ES" b="1" dirty="0" smtClean="0"/>
              <a:t>-&gt;</a:t>
            </a:r>
            <a:r>
              <a:rPr lang="es-ES" b="1" dirty="0" err="1" smtClean="0"/>
              <a:t>app</a:t>
            </a:r>
            <a:r>
              <a:rPr lang="es-ES" b="1" dirty="0" smtClean="0"/>
              <a:t>.</a:t>
            </a:r>
            <a:endParaRPr lang="es-ES" b="1" dirty="0"/>
          </a:p>
          <a:p>
            <a:pPr marL="285750" indent="-285750">
              <a:buFont typeface="Arial" pitchFamily="34" charset="0"/>
              <a:buChar char="•"/>
            </a:pPr>
            <a:endParaRPr lang="es-ES" b="1" dirty="0" smtClean="0"/>
          </a:p>
          <a:p>
            <a:pPr marL="285750" indent="-285750">
              <a:buFont typeface="Arial" pitchFamily="34" charset="0"/>
              <a:buChar char="•"/>
            </a:pPr>
            <a:endParaRPr lang="es-ES" b="1" dirty="0" smtClean="0"/>
          </a:p>
          <a:p>
            <a:pPr marL="285750" indent="-285750">
              <a:buFont typeface="Arial" pitchFamily="34" charset="0"/>
              <a:buChar char="•"/>
            </a:pPr>
            <a:endParaRPr lang="es-ES" b="1" dirty="0"/>
          </a:p>
          <a:p>
            <a:pPr marL="285750" indent="-285750">
              <a:buFont typeface="Arial" pitchFamily="34" charset="0"/>
              <a:buChar char="•"/>
            </a:pPr>
            <a:endParaRPr lang="es-ES" b="1" dirty="0" smtClean="0"/>
          </a:p>
          <a:p>
            <a:endParaRPr lang="es-ES" b="1" dirty="0"/>
          </a:p>
          <a:p>
            <a:pPr marL="285750" indent="-285750">
              <a:buFont typeface="Arial" pitchFamily="34" charset="0"/>
              <a:buChar char="•"/>
            </a:pPr>
            <a:endParaRPr lang="es-ES" b="1" dirty="0"/>
          </a:p>
          <a:p>
            <a:pPr marL="285750" indent="-285750">
              <a:buFont typeface="Arial" pitchFamily="34" charset="0"/>
              <a:buChar char="•"/>
            </a:pPr>
            <a:r>
              <a:rPr lang="es-ES" dirty="0" smtClean="0"/>
              <a:t>A continuación generamos los siguientes archivos que corresponderán a nuestro componente raíz empleados, respetando la nomenclatura que plantea Angular tendríamos lo siguiente:</a:t>
            </a:r>
          </a:p>
          <a:p>
            <a:pPr lvl="1"/>
            <a:endParaRPr lang="es-ES" dirty="0" smtClean="0"/>
          </a:p>
          <a:p>
            <a:pPr lvl="1"/>
            <a:r>
              <a:rPr lang="es-ES" b="1" dirty="0" smtClean="0"/>
              <a:t>empleados.component.css</a:t>
            </a:r>
          </a:p>
          <a:p>
            <a:pPr lvl="1"/>
            <a:endParaRPr lang="es-ES" b="1" dirty="0" smtClean="0"/>
          </a:p>
          <a:p>
            <a:pPr lvl="1"/>
            <a:r>
              <a:rPr lang="es-ES" b="1" dirty="0" smtClean="0"/>
              <a:t>empleados.component.html</a:t>
            </a:r>
          </a:p>
          <a:p>
            <a:pPr lvl="1"/>
            <a:endParaRPr lang="es-ES" b="1" dirty="0" smtClean="0"/>
          </a:p>
          <a:p>
            <a:pPr lvl="1"/>
            <a:r>
              <a:rPr lang="es-ES" b="1" dirty="0" err="1"/>
              <a:t>e</a:t>
            </a:r>
            <a:r>
              <a:rPr lang="es-ES" b="1" dirty="0" err="1" smtClean="0"/>
              <a:t>mpleados.component.ts</a:t>
            </a:r>
            <a:endParaRPr lang="es-E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723" y="2922326"/>
            <a:ext cx="5944776" cy="140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422" y="5013201"/>
            <a:ext cx="2821745" cy="180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60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509484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err="1" smtClean="0"/>
              <a:t>empleados.component.ts</a:t>
            </a:r>
            <a:r>
              <a:rPr lang="es-ES" dirty="0" smtClean="0"/>
              <a:t> redactamos el siguiente código:</a:t>
            </a:r>
          </a:p>
          <a:p>
            <a:endParaRPr lang="es-AR" dirty="0" smtClean="0"/>
          </a:p>
          <a:p>
            <a:r>
              <a:rPr lang="es-AR" dirty="0" smtClean="0"/>
              <a:t>//</a:t>
            </a:r>
            <a:r>
              <a:rPr lang="es-AR" dirty="0"/>
              <a:t>Segundo declaramos nuestro decorador que acompaña </a:t>
            </a:r>
          </a:p>
          <a:p>
            <a:r>
              <a:rPr lang="es-AR" dirty="0"/>
              <a:t>//a la clase</a:t>
            </a:r>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//Tercero agregamos referencias a nuestra </a:t>
            </a:r>
            <a:r>
              <a:rPr lang="es-AR" dirty="0" err="1"/>
              <a:t>app</a:t>
            </a:r>
            <a:r>
              <a:rPr lang="es-AR" dirty="0"/>
              <a:t> </a:t>
            </a:r>
          </a:p>
          <a:p>
            <a:r>
              <a:rPr lang="es-AR" dirty="0"/>
              <a:t>//empleados </a:t>
            </a:r>
            <a:r>
              <a:rPr lang="es-AR" dirty="0" err="1"/>
              <a:t>html</a:t>
            </a:r>
            <a:endParaRPr lang="es-AR" dirty="0"/>
          </a:p>
          <a:p>
            <a:r>
              <a:rPr lang="es-AR" dirty="0"/>
              <a:t>selector:'</a:t>
            </a:r>
            <a:r>
              <a:rPr lang="es-AR" dirty="0" err="1"/>
              <a:t>app</a:t>
            </a:r>
            <a:r>
              <a:rPr lang="es-AR" dirty="0"/>
              <a:t>-empleados',</a:t>
            </a:r>
          </a:p>
          <a:p>
            <a:r>
              <a:rPr lang="es-AR" dirty="0" err="1"/>
              <a:t>templateUrl</a:t>
            </a:r>
            <a:r>
              <a:rPr lang="es-AR" dirty="0"/>
              <a:t>:'./empleados.component.html',</a:t>
            </a:r>
          </a:p>
          <a:p>
            <a:r>
              <a:rPr lang="es-AR" dirty="0" err="1"/>
              <a:t>styleUrls</a:t>
            </a:r>
            <a:r>
              <a:rPr lang="es-AR" dirty="0"/>
              <a:t>:['./empleados.component.css']</a:t>
            </a:r>
          </a:p>
          <a:p>
            <a:r>
              <a:rPr lang="es-AR" dirty="0"/>
              <a:t>})</a:t>
            </a:r>
          </a:p>
          <a:p>
            <a:r>
              <a:rPr lang="es-AR" dirty="0"/>
              <a:t/>
            </a:r>
            <a:br>
              <a:rPr lang="es-AR" dirty="0"/>
            </a:br>
            <a:r>
              <a:rPr lang="es-AR" dirty="0"/>
              <a:t>//Primero declaramos nuestra clase </a:t>
            </a:r>
            <a:r>
              <a:rPr lang="es-AR" dirty="0" err="1"/>
              <a:t>raiz</a:t>
            </a:r>
            <a:r>
              <a:rPr lang="es-AR" dirty="0"/>
              <a:t> empleados</a:t>
            </a:r>
          </a:p>
          <a:p>
            <a:r>
              <a:rPr lang="es-AR" dirty="0"/>
              <a:t>//</a:t>
            </a:r>
            <a:r>
              <a:rPr lang="es-AR" dirty="0" err="1"/>
              <a:t>export</a:t>
            </a:r>
            <a:r>
              <a:rPr lang="es-AR" dirty="0"/>
              <a:t> indicamos alcance global</a:t>
            </a:r>
          </a:p>
          <a:p>
            <a:r>
              <a:rPr lang="es-AR" dirty="0" err="1"/>
              <a:t>export</a:t>
            </a:r>
            <a:r>
              <a:rPr lang="es-AR" dirty="0"/>
              <a:t> </a:t>
            </a:r>
            <a:r>
              <a:rPr lang="es-AR" dirty="0" err="1"/>
              <a:t>class</a:t>
            </a:r>
            <a:r>
              <a:rPr lang="es-AR" dirty="0"/>
              <a:t> </a:t>
            </a:r>
            <a:r>
              <a:rPr lang="es-AR" dirty="0" err="1" smtClean="0"/>
              <a:t>EmpleadosComponent</a:t>
            </a:r>
            <a:r>
              <a:rPr lang="es-AR" dirty="0" smtClean="0"/>
              <a:t> {</a:t>
            </a:r>
            <a:r>
              <a:rPr lang="es-AR" dirty="0"/>
              <a:t/>
            </a:r>
            <a:br>
              <a:rPr lang="es-AR" dirty="0"/>
            </a:br>
            <a:r>
              <a:rPr lang="es-AR" dirty="0"/>
              <a:t>}</a:t>
            </a:r>
          </a:p>
          <a:p>
            <a:pPr marL="285750" indent="-285750">
              <a:buFont typeface="Arial" pitchFamily="34" charset="0"/>
              <a:buChar char="•"/>
            </a:pPr>
            <a:endParaRPr lang="es-ES"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83" y="2740002"/>
            <a:ext cx="5689912" cy="394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3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es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Angular</a:t>
            </a:r>
            <a:r>
              <a:rPr lang="es-ES" dirty="0"/>
              <a:t> es un </a:t>
            </a:r>
            <a:r>
              <a:rPr lang="es-ES" dirty="0" smtClean="0"/>
              <a:t>framework para crear aplicaciones web SPA (Single Page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La particularidad es que permite generar una aplicación web de una única página existen otros framework que permite generar aplicaciones web pero con varias páginas.</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Esto se da gracias a la tecnología de componentes con la que trabaja este framework.</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Google</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704" y="4531581"/>
            <a:ext cx="2415313" cy="193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214692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empleados.component.html</a:t>
            </a:r>
            <a:r>
              <a:rPr lang="es-ES" dirty="0" smtClean="0"/>
              <a:t> redactamos el siguiente código:</a:t>
            </a:r>
          </a:p>
          <a:p>
            <a:endParaRPr lang="es-AR" dirty="0" smtClean="0"/>
          </a:p>
          <a:p>
            <a:r>
              <a:rPr lang="es-AR" dirty="0"/>
              <a:t>&lt;!--Agregamos el código </a:t>
            </a:r>
            <a:r>
              <a:rPr lang="es-AR" dirty="0" err="1"/>
              <a:t>html</a:t>
            </a:r>
            <a:r>
              <a:rPr lang="es-AR" dirty="0"/>
              <a:t> que se desea </a:t>
            </a:r>
          </a:p>
          <a:p>
            <a:r>
              <a:rPr lang="es-AR" dirty="0"/>
              <a:t>mostrar en el </a:t>
            </a:r>
            <a:r>
              <a:rPr lang="es-AR" dirty="0" err="1"/>
              <a:t>component</a:t>
            </a:r>
            <a:r>
              <a:rPr lang="es-AR" dirty="0"/>
              <a:t> --&gt;</a:t>
            </a:r>
          </a:p>
          <a:p>
            <a:r>
              <a:rPr lang="es-AR" dirty="0"/>
              <a:t>&lt;h1&gt;Componente </a:t>
            </a:r>
            <a:r>
              <a:rPr lang="es-AR" dirty="0" err="1"/>
              <a:t>Raiz</a:t>
            </a:r>
            <a:r>
              <a:rPr lang="es-AR" dirty="0"/>
              <a:t>&lt;/h1&gt;</a:t>
            </a:r>
          </a:p>
          <a:p>
            <a:r>
              <a:rPr lang="es-AR" dirty="0"/>
              <a:t>&lt;h2&gt;Empleados de la empresa&lt;/h2</a:t>
            </a:r>
            <a:r>
              <a:rPr lang="es-AR" dirty="0" smtClean="0"/>
              <a:t>&gt;</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718" y="3815850"/>
            <a:ext cx="8386435" cy="283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1351128" y="4200749"/>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87044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342981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empleados.component.css</a:t>
            </a:r>
            <a:r>
              <a:rPr lang="es-ES" dirty="0" smtClean="0"/>
              <a:t> redactamos el siguiente código:</a:t>
            </a:r>
          </a:p>
          <a:p>
            <a:endParaRPr lang="es-AR" dirty="0" smtClean="0"/>
          </a:p>
          <a:p>
            <a:r>
              <a:rPr lang="es-ES" dirty="0"/>
              <a:t>/*Agregamos los respectivos estilos para las </a:t>
            </a:r>
          </a:p>
          <a:p>
            <a:r>
              <a:rPr lang="es-ES" dirty="0"/>
              <a:t>etiquetas deseadas*/</a:t>
            </a:r>
          </a:p>
          <a:p>
            <a:r>
              <a:rPr lang="es-ES" dirty="0"/>
              <a:t>h1 {</a:t>
            </a:r>
          </a:p>
          <a:p>
            <a:r>
              <a:rPr lang="es-ES" dirty="0"/>
              <a:t>    color: </a:t>
            </a:r>
            <a:r>
              <a:rPr lang="es-ES" dirty="0" err="1"/>
              <a:t>blue</a:t>
            </a:r>
            <a:r>
              <a:rPr lang="es-ES" dirty="0"/>
              <a:t>;</a:t>
            </a:r>
          </a:p>
          <a:p>
            <a:r>
              <a:rPr lang="es-ES" dirty="0"/>
              <a:t>}</a:t>
            </a:r>
          </a:p>
          <a:p>
            <a:r>
              <a:rPr lang="es-ES" dirty="0"/>
              <a:t/>
            </a:r>
            <a:br>
              <a:rPr lang="es-ES" dirty="0"/>
            </a:br>
            <a:r>
              <a:rPr lang="es-ES" dirty="0"/>
              <a:t>h2 {</a:t>
            </a:r>
          </a:p>
          <a:p>
            <a:r>
              <a:rPr lang="es-ES" dirty="0"/>
              <a:t>    color: red;</a:t>
            </a:r>
          </a:p>
          <a:p>
            <a:r>
              <a:rPr lang="es-ES" dirty="0"/>
              <a:t>}</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16" y="2839375"/>
            <a:ext cx="7443188" cy="38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047164" y="5269454"/>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31805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Registrar una App</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147563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3143210"/>
          </a:xfrm>
          <a:prstGeom prst="rect">
            <a:avLst/>
          </a:prstGeom>
          <a:noFill/>
          <a:ln>
            <a:noFill/>
          </a:ln>
        </p:spPr>
        <p:txBody>
          <a:bodyPr spcFirstLastPara="1" wrap="square" lIns="121900" tIns="121900" rIns="121900" bIns="121900" anchor="ctr" anchorCtr="0">
            <a:noAutofit/>
          </a:bodyPr>
          <a:lstStyle/>
          <a:p>
            <a:r>
              <a:rPr lang="es-ES" dirty="0" smtClean="0"/>
              <a:t>Para poder utilizar un nuevo </a:t>
            </a:r>
            <a:r>
              <a:rPr lang="es-ES" dirty="0" err="1" smtClean="0"/>
              <a:t>component</a:t>
            </a:r>
            <a:r>
              <a:rPr lang="es-ES" dirty="0" smtClean="0"/>
              <a:t> en Angular se los debe de registrar y al mismo se lo hace dentro del archivo </a:t>
            </a:r>
            <a:r>
              <a:rPr lang="es-ES" b="1" u="sng" dirty="0" err="1" smtClean="0"/>
              <a:t>app.module.ts</a:t>
            </a:r>
            <a:r>
              <a:rPr lang="es-ES" dirty="0" smtClean="0"/>
              <a:t> donde deberemos de agregar el siguiente código a continuación de la declaración de nuestro componente principal:</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b="1" u="sng" dirty="0" err="1"/>
              <a:t>EmpleadosComponent</a:t>
            </a:r>
            <a:endParaRPr lang="es-AR" b="1" u="sng" dirty="0"/>
          </a:p>
          <a:p>
            <a:r>
              <a:rPr lang="es-AR" dirty="0"/>
              <a:t>  ],</a:t>
            </a:r>
          </a:p>
          <a:p>
            <a:r>
              <a:rPr lang="es-AR" dirty="0"/>
              <a:t>  </a:t>
            </a:r>
            <a:r>
              <a:rPr lang="es-AR" dirty="0" err="1"/>
              <a:t>imports</a:t>
            </a:r>
            <a:r>
              <a:rPr lang="es-AR" dirty="0"/>
              <a:t>: [</a:t>
            </a:r>
          </a:p>
          <a:p>
            <a:r>
              <a:rPr lang="es-AR" dirty="0"/>
              <a:t>    </a:t>
            </a:r>
            <a:r>
              <a:rPr lang="es-AR" dirty="0" err="1"/>
              <a:t>BrowserModule</a:t>
            </a:r>
            <a:endParaRPr lang="es-AR" dirty="0"/>
          </a:p>
          <a:p>
            <a:r>
              <a:rPr lang="es-AR"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44" y="4005688"/>
            <a:ext cx="9136452" cy="26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446662" y="5138385"/>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58837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2854919"/>
          </a:xfrm>
          <a:prstGeom prst="rect">
            <a:avLst/>
          </a:prstGeom>
          <a:noFill/>
          <a:ln>
            <a:noFill/>
          </a:ln>
        </p:spPr>
        <p:txBody>
          <a:bodyPr spcFirstLastPara="1" wrap="square" lIns="121900" tIns="121900" rIns="121900" bIns="121900" anchor="ctr" anchorCtr="0">
            <a:noAutofit/>
          </a:bodyPr>
          <a:lstStyle/>
          <a:p>
            <a:r>
              <a:rPr lang="es-ES" dirty="0" smtClean="0"/>
              <a:t>A continuación para probar si nuestro componente raíz de </a:t>
            </a:r>
            <a:r>
              <a:rPr lang="es-ES" b="1" dirty="0" smtClean="0"/>
              <a:t>empleados </a:t>
            </a:r>
            <a:r>
              <a:rPr lang="es-ES" dirty="0" smtClean="0"/>
              <a:t>funciona lo agregaremos dentro de nuestro archivo principal de nuestra </a:t>
            </a:r>
            <a:r>
              <a:rPr lang="es-ES" dirty="0" err="1" smtClean="0"/>
              <a:t>app</a:t>
            </a:r>
            <a:r>
              <a:rPr lang="es-ES" dirty="0" smtClean="0"/>
              <a:t> llamado </a:t>
            </a:r>
            <a:r>
              <a:rPr lang="es-ES" b="1" u="sng" dirty="0" smtClean="0"/>
              <a:t>app.component.html</a:t>
            </a:r>
            <a:r>
              <a:rPr lang="es-ES" dirty="0" smtClean="0"/>
              <a:t> donde deberemos de poder ver </a:t>
            </a:r>
          </a:p>
          <a:p>
            <a:r>
              <a:rPr lang="es-ES" dirty="0" smtClean="0"/>
              <a:t>sobre el lienzo la programación que se realizo sobre este nuevo </a:t>
            </a:r>
          </a:p>
          <a:p>
            <a:r>
              <a:rPr lang="es-ES" dirty="0" smtClean="0"/>
              <a:t>componente:</a:t>
            </a:r>
          </a:p>
          <a:p>
            <a:r>
              <a:rPr lang="es-AR" dirty="0"/>
              <a:t/>
            </a:r>
            <a:br>
              <a:rPr lang="es-AR" dirty="0"/>
            </a:br>
            <a:r>
              <a:rPr lang="es-ES" dirty="0"/>
              <a:t/>
            </a:r>
            <a:br>
              <a:rPr lang="es-ES" dirty="0"/>
            </a:br>
            <a:r>
              <a:rPr lang="es-ES" dirty="0"/>
              <a:t>&lt;!--Agregamos referencia a </a:t>
            </a:r>
            <a:endParaRPr lang="es-ES" dirty="0" smtClean="0"/>
          </a:p>
          <a:p>
            <a:r>
              <a:rPr lang="es-ES" dirty="0" smtClean="0"/>
              <a:t>nuestro </a:t>
            </a:r>
            <a:r>
              <a:rPr lang="es-ES" dirty="0"/>
              <a:t>nuevo componente--&gt;</a:t>
            </a:r>
          </a:p>
          <a:p>
            <a:r>
              <a:rPr lang="es-ES" dirty="0"/>
              <a:t>&lt;</a:t>
            </a:r>
            <a:r>
              <a:rPr lang="es-ES" dirty="0" err="1"/>
              <a:t>app</a:t>
            </a:r>
            <a:r>
              <a:rPr lang="es-ES" dirty="0"/>
              <a:t>-empleados&gt;&lt;/</a:t>
            </a:r>
            <a:r>
              <a:rPr lang="es-ES" dirty="0" err="1"/>
              <a:t>app</a:t>
            </a:r>
            <a:r>
              <a:rPr lang="es-ES" dirty="0"/>
              <a:t>-empleados&gt;</a:t>
            </a:r>
          </a:p>
          <a:p>
            <a:endParaRPr lang="es-ES" dirty="0"/>
          </a:p>
        </p:txBody>
      </p:sp>
      <p:sp>
        <p:nvSpPr>
          <p:cNvPr id="8" name="7 Flecha doblada hacia arriba"/>
          <p:cNvSpPr/>
          <p:nvPr/>
        </p:nvSpPr>
        <p:spPr>
          <a:xfrm rot="5400000">
            <a:off x="2419772" y="4332067"/>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671" y="2843327"/>
            <a:ext cx="36195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885" y="2720291"/>
            <a:ext cx="4551115" cy="397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H="1" flipV="1">
            <a:off x="7096836" y="5788259"/>
            <a:ext cx="986335" cy="6944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8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562028" y="2022493"/>
            <a:ext cx="10284164"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Generando componente «EMPLEADO» que depende de componente </a:t>
            </a:r>
            <a:r>
              <a:rPr lang="es-AR" sz="4000" b="1" dirty="0" err="1" smtClean="0">
                <a:solidFill>
                  <a:srgbClr val="0070C0"/>
                </a:solidFill>
                <a:latin typeface="Georgia"/>
                <a:ea typeface="Georgia"/>
                <a:cs typeface="Georgia"/>
                <a:sym typeface="Georgia"/>
              </a:rPr>
              <a:t>raiz</a:t>
            </a:r>
            <a:r>
              <a:rPr lang="es-AR" sz="4000" b="1" dirty="0" smtClean="0">
                <a:solidFill>
                  <a:srgbClr val="0070C0"/>
                </a:solidFill>
                <a:latin typeface="Georgia"/>
                <a:ea typeface="Georgia"/>
                <a:cs typeface="Georgia"/>
                <a:sym typeface="Georgia"/>
              </a:rPr>
              <a:t> «EMPLEADOS»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820882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3771004"/>
          </a:xfrm>
          <a:prstGeom prst="rect">
            <a:avLst/>
          </a:prstGeom>
          <a:noFill/>
          <a:ln>
            <a:noFill/>
          </a:ln>
        </p:spPr>
        <p:txBody>
          <a:bodyPr spcFirstLastPara="1" wrap="square" lIns="121900" tIns="121900" rIns="121900" bIns="121900" anchor="ctr" anchorCtr="0">
            <a:noAutofit/>
          </a:bodyPr>
          <a:lstStyle/>
          <a:p>
            <a:r>
              <a:rPr lang="es-ES" dirty="0" smtClean="0"/>
              <a:t>Para automatizar nuestra generación de los componentes lo que se hará es automatizar dicha tarea mediante la línea de comando CLI.</a:t>
            </a:r>
          </a:p>
          <a:p>
            <a:pPr marL="285750" indent="-285750">
              <a:buFont typeface="Arial" pitchFamily="34" charset="0"/>
              <a:buChar char="•"/>
            </a:pPr>
            <a:endParaRPr lang="es-ES" dirty="0" smtClean="0"/>
          </a:p>
          <a:p>
            <a:pPr marL="285750" indent="-285750">
              <a:buFont typeface="Arial" pitchFamily="34" charset="0"/>
              <a:buChar char="•"/>
            </a:pPr>
            <a:r>
              <a:rPr lang="es-ES" dirty="0" smtClean="0"/>
              <a:t>Abriremos una nueva terminal dentro de nuestro </a:t>
            </a:r>
            <a:r>
              <a:rPr lang="es-ES" dirty="0" err="1" smtClean="0"/>
              <a:t>VSCode</a:t>
            </a:r>
            <a:r>
              <a:rPr lang="es-ES" dirty="0" smtClean="0"/>
              <a:t> </a:t>
            </a:r>
          </a:p>
          <a:p>
            <a:endParaRPr lang="es-ES" dirty="0"/>
          </a:p>
          <a:p>
            <a:endParaRPr lang="es-ES" dirty="0" smtClean="0"/>
          </a:p>
          <a:p>
            <a:endParaRPr lang="es-ES" dirty="0" smtClean="0"/>
          </a:p>
          <a:p>
            <a:endParaRPr lang="es-ES" dirty="0" smtClean="0"/>
          </a:p>
          <a:p>
            <a:pPr marL="285750" indent="-285750">
              <a:buFont typeface="Arial" pitchFamily="34" charset="0"/>
              <a:buChar char="•"/>
            </a:pPr>
            <a:r>
              <a:rPr lang="es-ES" dirty="0" smtClean="0"/>
              <a:t>luego deberemos pararnos dentro de nuestro directorio raíz mediante </a:t>
            </a:r>
            <a:r>
              <a:rPr lang="es-ES" dirty="0"/>
              <a:t>el comando </a:t>
            </a:r>
            <a:r>
              <a:rPr lang="es-ES" sz="2000" b="1" dirty="0"/>
              <a:t>cd </a:t>
            </a:r>
            <a:r>
              <a:rPr lang="es-ES" sz="2000" b="1" dirty="0" err="1" smtClean="0"/>
              <a:t>miprimeraapp</a:t>
            </a:r>
            <a:endParaRPr lang="es-ES" sz="2000" b="1"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ejecutaremos el </a:t>
            </a:r>
            <a:r>
              <a:rPr lang="es-ES" dirty="0"/>
              <a:t>siguiente comando </a:t>
            </a:r>
            <a:r>
              <a:rPr lang="es-ES" sz="2000" b="1" dirty="0" err="1"/>
              <a:t>ng</a:t>
            </a:r>
            <a:r>
              <a:rPr lang="es-ES" sz="2000" b="1" dirty="0"/>
              <a:t> </a:t>
            </a:r>
            <a:r>
              <a:rPr lang="es-ES" sz="2000" b="1" dirty="0" err="1"/>
              <a:t>generate</a:t>
            </a:r>
            <a:r>
              <a:rPr lang="es-ES" sz="2000" b="1" dirty="0"/>
              <a:t> </a:t>
            </a:r>
            <a:r>
              <a:rPr lang="es-ES" sz="2000" b="1" dirty="0" err="1"/>
              <a:t>component</a:t>
            </a:r>
            <a:r>
              <a:rPr lang="es-ES" sz="2000" b="1" dirty="0"/>
              <a:t> </a:t>
            </a:r>
            <a:r>
              <a:rPr lang="es-ES" sz="2000" b="1" dirty="0" smtClean="0"/>
              <a:t>empleado </a:t>
            </a:r>
            <a:r>
              <a:rPr lang="es-ES" dirty="0" smtClean="0"/>
              <a:t>donde empleado es el nombre de nuestro nuevo componente, también podríamos abreviar dicho comando de la siguiente manera </a:t>
            </a:r>
            <a:r>
              <a:rPr lang="es-ES" sz="2000" b="1" dirty="0" err="1" smtClean="0"/>
              <a:t>ng</a:t>
            </a:r>
            <a:r>
              <a:rPr lang="es-ES" sz="2000" b="1" dirty="0" smtClean="0"/>
              <a:t> </a:t>
            </a:r>
            <a:r>
              <a:rPr lang="es-ES" sz="2000" b="1" dirty="0"/>
              <a:t>g c </a:t>
            </a:r>
            <a:r>
              <a:rPr lang="es-ES" sz="2000" b="1" dirty="0" smtClean="0"/>
              <a:t>empleado</a:t>
            </a:r>
            <a:r>
              <a:rPr lang="es-ES" sz="2000" dirty="0"/>
              <a:t> </a:t>
            </a:r>
            <a:r>
              <a:rPr lang="es-ES" dirty="0"/>
              <a:t>ambas formas son </a:t>
            </a:r>
            <a:r>
              <a:rPr lang="es-ES" dirty="0" smtClean="0"/>
              <a:t>validad. </a:t>
            </a:r>
            <a:endParaRPr lang="es-E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508" y="3147559"/>
            <a:ext cx="41814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488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Al finalizar la ejecución de dicho comando podremos observar en nuestro árbol de proyecto un nuevo directorio llamado empleado con sus correspondientes archivos y que son todos los archivos que constituyen un componente:</a:t>
            </a:r>
          </a:p>
          <a:p>
            <a:endParaRPr lang="es-E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2" y="3028524"/>
            <a:ext cx="80867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427" y="3493825"/>
            <a:ext cx="4876859" cy="32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3020275" y="4482193"/>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516537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Adaptamos nuestro archivo </a:t>
            </a:r>
            <a:r>
              <a:rPr lang="es-ES" dirty="0" err="1" smtClean="0"/>
              <a:t>html</a:t>
            </a:r>
            <a:r>
              <a:rPr lang="es-ES" dirty="0" smtClean="0"/>
              <a:t> del nuevo componente </a:t>
            </a:r>
            <a:r>
              <a:rPr lang="es-ES" b="1" dirty="0" smtClean="0"/>
              <a:t>empleado.component.html</a:t>
            </a:r>
            <a:r>
              <a:rPr lang="es-ES" dirty="0" smtClean="0"/>
              <a:t> y posteriormente lo deberé de incluir dentro de nuestro archivo </a:t>
            </a:r>
            <a:r>
              <a:rPr lang="es-ES" dirty="0" err="1" smtClean="0"/>
              <a:t>html</a:t>
            </a:r>
            <a:r>
              <a:rPr lang="es-ES" dirty="0" smtClean="0"/>
              <a:t> de nuestro componente raíz de Empleados llamado </a:t>
            </a:r>
            <a:r>
              <a:rPr lang="es-ES" b="1" dirty="0" smtClean="0"/>
              <a:t>empleados.component.html</a:t>
            </a:r>
            <a:r>
              <a:rPr lang="es-ES" dirty="0" smtClean="0"/>
              <a:t> ya que dijimos que empleado depende del componente empleados:</a:t>
            </a:r>
          </a:p>
          <a:p>
            <a:endParaRPr lang="es-ES" dirty="0"/>
          </a:p>
        </p:txBody>
      </p:sp>
      <p:sp>
        <p:nvSpPr>
          <p:cNvPr id="8" name="7 Flecha doblada hacia arriba"/>
          <p:cNvSpPr/>
          <p:nvPr/>
        </p:nvSpPr>
        <p:spPr>
          <a:xfrm rot="5400000">
            <a:off x="4412347" y="4632320"/>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34" y="2929860"/>
            <a:ext cx="6451346" cy="175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998" y="3695131"/>
            <a:ext cx="5353601" cy="31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150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Interpolación</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46057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características presenta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Separa </a:t>
            </a:r>
            <a:r>
              <a:rPr lang="es-ES" b="1" dirty="0" err="1" smtClean="0"/>
              <a:t>frontend</a:t>
            </a:r>
            <a:r>
              <a:rPr lang="es-ES" dirty="0" smtClean="0"/>
              <a:t> y </a:t>
            </a:r>
            <a:r>
              <a:rPr lang="es-ES" b="1" dirty="0" err="1" smtClean="0"/>
              <a:t>backend</a:t>
            </a:r>
            <a:r>
              <a:rPr lang="es-ES" dirty="0" smtClean="0"/>
              <a:t> de la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Simplifica el  código.</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Sigue el patrón </a:t>
            </a:r>
            <a:r>
              <a:rPr lang="es-ES" b="1" dirty="0" smtClean="0">
                <a:solidFill>
                  <a:srgbClr val="000000"/>
                </a:solidFill>
                <a:latin typeface="Calibri" panose="020F0502020204030204" pitchFamily="34" charset="0"/>
              </a:rPr>
              <a:t>MVC</a:t>
            </a:r>
            <a:r>
              <a:rPr lang="es-ES" dirty="0" smtClean="0">
                <a:solidFill>
                  <a:srgbClr val="000000"/>
                </a:solidFill>
                <a:latin typeface="Calibri" panose="020F0502020204030204" pitchFamily="34" charset="0"/>
              </a:rPr>
              <a:t>.</a:t>
            </a:r>
          </a:p>
          <a:p>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Basado en componentes.</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 de código abierto.</a:t>
            </a: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Utiliza como lenguaje de programación a </a:t>
            </a:r>
            <a:r>
              <a:rPr lang="es-ES" b="1" dirty="0" smtClean="0">
                <a:solidFill>
                  <a:srgbClr val="000000"/>
                </a:solidFill>
                <a:latin typeface="Calibri" panose="020F0502020204030204" pitchFamily="34" charset="0"/>
              </a:rPr>
              <a:t>TypeScript.</a:t>
            </a:r>
            <a:endParaRPr lang="es-ES" b="1"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189" y="3652241"/>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444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3347923"/>
          </a:xfrm>
          <a:prstGeom prst="rect">
            <a:avLst/>
          </a:prstGeom>
          <a:noFill/>
          <a:ln>
            <a:noFill/>
          </a:ln>
        </p:spPr>
        <p:txBody>
          <a:bodyPr spcFirstLastPara="1" wrap="square" lIns="121900" tIns="121900" rIns="121900" bIns="121900" anchor="ctr" anchorCtr="0">
            <a:noAutofit/>
          </a:bodyPr>
          <a:lstStyle/>
          <a:p>
            <a:r>
              <a:rPr lang="es-ES" sz="2400" b="1" dirty="0" smtClean="0"/>
              <a:t>Interpolación de </a:t>
            </a:r>
            <a:r>
              <a:rPr lang="es-ES" sz="2400" b="1" dirty="0" err="1" smtClean="0"/>
              <a:t>Strings</a:t>
            </a:r>
            <a:endParaRPr lang="es-ES" sz="2400" b="1" dirty="0" smtClean="0"/>
          </a:p>
          <a:p>
            <a:endParaRPr lang="es-ES" sz="2400" b="1" dirty="0" smtClean="0"/>
          </a:p>
          <a:p>
            <a:pPr marL="742950" lvl="1" indent="-285750">
              <a:buFont typeface="Arial" pitchFamily="34" charset="0"/>
              <a:buChar char="•"/>
            </a:pPr>
            <a:r>
              <a:rPr lang="es-ES" sz="2400" b="1" dirty="0" smtClean="0"/>
              <a:t>Para qué sirve</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Cómo se la utiliza.</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Ejemplo</a:t>
            </a:r>
            <a:endParaRPr lang="es-ES" sz="2400" b="1" dirty="0"/>
          </a:p>
        </p:txBody>
      </p:sp>
    </p:spTree>
    <p:extLst>
      <p:ext uri="{BB962C8B-B14F-4D97-AF65-F5344CB8AC3E}">
        <p14:creationId xmlns:p14="http://schemas.microsoft.com/office/powerpoint/2010/main" val="35878251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467039"/>
          </a:xfrm>
          <a:prstGeom prst="rect">
            <a:avLst/>
          </a:prstGeom>
          <a:noFill/>
          <a:ln>
            <a:noFill/>
          </a:ln>
        </p:spPr>
        <p:txBody>
          <a:bodyPr spcFirstLastPara="1" wrap="square" lIns="121900" tIns="121900" rIns="121900" bIns="121900" anchor="ctr" anchorCtr="0">
            <a:noAutofit/>
          </a:bodyPr>
          <a:lstStyle/>
          <a:p>
            <a:r>
              <a:rPr lang="es-ES" b="1" dirty="0" smtClean="0"/>
              <a:t>Interpolación – </a:t>
            </a:r>
            <a:r>
              <a:rPr lang="es-ES" b="1" dirty="0"/>
              <a:t>Para que se la utiliza</a:t>
            </a:r>
          </a:p>
          <a:p>
            <a:endParaRPr lang="es-ES" dirty="0"/>
          </a:p>
          <a:p>
            <a:pPr marL="285750" indent="-285750">
              <a:buFont typeface="Arial" pitchFamily="34" charset="0"/>
              <a:buChar char="•"/>
            </a:pPr>
            <a:r>
              <a:rPr lang="es-ES" dirty="0" smtClean="0"/>
              <a:t>Por medio de la interpolación se nos permite incorporar o agregar textos dinámicos, según la ayuda de ofrece el sitio oficial de Angular. </a:t>
            </a:r>
            <a:r>
              <a:rPr lang="es-ES" dirty="0">
                <a:hlinkClick r:id="rId3"/>
              </a:rPr>
              <a:t>https://</a:t>
            </a:r>
            <a:r>
              <a:rPr lang="es-ES" dirty="0" smtClean="0">
                <a:hlinkClick r:id="rId3"/>
              </a:rPr>
              <a:t>angular.io/guide/interpolation</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Dentro de una </a:t>
            </a:r>
            <a:r>
              <a:rPr lang="es-ES" dirty="0" err="1" smtClean="0"/>
              <a:t>pag</a:t>
            </a:r>
            <a:r>
              <a:rPr lang="es-ES" dirty="0" smtClean="0"/>
              <a:t> podemos tener dos tipos de textos, textos de tipo estáticos que no varían en el tiempo y textos que pueden responder ante algún tipo de acción o evento el cual puede cambiar en el tiempo, a estos se los conoce como textos dinámicos porque cambian durante la ejecución de nuestra App. </a:t>
            </a:r>
          </a:p>
          <a:p>
            <a:pPr marL="285750" indent="-285750">
              <a:buFont typeface="Arial" pitchFamily="34" charset="0"/>
              <a:buChar char="•"/>
            </a:pPr>
            <a:endParaRPr lang="es-ES" dirty="0"/>
          </a:p>
          <a:p>
            <a:pPr marL="285750" indent="-285750">
              <a:buFont typeface="Arial" pitchFamily="34" charset="0"/>
              <a:buChar char="•"/>
            </a:pPr>
            <a:r>
              <a:rPr lang="es-ES" dirty="0" smtClean="0"/>
              <a:t>Por ejemplo cuando nos </a:t>
            </a:r>
            <a:r>
              <a:rPr lang="es-ES" dirty="0" err="1" smtClean="0"/>
              <a:t>logeamos</a:t>
            </a:r>
            <a:r>
              <a:rPr lang="es-ES" dirty="0" smtClean="0"/>
              <a:t> y se nos muestra en algún sector de la </a:t>
            </a:r>
            <a:r>
              <a:rPr lang="es-ES" dirty="0" err="1" smtClean="0"/>
              <a:t>pag</a:t>
            </a:r>
            <a:r>
              <a:rPr lang="es-ES" dirty="0" smtClean="0"/>
              <a:t> el nombre del usuario </a:t>
            </a:r>
            <a:r>
              <a:rPr lang="es-ES" dirty="0" err="1" smtClean="0"/>
              <a:t>logeado</a:t>
            </a:r>
            <a:r>
              <a:rPr lang="es-ES" dirty="0" smtClean="0"/>
              <a:t>, ese texto es lo que se corresponde con un texto dinámico.</a:t>
            </a:r>
          </a:p>
          <a:p>
            <a:pPr marL="285750" indent="-285750">
              <a:buFont typeface="Arial" pitchFamily="34" charset="0"/>
              <a:buChar char="•"/>
            </a:pPr>
            <a:endParaRPr lang="es-ES" dirty="0"/>
          </a:p>
          <a:p>
            <a:pPr marL="285750" indent="-285750">
              <a:buFont typeface="Arial" pitchFamily="34" charset="0"/>
              <a:buChar char="•"/>
            </a:pPr>
            <a:r>
              <a:rPr lang="es-ES" dirty="0" smtClean="0"/>
              <a:t>La interpolación permite realiza operaciones de comparación lógicos, llamada a funciones entre otras cosas.</a:t>
            </a:r>
          </a:p>
          <a:p>
            <a:endParaRPr lang="es-ES" dirty="0"/>
          </a:p>
          <a:p>
            <a:endParaRPr lang="es-ES" dirty="0" smtClean="0"/>
          </a:p>
        </p:txBody>
      </p:sp>
    </p:spTree>
    <p:extLst>
      <p:ext uri="{BB962C8B-B14F-4D97-AF65-F5344CB8AC3E}">
        <p14:creationId xmlns:p14="http://schemas.microsoft.com/office/powerpoint/2010/main" val="12362063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atributos</a:t>
            </a:r>
            <a:endParaRPr lang="es-ES" b="1" dirty="0"/>
          </a:p>
          <a:p>
            <a:endParaRPr lang="es-ES" dirty="0"/>
          </a:p>
          <a:p>
            <a:pPr marL="285750" indent="-285750">
              <a:buFont typeface="Arial" pitchFamily="34" charset="0"/>
              <a:buChar char="•"/>
            </a:pPr>
            <a:r>
              <a:rPr lang="es-ES" dirty="0" smtClean="0"/>
              <a:t>Agregaremos dentro de nuestra </a:t>
            </a:r>
            <a:r>
              <a:rPr lang="es-ES" b="1" dirty="0" smtClean="0"/>
              <a:t>clase empleado</a:t>
            </a:r>
            <a:r>
              <a:rPr lang="es-ES" dirty="0" smtClean="0"/>
              <a:t> que se </a:t>
            </a:r>
          </a:p>
          <a:p>
            <a:r>
              <a:rPr lang="es-ES" dirty="0" smtClean="0"/>
              <a:t>encuentra dentro del archivo </a:t>
            </a:r>
            <a:r>
              <a:rPr lang="es-ES" b="1" dirty="0" err="1" smtClean="0"/>
              <a:t>empleado.component.ts</a:t>
            </a:r>
            <a:r>
              <a:rPr lang="es-ES" dirty="0" smtClean="0"/>
              <a:t> de </a:t>
            </a:r>
          </a:p>
          <a:p>
            <a:r>
              <a:rPr lang="es-ES" dirty="0" smtClean="0"/>
              <a:t>nuestro </a:t>
            </a:r>
            <a:r>
              <a:rPr lang="es-ES" b="1" dirty="0" smtClean="0"/>
              <a:t>componente empleado</a:t>
            </a:r>
            <a:r>
              <a:rPr lang="es-ES" dirty="0" smtClean="0"/>
              <a:t> los datos referentes a </a:t>
            </a:r>
          </a:p>
          <a:p>
            <a:r>
              <a:rPr lang="es-ES" i="1" dirty="0" smtClean="0"/>
              <a:t>apellido, nombre, edad y profesión con sus respectivos </a:t>
            </a:r>
          </a:p>
          <a:p>
            <a:r>
              <a:rPr lang="es-ES" i="1" dirty="0" smtClean="0"/>
              <a:t>métodos de lectura y escritura</a:t>
            </a:r>
            <a:r>
              <a:rPr lang="es-ES" dirty="0" smtClean="0"/>
              <a:t>.</a:t>
            </a:r>
          </a:p>
          <a:p>
            <a:pPr marL="285750" indent="-285750">
              <a:buFont typeface="Arial" pitchFamily="34" charset="0"/>
              <a:buChar char="•"/>
            </a:pPr>
            <a:endParaRPr lang="es-ES" dirty="0" smtClean="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ES" dirty="0"/>
              <a:t>//Agregamos atributos a nuestra clase</a:t>
            </a:r>
          </a:p>
          <a:p>
            <a:r>
              <a:rPr lang="es-ES" dirty="0"/>
              <a:t> </a:t>
            </a:r>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r>
              <a:rPr lang="es-AR" dirty="0" smtClean="0"/>
              <a:t>";</a:t>
            </a:r>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711782" y="5355712"/>
            <a:ext cx="748561"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68" y="3453024"/>
            <a:ext cx="5623063" cy="316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217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métodos</a:t>
            </a:r>
            <a:endParaRPr lang="es-ES" b="1" dirty="0"/>
          </a:p>
          <a:p>
            <a:endParaRPr lang="es-ES" dirty="0"/>
          </a:p>
          <a:p>
            <a:r>
              <a:rPr lang="es-AR" dirty="0"/>
              <a:t>//</a:t>
            </a:r>
            <a:r>
              <a:rPr lang="es-AR" dirty="0" err="1"/>
              <a:t>Metodos</a:t>
            </a:r>
            <a:r>
              <a:rPr lang="es-AR" dirty="0"/>
              <a:t> de lectura de atributos</a:t>
            </a:r>
          </a:p>
          <a:p>
            <a:r>
              <a:rPr lang="es-AR" dirty="0"/>
              <a:t>  </a:t>
            </a:r>
            <a:r>
              <a:rPr lang="es-AR" dirty="0" err="1"/>
              <a:t>public</a:t>
            </a:r>
            <a:r>
              <a:rPr lang="es-AR" dirty="0"/>
              <a:t> </a:t>
            </a:r>
            <a:r>
              <a:rPr lang="es-AR" dirty="0" err="1"/>
              <a:t>getApellido</a:t>
            </a:r>
            <a:r>
              <a:rPr lang="es-AR" dirty="0"/>
              <a:t>() { </a:t>
            </a:r>
            <a:r>
              <a:rPr lang="es-AR" dirty="0" err="1"/>
              <a:t>return</a:t>
            </a:r>
            <a:r>
              <a:rPr lang="es-AR" dirty="0"/>
              <a:t> </a:t>
            </a:r>
            <a:r>
              <a:rPr lang="es-AR" dirty="0" err="1"/>
              <a:t>this.vcapellido</a:t>
            </a:r>
            <a:r>
              <a:rPr lang="es-AR" dirty="0"/>
              <a:t>; }</a:t>
            </a:r>
          </a:p>
          <a:p>
            <a:r>
              <a:rPr lang="es-AR" dirty="0"/>
              <a:t>  </a:t>
            </a:r>
            <a:r>
              <a:rPr lang="es-AR" dirty="0" err="1"/>
              <a:t>public</a:t>
            </a:r>
            <a:r>
              <a:rPr lang="es-AR" dirty="0"/>
              <a:t> </a:t>
            </a:r>
            <a:r>
              <a:rPr lang="es-AR" dirty="0" err="1"/>
              <a:t>setApellido</a:t>
            </a:r>
            <a:r>
              <a:rPr lang="es-AR" dirty="0"/>
              <a:t>(</a:t>
            </a:r>
            <a:r>
              <a:rPr lang="es-AR" dirty="0" err="1"/>
              <a:t>dato:string</a:t>
            </a:r>
            <a:r>
              <a:rPr lang="es-AR" dirty="0"/>
              <a:t>) { </a:t>
            </a:r>
            <a:r>
              <a:rPr lang="es-AR" dirty="0" err="1"/>
              <a:t>this.vcapellido</a:t>
            </a:r>
            <a:r>
              <a:rPr lang="es-AR" dirty="0"/>
              <a:t>=dato; }</a:t>
            </a:r>
          </a:p>
          <a:p>
            <a:r>
              <a:rPr lang="es-AR" dirty="0"/>
              <a:t>  </a:t>
            </a:r>
            <a:r>
              <a:rPr lang="es-AR" dirty="0" err="1"/>
              <a:t>public</a:t>
            </a:r>
            <a:r>
              <a:rPr lang="es-AR" dirty="0"/>
              <a:t> </a:t>
            </a:r>
            <a:r>
              <a:rPr lang="es-AR" dirty="0" err="1"/>
              <a:t>getNombre</a:t>
            </a:r>
            <a:r>
              <a:rPr lang="es-AR" dirty="0"/>
              <a:t>() { </a:t>
            </a:r>
            <a:r>
              <a:rPr lang="es-AR" dirty="0" err="1"/>
              <a:t>return</a:t>
            </a:r>
            <a:r>
              <a:rPr lang="es-AR" dirty="0"/>
              <a:t> </a:t>
            </a:r>
            <a:r>
              <a:rPr lang="es-AR" dirty="0" err="1"/>
              <a:t>this.vcnombre</a:t>
            </a:r>
            <a:r>
              <a:rPr lang="es-AR" dirty="0"/>
              <a:t>; }</a:t>
            </a:r>
          </a:p>
          <a:p>
            <a:r>
              <a:rPr lang="es-AR" dirty="0"/>
              <a:t>  </a:t>
            </a:r>
            <a:r>
              <a:rPr lang="es-AR" dirty="0" err="1"/>
              <a:t>public</a:t>
            </a:r>
            <a:r>
              <a:rPr lang="es-AR" dirty="0"/>
              <a:t> </a:t>
            </a:r>
            <a:r>
              <a:rPr lang="es-AR" dirty="0" err="1"/>
              <a:t>setNombre</a:t>
            </a:r>
            <a:r>
              <a:rPr lang="es-AR" dirty="0"/>
              <a:t>(</a:t>
            </a:r>
            <a:r>
              <a:rPr lang="es-AR" dirty="0" err="1"/>
              <a:t>dato:string</a:t>
            </a:r>
            <a:r>
              <a:rPr lang="es-AR" dirty="0"/>
              <a:t>) { </a:t>
            </a:r>
            <a:r>
              <a:rPr lang="es-AR" dirty="0" err="1"/>
              <a:t>this.vcnombre</a:t>
            </a:r>
            <a:r>
              <a:rPr lang="es-AR" dirty="0"/>
              <a:t>=dato; }</a:t>
            </a:r>
          </a:p>
          <a:p>
            <a:r>
              <a:rPr lang="es-AR" dirty="0"/>
              <a:t>  </a:t>
            </a:r>
            <a:r>
              <a:rPr lang="es-AR" dirty="0" err="1"/>
              <a:t>public</a:t>
            </a:r>
            <a:r>
              <a:rPr lang="es-AR" dirty="0"/>
              <a:t> </a:t>
            </a:r>
            <a:r>
              <a:rPr lang="es-AR" dirty="0" err="1"/>
              <a:t>getEdad</a:t>
            </a:r>
            <a:r>
              <a:rPr lang="es-AR" dirty="0"/>
              <a:t>() { </a:t>
            </a:r>
            <a:r>
              <a:rPr lang="es-AR" dirty="0" err="1"/>
              <a:t>return</a:t>
            </a:r>
            <a:r>
              <a:rPr lang="es-AR" dirty="0"/>
              <a:t> </a:t>
            </a:r>
            <a:r>
              <a:rPr lang="es-AR" dirty="0" err="1"/>
              <a:t>this.vcedad</a:t>
            </a:r>
            <a:r>
              <a:rPr lang="es-AR" dirty="0"/>
              <a:t>; }</a:t>
            </a:r>
          </a:p>
          <a:p>
            <a:r>
              <a:rPr lang="es-AR" dirty="0"/>
              <a:t>  </a:t>
            </a:r>
            <a:r>
              <a:rPr lang="es-AR" dirty="0" err="1"/>
              <a:t>public</a:t>
            </a:r>
            <a:r>
              <a:rPr lang="es-AR" dirty="0"/>
              <a:t> </a:t>
            </a:r>
            <a:r>
              <a:rPr lang="es-AR" dirty="0" err="1"/>
              <a:t>setEdad</a:t>
            </a:r>
            <a:r>
              <a:rPr lang="es-AR" dirty="0"/>
              <a:t>(</a:t>
            </a:r>
            <a:r>
              <a:rPr lang="es-AR" dirty="0" err="1"/>
              <a:t>dato:number</a:t>
            </a:r>
            <a:r>
              <a:rPr lang="es-AR" dirty="0"/>
              <a:t>) { </a:t>
            </a:r>
            <a:r>
              <a:rPr lang="es-AR" dirty="0" err="1"/>
              <a:t>this.vcedad</a:t>
            </a:r>
            <a:r>
              <a:rPr lang="es-AR" dirty="0"/>
              <a:t>=dato; }</a:t>
            </a:r>
          </a:p>
          <a:p>
            <a:r>
              <a:rPr lang="es-AR" dirty="0"/>
              <a:t>  </a:t>
            </a:r>
            <a:r>
              <a:rPr lang="es-AR" dirty="0" err="1"/>
              <a:t>public</a:t>
            </a:r>
            <a:r>
              <a:rPr lang="es-AR" dirty="0"/>
              <a:t> </a:t>
            </a:r>
            <a:r>
              <a:rPr lang="es-AR" dirty="0" err="1"/>
              <a:t>getProfesion</a:t>
            </a:r>
            <a:r>
              <a:rPr lang="es-AR" dirty="0"/>
              <a:t>() { </a:t>
            </a:r>
            <a:r>
              <a:rPr lang="es-AR" dirty="0" err="1"/>
              <a:t>return</a:t>
            </a:r>
            <a:r>
              <a:rPr lang="es-AR" dirty="0"/>
              <a:t> </a:t>
            </a:r>
            <a:r>
              <a:rPr lang="es-AR" dirty="0" err="1"/>
              <a:t>this.vcprofesion</a:t>
            </a:r>
            <a:r>
              <a:rPr lang="es-AR" dirty="0"/>
              <a:t>; }</a:t>
            </a:r>
          </a:p>
          <a:p>
            <a:r>
              <a:rPr lang="es-AR" dirty="0"/>
              <a:t>  </a:t>
            </a:r>
            <a:r>
              <a:rPr lang="es-AR" dirty="0" err="1"/>
              <a:t>public</a:t>
            </a:r>
            <a:r>
              <a:rPr lang="es-AR" dirty="0"/>
              <a:t> </a:t>
            </a:r>
            <a:r>
              <a:rPr lang="es-AR" dirty="0" err="1"/>
              <a:t>setProfesion</a:t>
            </a:r>
            <a:r>
              <a:rPr lang="es-AR" dirty="0"/>
              <a:t>(</a:t>
            </a:r>
            <a:r>
              <a:rPr lang="es-AR" dirty="0" err="1"/>
              <a:t>dato:string</a:t>
            </a:r>
            <a:r>
              <a:rPr lang="es-AR" dirty="0"/>
              <a:t>) { </a:t>
            </a:r>
            <a:r>
              <a:rPr lang="es-AR" dirty="0" err="1"/>
              <a:t>this.vcprofesion</a:t>
            </a:r>
            <a:r>
              <a:rPr lang="es-AR" dirty="0"/>
              <a:t>=dato; }</a:t>
            </a:r>
          </a:p>
          <a:p>
            <a:r>
              <a:rPr lang="es-AR" dirty="0"/>
              <a:t> </a:t>
            </a:r>
          </a:p>
          <a:p>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604979" y="479511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85" y="3398294"/>
            <a:ext cx="5402544" cy="305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896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04" y="4127171"/>
            <a:ext cx="5334784" cy="22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3058263"/>
          </a:xfrm>
          <a:prstGeom prst="rect">
            <a:avLst/>
          </a:prstGeom>
          <a:noFill/>
          <a:ln>
            <a:noFill/>
          </a:ln>
        </p:spPr>
        <p:txBody>
          <a:bodyPr spcFirstLastPara="1" wrap="square" lIns="121900" tIns="121900" rIns="121900" bIns="121900" anchor="ctr" anchorCtr="0">
            <a:noAutofit/>
          </a:bodyPr>
          <a:lstStyle/>
          <a:p>
            <a:r>
              <a:rPr lang="es-ES" b="1" dirty="0" smtClean="0"/>
              <a:t>Interpolación – Uso</a:t>
            </a:r>
            <a:endParaRPr lang="es-ES" b="1" dirty="0"/>
          </a:p>
          <a:p>
            <a:endParaRPr lang="es-ES" dirty="0"/>
          </a:p>
          <a:p>
            <a:pPr marL="285750" indent="-285750">
              <a:buFont typeface="Arial" pitchFamily="34" charset="0"/>
              <a:buChar char="•"/>
            </a:pPr>
            <a:r>
              <a:rPr lang="es-ES" dirty="0" smtClean="0"/>
              <a:t>Agregaremos dentro de nuestro archivo template del componente </a:t>
            </a:r>
            <a:r>
              <a:rPr lang="es-ES" b="1" dirty="0" smtClean="0"/>
              <a:t>empleado.component.html</a:t>
            </a:r>
            <a:r>
              <a:rPr lang="es-ES" dirty="0" smtClean="0"/>
              <a:t> las referencia a nuestros atributos mediante interpolación:</a:t>
            </a:r>
          </a:p>
          <a:p>
            <a:endParaRPr lang="es-ES" u="sng" dirty="0"/>
          </a:p>
          <a:p>
            <a:r>
              <a:rPr lang="es-AR" dirty="0"/>
              <a:t>&lt;p&gt;Datos empleado&lt;/p&gt;</a:t>
            </a:r>
          </a:p>
          <a:p>
            <a:r>
              <a:rPr lang="es-AR" dirty="0"/>
              <a:t>&lt;p&gt;Apellido:{{</a:t>
            </a:r>
            <a:r>
              <a:rPr lang="es-AR" dirty="0" err="1" smtClean="0"/>
              <a:t>getApellido</a:t>
            </a:r>
            <a:r>
              <a:rPr lang="es-AR" dirty="0" smtClean="0"/>
              <a:t>()}}&lt;/</a:t>
            </a:r>
            <a:r>
              <a:rPr lang="es-AR" dirty="0"/>
              <a:t>p&gt;</a:t>
            </a:r>
          </a:p>
          <a:p>
            <a:r>
              <a:rPr lang="es-AR" dirty="0"/>
              <a:t>&lt;p&gt;Nombre:{{</a:t>
            </a:r>
            <a:r>
              <a:rPr lang="es-AR" dirty="0" err="1" smtClean="0"/>
              <a:t>getNombre</a:t>
            </a:r>
            <a:r>
              <a:rPr lang="es-AR" dirty="0" smtClean="0"/>
              <a:t>()}}&lt;/</a:t>
            </a:r>
            <a:r>
              <a:rPr lang="es-AR" dirty="0"/>
              <a:t>p&gt;</a:t>
            </a:r>
          </a:p>
          <a:p>
            <a:r>
              <a:rPr lang="es-AR" dirty="0"/>
              <a:t>&lt;p&gt;Edad:{{</a:t>
            </a:r>
            <a:r>
              <a:rPr lang="es-AR" dirty="0" err="1" smtClean="0"/>
              <a:t>getEdad</a:t>
            </a:r>
            <a:r>
              <a:rPr lang="es-AR" dirty="0" smtClean="0"/>
              <a:t>()}}&lt;/</a:t>
            </a:r>
            <a:r>
              <a:rPr lang="es-AR" dirty="0"/>
              <a:t>p&gt;</a:t>
            </a:r>
          </a:p>
          <a:p>
            <a:r>
              <a:rPr lang="es-AR" dirty="0"/>
              <a:t>&lt;p&gt;Profesión:{{</a:t>
            </a:r>
            <a:r>
              <a:rPr lang="es-AR" dirty="0" err="1" smtClean="0"/>
              <a:t>getProfesion</a:t>
            </a:r>
            <a:r>
              <a:rPr lang="es-AR" dirty="0" smtClean="0"/>
              <a:t>()}}&lt;/</a:t>
            </a:r>
            <a:r>
              <a:rPr lang="es-AR" dirty="0"/>
              <a:t>p&gt;</a:t>
            </a:r>
          </a:p>
        </p:txBody>
      </p:sp>
      <p:sp>
        <p:nvSpPr>
          <p:cNvPr id="9" name="8 Flecha doblada hacia arriba"/>
          <p:cNvSpPr/>
          <p:nvPr/>
        </p:nvSpPr>
        <p:spPr>
          <a:xfrm rot="5400000">
            <a:off x="2394039" y="438128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545" y="2853093"/>
            <a:ext cx="261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037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592564"/>
            <a:ext cx="11131990" cy="2256106"/>
          </a:xfrm>
          <a:prstGeom prst="rect">
            <a:avLst/>
          </a:prstGeom>
          <a:noFill/>
          <a:ln>
            <a:noFill/>
          </a:ln>
        </p:spPr>
        <p:txBody>
          <a:bodyPr spcFirstLastPara="1" wrap="square" lIns="121900" tIns="121900" rIns="121900" bIns="121900" anchor="ctr" anchorCtr="0">
            <a:noAutofit/>
          </a:bodyPr>
          <a:lstStyle/>
          <a:p>
            <a:r>
              <a:rPr lang="es-ES" b="1" dirty="0" smtClean="0"/>
              <a:t>Interpolación – Uso - Condicional</a:t>
            </a:r>
            <a:endParaRPr lang="es-ES" b="1" dirty="0"/>
          </a:p>
          <a:p>
            <a:endParaRPr lang="es-ES" dirty="0"/>
          </a:p>
          <a:p>
            <a:pPr marL="285750" indent="-285750">
              <a:buFont typeface="Arial" pitchFamily="34" charset="0"/>
              <a:buChar char="•"/>
            </a:pPr>
            <a:r>
              <a:rPr lang="es-ES" dirty="0" smtClean="0"/>
              <a:t>Se indicara una condición que analizara la edad del empleado y mostrara un mensaje si es mayor de edad al lado de la edad del empleado, de esta manera se tiene otro ejemplo de interpolación:</a:t>
            </a:r>
          </a:p>
          <a:p>
            <a:endParaRPr lang="es-ES" dirty="0"/>
          </a:p>
          <a:p>
            <a:r>
              <a:rPr lang="es-ES" dirty="0"/>
              <a:t>&lt;p&gt;Edad:{{</a:t>
            </a:r>
            <a:r>
              <a:rPr lang="es-ES" dirty="0" err="1"/>
              <a:t>getEdad</a:t>
            </a:r>
            <a:r>
              <a:rPr lang="es-ES" dirty="0"/>
              <a:t>()&lt;18 ? </a:t>
            </a:r>
            <a:r>
              <a:rPr lang="es-ES" dirty="0" err="1"/>
              <a:t>getEdad</a:t>
            </a:r>
            <a:r>
              <a:rPr lang="es-ES" dirty="0"/>
              <a:t>()+". Es menor":</a:t>
            </a:r>
            <a:r>
              <a:rPr lang="es-ES" dirty="0" err="1"/>
              <a:t>getEdad</a:t>
            </a:r>
            <a:r>
              <a:rPr lang="es-ES" dirty="0"/>
              <a:t>()+". Es mayor"}}&lt;/p&gt;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18" y="465082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abajo"/>
          <p:cNvSpPr/>
          <p:nvPr/>
        </p:nvSpPr>
        <p:spPr>
          <a:xfrm>
            <a:off x="3889611" y="3691718"/>
            <a:ext cx="532264" cy="743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688" y="3043593"/>
            <a:ext cx="280987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73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4890123"/>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Se nos debe de pedir la edad del empleado y luego de presionar un botón se deberá de actualizar dinámicamente el atributo edad por su correspondiente mensaje de si es mayor de edad o no y mostrar la edad que se ingreso en el </a:t>
            </a:r>
            <a:r>
              <a:rPr lang="es-ES" dirty="0" err="1" smtClean="0"/>
              <a:t>text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Antes que nada debemos de agregar dos controles nuevos dentro de nuestro </a:t>
            </a:r>
            <a:r>
              <a:rPr lang="es-ES" dirty="0" err="1" smtClean="0"/>
              <a:t>html</a:t>
            </a:r>
            <a:r>
              <a:rPr lang="es-ES" dirty="0" smtClean="0"/>
              <a:t> </a:t>
            </a:r>
            <a:r>
              <a:rPr lang="es-ES" b="1" dirty="0" smtClean="0"/>
              <a:t>empleado.component.html</a:t>
            </a:r>
            <a:r>
              <a:rPr lang="es-ES" dirty="0" smtClean="0"/>
              <a:t>, un control </a:t>
            </a:r>
            <a:r>
              <a:rPr lang="es-ES" dirty="0" err="1" smtClean="0"/>
              <a:t>text</a:t>
            </a:r>
            <a:r>
              <a:rPr lang="es-ES" dirty="0" smtClean="0"/>
              <a:t> de tipo número y un botón quien es el responsable de iniciar el evento de lectura y análisis del dato.</a:t>
            </a:r>
          </a:p>
          <a:p>
            <a:pPr marL="285750" indent="-285750">
              <a:buFont typeface="Arial" pitchFamily="34" charset="0"/>
              <a:buChar char="•"/>
            </a:pPr>
            <a:endParaRPr lang="es-ES" dirty="0"/>
          </a:p>
          <a:p>
            <a:r>
              <a:rPr lang="es-ES" dirty="0"/>
              <a:t>&lt;!--Cuadro de texto de tipo numero para la </a:t>
            </a:r>
            <a:endParaRPr lang="es-ES" dirty="0" smtClean="0"/>
          </a:p>
          <a:p>
            <a:r>
              <a:rPr lang="es-ES" dirty="0" smtClean="0"/>
              <a:t>edad-</a:t>
            </a:r>
            <a:r>
              <a:rPr lang="es-ES" dirty="0"/>
              <a:t>-&gt;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endParaRPr lang="es-ES" dirty="0" smtClean="0"/>
          </a:p>
          <a:p>
            <a:r>
              <a:rPr lang="es-ES" dirty="0" smtClean="0"/>
              <a:t>min</a:t>
            </a:r>
            <a:r>
              <a:rPr lang="es-ES" dirty="0"/>
              <a:t>="1" </a:t>
            </a:r>
            <a:r>
              <a:rPr lang="es-ES" dirty="0" err="1"/>
              <a:t>max</a:t>
            </a:r>
            <a:r>
              <a:rPr lang="es-ES" dirty="0"/>
              <a:t>="100" </a:t>
            </a:r>
            <a:r>
              <a:rPr lang="es-ES" dirty="0" smtClean="0"/>
              <a:t>#</a:t>
            </a:r>
            <a:r>
              <a:rPr lang="es-ES" dirty="0" err="1"/>
              <a:t>txtEdad</a:t>
            </a:r>
            <a:r>
              <a:rPr lang="es-ES" dirty="0"/>
              <a:t>&gt;</a:t>
            </a:r>
          </a:p>
          <a:p>
            <a:r>
              <a:rPr lang="es-ES" dirty="0"/>
              <a:t>    &lt;</a:t>
            </a:r>
            <a:r>
              <a:rPr lang="es-ES" dirty="0" err="1"/>
              <a:t>button</a:t>
            </a:r>
            <a:r>
              <a:rPr lang="es-ES" dirty="0"/>
              <a:t>&gt;Cambiar&lt;/</a:t>
            </a:r>
            <a:r>
              <a:rPr lang="es-ES" dirty="0" err="1"/>
              <a:t>button</a:t>
            </a:r>
            <a:r>
              <a:rPr lang="es-ES" dirty="0"/>
              <a:t>&gt;</a:t>
            </a:r>
          </a:p>
          <a:p>
            <a:r>
              <a:rPr lang="es-ES" dirty="0"/>
              <a:t>&lt;/p&gt;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179" y="4435523"/>
            <a:ext cx="7201714" cy="221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4559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3" y="359269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60805"/>
            <a:ext cx="11131990" cy="202409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Agregado una etiqueta </a:t>
            </a:r>
            <a:r>
              <a:rPr lang="es-ES" b="1" dirty="0" err="1" smtClean="0"/>
              <a:t>span</a:t>
            </a:r>
            <a:r>
              <a:rPr lang="es-ES" dirty="0" smtClean="0"/>
              <a:t> con un </a:t>
            </a:r>
            <a:r>
              <a:rPr lang="es-ES" b="1" dirty="0" smtClean="0"/>
              <a:t>id=‘</a:t>
            </a:r>
            <a:r>
              <a:rPr lang="es-ES" b="1" dirty="0" err="1" smtClean="0"/>
              <a:t>lblEdad</a:t>
            </a:r>
            <a:r>
              <a:rPr lang="es-ES" b="1" dirty="0" smtClean="0"/>
              <a:t>’</a:t>
            </a:r>
            <a:r>
              <a:rPr lang="es-ES" dirty="0" smtClean="0"/>
              <a:t> que nos permitirá luego cambiar su contenido según lo que se ingrese en el control input llamado </a:t>
            </a:r>
            <a:r>
              <a:rPr lang="es-ES" b="1" dirty="0" smtClean="0"/>
              <a:t>#</a:t>
            </a:r>
            <a:r>
              <a:rPr lang="es-ES" b="1" dirty="0" err="1" smtClean="0"/>
              <a:t>txtEdad</a:t>
            </a:r>
            <a:endParaRPr lang="es-ES" b="1" dirty="0" smtClean="0"/>
          </a:p>
          <a:p>
            <a:pPr marL="285750" indent="-285750">
              <a:buFont typeface="Arial" pitchFamily="34" charset="0"/>
              <a:buChar char="•"/>
            </a:pPr>
            <a:endParaRPr lang="es-ES" dirty="0"/>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a:t>
            </a:r>
            <a:r>
              <a:rPr lang="es-AR" dirty="0" smtClean="0"/>
              <a:t>&gt;</a:t>
            </a:r>
            <a:endParaRPr lang="es-AR"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830" y="5079446"/>
            <a:ext cx="7741477" cy="14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205070">
            <a:off x="4226151" y="5088234"/>
            <a:ext cx="2867751" cy="3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206256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60805"/>
            <a:ext cx="11131990" cy="501295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Dentro de archivo </a:t>
            </a:r>
            <a:r>
              <a:rPr lang="es-ES" b="1" dirty="0" err="1" smtClean="0"/>
              <a:t>empleado.component.ts</a:t>
            </a:r>
            <a:r>
              <a:rPr lang="es-ES" dirty="0" smtClean="0"/>
              <a:t> tenemos nuestra clase empleado modificamos el evento </a:t>
            </a:r>
            <a:r>
              <a:rPr lang="es-ES" b="1" dirty="0" err="1" smtClean="0"/>
              <a:t>getEdad</a:t>
            </a:r>
            <a:r>
              <a:rPr lang="es-ES" dirty="0" smtClean="0"/>
              <a:t> por el siguiente código:</a:t>
            </a:r>
          </a:p>
          <a:p>
            <a:pPr marL="285750" indent="-285750">
              <a:buFont typeface="Arial" pitchFamily="34" charset="0"/>
              <a:buChar char="•"/>
            </a:pPr>
            <a:endParaRPr lang="es-ES" dirty="0"/>
          </a:p>
          <a:p>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p>
          <a:p>
            <a:endParaRPr lang="es-ES" dirty="0" smtClean="0"/>
          </a:p>
          <a:p>
            <a:pPr marL="285750" indent="-285750">
              <a:buFont typeface="Arial" pitchFamily="34" charset="0"/>
              <a:buChar char="•"/>
            </a:pPr>
            <a:r>
              <a:rPr lang="es-ES" dirty="0" smtClean="0"/>
              <a:t>Generamos una función que será la que procesara la edad que se ingresa desde el cuadro de texto y es la función que utiliza el botón para lanzar todo el proceso de carga y validación:</a:t>
            </a:r>
          </a:p>
          <a:p>
            <a:pPr marL="285750" indent="-285750">
              <a:buFont typeface="Arial" pitchFamily="34" charset="0"/>
              <a:buChar char="•"/>
            </a:pPr>
            <a:endParaRPr lang="es-ES" dirty="0"/>
          </a:p>
          <a:p>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HTMLOptionElement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r>
              <a:rPr lang="es-AR" dirty="0" smtClean="0"/>
              <a:t>}</a:t>
            </a:r>
            <a:endParaRPr lang="es-AR" dirty="0"/>
          </a:p>
        </p:txBody>
      </p:sp>
    </p:spTree>
    <p:extLst>
      <p:ext uri="{BB962C8B-B14F-4D97-AF65-F5344CB8AC3E}">
        <p14:creationId xmlns:p14="http://schemas.microsoft.com/office/powerpoint/2010/main" val="3325442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3457105"/>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Realizaremos el agregado del evento </a:t>
            </a:r>
            <a:r>
              <a:rPr lang="es-ES" dirty="0" err="1" smtClean="0"/>
              <a:t>click</a:t>
            </a:r>
            <a:r>
              <a:rPr lang="es-ES" dirty="0" smtClean="0"/>
              <a:t> al botón con la llamada a la función </a:t>
            </a:r>
            <a:r>
              <a:rPr lang="es-ES" b="1" dirty="0" err="1" smtClean="0"/>
              <a:t>AnalizarEdad</a:t>
            </a:r>
            <a:r>
              <a:rPr lang="es-ES" dirty="0" smtClean="0"/>
              <a:t> que se encuentra dentro de la clase de empleado contenida en el archivo </a:t>
            </a:r>
            <a:r>
              <a:rPr lang="es-ES" b="1" dirty="0" err="1" smtClean="0"/>
              <a:t>empleado.component.ts</a:t>
            </a:r>
            <a:r>
              <a:rPr lang="es-ES" b="1" dirty="0" smtClean="0"/>
              <a:t>.</a:t>
            </a:r>
          </a:p>
          <a:p>
            <a:pPr marL="285750" indent="-285750">
              <a:buFont typeface="Arial" pitchFamily="34" charset="0"/>
              <a:buChar char="•"/>
            </a:pPr>
            <a:endParaRPr lang="es-ES" b="1" dirty="0"/>
          </a:p>
          <a:p>
            <a:r>
              <a:rPr lang="es-ES" dirty="0"/>
              <a:t>&lt;!--Cuadro de texto de tipo numero para la edad--&gt;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r>
              <a:rPr lang="es-ES" dirty="0" err="1"/>
              <a:t>txtEdad</a:t>
            </a:r>
            <a:r>
              <a:rPr lang="es-ES" dirty="0"/>
              <a:t>&gt;</a:t>
            </a:r>
          </a:p>
          <a:p>
            <a:r>
              <a:rPr lang="es-ES" dirty="0"/>
              <a:t>    &lt;</a:t>
            </a:r>
            <a:r>
              <a:rPr lang="es-ES" dirty="0" err="1"/>
              <a:t>button</a:t>
            </a:r>
            <a:r>
              <a:rPr lang="es-ES" dirty="0"/>
              <a:t> (</a:t>
            </a:r>
            <a:r>
              <a:rPr lang="es-ES" dirty="0" err="1"/>
              <a:t>click</a:t>
            </a:r>
            <a:r>
              <a:rPr lang="es-ES" dirty="0"/>
              <a:t>)="</a:t>
            </a:r>
            <a:r>
              <a:rPr lang="es-ES" dirty="0" err="1"/>
              <a:t>AnalizarEdad</a:t>
            </a:r>
            <a:r>
              <a:rPr lang="es-ES" dirty="0"/>
              <a:t>(</a:t>
            </a:r>
            <a:r>
              <a:rPr lang="es-ES" dirty="0" err="1"/>
              <a:t>txtEdad.value</a:t>
            </a:r>
            <a:r>
              <a:rPr lang="es-ES" dirty="0"/>
              <a:t>)"&gt;Cambiar&lt;/</a:t>
            </a:r>
            <a:r>
              <a:rPr lang="es-ES" dirty="0" err="1"/>
              <a:t>button</a:t>
            </a:r>
            <a:r>
              <a:rPr lang="es-ES" dirty="0"/>
              <a:t>&gt;</a:t>
            </a:r>
          </a:p>
          <a:p>
            <a:r>
              <a:rPr lang="es-ES" dirty="0"/>
              <a:t>&lt;/p&gt; </a:t>
            </a:r>
          </a:p>
          <a:p>
            <a:pPr marL="285750" indent="-285750">
              <a:buFont typeface="Arial" pitchFamily="34" charset="0"/>
              <a:buChar char="•"/>
            </a:pPr>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4" y="5199797"/>
            <a:ext cx="11225132" cy="114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20627113">
            <a:off x="2756848" y="4517409"/>
            <a:ext cx="423080" cy="1023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808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¿Por qué utilizar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 desarrollo de aplicaciones es rápida al igual que la navegación que se logra en ella.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Es modular lo que nos permite la reutilización de códigos.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Fácil mantenimiento por utilizar tecnología MVC y Componentes.</a:t>
            </a: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multiplataforma.</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Futuro estable.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Gran soporte de herramientas y una comunidad muy activa.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Creciente demanda.</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403" y="3528237"/>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417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1471354"/>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La página finalmente quedara de la siguiente manera</a:t>
            </a:r>
            <a:endParaRPr lang="es-ES" dirty="0"/>
          </a:p>
          <a:p>
            <a:pPr marL="285750" indent="-285750">
              <a:buFont typeface="Arial" pitchFamily="34" charset="0"/>
              <a:buChar char="•"/>
            </a:pPr>
            <a:endParaRPr lang="es-E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640" y="2867523"/>
            <a:ext cx="43910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04" y="4230593"/>
            <a:ext cx="43910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16200000">
            <a:off x="5556908" y="3195934"/>
            <a:ext cx="423080" cy="33027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abajo"/>
          <p:cNvSpPr/>
          <p:nvPr/>
        </p:nvSpPr>
        <p:spPr>
          <a:xfrm rot="1710058">
            <a:off x="9545377" y="4883327"/>
            <a:ext cx="423080" cy="1161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83540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303266"/>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smtClean="0"/>
              <a:t>empleado.component.html</a:t>
            </a:r>
          </a:p>
          <a:p>
            <a:pPr marL="285750" indent="-285750">
              <a:buFont typeface="Arial" pitchFamily="34" charset="0"/>
              <a:buChar char="•"/>
            </a:pPr>
            <a:endParaRPr lang="es-ES" dirty="0" smtClean="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a:t>
            </a:r>
            <a:r>
              <a:rPr lang="es-AR" dirty="0" smtClean="0"/>
              <a:t>&gt;</a:t>
            </a:r>
            <a:endParaRPr lang="es-AR" dirty="0"/>
          </a:p>
        </p:txBody>
      </p:sp>
    </p:spTree>
    <p:extLst>
      <p:ext uri="{BB962C8B-B14F-4D97-AF65-F5344CB8AC3E}">
        <p14:creationId xmlns:p14="http://schemas.microsoft.com/office/powerpoint/2010/main" val="4278249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5115308"/>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err="1" smtClean="0"/>
              <a:t>empleado.component.ts</a:t>
            </a:r>
            <a:endParaRPr lang="es-ES" b="1" dirty="0" smtClean="0"/>
          </a:p>
          <a:p>
            <a:r>
              <a:rPr lang="es-AR" dirty="0" err="1"/>
              <a:t>import</a:t>
            </a:r>
            <a:r>
              <a:rPr lang="es-AR" dirty="0"/>
              <a:t> { </a:t>
            </a:r>
            <a:r>
              <a:rPr lang="es-AR" dirty="0" err="1"/>
              <a:t>Component</a:t>
            </a:r>
            <a:r>
              <a:rPr lang="es-AR" dirty="0"/>
              <a:t>, </a:t>
            </a:r>
            <a:r>
              <a:rPr lang="es-AR" dirty="0" err="1"/>
              <a:t>OnInit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a:t>
            </a:r>
            <a:r>
              <a:rPr lang="es-AR" dirty="0"/>
              <a:t>-empleado',</a:t>
            </a:r>
          </a:p>
          <a:p>
            <a:r>
              <a:rPr lang="es-AR" dirty="0"/>
              <a:t>  </a:t>
            </a:r>
            <a:r>
              <a:rPr lang="es-AR" dirty="0" err="1"/>
              <a:t>templateUrl</a:t>
            </a:r>
            <a:r>
              <a:rPr lang="es-AR" dirty="0"/>
              <a:t>: './empleado.component.html',</a:t>
            </a:r>
          </a:p>
          <a:p>
            <a:r>
              <a:rPr lang="es-AR" dirty="0"/>
              <a:t>  </a:t>
            </a:r>
            <a:r>
              <a:rPr lang="es-AR" dirty="0" err="1"/>
              <a:t>styleUrls</a:t>
            </a:r>
            <a:r>
              <a:rPr lang="es-AR" dirty="0"/>
              <a:t>: ['./empleado.component.css']</a:t>
            </a:r>
          </a:p>
          <a:p>
            <a:r>
              <a:rPr lang="es-AR" dirty="0"/>
              <a:t>})</a:t>
            </a:r>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r>
            <a:br>
              <a:rPr lang="es-AR" dirty="0"/>
            </a:br>
            <a:r>
              <a:rPr lang="es-AR" dirty="0"/>
              <a:t>  constructor() { </a:t>
            </a:r>
            <a:r>
              <a:rPr lang="es-AR" dirty="0" smtClean="0"/>
              <a:t>}</a:t>
            </a:r>
            <a:endParaRPr lang="es-AR" dirty="0"/>
          </a:p>
        </p:txBody>
      </p:sp>
    </p:spTree>
    <p:extLst>
      <p:ext uri="{BB962C8B-B14F-4D97-AF65-F5344CB8AC3E}">
        <p14:creationId xmlns:p14="http://schemas.microsoft.com/office/powerpoint/2010/main" val="3325474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Angular Segunda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3877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Property</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6281389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3907480"/>
          </a:xfrm>
          <a:prstGeom prst="rect">
            <a:avLst/>
          </a:prstGeom>
          <a:noFill/>
          <a:ln>
            <a:noFill/>
          </a:ln>
        </p:spPr>
        <p:txBody>
          <a:bodyPr spcFirstLastPara="1" wrap="square" lIns="121900" tIns="121900" rIns="121900" bIns="121900" anchor="ctr" anchorCtr="0">
            <a:noAutofit/>
          </a:bodyPr>
          <a:lstStyle/>
          <a:p>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err="1" smtClean="0"/>
              <a:t>Binding</a:t>
            </a:r>
            <a:r>
              <a:rPr lang="es-ES" dirty="0" smtClean="0"/>
              <a:t> = «Unión», «Vínculo», «Puente»</a:t>
            </a:r>
          </a:p>
          <a:p>
            <a:pPr marL="285750" indent="-285750">
              <a:buFont typeface="Arial" pitchFamily="34" charset="0"/>
              <a:buChar char="•"/>
            </a:pPr>
            <a:endParaRPr lang="es-ES" dirty="0"/>
          </a:p>
          <a:p>
            <a:pPr marL="285750" indent="-285750">
              <a:buFont typeface="Arial" pitchFamily="34" charset="0"/>
              <a:buChar char="•"/>
            </a:pPr>
            <a:r>
              <a:rPr lang="es-ES" dirty="0" smtClean="0"/>
              <a:t>Es la acción de unir las propiedades que nosotros declaramos o se tiene de un objeto en el archivo </a:t>
            </a:r>
            <a:r>
              <a:rPr lang="es-ES" dirty="0" err="1" smtClean="0"/>
              <a:t>ts</a:t>
            </a:r>
            <a:r>
              <a:rPr lang="es-ES" dirty="0" smtClean="0"/>
              <a:t> con el objeto que se inserta o incluye en el archivo </a:t>
            </a:r>
            <a:r>
              <a:rPr lang="es-ES" dirty="0" err="1" smtClean="0"/>
              <a:t>html</a:t>
            </a:r>
            <a:r>
              <a:rPr lang="es-ES" dirty="0" smtClean="0"/>
              <a:t> o template.</a:t>
            </a:r>
          </a:p>
          <a:p>
            <a:pPr marL="285750" indent="-285750">
              <a:buFont typeface="Arial" pitchFamily="34" charset="0"/>
              <a:buChar char="•"/>
            </a:pPr>
            <a:endParaRPr lang="es-ES" dirty="0" smtClean="0"/>
          </a:p>
          <a:p>
            <a:pPr marL="285750" indent="-285750">
              <a:buFont typeface="Arial" pitchFamily="34" charset="0"/>
              <a:buChar char="•"/>
            </a:pPr>
            <a:r>
              <a:rPr lang="es-ES" dirty="0" smtClean="0"/>
              <a:t>El motivo de esto es poder modificar dinámicamente </a:t>
            </a:r>
          </a:p>
          <a:p>
            <a:r>
              <a:rPr lang="es-ES" dirty="0"/>
              <a:t> </a:t>
            </a:r>
            <a:r>
              <a:rPr lang="es-ES" dirty="0" smtClean="0"/>
              <a:t>    el comportamiento de esta a lo largo de la vida de</a:t>
            </a:r>
          </a:p>
          <a:p>
            <a:r>
              <a:rPr lang="es-ES" dirty="0" smtClean="0"/>
              <a:t>     nuestra App. </a:t>
            </a:r>
          </a:p>
          <a:p>
            <a:pPr marL="285750" indent="-285750">
              <a:buFont typeface="Arial" pitchFamily="34" charset="0"/>
              <a:buChar char="•"/>
            </a:pPr>
            <a:endParaRPr lang="es-ES" dirty="0" smtClean="0"/>
          </a:p>
          <a:p>
            <a:pPr marL="285750" indent="-285750">
              <a:buFont typeface="Arial" pitchFamily="34" charset="0"/>
              <a:buChar char="•"/>
            </a:pPr>
            <a:r>
              <a:rPr lang="es-ES" dirty="0" smtClean="0"/>
              <a:t>La lectura de un dato de una DB/s y lleve al </a:t>
            </a:r>
          </a:p>
          <a:p>
            <a:r>
              <a:rPr lang="es-ES" dirty="0"/>
              <a:t> </a:t>
            </a:r>
            <a:r>
              <a:rPr lang="es-ES" dirty="0" smtClean="0"/>
              <a:t>    cambio de estado de un control en función del </a:t>
            </a:r>
          </a:p>
          <a:p>
            <a:r>
              <a:rPr lang="es-ES" dirty="0"/>
              <a:t> </a:t>
            </a:r>
            <a:r>
              <a:rPr lang="es-ES" dirty="0" smtClean="0"/>
              <a:t>    dato obtenido.</a:t>
            </a:r>
            <a:endParaRPr lang="es-E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656" y="3496274"/>
            <a:ext cx="6094914" cy="297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623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Sobre el cuadro de texto edad de nuestro </a:t>
            </a:r>
            <a:r>
              <a:rPr lang="es-ES" dirty="0" err="1" smtClean="0"/>
              <a:t>html</a:t>
            </a:r>
            <a:r>
              <a:rPr lang="es-ES" dirty="0" smtClean="0"/>
              <a:t> podemos manipular su propiedad de habilitado o deshabilitado mediante </a:t>
            </a:r>
            <a:r>
              <a:rPr lang="es-ES" dirty="0" err="1" smtClean="0"/>
              <a:t>Property</a:t>
            </a:r>
            <a:r>
              <a:rPr lang="es-ES" dirty="0" smtClean="0"/>
              <a:t> </a:t>
            </a:r>
            <a:r>
              <a:rPr lang="es-ES" dirty="0" err="1" smtClean="0"/>
              <a:t>Binding</a:t>
            </a:r>
            <a:r>
              <a:rPr lang="es-ES" dirty="0" smtClean="0"/>
              <a:t>, haciendo lo siguiente:</a:t>
            </a:r>
          </a:p>
          <a:p>
            <a:pPr marL="285750" indent="-285750">
              <a:buFont typeface="Arial" pitchFamily="34" charset="0"/>
              <a:buChar char="•"/>
            </a:pPr>
            <a:endParaRPr lang="es-ES" dirty="0"/>
          </a:p>
          <a:p>
            <a:pPr marL="285750" indent="-285750">
              <a:buFont typeface="Arial" pitchFamily="34" charset="0"/>
              <a:buChar char="•"/>
            </a:pPr>
            <a:r>
              <a:rPr lang="es-ES" dirty="0" smtClean="0"/>
              <a:t>En la clase empleado que se encuentra en el</a:t>
            </a:r>
          </a:p>
          <a:p>
            <a:r>
              <a:rPr lang="es-ES" dirty="0"/>
              <a:t> </a:t>
            </a:r>
            <a:r>
              <a:rPr lang="es-ES" dirty="0" smtClean="0"/>
              <a:t>   archivo </a:t>
            </a:r>
            <a:r>
              <a:rPr lang="es-ES" b="1" dirty="0" err="1" smtClean="0"/>
              <a:t>empleado.component.ts</a:t>
            </a:r>
            <a:r>
              <a:rPr lang="es-ES" dirty="0" smtClean="0"/>
              <a:t> agregamos </a:t>
            </a:r>
          </a:p>
          <a:p>
            <a:r>
              <a:rPr lang="es-ES" dirty="0"/>
              <a:t> </a:t>
            </a:r>
            <a:r>
              <a:rPr lang="es-ES" dirty="0" smtClean="0"/>
              <a:t>   un atributo publico que maneje el estado de </a:t>
            </a:r>
          </a:p>
          <a:p>
            <a:r>
              <a:rPr lang="es-ES" dirty="0"/>
              <a:t> </a:t>
            </a:r>
            <a:r>
              <a:rPr lang="es-ES" dirty="0" smtClean="0"/>
              <a:t>   habilitación del objeto </a:t>
            </a:r>
            <a:r>
              <a:rPr lang="es-ES" dirty="0" err="1" smtClean="0"/>
              <a:t>text</a:t>
            </a:r>
            <a:r>
              <a:rPr lang="es-ES" dirty="0" smtClean="0"/>
              <a:t>.</a:t>
            </a:r>
            <a:endParaRPr lang="es-ES" dirty="0"/>
          </a:p>
        </p:txBody>
      </p:sp>
      <p:sp>
        <p:nvSpPr>
          <p:cNvPr id="7" name="6 Flecha doblada hacia arriba"/>
          <p:cNvSpPr/>
          <p:nvPr/>
        </p:nvSpPr>
        <p:spPr>
          <a:xfrm rot="5400000">
            <a:off x="2402608" y="4299647"/>
            <a:ext cx="1688839" cy="24042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965" y="3075459"/>
            <a:ext cx="6224976" cy="327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1350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En el archivo template </a:t>
            </a:r>
            <a:r>
              <a:rPr lang="es-ES" b="1" dirty="0" smtClean="0"/>
              <a:t>empleado.component.html</a:t>
            </a:r>
            <a:r>
              <a:rPr lang="es-ES" dirty="0" smtClean="0"/>
              <a:t> del componente empleado realizamos el siguiente agregado de la propiedad que determina el estado del objeto </a:t>
            </a:r>
            <a:r>
              <a:rPr lang="es-ES" dirty="0" err="1" smtClean="0"/>
              <a:t>text</a:t>
            </a:r>
            <a:r>
              <a:rPr lang="es-ES" dirty="0" smtClean="0"/>
              <a:t> para permitir el ingreso o no de datos, tradicionalmente se indicaría mediante la propiedad </a:t>
            </a:r>
            <a:r>
              <a:rPr lang="es-ES" b="1" dirty="0" err="1" smtClean="0"/>
              <a:t>disabled</a:t>
            </a:r>
            <a:r>
              <a:rPr lang="es-ES" b="1" dirty="0" smtClean="0"/>
              <a:t> </a:t>
            </a:r>
            <a:r>
              <a:rPr lang="es-ES" dirty="0" smtClean="0"/>
              <a:t>no permite cargar dato y sin </a:t>
            </a:r>
            <a:r>
              <a:rPr lang="es-ES" b="1" dirty="0" err="1" smtClean="0"/>
              <a:t>disable</a:t>
            </a:r>
            <a:r>
              <a:rPr lang="es-ES" b="1" dirty="0" smtClean="0"/>
              <a:t> </a:t>
            </a:r>
            <a:r>
              <a:rPr lang="es-ES" dirty="0" smtClean="0"/>
              <a:t>permite cargar datos:</a:t>
            </a:r>
          </a:p>
          <a:p>
            <a:pPr marL="285750" indent="-285750">
              <a:buFont typeface="Arial" pitchFamily="34" charset="0"/>
              <a:buChar char="•"/>
            </a:pPr>
            <a:endParaRPr lang="es-ES" dirty="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53" y="5250691"/>
            <a:ext cx="7335619" cy="64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a:off x="6291618" y="5718412"/>
            <a:ext cx="1790559" cy="545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236" y="3983947"/>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52" y="3916126"/>
            <a:ext cx="5672533" cy="62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396338" y="4408226"/>
            <a:ext cx="2141734" cy="1364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97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10" y="4854906"/>
            <a:ext cx="9019240" cy="6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88101"/>
            <a:ext cx="11131990" cy="187396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Property</a:t>
            </a:r>
            <a:r>
              <a:rPr lang="es-ES" dirty="0" smtClean="0"/>
              <a:t> </a:t>
            </a:r>
            <a:r>
              <a:rPr lang="es-ES" dirty="0" err="1" smtClean="0"/>
              <a:t>Binding</a:t>
            </a:r>
            <a:r>
              <a:rPr lang="es-ES" dirty="0" smtClean="0"/>
              <a:t> y un método </a:t>
            </a:r>
            <a:r>
              <a:rPr lang="es-ES" b="1" dirty="0" err="1" smtClean="0"/>
              <a:t>getEstadoCheck</a:t>
            </a:r>
            <a:r>
              <a:rPr lang="es-ES" dirty="0" smtClean="0"/>
              <a:t> quien me devuelvo el estado del atributo </a:t>
            </a:r>
            <a:r>
              <a:rPr lang="es-ES" b="1" dirty="0" err="1" smtClean="0"/>
              <a:t>vcestadocheck</a:t>
            </a:r>
            <a:r>
              <a:rPr lang="es-ES" dirty="0" smtClean="0"/>
              <a:t> quedaría dicha propiedad de la siguiente manera:</a:t>
            </a:r>
          </a:p>
          <a:p>
            <a:pPr marL="285750" indent="-285750">
              <a:buFont typeface="Arial" pitchFamily="34" charset="0"/>
              <a:buChar char="•"/>
            </a:pPr>
            <a:endParaRPr lang="es-ES" dirty="0"/>
          </a:p>
          <a:p>
            <a:pPr algn="ctr"/>
            <a:r>
              <a:rPr lang="en-US" dirty="0"/>
              <a:t>&lt;input type="number" name="" id="" #</a:t>
            </a:r>
            <a:r>
              <a:rPr lang="en-US" dirty="0" err="1"/>
              <a:t>txtEdad</a:t>
            </a:r>
            <a:r>
              <a:rPr lang="en-US" dirty="0"/>
              <a:t> [disabled]=</a:t>
            </a:r>
            <a:r>
              <a:rPr lang="en-US" dirty="0" err="1"/>
              <a:t>getEstadoCheck</a:t>
            </a:r>
            <a:r>
              <a:rPr lang="en-US" dirty="0"/>
              <a:t>()&gt;</a:t>
            </a:r>
          </a:p>
        </p:txBody>
      </p:sp>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V="1">
            <a:off x="4829912" y="6264322"/>
            <a:ext cx="3252265" cy="2047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9801" y="3505078"/>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268036" y="4227464"/>
            <a:ext cx="2374710" cy="16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10" y="3910225"/>
            <a:ext cx="4958954" cy="6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30" y="5959877"/>
            <a:ext cx="4574100" cy="6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1642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Event</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62404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Configuración y desarrollo de un ejemplo en Angular</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119162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139" y="5812117"/>
            <a:ext cx="52673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139" y="3261468"/>
            <a:ext cx="54578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147817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Event</a:t>
            </a:r>
            <a:r>
              <a:rPr lang="es-ES" dirty="0" smtClean="0"/>
              <a:t> </a:t>
            </a:r>
            <a:r>
              <a:rPr lang="es-ES" dirty="0" err="1" smtClean="0"/>
              <a:t>Binding</a:t>
            </a:r>
            <a:r>
              <a:rPr lang="es-ES" dirty="0" smtClean="0"/>
              <a:t> mediante un control </a:t>
            </a:r>
            <a:r>
              <a:rPr lang="es-ES" dirty="0" err="1" smtClean="0"/>
              <a:t>checkbox</a:t>
            </a:r>
            <a:r>
              <a:rPr lang="es-ES" dirty="0" smtClean="0"/>
              <a:t> para que al habilitarlo se habilite el control </a:t>
            </a:r>
            <a:r>
              <a:rPr lang="es-ES" dirty="0" err="1" smtClean="0"/>
              <a:t>text</a:t>
            </a:r>
            <a:r>
              <a:rPr lang="es-ES" dirty="0" smtClean="0"/>
              <a:t> y al deshabilitarlo el </a:t>
            </a:r>
            <a:r>
              <a:rPr lang="es-ES" dirty="0" err="1" smtClean="0"/>
              <a:t>check</a:t>
            </a:r>
            <a:r>
              <a:rPr lang="es-ES" dirty="0" smtClean="0"/>
              <a:t> se deshabilite el control que permite la carga de la edad.</a:t>
            </a:r>
            <a:endParaRPr lang="en-US" dirty="0"/>
          </a:p>
        </p:txBody>
      </p:sp>
      <p:sp>
        <p:nvSpPr>
          <p:cNvPr id="19" name="18 Flecha doblada"/>
          <p:cNvSpPr/>
          <p:nvPr/>
        </p:nvSpPr>
        <p:spPr>
          <a:xfrm flipV="1">
            <a:off x="2429301" y="5812117"/>
            <a:ext cx="1815153" cy="7905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225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55" y="4503761"/>
            <a:ext cx="11612973" cy="12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a:off x="2429301" y="3479832"/>
            <a:ext cx="1815153" cy="102392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1253464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1686306"/>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Dentro del objeto empleado existe un atributo sobre el cual se guarda los estados del control </a:t>
            </a:r>
            <a:r>
              <a:rPr lang="es-ES" dirty="0" err="1" smtClean="0"/>
              <a:t>check</a:t>
            </a:r>
            <a:r>
              <a:rPr lang="es-ES" dirty="0" smtClean="0"/>
              <a:t> aparte existe un método que recibe el </a:t>
            </a:r>
            <a:r>
              <a:rPr lang="es-ES" b="1" dirty="0" err="1" smtClean="0"/>
              <a:t>event</a:t>
            </a:r>
            <a:r>
              <a:rPr lang="es-ES" b="1" dirty="0" smtClean="0"/>
              <a:t> </a:t>
            </a:r>
            <a:r>
              <a:rPr lang="es-ES" dirty="0" smtClean="0"/>
              <a:t>del </a:t>
            </a:r>
            <a:r>
              <a:rPr lang="es-ES" b="1" dirty="0" smtClean="0"/>
              <a:t>objeto </a:t>
            </a:r>
            <a:r>
              <a:rPr lang="es-ES" b="1" dirty="0" err="1" smtClean="0"/>
              <a:t>check</a:t>
            </a:r>
            <a:r>
              <a:rPr lang="es-ES" b="1" dirty="0" smtClean="0"/>
              <a:t> </a:t>
            </a:r>
            <a:r>
              <a:rPr lang="es-ES" dirty="0" smtClean="0"/>
              <a:t>y dentro de esta recuperaremos su estado y se lo pasara al método que carga al correspondiente atributo que habilitar o no el control </a:t>
            </a:r>
            <a:r>
              <a:rPr lang="es-ES" dirty="0" err="1" smtClean="0"/>
              <a:t>text</a:t>
            </a: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88" y="3620069"/>
            <a:ext cx="5804277" cy="100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623" y="4455213"/>
            <a:ext cx="9022518" cy="210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3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385288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r>
              <a:rPr lang="es-ES" b="1" dirty="0" smtClean="0"/>
              <a:t> – Código completo – empleado.component.html</a:t>
            </a:r>
            <a:endParaRPr lang="es-ES" b="1" dirty="0"/>
          </a:p>
          <a:p>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p:txBody>
      </p:sp>
    </p:spTree>
    <p:extLst>
      <p:ext uri="{BB962C8B-B14F-4D97-AF65-F5344CB8AC3E}">
        <p14:creationId xmlns:p14="http://schemas.microsoft.com/office/powerpoint/2010/main" val="1375609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453391"/>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a:p>
          <a:p>
            <a:endParaRPr lang="es-ES" dirty="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t>
            </a:r>
            <a:r>
              <a:rPr lang="es-AR" dirty="0" err="1"/>
              <a:t>private</a:t>
            </a:r>
            <a:r>
              <a:rPr lang="es-AR" dirty="0"/>
              <a:t> </a:t>
            </a:r>
            <a:r>
              <a:rPr lang="es-AR" dirty="0" err="1"/>
              <a:t>vcestadocheck:boolean</a:t>
            </a:r>
            <a:r>
              <a:rPr lang="es-AR" dirty="0"/>
              <a:t>=false</a:t>
            </a:r>
            <a:r>
              <a:rPr lang="es-AR" dirty="0" smtClean="0"/>
              <a:t>;</a:t>
            </a:r>
          </a:p>
          <a:p>
            <a:endParaRPr lang="es-ES" dirty="0" smtClean="0"/>
          </a:p>
          <a:p>
            <a:r>
              <a:rPr lang="es-ES" dirty="0" smtClean="0"/>
              <a:t>//Métodos</a:t>
            </a:r>
          </a:p>
          <a:p>
            <a:r>
              <a:rPr lang="es-AR" dirty="0" smtClean="0"/>
              <a:t>  </a:t>
            </a:r>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endParaRPr lang="es-ES" dirty="0"/>
          </a:p>
          <a:p>
            <a:r>
              <a:rPr lang="es-AR" dirty="0" smtClean="0"/>
              <a:t>  </a:t>
            </a:r>
            <a:r>
              <a:rPr lang="es-AR" dirty="0" err="1" smtClean="0"/>
              <a:t>public</a:t>
            </a:r>
            <a:r>
              <a:rPr lang="es-AR" dirty="0" smtClean="0"/>
              <a:t> </a:t>
            </a:r>
            <a:r>
              <a:rPr lang="es-AR" dirty="0" err="1"/>
              <a:t>getEstadoCheck</a:t>
            </a:r>
            <a:r>
              <a:rPr lang="es-AR" dirty="0"/>
              <a:t>() { </a:t>
            </a:r>
            <a:r>
              <a:rPr lang="es-AR" dirty="0" err="1"/>
              <a:t>return</a:t>
            </a:r>
            <a:r>
              <a:rPr lang="es-AR" dirty="0"/>
              <a:t> </a:t>
            </a:r>
            <a:r>
              <a:rPr lang="es-AR" dirty="0" err="1"/>
              <a:t>this.vcestadocheck</a:t>
            </a:r>
            <a:r>
              <a:rPr lang="es-AR" dirty="0"/>
              <a:t>; }</a:t>
            </a:r>
          </a:p>
          <a:p>
            <a:r>
              <a:rPr lang="es-AR" dirty="0"/>
              <a:t>  </a:t>
            </a:r>
            <a:r>
              <a:rPr lang="es-AR" dirty="0" err="1"/>
              <a:t>public</a:t>
            </a:r>
            <a:r>
              <a:rPr lang="es-AR" dirty="0"/>
              <a:t> </a:t>
            </a:r>
            <a:r>
              <a:rPr lang="es-AR" dirty="0" err="1"/>
              <a:t>setEstadoCheck</a:t>
            </a:r>
            <a:r>
              <a:rPr lang="es-AR" dirty="0"/>
              <a:t>(</a:t>
            </a:r>
            <a:r>
              <a:rPr lang="es-AR" dirty="0" err="1"/>
              <a:t>dato:boolean</a:t>
            </a:r>
            <a:r>
              <a:rPr lang="es-AR" dirty="0"/>
              <a:t>) { </a:t>
            </a:r>
            <a:r>
              <a:rPr lang="es-AR" dirty="0" err="1"/>
              <a:t>this.vcestadocheck</a:t>
            </a:r>
            <a:r>
              <a:rPr lang="es-AR" dirty="0"/>
              <a:t>=dato; </a:t>
            </a:r>
            <a:r>
              <a:rPr lang="es-AR" dirty="0" smtClean="0"/>
              <a:t>}</a:t>
            </a:r>
            <a:endParaRPr lang="es-ES" dirty="0"/>
          </a:p>
          <a:p>
            <a:endParaRPr lang="es-AR" dirty="0"/>
          </a:p>
        </p:txBody>
      </p:sp>
    </p:spTree>
    <p:extLst>
      <p:ext uri="{BB962C8B-B14F-4D97-AF65-F5344CB8AC3E}">
        <p14:creationId xmlns:p14="http://schemas.microsoft.com/office/powerpoint/2010/main" val="27733096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972005"/>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smtClean="0"/>
          </a:p>
          <a:p>
            <a:endParaRPr lang="es-AR" dirty="0"/>
          </a:p>
          <a:p>
            <a:r>
              <a:rPr lang="es-AR" dirty="0"/>
              <a:t>  </a:t>
            </a:r>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HTMLInputElement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p>
          <a:p>
            <a:r>
              <a:rPr lang="es-AR" dirty="0"/>
              <a:t>  </a:t>
            </a:r>
          </a:p>
          <a:p>
            <a:r>
              <a:rPr lang="es-AR" dirty="0"/>
              <a:t> </a:t>
            </a:r>
            <a:r>
              <a:rPr lang="es-AR" dirty="0" err="1"/>
              <a:t>public</a:t>
            </a:r>
            <a:r>
              <a:rPr lang="es-AR" dirty="0"/>
              <a:t> </a:t>
            </a:r>
            <a:r>
              <a:rPr lang="es-AR" dirty="0" err="1"/>
              <a:t>ControlarCheckBox</a:t>
            </a:r>
            <a:r>
              <a:rPr lang="es-AR" dirty="0"/>
              <a:t>(</a:t>
            </a:r>
            <a:r>
              <a:rPr lang="es-AR" dirty="0" err="1"/>
              <a:t>eventoctrlcheck</a:t>
            </a:r>
            <a:r>
              <a:rPr lang="es-AR" dirty="0"/>
              <a:t>: </a:t>
            </a:r>
            <a:r>
              <a:rPr lang="es-AR" dirty="0" err="1"/>
              <a:t>Event</a:t>
            </a:r>
            <a:r>
              <a:rPr lang="es-AR" dirty="0"/>
              <a:t>):</a:t>
            </a:r>
            <a:r>
              <a:rPr lang="es-AR" dirty="0" err="1"/>
              <a:t>boolean</a:t>
            </a:r>
            <a:endParaRPr lang="es-AR" dirty="0"/>
          </a:p>
          <a:p>
            <a:r>
              <a:rPr lang="es-AR" dirty="0"/>
              <a:t>  {//Función que permite habilitar el control </a:t>
            </a:r>
            <a:r>
              <a:rPr lang="es-AR" dirty="0" err="1"/>
              <a:t>text</a:t>
            </a:r>
            <a:endParaRPr lang="es-AR" dirty="0"/>
          </a:p>
          <a:p>
            <a:r>
              <a:rPr lang="es-AR" dirty="0"/>
              <a:t>    //Recupero estado del </a:t>
            </a:r>
            <a:r>
              <a:rPr lang="es-AR" dirty="0" err="1"/>
              <a:t>check</a:t>
            </a:r>
            <a:endParaRPr lang="es-AR" dirty="0"/>
          </a:p>
          <a:p>
            <a:r>
              <a:rPr lang="es-AR" dirty="0"/>
              <a:t>    </a:t>
            </a:r>
            <a:r>
              <a:rPr lang="es-AR" dirty="0" err="1"/>
              <a:t>this.setEstadoCheck</a:t>
            </a:r>
            <a:r>
              <a:rPr lang="es-AR" dirty="0"/>
              <a:t>((&lt;</a:t>
            </a:r>
            <a:r>
              <a:rPr lang="es-AR" dirty="0" err="1"/>
              <a:t>HTMLInputElement</a:t>
            </a:r>
            <a:r>
              <a:rPr lang="es-AR" dirty="0"/>
              <a:t>&gt;</a:t>
            </a:r>
            <a:r>
              <a:rPr lang="es-AR" dirty="0" err="1"/>
              <a:t>eventoctrlcheck.target</a:t>
            </a:r>
            <a:r>
              <a:rPr lang="es-AR" dirty="0"/>
              <a:t>).</a:t>
            </a:r>
            <a:r>
              <a:rPr lang="es-AR" dirty="0" err="1"/>
              <a:t>checked</a:t>
            </a:r>
            <a:r>
              <a:rPr lang="es-AR" dirty="0"/>
              <a:t>);</a:t>
            </a:r>
          </a:p>
          <a:p>
            <a:r>
              <a:rPr lang="es-AR" dirty="0"/>
              <a:t/>
            </a:r>
            <a:br>
              <a:rPr lang="es-AR" dirty="0"/>
            </a:br>
            <a:r>
              <a:rPr lang="es-AR" dirty="0"/>
              <a:t>    </a:t>
            </a:r>
            <a:r>
              <a:rPr lang="es-AR" dirty="0" err="1"/>
              <a:t>return</a:t>
            </a:r>
            <a:r>
              <a:rPr lang="es-AR" dirty="0"/>
              <a:t> </a:t>
            </a:r>
            <a:r>
              <a:rPr lang="es-AR" dirty="0" err="1"/>
              <a:t>this.getEstadoCheck</a:t>
            </a:r>
            <a:r>
              <a:rPr lang="es-AR" dirty="0"/>
              <a:t>();</a:t>
            </a:r>
          </a:p>
          <a:p>
            <a:r>
              <a:rPr lang="es-AR" dirty="0"/>
              <a:t>  }</a:t>
            </a:r>
          </a:p>
        </p:txBody>
      </p:sp>
    </p:spTree>
    <p:extLst>
      <p:ext uri="{BB962C8B-B14F-4D97-AF65-F5344CB8AC3E}">
        <p14:creationId xmlns:p14="http://schemas.microsoft.com/office/powerpoint/2010/main" val="40951659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222880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Event</a:t>
            </a:r>
            <a:r>
              <a:rPr lang="es-ES" b="1" dirty="0" smtClean="0"/>
              <a:t> </a:t>
            </a:r>
            <a:r>
              <a:rPr lang="es-ES" b="1" dirty="0" err="1" smtClean="0"/>
              <a:t>Binding</a:t>
            </a:r>
            <a:r>
              <a:rPr lang="es-ES" b="1" dirty="0" smtClean="0"/>
              <a:t> – Listado de eventos y su uso</a:t>
            </a:r>
            <a:endParaRPr lang="es-AR" dirty="0"/>
          </a:p>
          <a:p>
            <a:r>
              <a:rPr lang="es-AR" dirty="0"/>
              <a:t>  </a:t>
            </a:r>
            <a:endParaRPr lang="es-AR" dirty="0" smtClean="0"/>
          </a:p>
          <a:p>
            <a:r>
              <a:rPr lang="es-AR" dirty="0" smtClean="0"/>
              <a:t>A continuación se deja un link para que puedan observar los distinto tipos de eventos que existen en Angular y como se los puede utilizar</a:t>
            </a:r>
          </a:p>
          <a:p>
            <a:endParaRPr lang="es-ES" dirty="0"/>
          </a:p>
          <a:p>
            <a:pPr algn="ctr"/>
            <a:r>
              <a:rPr lang="es-ES" dirty="0"/>
              <a:t>http://www.w3bai.com/es/angular/angular_events.html</a:t>
            </a:r>
          </a:p>
        </p:txBody>
      </p:sp>
    </p:spTree>
    <p:extLst>
      <p:ext uri="{BB962C8B-B14F-4D97-AF65-F5344CB8AC3E}">
        <p14:creationId xmlns:p14="http://schemas.microsoft.com/office/powerpoint/2010/main" val="3239011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Binding</a:t>
            </a:r>
            <a:r>
              <a:rPr lang="es-AR" sz="4000" b="1" dirty="0" smtClean="0">
                <a:solidFill>
                  <a:srgbClr val="0070C0"/>
                </a:solidFill>
                <a:latin typeface="Georgia"/>
                <a:ea typeface="Georgia"/>
                <a:cs typeface="Georgia"/>
                <a:sym typeface="Georgia"/>
              </a:rPr>
              <a:t> Bidireccional</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600070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El </a:t>
            </a:r>
            <a:r>
              <a:rPr lang="es-AR" dirty="0" err="1" smtClean="0"/>
              <a:t>binding</a:t>
            </a:r>
            <a:r>
              <a:rPr lang="es-AR" dirty="0" smtClean="0"/>
              <a:t> bidireccional nos sirve para poder tener un flujo de información tanto desde el </a:t>
            </a:r>
            <a:r>
              <a:rPr lang="es-AR" dirty="0" err="1"/>
              <a:t>T</a:t>
            </a:r>
            <a:r>
              <a:rPr lang="es-AR" dirty="0" err="1" smtClean="0"/>
              <a:t>emplate</a:t>
            </a:r>
            <a:r>
              <a:rPr lang="es-AR" dirty="0" smtClean="0"/>
              <a:t> hacia el archivo TypeScript como del TypeScript al </a:t>
            </a:r>
            <a:r>
              <a:rPr lang="es-AR" dirty="0" err="1" smtClean="0"/>
              <a:t>Template</a:t>
            </a:r>
            <a:r>
              <a:rPr lang="es-AR"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Ejemplo, agregar un cuadro de texto y una etiqueta, se ingresara el deporte preferido del empleado en el control </a:t>
            </a:r>
            <a:r>
              <a:rPr lang="es-ES" dirty="0" err="1" smtClean="0"/>
              <a:t>text</a:t>
            </a:r>
            <a:r>
              <a:rPr lang="es-ES" dirty="0" smtClean="0"/>
              <a:t> y este se deberá de ir mostrando en simultaneo sobre el etiqueta.</a:t>
            </a:r>
          </a:p>
          <a:p>
            <a:pPr marL="285750" indent="-285750">
              <a:buFont typeface="Arial" pitchFamily="34" charset="0"/>
              <a:buChar char="•"/>
            </a:pPr>
            <a:endParaRPr lang="es-ES" dirty="0"/>
          </a:p>
          <a:p>
            <a:pPr marL="285750" indent="-285750">
              <a:buFont typeface="Arial" pitchFamily="34" charset="0"/>
              <a:buChar char="•"/>
            </a:pPr>
            <a:r>
              <a:rPr lang="es-ES" dirty="0" smtClean="0"/>
              <a:t>El código para generar este diseño en el archivo </a:t>
            </a:r>
            <a:r>
              <a:rPr lang="es-ES" b="1" dirty="0" smtClean="0"/>
              <a:t>empleado.component.html</a:t>
            </a:r>
            <a:r>
              <a:rPr lang="es-ES" dirty="0" smtClean="0"/>
              <a:t> es el siguiente:</a:t>
            </a:r>
          </a:p>
          <a:p>
            <a:pPr marL="285750" indent="-285750">
              <a:buFont typeface="Arial" pitchFamily="34" charset="0"/>
              <a:buChar char="•"/>
            </a:pPr>
            <a:endParaRPr lang="es-ES" u="sng"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&gt;&lt;/p&gt;</a:t>
            </a:r>
          </a:p>
          <a:p>
            <a:r>
              <a:rPr lang="es-AR" dirty="0"/>
              <a:t>&lt;p </a:t>
            </a:r>
            <a:r>
              <a:rPr lang="es-AR" dirty="0" err="1"/>
              <a:t>class</a:t>
            </a:r>
            <a:r>
              <a:rPr lang="es-AR" dirty="0"/>
              <a:t>="etiqueta"&gt;Deporte preferido ingresado: {{</a:t>
            </a:r>
            <a:r>
              <a:rPr lang="es-AR" dirty="0" err="1"/>
              <a:t>vcdeporte</a:t>
            </a:r>
            <a:r>
              <a:rPr lang="es-AR" dirty="0"/>
              <a:t>}}&lt;/p&gt;</a:t>
            </a:r>
          </a:p>
          <a:p>
            <a:pPr marL="285750" indent="-285750">
              <a:buFont typeface="Arial" pitchFamily="34" charset="0"/>
              <a:buChar char="•"/>
            </a:pPr>
            <a:endParaRPr lang="es-AR" u="sng" dirty="0" smtClean="0"/>
          </a:p>
          <a:p>
            <a:endParaRPr lang="es-ES" dirty="0"/>
          </a:p>
        </p:txBody>
      </p:sp>
      <p:sp>
        <p:nvSpPr>
          <p:cNvPr id="6" name="5 Flecha doblada"/>
          <p:cNvSpPr/>
          <p:nvPr/>
        </p:nvSpPr>
        <p:spPr>
          <a:xfrm flipV="1">
            <a:off x="2674961" y="5506096"/>
            <a:ext cx="2367887"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06" y="5413744"/>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41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Dentro de nuestro archivo </a:t>
            </a:r>
            <a:r>
              <a:rPr lang="es-AR" b="1" dirty="0" err="1" smtClean="0"/>
              <a:t>empleado.component.ts</a:t>
            </a:r>
            <a:r>
              <a:rPr lang="es-AR" dirty="0" smtClean="0"/>
              <a:t> declamáramos una atributo con alcance global y le definimos un valor inicial:</a:t>
            </a:r>
          </a:p>
          <a:p>
            <a:pPr marL="285750" indent="-285750">
              <a:buFont typeface="Arial" pitchFamily="34" charset="0"/>
              <a:buChar char="•"/>
            </a:pPr>
            <a:endParaRPr lang="es-ES" dirty="0"/>
          </a:p>
          <a:p>
            <a:r>
              <a:rPr lang="es-AR" dirty="0"/>
              <a:t>  //Atributo con alcance público</a:t>
            </a:r>
          </a:p>
          <a:p>
            <a:r>
              <a:rPr lang="es-AR" dirty="0"/>
              <a:t>  </a:t>
            </a:r>
            <a:r>
              <a:rPr lang="es-AR" dirty="0" err="1"/>
              <a:t>vcdeporte:string</a:t>
            </a:r>
            <a:r>
              <a:rPr lang="es-AR" dirty="0"/>
              <a:t>="Ninguno</a:t>
            </a:r>
            <a:r>
              <a:rPr lang="es-AR" dirty="0" smtClean="0"/>
              <a:t>";</a:t>
            </a:r>
          </a:p>
          <a:p>
            <a:endParaRPr lang="es-ES" dirty="0"/>
          </a:p>
          <a:p>
            <a:pPr marL="285750" indent="-285750">
              <a:buFont typeface="Arial" pitchFamily="34" charset="0"/>
              <a:buChar char="•"/>
            </a:pPr>
            <a:r>
              <a:rPr lang="es-ES" b="1" dirty="0" smtClean="0"/>
              <a:t>Dicho valores reflejado en la etiqueta de nuestra página ya que se esta haciendo un </a:t>
            </a:r>
            <a:r>
              <a:rPr lang="es-ES" b="1" dirty="0" err="1" smtClean="0"/>
              <a:t>binding</a:t>
            </a:r>
            <a:r>
              <a:rPr lang="es-ES" b="1" dirty="0" smtClean="0"/>
              <a:t> entre el </a:t>
            </a:r>
            <a:r>
              <a:rPr lang="es-ES" b="1" dirty="0"/>
              <a:t>TypeScript </a:t>
            </a:r>
            <a:r>
              <a:rPr lang="es-ES" b="1" dirty="0" smtClean="0"/>
              <a:t>=&gt; Template (</a:t>
            </a:r>
            <a:r>
              <a:rPr lang="es-ES" b="1" dirty="0" err="1" smtClean="0"/>
              <a:t>Binding</a:t>
            </a:r>
            <a:r>
              <a:rPr lang="es-ES" b="1" dirty="0" smtClean="0"/>
              <a:t> por propiedad)</a:t>
            </a:r>
            <a:endParaRPr lang="es-AR" b="1" dirty="0"/>
          </a:p>
          <a:p>
            <a:r>
              <a:rPr lang="es-AR" dirty="0"/>
              <a:t/>
            </a:r>
            <a:br>
              <a:rPr lang="es-AR" dirty="0"/>
            </a:br>
            <a:endParaRPr lang="es-AR" dirty="0"/>
          </a:p>
          <a:p>
            <a:pPr marL="285750" indent="-285750">
              <a:buFont typeface="Arial" pitchFamily="34" charset="0"/>
              <a:buChar char="•"/>
            </a:pP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124188"/>
            <a:ext cx="4157410" cy="156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23" y="5120558"/>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493074">
            <a:off x="3765007" y="5661343"/>
            <a:ext cx="1699145" cy="52882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3" name="2 Elipse"/>
          <p:cNvSpPr/>
          <p:nvPr/>
        </p:nvSpPr>
        <p:spPr>
          <a:xfrm>
            <a:off x="9130352" y="5542621"/>
            <a:ext cx="1828800" cy="1008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004833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7" y="1749287"/>
            <a:ext cx="11862169" cy="332768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Agregamos a nuestro control </a:t>
            </a:r>
            <a:r>
              <a:rPr lang="es-AR" dirty="0" err="1" smtClean="0"/>
              <a:t>text</a:t>
            </a:r>
            <a:r>
              <a:rPr lang="es-AR" dirty="0" smtClean="0"/>
              <a:t> un evento que al escribir en dicho control la información se deberá de ir mostrando sobre la etiqueta, el código de nuestro archivo </a:t>
            </a:r>
            <a:r>
              <a:rPr lang="es-AR" b="1" dirty="0" smtClean="0"/>
              <a:t>empleado.component.html</a:t>
            </a:r>
            <a:r>
              <a:rPr lang="es-AR" dirty="0" smtClean="0"/>
              <a:t> queda de la siguiente manera:</a:t>
            </a:r>
          </a:p>
          <a:p>
            <a:pPr marL="285750" indent="-285750">
              <a:buFont typeface="Arial" pitchFamily="34" charset="0"/>
              <a:buChar char="•"/>
            </a:pPr>
            <a:endParaRPr lang="es-ES" dirty="0"/>
          </a:p>
          <a:p>
            <a:r>
              <a:rPr lang="es-AR" dirty="0" smtClean="0"/>
              <a:t>  </a:t>
            </a:r>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smtClean="0"/>
              <a:t>(input</a:t>
            </a:r>
            <a:r>
              <a:rPr lang="es-AR" dirty="0"/>
              <a:t>)="</a:t>
            </a:r>
            <a:r>
              <a:rPr lang="es-AR" dirty="0" err="1"/>
              <a:t>ReflejarContenido</a:t>
            </a:r>
            <a:r>
              <a:rPr lang="es-AR" dirty="0"/>
              <a:t>($</a:t>
            </a:r>
            <a:r>
              <a:rPr lang="es-AR" dirty="0" err="1"/>
              <a:t>event</a:t>
            </a:r>
            <a:r>
              <a:rPr lang="es-AR" dirty="0"/>
              <a:t>)"&gt;&lt;/p&gt;</a:t>
            </a:r>
          </a:p>
          <a:p>
            <a:endParaRPr lang="es-E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1" y="4668955"/>
            <a:ext cx="11687637" cy="65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9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a16="http://schemas.microsoft.com/office/drawing/2014/main" xmlns=""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a:t>
            </a:r>
          </a:p>
          <a:p>
            <a:pPr algn="ctr"/>
            <a:r>
              <a:rPr lang="es-419" sz="4000" b="1" dirty="0" smtClean="0">
                <a:solidFill>
                  <a:srgbClr val="0070C0"/>
                </a:solidFill>
                <a:latin typeface="Georgia"/>
                <a:ea typeface="Georgia"/>
                <a:cs typeface="Georgia"/>
                <a:sym typeface="Georgia"/>
              </a:rPr>
              <a:t>NPM (Gestor de paquete de NODE) y TypeScript </a:t>
            </a:r>
            <a:endParaRPr lang="es-ES" b="1" dirty="0">
              <a:latin typeface="Encode Sans" panose="020B0604020202020204"/>
              <a:ea typeface="Calibri" panose="020F0502020204030204" pitchFamily="34" charset="0"/>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06" y="1950671"/>
            <a:ext cx="3983238" cy="12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051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95785" y="1749287"/>
            <a:ext cx="10843123" cy="3930768"/>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Luego se deberá de realizar la creación del evento al que se esta invocando desde el input </a:t>
            </a:r>
            <a:r>
              <a:rPr lang="es-ES" dirty="0" err="1" smtClean="0"/>
              <a:t>text</a:t>
            </a:r>
            <a:r>
              <a:rPr lang="es-ES" dirty="0" smtClean="0"/>
              <a:t>, teniendo como argumento los evento asociado a dicho objeto, dicha programación se realiza sobre el archivo </a:t>
            </a:r>
            <a:r>
              <a:rPr lang="es-ES" b="1" dirty="0" err="1" smtClean="0"/>
              <a:t>empleado.componet.ts</a:t>
            </a:r>
            <a:r>
              <a:rPr lang="es-ES" b="1" dirty="0" smtClean="0"/>
              <a:t>. </a:t>
            </a:r>
          </a:p>
          <a:p>
            <a:pPr marL="285750" indent="-285750">
              <a:buFont typeface="Arial" pitchFamily="34" charset="0"/>
              <a:buChar char="•"/>
            </a:pPr>
            <a:endParaRPr lang="es-ES" b="1" dirty="0"/>
          </a:p>
          <a:p>
            <a:pPr marL="285750" indent="-285750">
              <a:buFont typeface="Arial" pitchFamily="34" charset="0"/>
              <a:buChar char="•"/>
            </a:pPr>
            <a:r>
              <a:rPr lang="es-ES" b="1" dirty="0" smtClean="0"/>
              <a:t>El valor que se escribe en el input </a:t>
            </a:r>
            <a:r>
              <a:rPr lang="es-ES" b="1" dirty="0" err="1" smtClean="0"/>
              <a:t>text</a:t>
            </a:r>
            <a:r>
              <a:rPr lang="es-ES" b="1" dirty="0" smtClean="0"/>
              <a:t> llega a nuestra atributo por medio de la propiedad </a:t>
            </a:r>
            <a:r>
              <a:rPr lang="es-ES" b="1" dirty="0" err="1" smtClean="0"/>
              <a:t>value</a:t>
            </a:r>
            <a:r>
              <a:rPr lang="es-ES" b="1" dirty="0" smtClean="0"/>
              <a:t> que trae asociado los </a:t>
            </a:r>
            <a:r>
              <a:rPr lang="es-ES" b="1" dirty="0" err="1" smtClean="0"/>
              <a:t>event</a:t>
            </a:r>
            <a:r>
              <a:rPr lang="es-ES" b="1" dirty="0" smtClean="0"/>
              <a:t> del objeto input es decir desde el Template =&gt; TypeScript (</a:t>
            </a:r>
            <a:r>
              <a:rPr lang="es-ES" b="1" dirty="0" err="1"/>
              <a:t>Binding</a:t>
            </a:r>
            <a:r>
              <a:rPr lang="es-ES" b="1" dirty="0"/>
              <a:t> por </a:t>
            </a:r>
            <a:r>
              <a:rPr lang="es-ES" b="1" dirty="0" err="1" smtClean="0"/>
              <a:t>event</a:t>
            </a:r>
            <a:r>
              <a:rPr lang="es-ES" b="1" dirty="0" smtClean="0"/>
              <a:t>)</a:t>
            </a:r>
            <a:endParaRPr lang="es-AR" b="1" dirty="0"/>
          </a:p>
          <a:p>
            <a:pPr marL="285750" indent="-285750">
              <a:buFont typeface="Arial" pitchFamily="34" charset="0"/>
              <a:buChar char="•"/>
            </a:pPr>
            <a:endParaRPr lang="es-ES" b="1" dirty="0"/>
          </a:p>
          <a:p>
            <a:pPr algn="ctr"/>
            <a:endParaRPr lang="en-US" dirty="0"/>
          </a:p>
          <a:p>
            <a:endParaRPr lang="en-US" dirty="0"/>
          </a:p>
        </p:txBody>
      </p:sp>
    </p:spTree>
    <p:extLst>
      <p:ext uri="{BB962C8B-B14F-4D97-AF65-F5344CB8AC3E}">
        <p14:creationId xmlns:p14="http://schemas.microsoft.com/office/powerpoint/2010/main" val="9554342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14810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algn="ctr"/>
            <a:r>
              <a:rPr lang="en-US" dirty="0" smtClean="0"/>
              <a:t>public </a:t>
            </a:r>
            <a:r>
              <a:rPr lang="en-US" dirty="0" err="1"/>
              <a:t>ReflejarContenido</a:t>
            </a:r>
            <a:r>
              <a:rPr lang="en-US" dirty="0"/>
              <a:t>(</a:t>
            </a:r>
            <a:r>
              <a:rPr lang="en-US" dirty="0" err="1"/>
              <a:t>dato:Event</a:t>
            </a:r>
            <a:r>
              <a:rPr lang="en-US" dirty="0" smtClean="0"/>
              <a:t>){ </a:t>
            </a:r>
            <a:r>
              <a:rPr lang="en-US" dirty="0" err="1" smtClean="0"/>
              <a:t>this.vcdeporte</a:t>
            </a:r>
            <a:r>
              <a:rPr lang="en-US" dirty="0"/>
              <a:t>=(&lt;</a:t>
            </a:r>
            <a:r>
              <a:rPr lang="en-US" dirty="0" err="1"/>
              <a:t>HTMLInputElement</a:t>
            </a:r>
            <a:r>
              <a:rPr lang="en-US" dirty="0"/>
              <a:t>&gt;</a:t>
            </a:r>
            <a:r>
              <a:rPr lang="en-US" dirty="0" err="1"/>
              <a:t>dato.target</a:t>
            </a:r>
            <a:r>
              <a:rPr lang="en-US" dirty="0"/>
              <a:t>).value</a:t>
            </a:r>
            <a:r>
              <a:rPr lang="en-US" dirty="0" smtClean="0"/>
              <a:t>; }</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36" y="3230383"/>
            <a:ext cx="8352322" cy="3238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p:cNvSpPr/>
          <p:nvPr/>
        </p:nvSpPr>
        <p:spPr>
          <a:xfrm flipV="1">
            <a:off x="1542197" y="3659073"/>
            <a:ext cx="1589965"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69305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8190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Pero cada vez que se refresca la página de nuestra App el </a:t>
            </a:r>
            <a:r>
              <a:rPr lang="es-ES" dirty="0" err="1" smtClean="0"/>
              <a:t>text</a:t>
            </a:r>
            <a:r>
              <a:rPr lang="es-ES" dirty="0" smtClean="0"/>
              <a:t> input y etiqueta vuelven a su estado inicial, el </a:t>
            </a:r>
            <a:r>
              <a:rPr lang="es-ES" dirty="0" err="1" smtClean="0"/>
              <a:t>text</a:t>
            </a:r>
            <a:r>
              <a:rPr lang="es-ES" dirty="0" smtClean="0"/>
              <a:t> queda vacío y la etiqueta muestra el cartel de ninguno.</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evitar esto se aplica un </a:t>
            </a:r>
            <a:r>
              <a:rPr lang="es-ES" dirty="0" err="1" smtClean="0"/>
              <a:t>binding</a:t>
            </a:r>
            <a:r>
              <a:rPr lang="es-ES" dirty="0" smtClean="0"/>
              <a:t> bidireccional entre el </a:t>
            </a:r>
            <a:r>
              <a:rPr lang="es-ES" b="1" dirty="0" smtClean="0"/>
              <a:t>Template =&gt; TypeScript y viceversa</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ello realizamos los siguientes cambios, sobre el archivo </a:t>
            </a:r>
            <a:r>
              <a:rPr lang="es-ES" b="1" dirty="0" err="1" smtClean="0"/>
              <a:t>empleado.component.ts</a:t>
            </a:r>
            <a:r>
              <a:rPr lang="es-ES" b="1" dirty="0" smtClean="0"/>
              <a:t>, </a:t>
            </a:r>
            <a:r>
              <a:rPr lang="es-ES" dirty="0" smtClean="0"/>
              <a:t>se borra la función que lleva adelante el proceso de reflejar la información del </a:t>
            </a:r>
            <a:r>
              <a:rPr lang="es-ES" dirty="0" err="1" smtClean="0"/>
              <a:t>text</a:t>
            </a:r>
            <a:r>
              <a:rPr lang="es-ES" dirty="0" smtClean="0"/>
              <a:t> a la etiqueta y luego borramos su llamada en el archivo </a:t>
            </a:r>
            <a:r>
              <a:rPr lang="es-ES" b="1" dirty="0" smtClean="0"/>
              <a:t>empleado.component.html, </a:t>
            </a:r>
            <a:r>
              <a:rPr lang="es-ES" dirty="0" smtClean="0"/>
              <a:t>nos queda estos código como sigue a continuación, simularemos dicha eliminación </a:t>
            </a:r>
            <a:r>
              <a:rPr lang="es-ES" u="sng" dirty="0" smtClean="0"/>
              <a:t>comentando</a:t>
            </a:r>
            <a:r>
              <a:rPr lang="es-ES" dirty="0" smtClean="0"/>
              <a:t> las respectivas líneas de códigos.</a:t>
            </a:r>
          </a:p>
          <a:p>
            <a:pPr marL="285750" indent="-285750">
              <a:buFont typeface="Arial" pitchFamily="34" charset="0"/>
              <a:buChar char="•"/>
            </a:pPr>
            <a:endParaRPr lang="es-ES" b="1" dirty="0"/>
          </a:p>
          <a:p>
            <a:pPr marL="285750" indent="-285750">
              <a:buFont typeface="Arial" pitchFamily="34" charset="0"/>
              <a:buChar char="•"/>
            </a:pPr>
            <a:r>
              <a:rPr lang="es-ES" dirty="0" smtClean="0"/>
              <a:t>A esto se lo conoce como uso de </a:t>
            </a:r>
            <a:r>
              <a:rPr lang="es-ES" b="1" dirty="0" smtClean="0"/>
              <a:t>Banana in Box</a:t>
            </a:r>
            <a:r>
              <a:rPr lang="es-ES" dirty="0" smtClean="0"/>
              <a:t>.</a:t>
            </a:r>
            <a:endParaRPr lang="en-US" dirty="0"/>
          </a:p>
        </p:txBody>
      </p:sp>
    </p:spTree>
    <p:extLst>
      <p:ext uri="{BB962C8B-B14F-4D97-AF65-F5344CB8AC3E}">
        <p14:creationId xmlns:p14="http://schemas.microsoft.com/office/powerpoint/2010/main" val="38333500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409432" y="1790231"/>
            <a:ext cx="10829475" cy="1103095"/>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ES" b="1"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444" y="2101756"/>
            <a:ext cx="6238464" cy="263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95" y="4872251"/>
            <a:ext cx="11086373" cy="173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y arriba"/>
          <p:cNvSpPr/>
          <p:nvPr/>
        </p:nvSpPr>
        <p:spPr>
          <a:xfrm rot="10800000">
            <a:off x="2333767" y="2961565"/>
            <a:ext cx="1678674" cy="140571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73163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7606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A continuación se realiza la siguiente modificación sobre el código del archivo </a:t>
            </a:r>
            <a:r>
              <a:rPr lang="es-ES" b="1" dirty="0" smtClean="0"/>
              <a:t>empleado.component.html, </a:t>
            </a:r>
            <a:r>
              <a:rPr lang="es-ES" dirty="0" smtClean="0"/>
              <a:t>quedando el siguiente código dentro del control input </a:t>
            </a:r>
            <a:r>
              <a:rPr lang="es-ES" dirty="0" err="1" smtClean="0"/>
              <a:t>text</a:t>
            </a:r>
            <a:r>
              <a:rPr lang="es-ES" dirty="0" smtClean="0"/>
              <a:t>.</a:t>
            </a:r>
          </a:p>
          <a:p>
            <a:pPr marL="285750" indent="-285750">
              <a:buFont typeface="Arial" pitchFamily="34" charset="0"/>
              <a:buChar char="•"/>
            </a:pPr>
            <a:endParaRPr lang="es-ES"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b="1" dirty="0"/>
              <a:t>[(</a:t>
            </a:r>
            <a:r>
              <a:rPr lang="es-AR" b="1" dirty="0" err="1"/>
              <a:t>ngModel</a:t>
            </a:r>
            <a:r>
              <a:rPr lang="es-AR" b="1" dirty="0"/>
              <a:t>)]="</a:t>
            </a:r>
            <a:r>
              <a:rPr lang="es-AR" b="1" dirty="0" err="1"/>
              <a:t>vcdeporte</a:t>
            </a:r>
            <a:r>
              <a:rPr lang="es-AR" b="1" dirty="0"/>
              <a:t>"</a:t>
            </a:r>
            <a:r>
              <a:rPr lang="es-AR" dirty="0"/>
              <a:t>&gt;&lt;/p</a:t>
            </a:r>
            <a:r>
              <a:rPr lang="es-AR" dirty="0" smtClean="0"/>
              <a:t>&gt;</a:t>
            </a:r>
          </a:p>
          <a:p>
            <a:endParaRPr lang="es-ES" dirty="0"/>
          </a:p>
          <a:p>
            <a:pPr marL="285750" indent="-285750">
              <a:buFont typeface="Arial" pitchFamily="34" charset="0"/>
              <a:buChar char="•"/>
            </a:pPr>
            <a:r>
              <a:rPr lang="es-ES" dirty="0" smtClean="0"/>
              <a:t>Luego deberemos de importar la librería de Angular para que nos reconozca las funcionalidades de </a:t>
            </a:r>
            <a:r>
              <a:rPr lang="es-ES" b="1" dirty="0" err="1" smtClean="0"/>
              <a:t>ngMode</a:t>
            </a:r>
            <a:r>
              <a:rPr lang="es-ES" b="1" dirty="0" smtClean="0"/>
              <a:t>, </a:t>
            </a:r>
            <a:r>
              <a:rPr lang="es-ES" dirty="0" smtClean="0"/>
              <a:t> para ello realizamos lo siguiente, nos dirigimos al archivo </a:t>
            </a:r>
            <a:r>
              <a:rPr lang="es-ES" b="1" dirty="0" err="1" smtClean="0"/>
              <a:t>app.module.ts</a:t>
            </a:r>
            <a:r>
              <a:rPr lang="es-ES" b="1" dirty="0" smtClean="0"/>
              <a:t> </a:t>
            </a:r>
            <a:r>
              <a:rPr lang="es-ES" dirty="0" smtClean="0"/>
              <a:t>de nuestra App y dentro de este archivo agregamos la siguiente línea de código.</a:t>
            </a:r>
            <a:endParaRPr lang="es-AR" b="1" dirty="0"/>
          </a:p>
          <a:p>
            <a:endParaRPr lang="en-US" dirty="0" smtClean="0"/>
          </a:p>
          <a:p>
            <a:r>
              <a:rPr lang="en-US" dirty="0" smtClean="0"/>
              <a:t>…</a:t>
            </a:r>
          </a:p>
          <a:p>
            <a:r>
              <a:rPr lang="es-AR" dirty="0" err="1"/>
              <a:t>imports</a:t>
            </a:r>
            <a:r>
              <a:rPr lang="es-AR" dirty="0"/>
              <a:t>: [</a:t>
            </a:r>
          </a:p>
          <a:p>
            <a:r>
              <a:rPr lang="es-AR" dirty="0"/>
              <a:t>    </a:t>
            </a:r>
            <a:r>
              <a:rPr lang="es-AR" dirty="0" err="1"/>
              <a:t>BrowserModule</a:t>
            </a:r>
            <a:r>
              <a:rPr lang="es-AR" dirty="0"/>
              <a:t>, </a:t>
            </a:r>
            <a:r>
              <a:rPr lang="es-AR" b="1" dirty="0" err="1"/>
              <a:t>FormsModule</a:t>
            </a:r>
            <a:endParaRPr lang="es-AR" b="1" dirty="0"/>
          </a:p>
          <a:p>
            <a:r>
              <a:rPr lang="es-AR" dirty="0"/>
              <a:t>  </a:t>
            </a:r>
            <a:r>
              <a:rPr lang="es-AR" dirty="0" smtClean="0"/>
              <a:t>],…</a:t>
            </a:r>
            <a:endParaRPr lang="es-AR" dirty="0"/>
          </a:p>
          <a:p>
            <a:pPr marL="285750" indent="-285750">
              <a:buFont typeface="Arial" pitchFamily="34" charset="0"/>
              <a:buChar char="•"/>
            </a:pPr>
            <a:endParaRPr lang="en-US" dirty="0"/>
          </a:p>
        </p:txBody>
      </p:sp>
    </p:spTree>
    <p:extLst>
      <p:ext uri="{BB962C8B-B14F-4D97-AF65-F5344CB8AC3E}">
        <p14:creationId xmlns:p14="http://schemas.microsoft.com/office/powerpoint/2010/main" val="8368996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 – Código completo -  empleado.component.html</a:t>
            </a:r>
            <a:r>
              <a:rPr lang="es-ES" dirty="0" smtClean="0"/>
              <a:t>.</a:t>
            </a:r>
          </a:p>
          <a:p>
            <a:pPr marL="285750" indent="-285750">
              <a:buFont typeface="Arial" pitchFamily="34" charset="0"/>
              <a:buChar char="•"/>
            </a:pPr>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a:p>
            <a:r>
              <a:rPr lang="es-AR" dirty="0"/>
              <a:t/>
            </a:r>
            <a:br>
              <a:rPr lang="es-AR" dirty="0"/>
            </a:br>
            <a:r>
              <a:rPr lang="es-AR" dirty="0" smtClean="0"/>
              <a:t>&lt;</a:t>
            </a:r>
            <a:r>
              <a:rPr lang="es-AR" dirty="0"/>
              <a: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b="1" dirty="0"/>
              <a:t>[(</a:t>
            </a:r>
            <a:r>
              <a:rPr lang="es-AR" b="1" dirty="0" err="1"/>
              <a:t>ngModel</a:t>
            </a:r>
            <a:r>
              <a:rPr lang="es-AR" b="1" dirty="0"/>
              <a:t>)]="</a:t>
            </a:r>
            <a:r>
              <a:rPr lang="es-AR" b="1" dirty="0" err="1"/>
              <a:t>vcdeporte</a:t>
            </a:r>
            <a:r>
              <a:rPr lang="es-AR" b="1" dirty="0"/>
              <a:t>"</a:t>
            </a:r>
            <a:r>
              <a:rPr lang="es-AR" dirty="0"/>
              <a:t>&gt;&lt;/p&gt;</a:t>
            </a:r>
          </a:p>
          <a:p>
            <a:r>
              <a:rPr lang="es-AR" dirty="0"/>
              <a:t/>
            </a:r>
            <a:br>
              <a:rPr lang="es-AR" dirty="0"/>
            </a:br>
            <a:r>
              <a:rPr lang="es-AR" dirty="0"/>
              <a:t>&lt;p </a:t>
            </a:r>
            <a:r>
              <a:rPr lang="es-AR" dirty="0" err="1"/>
              <a:t>class</a:t>
            </a:r>
            <a:r>
              <a:rPr lang="es-AR" dirty="0"/>
              <a:t>="etiqueta"&gt;Deporte preferido ingresado: {{</a:t>
            </a:r>
            <a:r>
              <a:rPr lang="es-AR" dirty="0" err="1"/>
              <a:t>vcdeporte</a:t>
            </a:r>
            <a:r>
              <a:rPr lang="es-AR" dirty="0"/>
              <a:t>}}&lt;/p</a:t>
            </a:r>
            <a:r>
              <a:rPr lang="es-AR" dirty="0" smtClean="0"/>
              <a:t>&gt;</a:t>
            </a:r>
            <a:endParaRPr lang="es-AR" dirty="0"/>
          </a:p>
        </p:txBody>
      </p:sp>
    </p:spTree>
    <p:extLst>
      <p:ext uri="{BB962C8B-B14F-4D97-AF65-F5344CB8AC3E}">
        <p14:creationId xmlns:p14="http://schemas.microsoft.com/office/powerpoint/2010/main" val="10882860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pPr marL="285750" indent="-285750">
              <a:buFont typeface="Arial" pitchFamily="34" charset="0"/>
              <a:buChar char="•"/>
            </a:pPr>
            <a:r>
              <a:rPr lang="es-ES" b="1" dirty="0" smtClean="0"/>
              <a:t>Archivo </a:t>
            </a:r>
            <a:r>
              <a:rPr lang="es-ES" b="1" dirty="0" err="1" smtClean="0"/>
              <a:t>empleado.component.ts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elimino la función </a:t>
            </a:r>
            <a:r>
              <a:rPr lang="es-AR" b="1" dirty="0" err="1"/>
              <a:t>ReflejarContenido</a:t>
            </a:r>
            <a:r>
              <a:rPr lang="es-AR" b="1" dirty="0"/>
              <a:t>(</a:t>
            </a:r>
            <a:r>
              <a:rPr lang="es-AR" b="1" dirty="0" err="1"/>
              <a:t>dato:Event</a:t>
            </a:r>
            <a:r>
              <a:rPr lang="es-AR" b="1" dirty="0" smtClean="0"/>
              <a:t>) {}</a:t>
            </a:r>
            <a:r>
              <a:rPr lang="es-AR" dirty="0" smtClean="0"/>
              <a:t>.</a:t>
            </a:r>
          </a:p>
          <a:p>
            <a:pPr marL="285750" indent="-285750">
              <a:buFont typeface="Arial" pitchFamily="34" charset="0"/>
              <a:buChar char="•"/>
            </a:pPr>
            <a:endParaRPr lang="es-AR" dirty="0" smtClean="0"/>
          </a:p>
          <a:p>
            <a:pPr marL="742950" lvl="1" indent="-285750">
              <a:buFont typeface="Arial" pitchFamily="34" charset="0"/>
              <a:buChar char="•"/>
            </a:pPr>
            <a:r>
              <a:rPr lang="es-ES" dirty="0" smtClean="0"/>
              <a:t>Se deja el atributo </a:t>
            </a:r>
            <a:r>
              <a:rPr lang="es-AR" b="1" dirty="0" err="1"/>
              <a:t>vcdeporte:string</a:t>
            </a:r>
            <a:r>
              <a:rPr lang="es-AR" b="1" dirty="0"/>
              <a:t>="</a:t>
            </a:r>
            <a:r>
              <a:rPr lang="es-AR" b="1" dirty="0" err="1"/>
              <a:t>Voley</a:t>
            </a:r>
            <a:r>
              <a:rPr lang="es-AR" b="1" dirty="0" smtClean="0"/>
              <a:t>";</a:t>
            </a:r>
          </a:p>
          <a:p>
            <a:pPr marL="285750" indent="-285750">
              <a:buFont typeface="Arial" pitchFamily="34" charset="0"/>
              <a:buChar char="•"/>
            </a:pPr>
            <a:endParaRPr lang="es-ES" b="1" dirty="0"/>
          </a:p>
          <a:p>
            <a:pPr marL="285750" indent="-285750">
              <a:buFont typeface="Arial" pitchFamily="34" charset="0"/>
              <a:buChar char="•"/>
            </a:pPr>
            <a:r>
              <a:rPr lang="es-ES" b="1" dirty="0"/>
              <a:t>Archivo </a:t>
            </a:r>
            <a:r>
              <a:rPr lang="es-ES" b="1" dirty="0" err="1" smtClean="0"/>
              <a:t>app.module.ts</a:t>
            </a:r>
            <a:r>
              <a:rPr lang="es-ES" b="1" dirty="0" smtClean="0"/>
              <a:t> – Lugar en donde se agrega la referencia a librería Angular</a:t>
            </a:r>
            <a:endParaRPr lang="es-ES" dirty="0"/>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dirty="0" err="1"/>
              <a:t>EmpleadosComponent</a:t>
            </a:r>
            <a:r>
              <a:rPr lang="es-AR" dirty="0"/>
              <a:t>, </a:t>
            </a:r>
            <a:r>
              <a:rPr lang="es-AR" dirty="0" err="1"/>
              <a:t>EmpleadoComponent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smtClean="0"/>
              <a:t>})</a:t>
            </a:r>
            <a:endParaRPr lang="es-AR" dirty="0"/>
          </a:p>
        </p:txBody>
      </p:sp>
    </p:spTree>
    <p:extLst>
      <p:ext uri="{BB962C8B-B14F-4D97-AF65-F5344CB8AC3E}">
        <p14:creationId xmlns:p14="http://schemas.microsoft.com/office/powerpoint/2010/main" val="70793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calculadora que permita realizar las 4 operaciones básica con Angular, sumar, restar, dividir y multiplicar.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Deberá de utilizar todos los temas tratados hasta ahora.</a:t>
            </a:r>
          </a:p>
          <a:p>
            <a:pPr marL="742950" lvl="1" indent="-285750">
              <a:buFont typeface="Arial" pitchFamily="34" charset="0"/>
              <a:buChar char="•"/>
            </a:pPr>
            <a:endParaRPr lang="es-ES" dirty="0"/>
          </a:p>
          <a:p>
            <a:pPr marL="742950" lvl="1" indent="-285750">
              <a:buFont typeface="Arial" pitchFamily="34" charset="0"/>
              <a:buChar char="•"/>
            </a:pPr>
            <a:r>
              <a:rPr lang="es-ES" dirty="0" smtClean="0"/>
              <a:t>Vista previa de nuestra pagina web calculadora básica.</a:t>
            </a:r>
          </a:p>
          <a:p>
            <a:pPr marL="742950" lvl="1" indent="-285750">
              <a:buFont typeface="Arial" pitchFamily="34" charset="0"/>
              <a:buChar char="•"/>
            </a:pPr>
            <a:endParaRPr lang="es-ES" dirty="0"/>
          </a:p>
          <a:p>
            <a:pPr marL="742950" lvl="1" indent="-285750">
              <a:buFont typeface="Arial" pitchFamily="34" charset="0"/>
              <a:buChar char="•"/>
            </a:pPr>
            <a:r>
              <a:rPr lang="es-ES" dirty="0" smtClean="0"/>
              <a:t>Las funcionar que invocara cada botón se llamaran</a:t>
            </a:r>
          </a:p>
          <a:p>
            <a:pPr marL="1200150" lvl="2" indent="-285750">
              <a:buFont typeface="Arial" pitchFamily="34" charset="0"/>
              <a:buChar char="•"/>
            </a:pPr>
            <a:r>
              <a:rPr lang="es-ES" dirty="0" smtClean="0"/>
              <a:t>Suma()</a:t>
            </a:r>
          </a:p>
          <a:p>
            <a:pPr marL="1200150" lvl="2" indent="-285750">
              <a:buFont typeface="Arial" pitchFamily="34" charset="0"/>
              <a:buChar char="•"/>
            </a:pPr>
            <a:r>
              <a:rPr lang="es-ES" dirty="0" smtClean="0"/>
              <a:t>Resta()</a:t>
            </a:r>
          </a:p>
          <a:p>
            <a:pPr marL="1200150" lvl="2" indent="-285750">
              <a:buFont typeface="Arial" pitchFamily="34" charset="0"/>
              <a:buChar char="•"/>
            </a:pPr>
            <a:r>
              <a:rPr lang="es-ES" dirty="0" err="1" smtClean="0"/>
              <a:t>Multiplicacion</a:t>
            </a:r>
            <a:r>
              <a:rPr lang="es-ES" dirty="0" smtClean="0"/>
              <a:t>()</a:t>
            </a:r>
          </a:p>
          <a:p>
            <a:pPr marL="1200150" lvl="2" indent="-285750">
              <a:buFont typeface="Arial" pitchFamily="34" charset="0"/>
              <a:buChar char="•"/>
            </a:pPr>
            <a:r>
              <a:rPr lang="es-ES" dirty="0" err="1" smtClean="0"/>
              <a:t>Division</a:t>
            </a:r>
            <a:r>
              <a:rPr lang="es-ES" dirty="0" smtClean="0"/>
              <a:t>()</a:t>
            </a:r>
          </a:p>
          <a:p>
            <a:pPr marL="1200150" lvl="2" indent="-285750">
              <a:buFont typeface="Arial" pitchFamily="34" charset="0"/>
              <a:buChar char="•"/>
            </a:pPr>
            <a:endParaRPr lang="es-ES" dirty="0"/>
          </a:p>
          <a:p>
            <a:pPr marL="742950" lvl="1" indent="-285750">
              <a:buFont typeface="Arial" pitchFamily="34" charset="0"/>
              <a:buChar char="•"/>
            </a:pPr>
            <a:r>
              <a:rPr lang="es-ES" dirty="0" smtClean="0"/>
              <a:t>Todas las funciones recibirán los valores a trabajar</a:t>
            </a:r>
          </a:p>
          <a:p>
            <a:pPr lvl="1"/>
            <a:r>
              <a:rPr lang="es-ES" dirty="0" smtClean="0"/>
              <a:t>    como parámetros de la función.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309" y="3193576"/>
            <a:ext cx="5335553" cy="31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7526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smtClean="0"/>
              <a:t>app.component.html</a:t>
            </a:r>
          </a:p>
          <a:p>
            <a:endParaRPr lang="es-ES" b="1" dirty="0"/>
          </a:p>
          <a:p>
            <a:r>
              <a:rPr lang="es-AR" dirty="0"/>
              <a:t>&lt;p&gt;Número 1: &lt;input </a:t>
            </a:r>
            <a:r>
              <a:rPr lang="es-AR" dirty="0" err="1"/>
              <a:t>type</a:t>
            </a:r>
            <a:r>
              <a:rPr lang="es-AR" dirty="0"/>
              <a:t>="</a:t>
            </a:r>
            <a:r>
              <a:rPr lang="es-AR" dirty="0" err="1"/>
              <a:t>number</a:t>
            </a:r>
            <a:r>
              <a:rPr lang="es-AR" dirty="0"/>
              <a:t>" </a:t>
            </a:r>
            <a:r>
              <a:rPr lang="es-AR" dirty="0" err="1"/>
              <a:t>name</a:t>
            </a:r>
            <a:r>
              <a:rPr lang="es-AR" dirty="0"/>
              <a:t>="" id="" #txtn1 </a:t>
            </a:r>
            <a:r>
              <a:rPr lang="es-AR" b="1" dirty="0" smtClean="0"/>
              <a:t>[</a:t>
            </a:r>
            <a:r>
              <a:rPr lang="es-AR" b="1" dirty="0" err="1"/>
              <a:t>disabled</a:t>
            </a:r>
            <a:r>
              <a:rPr lang="es-AR" b="1" dirty="0"/>
              <a:t>]=</a:t>
            </a:r>
            <a:r>
              <a:rPr lang="es-AR" b="1" dirty="0" err="1"/>
              <a:t>getTextActivos</a:t>
            </a:r>
            <a:r>
              <a:rPr lang="es-AR" b="1" dirty="0"/>
              <a:t>()</a:t>
            </a:r>
            <a:r>
              <a:rPr lang="es-AR" dirty="0"/>
              <a:t>&gt;&lt;/p&gt;</a:t>
            </a:r>
          </a:p>
          <a:p>
            <a:r>
              <a:rPr lang="es-AR" dirty="0"/>
              <a:t>&lt;p&gt;Número 2: &lt;input </a:t>
            </a:r>
            <a:r>
              <a:rPr lang="es-AR" dirty="0" err="1"/>
              <a:t>type</a:t>
            </a:r>
            <a:r>
              <a:rPr lang="es-AR" dirty="0"/>
              <a:t>="</a:t>
            </a:r>
            <a:r>
              <a:rPr lang="es-AR" dirty="0" err="1"/>
              <a:t>number</a:t>
            </a:r>
            <a:r>
              <a:rPr lang="es-AR" dirty="0"/>
              <a:t>" </a:t>
            </a:r>
            <a:r>
              <a:rPr lang="es-AR" dirty="0" err="1"/>
              <a:t>name</a:t>
            </a:r>
            <a:r>
              <a:rPr lang="es-AR" dirty="0"/>
              <a:t>="" id="" #txtn2 </a:t>
            </a:r>
            <a:r>
              <a:rPr lang="es-AR" b="1" dirty="0" smtClean="0"/>
              <a:t>[</a:t>
            </a:r>
            <a:r>
              <a:rPr lang="es-AR" b="1" dirty="0" err="1"/>
              <a:t>disabled</a:t>
            </a:r>
            <a:r>
              <a:rPr lang="es-AR" b="1" dirty="0"/>
              <a:t>]=</a:t>
            </a:r>
            <a:r>
              <a:rPr lang="es-AR" b="1" dirty="0" err="1"/>
              <a:t>getTextActivos</a:t>
            </a:r>
            <a:r>
              <a:rPr lang="es-AR" b="1" dirty="0"/>
              <a:t>()</a:t>
            </a:r>
            <a:r>
              <a:rPr lang="es-AR" dirty="0"/>
              <a:t>&gt;&lt;/p&gt;</a:t>
            </a:r>
          </a:p>
          <a:p>
            <a:r>
              <a:rPr lang="es-AR" dirty="0"/>
              <a:t>&lt;p&gt;&lt;input </a:t>
            </a:r>
            <a:r>
              <a:rPr lang="es-AR" dirty="0" err="1"/>
              <a:t>type</a:t>
            </a:r>
            <a:r>
              <a:rPr lang="es-AR" dirty="0"/>
              <a:t>="</a:t>
            </a:r>
            <a:r>
              <a:rPr lang="es-AR" dirty="0" err="1"/>
              <a:t>checkbox</a:t>
            </a:r>
            <a:r>
              <a:rPr lang="es-AR" dirty="0"/>
              <a:t>" </a:t>
            </a:r>
            <a:r>
              <a:rPr lang="es-AR" dirty="0" err="1"/>
              <a:t>name</a:t>
            </a:r>
            <a:r>
              <a:rPr lang="es-AR" dirty="0"/>
              <a:t>="" id="" </a:t>
            </a:r>
            <a:r>
              <a:rPr lang="es-AR" b="1" dirty="0" smtClean="0"/>
              <a:t>(</a:t>
            </a:r>
            <a:r>
              <a:rPr lang="es-AR" b="1" dirty="0" err="1"/>
              <a:t>change</a:t>
            </a:r>
            <a:r>
              <a:rPr lang="es-AR" b="1" dirty="0"/>
              <a:t>)=</a:t>
            </a:r>
            <a:r>
              <a:rPr lang="es-AR" b="1" dirty="0" err="1"/>
              <a:t>setTextActivos</a:t>
            </a:r>
            <a:r>
              <a:rPr lang="es-AR" b="1" dirty="0"/>
              <a:t>($</a:t>
            </a:r>
            <a:r>
              <a:rPr lang="es-AR" b="1" dirty="0" err="1"/>
              <a:t>event</a:t>
            </a:r>
            <a:r>
              <a:rPr lang="es-AR" b="1" dirty="0"/>
              <a:t>)</a:t>
            </a:r>
            <a:r>
              <a:rPr lang="es-AR" dirty="0"/>
              <a:t>&gt;Habilitar </a:t>
            </a:r>
            <a:r>
              <a:rPr lang="es-AR" dirty="0" err="1"/>
              <a:t>text</a:t>
            </a:r>
            <a:r>
              <a:rPr lang="es-AR" dirty="0"/>
              <a:t> para </a:t>
            </a:r>
            <a:r>
              <a:rPr lang="es-AR" dirty="0" smtClean="0"/>
              <a:t>ingresar valores</a:t>
            </a:r>
            <a:r>
              <a:rPr lang="es-AR" dirty="0"/>
              <a:t>&lt;/p&gt;</a:t>
            </a:r>
          </a:p>
          <a:p>
            <a:r>
              <a:rPr lang="es-AR" dirty="0"/>
              <a:t>&lt;p&gt;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b="1" dirty="0" smtClean="0"/>
              <a:t>,'+')</a:t>
            </a:r>
            <a:r>
              <a:rPr lang="es-AR" dirty="0" smtClean="0"/>
              <a:t>"&gt;Sumar</a:t>
            </a:r>
            <a:r>
              <a:rPr lang="es-AR" dirty="0"/>
              <a:t>&lt;/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&gt;División&lt;/</a:t>
            </a:r>
            <a:r>
              <a:rPr lang="es-AR" dirty="0" err="1"/>
              <a:t>button</a:t>
            </a:r>
            <a:r>
              <a:rPr lang="es-AR" dirty="0"/>
              <a:t>&gt;</a:t>
            </a:r>
          </a:p>
          <a:p>
            <a:r>
              <a:rPr lang="es-AR" dirty="0"/>
              <a:t>&lt;/p&gt;</a:t>
            </a:r>
          </a:p>
          <a:p>
            <a:r>
              <a:rPr lang="es-AR" dirty="0"/>
              <a:t>&lt;p&gt;Resultado operación: </a:t>
            </a:r>
            <a:r>
              <a:rPr lang="es-AR" b="1" dirty="0"/>
              <a:t>{{</a:t>
            </a:r>
            <a:r>
              <a:rPr lang="es-AR" b="1" dirty="0" err="1"/>
              <a:t>getResultado</a:t>
            </a:r>
            <a:r>
              <a:rPr lang="es-AR" b="1" dirty="0"/>
              <a:t>()}}</a:t>
            </a:r>
            <a:r>
              <a:rPr lang="es-AR" dirty="0"/>
              <a:t>&lt;/p&gt;</a:t>
            </a:r>
          </a:p>
          <a:p>
            <a:endParaRPr lang="es-ES" dirty="0" smtClean="0"/>
          </a:p>
        </p:txBody>
      </p:sp>
    </p:spTree>
    <p:extLst>
      <p:ext uri="{BB962C8B-B14F-4D97-AF65-F5344CB8AC3E}">
        <p14:creationId xmlns:p14="http://schemas.microsoft.com/office/powerpoint/2010/main" val="19086180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433150"/>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'Calculadora';</a:t>
            </a:r>
          </a:p>
          <a:p>
            <a:r>
              <a:rPr lang="es-AR" dirty="0"/>
              <a:t>  </a:t>
            </a:r>
            <a:r>
              <a:rPr lang="es-AR" b="1" dirty="0" err="1"/>
              <a:t>private</a:t>
            </a:r>
            <a:r>
              <a:rPr lang="es-AR" b="1" dirty="0"/>
              <a:t> </a:t>
            </a:r>
            <a:r>
              <a:rPr lang="es-AR" b="1" dirty="0" err="1"/>
              <a:t>vctextactivos:boolean</a:t>
            </a:r>
            <a:r>
              <a:rPr lang="es-AR" b="1" dirty="0"/>
              <a:t>=true;</a:t>
            </a:r>
          </a:p>
          <a:p>
            <a:r>
              <a:rPr lang="es-AR" b="1" dirty="0"/>
              <a:t>  </a:t>
            </a:r>
            <a:r>
              <a:rPr lang="es-AR" b="1" dirty="0" err="1"/>
              <a:t>private</a:t>
            </a:r>
            <a:r>
              <a:rPr lang="es-AR" b="1" dirty="0"/>
              <a:t> vcnum1:number=0;</a:t>
            </a:r>
          </a:p>
          <a:p>
            <a:r>
              <a:rPr lang="es-AR" b="1" dirty="0"/>
              <a:t>  </a:t>
            </a:r>
            <a:r>
              <a:rPr lang="es-AR" b="1" dirty="0" err="1"/>
              <a:t>private</a:t>
            </a:r>
            <a:r>
              <a:rPr lang="es-AR" b="1" dirty="0"/>
              <a:t> vcnum2:number=0;</a:t>
            </a:r>
          </a:p>
          <a:p>
            <a:r>
              <a:rPr lang="es-AR" b="1" dirty="0"/>
              <a:t>  </a:t>
            </a:r>
            <a:r>
              <a:rPr lang="es-AR" b="1" dirty="0" err="1" smtClean="0"/>
              <a:t>private</a:t>
            </a:r>
            <a:r>
              <a:rPr lang="es-AR" b="1" dirty="0" smtClean="0"/>
              <a:t> </a:t>
            </a:r>
            <a:r>
              <a:rPr lang="es-AR" b="1" dirty="0" err="1"/>
              <a:t>vcresul:number</a:t>
            </a:r>
            <a:r>
              <a:rPr lang="es-AR" b="1" dirty="0"/>
              <a:t>=0;</a:t>
            </a:r>
          </a:p>
          <a:p>
            <a:r>
              <a:rPr lang="es-AR" b="1" dirty="0"/>
              <a:t>  </a:t>
            </a:r>
          </a:p>
          <a:p>
            <a:r>
              <a:rPr lang="es-AR" b="1" dirty="0"/>
              <a:t>  </a:t>
            </a:r>
            <a:r>
              <a:rPr lang="es-AR" dirty="0"/>
              <a:t>constructor(){}</a:t>
            </a:r>
          </a:p>
          <a:p>
            <a:r>
              <a:rPr lang="es-AR" b="1" dirty="0"/>
              <a:t/>
            </a:r>
            <a:br>
              <a:rPr lang="es-AR" b="1" dirty="0"/>
            </a:br>
            <a:r>
              <a:rPr lang="es-AR" b="1" dirty="0"/>
              <a:t>  </a:t>
            </a:r>
            <a:r>
              <a:rPr lang="es-AR" b="1" dirty="0" err="1"/>
              <a:t>public</a:t>
            </a:r>
            <a:r>
              <a:rPr lang="es-AR" b="1" dirty="0"/>
              <a:t> </a:t>
            </a:r>
            <a:r>
              <a:rPr lang="es-AR" b="1" dirty="0" err="1"/>
              <a:t>getTextActivos</a:t>
            </a:r>
            <a:r>
              <a:rPr lang="es-AR" b="1" dirty="0"/>
              <a:t>():</a:t>
            </a:r>
            <a:r>
              <a:rPr lang="es-AR" b="1" dirty="0" err="1"/>
              <a:t>boolean</a:t>
            </a:r>
            <a:r>
              <a:rPr lang="es-AR" b="1" dirty="0"/>
              <a:t>{</a:t>
            </a:r>
            <a:r>
              <a:rPr lang="es-AR" b="1" dirty="0" err="1"/>
              <a:t>return</a:t>
            </a:r>
            <a:r>
              <a:rPr lang="es-AR" b="1" dirty="0"/>
              <a:t> </a:t>
            </a:r>
            <a:r>
              <a:rPr lang="es-AR" b="1" dirty="0" err="1"/>
              <a:t>this.vctextactivos</a:t>
            </a:r>
            <a:r>
              <a:rPr lang="es-AR" b="1" dirty="0"/>
              <a:t>;}</a:t>
            </a:r>
          </a:p>
          <a:p>
            <a:r>
              <a:rPr lang="es-AR" dirty="0"/>
              <a:t> </a:t>
            </a:r>
            <a:endParaRPr lang="es-ES" dirty="0" smtClean="0"/>
          </a:p>
        </p:txBody>
      </p:sp>
    </p:spTree>
    <p:extLst>
      <p:ext uri="{BB962C8B-B14F-4D97-AF65-F5344CB8AC3E}">
        <p14:creationId xmlns:p14="http://schemas.microsoft.com/office/powerpoint/2010/main" val="1072904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9213</TotalTime>
  <Words>8448</Words>
  <Application>Microsoft Office PowerPoint</Application>
  <PresentationFormat>Personalizado</PresentationFormat>
  <Paragraphs>1856</Paragraphs>
  <Slides>194</Slides>
  <Notes>194</Notes>
  <HiddenSlides>0</HiddenSlides>
  <MMClips>0</MMClips>
  <ScaleCrop>false</ScaleCrop>
  <HeadingPairs>
    <vt:vector size="4" baseType="variant">
      <vt:variant>
        <vt:lpstr>Tema</vt:lpstr>
      </vt:variant>
      <vt:variant>
        <vt:i4>1</vt:i4>
      </vt:variant>
      <vt:variant>
        <vt:lpstr>Títulos de diapositiva</vt:lpstr>
      </vt:variant>
      <vt:variant>
        <vt:i4>194</vt:i4>
      </vt:variant>
    </vt:vector>
  </HeadingPairs>
  <TitlesOfParts>
    <vt:vector size="195"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Jomolca</cp:lastModifiedBy>
  <cp:revision>432</cp:revision>
  <cp:lastPrinted>2021-12-27T10:45:11Z</cp:lastPrinted>
  <dcterms:created xsi:type="dcterms:W3CDTF">2021-07-26T23:29:19Z</dcterms:created>
  <dcterms:modified xsi:type="dcterms:W3CDTF">2022-01-24T17:23:20Z</dcterms:modified>
</cp:coreProperties>
</file>