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304" r:id="rId2"/>
    <p:sldId id="312" r:id="rId3"/>
    <p:sldId id="335" r:id="rId4"/>
    <p:sldId id="385" r:id="rId5"/>
    <p:sldId id="386" r:id="rId6"/>
    <p:sldId id="391" r:id="rId7"/>
    <p:sldId id="392" r:id="rId8"/>
    <p:sldId id="388" r:id="rId9"/>
    <p:sldId id="394" r:id="rId10"/>
    <p:sldId id="393"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4" r:id="rId30"/>
    <p:sldId id="413" r:id="rId31"/>
    <p:sldId id="415" r:id="rId32"/>
    <p:sldId id="417" r:id="rId33"/>
    <p:sldId id="418" r:id="rId34"/>
    <p:sldId id="416" r:id="rId35"/>
    <p:sldId id="419" r:id="rId36"/>
    <p:sldId id="420" r:id="rId37"/>
    <p:sldId id="421" r:id="rId38"/>
    <p:sldId id="422" r:id="rId39"/>
    <p:sldId id="426" r:id="rId40"/>
    <p:sldId id="424" r:id="rId41"/>
    <p:sldId id="425" r:id="rId42"/>
    <p:sldId id="423" r:id="rId43"/>
    <p:sldId id="427" r:id="rId44"/>
    <p:sldId id="428"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443" r:id="rId59"/>
    <p:sldId id="444" r:id="rId60"/>
    <p:sldId id="446" r:id="rId61"/>
    <p:sldId id="445" r:id="rId62"/>
    <p:sldId id="449" r:id="rId63"/>
    <p:sldId id="448" r:id="rId64"/>
    <p:sldId id="450" r:id="rId65"/>
    <p:sldId id="451" r:id="rId66"/>
    <p:sldId id="452" r:id="rId67"/>
    <p:sldId id="453" r:id="rId68"/>
    <p:sldId id="454" r:id="rId69"/>
    <p:sldId id="455" r:id="rId70"/>
    <p:sldId id="456" r:id="rId71"/>
    <p:sldId id="457" r:id="rId72"/>
    <p:sldId id="459" r:id="rId73"/>
    <p:sldId id="461" r:id="rId74"/>
    <p:sldId id="462" r:id="rId75"/>
    <p:sldId id="463" r:id="rId76"/>
    <p:sldId id="464" r:id="rId77"/>
    <p:sldId id="471" r:id="rId78"/>
    <p:sldId id="465" r:id="rId79"/>
    <p:sldId id="466" r:id="rId80"/>
    <p:sldId id="467" r:id="rId81"/>
    <p:sldId id="468" r:id="rId82"/>
    <p:sldId id="469" r:id="rId83"/>
    <p:sldId id="470" r:id="rId84"/>
    <p:sldId id="472" r:id="rId85"/>
    <p:sldId id="473" r:id="rId86"/>
    <p:sldId id="474" r:id="rId87"/>
    <p:sldId id="476" r:id="rId88"/>
    <p:sldId id="475" r:id="rId89"/>
    <p:sldId id="478" r:id="rId90"/>
    <p:sldId id="477" r:id="rId91"/>
    <p:sldId id="479" r:id="rId92"/>
    <p:sldId id="480" r:id="rId93"/>
    <p:sldId id="481" r:id="rId94"/>
    <p:sldId id="482" r:id="rId95"/>
    <p:sldId id="483" r:id="rId96"/>
    <p:sldId id="302" r:id="rId9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10/1/2022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69" r:id="rId5"/>
    <p:sldLayoutId id="2147483670" r:id="rId6"/>
    <p:sldLayoutId id="2147483671" r:id="rId7"/>
  </p:sldLayoutIdLst>
  <mc:AlternateContent xmlns:mc="http://schemas.openxmlformats.org/markup-compatibility/2006" xmlns:p14="http://schemas.microsoft.com/office/powerpoint/2010/main">
    <mc:Choice Requires="p14">
      <p:transition spd="slow" p14:dur="2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angular.io/guide/interpolation"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2.png"/><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58.png"/><Relationship Id="rId4" Type="http://schemas.openxmlformats.org/officeDocument/2006/relationships/image" Target="../media/image56.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8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Tema</a:t>
            </a:r>
            <a:r>
              <a:rPr lang="es-MX" sz="2400" b="1" dirty="0">
                <a:effectLst/>
                <a:latin typeface="Encode Sans" panose="020B0604020202020204"/>
                <a:ea typeface="Calibri" panose="020F0502020204030204" pitchFamily="34" charset="0"/>
              </a:rPr>
              <a:t>: </a:t>
            </a:r>
            <a:r>
              <a:rPr lang="es-MX" sz="2400" b="1" dirty="0" smtClean="0">
                <a:effectLst/>
                <a:latin typeface="Encode Sans" panose="020B0604020202020204"/>
                <a:ea typeface="Calibri" panose="020F0502020204030204" pitchFamily="34" charset="0"/>
              </a:rPr>
              <a:t>Angular</a:t>
            </a:r>
            <a:endParaRPr lang="es-MX" sz="2400" b="1" dirty="0">
              <a:effectLst/>
              <a:latin typeface="Encode Sans" panose="020B0604020202020204"/>
              <a:ea typeface="Calibri" panose="020F0502020204030204" pitchFamily="34" charset="0"/>
            </a:endParaRPr>
          </a:p>
          <a:p>
            <a:endParaRPr lang="es-MX" sz="2400" b="1" u="sng"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a:t>
            </a:r>
            <a:r>
              <a:rPr lang="es-MX" dirty="0" smtClean="0">
                <a:solidFill>
                  <a:srgbClr val="000000"/>
                </a:solidFill>
                <a:latin typeface="Calibri" panose="020F0502020204030204" pitchFamily="34" charset="0"/>
              </a:rPr>
              <a:t>Qué es Angular?</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smtClean="0">
                <a:solidFill>
                  <a:srgbClr val="000000"/>
                </a:solidFill>
                <a:effectLst/>
                <a:latin typeface="Calibri" panose="020F0502020204030204" pitchFamily="34" charset="0"/>
              </a:rPr>
              <a:t>Instalación de Angular y software necesario</a:t>
            </a: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Creación de primera aplicación</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smtClean="0">
                <a:solidFill>
                  <a:srgbClr val="000000"/>
                </a:solidFill>
                <a:effectLst/>
                <a:latin typeface="Calibri" panose="020F0502020204030204" pitchFamily="34" charset="0"/>
              </a:rPr>
              <a:t>Estructura </a:t>
            </a:r>
            <a:r>
              <a:rPr lang="es-MX" sz="1800" b="0" i="0" u="none" strike="noStrike" dirty="0" smtClean="0">
                <a:solidFill>
                  <a:srgbClr val="000000"/>
                </a:solidFill>
                <a:effectLst/>
                <a:latin typeface="Calibri" panose="020F0502020204030204" pitchFamily="34" charset="0"/>
              </a:rPr>
              <a:t>de aplicación Angular</a:t>
            </a: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Creación de componentes</a:t>
            </a:r>
          </a:p>
          <a:p>
            <a:pPr marL="285750" indent="-285750">
              <a:buFont typeface="Arial" panose="020B0604020202020204" pitchFamily="34" charset="0"/>
              <a:buChar char="•"/>
            </a:pPr>
            <a:r>
              <a:rPr lang="es-MX" sz="1800" b="0" i="0" u="none" strike="noStrike" dirty="0" err="1" smtClean="0">
                <a:solidFill>
                  <a:srgbClr val="000000"/>
                </a:solidFill>
                <a:effectLst/>
                <a:latin typeface="Calibri" panose="020F0502020204030204" pitchFamily="34" charset="0"/>
              </a:rPr>
              <a:t>Binding</a:t>
            </a:r>
            <a:endParaRPr lang="es-MX" sz="1800" b="0" i="0" u="none" strike="noStrike" dirty="0" smtClean="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63744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Angular CLI (Command Line Interface)</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34641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Angular</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Angular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smtClean="0"/>
              <a:t>–g @angular/cli</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sp>
        <p:nvSpPr>
          <p:cNvPr id="14" name="13 Flecha doblada hacia arriba"/>
          <p:cNvSpPr/>
          <p:nvPr/>
        </p:nvSpPr>
        <p:spPr>
          <a:xfrm rot="5400000">
            <a:off x="4566335" y="5370496"/>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7" y="5022112"/>
            <a:ext cx="4522686" cy="54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1032700"/>
            <a:ext cx="5415422" cy="562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87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Angular</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Angular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smtClean="0"/>
              <a:t>–g @angular/cli</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sp>
        <p:nvSpPr>
          <p:cNvPr id="14" name="13 Flecha doblada hacia arriba"/>
          <p:cNvSpPr/>
          <p:nvPr/>
        </p:nvSpPr>
        <p:spPr>
          <a:xfrm rot="5400000">
            <a:off x="4566335" y="5370496"/>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7" y="5022112"/>
            <a:ext cx="4522686" cy="54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989513"/>
            <a:ext cx="4873533" cy="574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06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Primera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56705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nos permitirá generar nuestra primera App en Angular y se nos pedirá una sería de configuraciones para nuestro App.</a:t>
            </a:r>
          </a:p>
          <a:p>
            <a:endParaRPr lang="es-AR" b="1" dirty="0" smtClean="0"/>
          </a:p>
          <a:p>
            <a:r>
              <a:rPr lang="es-AR" b="1" dirty="0" smtClean="0"/>
              <a:t>        </a:t>
            </a:r>
            <a:r>
              <a:rPr lang="es-AR" b="1" dirty="0" err="1" smtClean="0"/>
              <a:t>ng</a:t>
            </a:r>
            <a:r>
              <a:rPr lang="es-AR" b="1" dirty="0" smtClean="0"/>
              <a:t> new {nombre de nuestra </a:t>
            </a:r>
            <a:r>
              <a:rPr lang="es-AR" b="1" dirty="0" err="1" smtClean="0"/>
              <a:t>app</a:t>
            </a:r>
            <a:r>
              <a:rPr lang="es-AR" b="1" dirty="0" smtClean="0"/>
              <a:t>}</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612" y="4514820"/>
            <a:ext cx="7984239" cy="157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89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842" y="4219999"/>
            <a:ext cx="8337427" cy="1502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4">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5880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nuestra primera App no vamos a requerir </a:t>
            </a:r>
            <a:r>
              <a:rPr lang="es-ES" dirty="0" err="1" smtClean="0">
                <a:solidFill>
                  <a:srgbClr val="000000"/>
                </a:solidFill>
                <a:latin typeface="Calibri" panose="020F0502020204030204" pitchFamily="34" charset="0"/>
              </a:rPr>
              <a:t>Routing</a:t>
            </a:r>
            <a:r>
              <a:rPr lang="es-ES" dirty="0" smtClean="0">
                <a:solidFill>
                  <a:srgbClr val="000000"/>
                </a:solidFill>
                <a:latin typeface="Calibri" panose="020F0502020204030204" pitchFamily="34" charset="0"/>
              </a:rPr>
              <a:t> por consiguiente respondemos No (N)</a:t>
            </a:r>
            <a:endParaRPr lang="es-ES" dirty="0">
              <a:solidFill>
                <a:srgbClr val="000000"/>
              </a:solidFill>
              <a:latin typeface="Calibri" panose="020F0502020204030204" pitchFamily="34" charset="0"/>
            </a:endParaRPr>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075" y="3158986"/>
            <a:ext cx="6382999" cy="125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Flecha doblada hacia arriba"/>
          <p:cNvSpPr/>
          <p:nvPr/>
        </p:nvSpPr>
        <p:spPr>
          <a:xfrm rot="5400000">
            <a:off x="2670397" y="370845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8741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La siguiente pregunta que se nos realiza es sobre el tipo de formato que utilizaremos para manejar nuestro estilo de  nuestra App, por defecto esta seleccionado CSS pero uno puede elegir la que desee moviendo las teclas </a:t>
            </a:r>
            <a:r>
              <a:rPr lang="es-ES" dirty="0" err="1" smtClean="0">
                <a:solidFill>
                  <a:srgbClr val="000000"/>
                </a:solidFill>
                <a:latin typeface="Calibri" panose="020F0502020204030204" pitchFamily="34" charset="0"/>
              </a:rPr>
              <a:t>direccionadoras</a:t>
            </a:r>
            <a:r>
              <a:rPr lang="es-ES" dirty="0" smtClean="0">
                <a:solidFill>
                  <a:srgbClr val="000000"/>
                </a:solidFill>
                <a:latin typeface="Calibri" panose="020F0502020204030204" pitchFamily="34" charset="0"/>
              </a:rPr>
              <a:t> y luego presionando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a:t>
            </a:r>
            <a:endParaRPr lang="es-ES" dirty="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010" y="3604608"/>
            <a:ext cx="10899257" cy="252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77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Finalmente se procesa todo la información solicitada y se </a:t>
            </a:r>
          </a:p>
          <a:p>
            <a:r>
              <a:rPr lang="es-ES" dirty="0" smtClean="0">
                <a:solidFill>
                  <a:srgbClr val="000000"/>
                </a:solidFill>
                <a:latin typeface="Calibri" panose="020F0502020204030204" pitchFamily="34" charset="0"/>
              </a:rPr>
              <a:t>     inicia el proceso de generación de nuestro proyecto </a:t>
            </a:r>
          </a:p>
          <a:p>
            <a:r>
              <a:rPr lang="es-ES" dirty="0" smtClean="0">
                <a:solidFill>
                  <a:srgbClr val="000000"/>
                </a:solidFill>
                <a:latin typeface="Calibri" panose="020F0502020204030204" pitchFamily="34" charset="0"/>
              </a:rPr>
              <a:t>     para nuestra primera App de Angular</a:t>
            </a:r>
            <a:endParaRPr lang="es-ES" dirty="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299" y="1100347"/>
            <a:ext cx="49720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28" y="3861121"/>
            <a:ext cx="69151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30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308120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Lo que se genera una vez que finaliza el proceso de generación </a:t>
            </a:r>
          </a:p>
          <a:p>
            <a:r>
              <a:rPr lang="es-ES" dirty="0" smtClean="0">
                <a:solidFill>
                  <a:srgbClr val="000000"/>
                </a:solidFill>
                <a:latin typeface="Calibri" panose="020F0502020204030204" pitchFamily="34" charset="0"/>
              </a:rPr>
              <a:t>      de nuestro proyecto de nuestra primera App.</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Para visualizar dicha App de Angular en nuestro navegador se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debe de ejecutar la siguiente línea de comando para poder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levantar  o inicializar nuestro servidor Angular.</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51" y="863864"/>
            <a:ext cx="4335189" cy="547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197880" y="473321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3308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382218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Para iniciar el servidor se deberá de ejecutar la siguiente línea de comando estando dentro de la carpeta raíz de nuestro proyecto</a:t>
            </a:r>
          </a:p>
          <a:p>
            <a:endParaRPr lang="es-ES" dirty="0" smtClean="0">
              <a:solidFill>
                <a:srgbClr val="000000"/>
              </a:solidFill>
              <a:latin typeface="Calibri" panose="020F0502020204030204" pitchFamily="34" charset="0"/>
            </a:endParaRPr>
          </a:p>
          <a:p>
            <a:r>
              <a:rPr lang="es-ES" sz="2800" b="1" dirty="0" smtClean="0">
                <a:solidFill>
                  <a:srgbClr val="000000"/>
                </a:solidFill>
                <a:latin typeface="Calibri" panose="020F0502020204030204" pitchFamily="34" charset="0"/>
              </a:rPr>
              <a:t>cd </a:t>
            </a:r>
            <a:r>
              <a:rPr lang="es-ES" sz="2800" dirty="0" smtClean="0">
                <a:solidFill>
                  <a:srgbClr val="000000"/>
                </a:solidFill>
                <a:latin typeface="Calibri" panose="020F0502020204030204" pitchFamily="34" charset="0"/>
              </a:rPr>
              <a:t>{carpeta raíz de </a:t>
            </a:r>
            <a:r>
              <a:rPr lang="es-ES" sz="2800" dirty="0" err="1" smtClean="0">
                <a:solidFill>
                  <a:srgbClr val="000000"/>
                </a:solidFill>
                <a:latin typeface="Calibri" panose="020F0502020204030204" pitchFamily="34" charset="0"/>
              </a:rPr>
              <a:t>app</a:t>
            </a:r>
            <a:r>
              <a:rPr lang="es-ES" sz="2800" dirty="0" smtClean="0">
                <a:solidFill>
                  <a:srgbClr val="000000"/>
                </a:solidFill>
                <a:latin typeface="Calibri" panose="020F0502020204030204" pitchFamily="34" charset="0"/>
              </a:rPr>
              <a:t>}</a:t>
            </a:r>
          </a:p>
          <a:p>
            <a:endParaRPr lang="es-ES" sz="2800" dirty="0">
              <a:solidFill>
                <a:srgbClr val="000000"/>
              </a:solidFill>
              <a:latin typeface="Calibri" panose="020F0502020204030204" pitchFamily="34" charset="0"/>
            </a:endParaRPr>
          </a:p>
          <a:p>
            <a:r>
              <a:rPr lang="es-ES" sz="2800" b="1" dirty="0" err="1">
                <a:solidFill>
                  <a:srgbClr val="000000"/>
                </a:solidFill>
                <a:latin typeface="Calibri" panose="020F0502020204030204" pitchFamily="34" charset="0"/>
              </a:rPr>
              <a:t>n</a:t>
            </a:r>
            <a:r>
              <a:rPr lang="es-ES" sz="2800" b="1" dirty="0" err="1" smtClean="0">
                <a:solidFill>
                  <a:srgbClr val="000000"/>
                </a:solidFill>
                <a:latin typeface="Calibri" panose="020F0502020204030204" pitchFamily="34" charset="0"/>
              </a:rPr>
              <a:t>g</a:t>
            </a:r>
            <a:r>
              <a:rPr lang="es-ES" sz="2800" b="1" dirty="0" smtClean="0">
                <a:solidFill>
                  <a:srgbClr val="000000"/>
                </a:solidFill>
                <a:latin typeface="Calibri" panose="020F0502020204030204" pitchFamily="34" charset="0"/>
              </a:rPr>
              <a:t> </a:t>
            </a:r>
            <a:r>
              <a:rPr lang="es-ES" sz="2800" b="1" dirty="0" err="1" smtClean="0">
                <a:solidFill>
                  <a:srgbClr val="000000"/>
                </a:solidFill>
                <a:latin typeface="Calibri" panose="020F0502020204030204" pitchFamily="34" charset="0"/>
              </a:rPr>
              <a:t>serve</a:t>
            </a:r>
            <a:r>
              <a:rPr lang="es-ES" sz="2800" b="1" dirty="0" smtClean="0">
                <a:solidFill>
                  <a:srgbClr val="000000"/>
                </a:solidFill>
                <a:latin typeface="Calibri" panose="020F0502020204030204" pitchFamily="34" charset="0"/>
              </a:rPr>
              <a:t> –open /</a:t>
            </a:r>
          </a:p>
          <a:p>
            <a:r>
              <a:rPr lang="es-ES" sz="2800" b="1" dirty="0" err="1" smtClean="0">
                <a:solidFill>
                  <a:srgbClr val="000000"/>
                </a:solidFill>
                <a:latin typeface="Calibri" panose="020F0502020204030204" pitchFamily="34" charset="0"/>
              </a:rPr>
              <a:t>ng</a:t>
            </a:r>
            <a:r>
              <a:rPr lang="es-ES" sz="2800" b="1" dirty="0" smtClean="0">
                <a:solidFill>
                  <a:srgbClr val="000000"/>
                </a:solidFill>
                <a:latin typeface="Calibri" panose="020F0502020204030204" pitchFamily="34" charset="0"/>
              </a:rPr>
              <a:t> </a:t>
            </a:r>
            <a:r>
              <a:rPr lang="es-ES" sz="2800" b="1" dirty="0" err="1" smtClean="0">
                <a:solidFill>
                  <a:srgbClr val="000000"/>
                </a:solidFill>
                <a:latin typeface="Calibri" panose="020F0502020204030204" pitchFamily="34" charset="0"/>
              </a:rPr>
              <a:t>serve</a:t>
            </a:r>
            <a:r>
              <a:rPr lang="es-ES" sz="2800" b="1" dirty="0" smtClean="0">
                <a:solidFill>
                  <a:srgbClr val="000000"/>
                </a:solidFill>
                <a:latin typeface="Calibri" panose="020F0502020204030204" pitchFamily="34" charset="0"/>
              </a:rPr>
              <a:t> –o</a:t>
            </a:r>
          </a:p>
          <a:p>
            <a:pPr algn="ctr"/>
            <a:endParaRPr lang="es-ES" dirty="0">
              <a:solidFill>
                <a:srgbClr val="000000"/>
              </a:solidFill>
              <a:latin typeface="Calibri" panose="020F0502020204030204" pitchFamily="34" charset="0"/>
            </a:endParaRPr>
          </a:p>
          <a:p>
            <a:endParaRPr lang="es-ES" dirty="0" smtClean="0">
              <a:solidFill>
                <a:srgbClr val="000000"/>
              </a:solidFill>
              <a:latin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015" y="3110223"/>
            <a:ext cx="7477236" cy="328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2670396" y="5064294"/>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8447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(Introdución)</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81831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837633"/>
            <a:ext cx="11131990" cy="81097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endParaRPr lang="es-MX" sz="2400" b="1" dirty="0" smtClean="0">
              <a:effectLst/>
              <a:latin typeface="Encode Sans" panose="020B0604020202020204"/>
              <a:ea typeface="Calibri" panose="020F0502020204030204"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408" y="1351722"/>
            <a:ext cx="9396201" cy="52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1142914" y="3456209"/>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371383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632675"/>
            <a:ext cx="11131990" cy="145736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La inicialización del servidor nos abre un navegador con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de ejemplo de nuestra primera App</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17" y="3042909"/>
            <a:ext cx="98488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89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11504"/>
            <a:ext cx="11131990" cy="303391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por algún motivo no se abre nuestro servidor automáticamente, podemos abrir de la siguiente manera:</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Abrimos nuestro navegador favorito</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Ingresamos en la </a:t>
            </a:r>
            <a:r>
              <a:rPr lang="es-ES" dirty="0" err="1" smtClean="0">
                <a:solidFill>
                  <a:srgbClr val="000000"/>
                </a:solidFill>
                <a:latin typeface="Calibri" panose="020F0502020204030204" pitchFamily="34" charset="0"/>
              </a:rPr>
              <a:t>url</a:t>
            </a:r>
            <a:r>
              <a:rPr lang="es-ES" dirty="0" smtClean="0">
                <a:solidFill>
                  <a:srgbClr val="000000"/>
                </a:solidFill>
                <a:latin typeface="Calibri" panose="020F0502020204030204" pitchFamily="34" charset="0"/>
              </a:rPr>
              <a:t> la siguiente dirección como se nos indica en el sitio oficial de Angular</a:t>
            </a:r>
          </a:p>
          <a:p>
            <a:endParaRPr lang="es-ES" sz="2400" b="1" dirty="0" smtClean="0">
              <a:solidFill>
                <a:srgbClr val="000000"/>
              </a:solidFill>
              <a:latin typeface="Calibri" panose="020F0502020204030204" pitchFamily="34" charset="0"/>
            </a:endParaRPr>
          </a:p>
          <a:p>
            <a:pPr algn="ctr"/>
            <a:r>
              <a:rPr lang="es-ES" sz="2400" b="1" dirty="0" smtClean="0">
                <a:solidFill>
                  <a:srgbClr val="000000"/>
                </a:solidFill>
                <a:latin typeface="Calibri" panose="020F0502020204030204" pitchFamily="34" charset="0"/>
              </a:rPr>
              <a:t>http</a:t>
            </a:r>
            <a:r>
              <a:rPr lang="es-ES" sz="2400" b="1" dirty="0">
                <a:solidFill>
                  <a:srgbClr val="000000"/>
                </a:solidFill>
                <a:latin typeface="Calibri" panose="020F0502020204030204" pitchFamily="34" charset="0"/>
              </a:rPr>
              <a:t>://localhost:4200/</a:t>
            </a:r>
            <a:endParaRPr lang="es-ES" sz="2400" b="1"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2378068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11504"/>
            <a:ext cx="11131990" cy="393255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Detener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por algún motivo deseamos detener el </a:t>
            </a:r>
            <a:r>
              <a:rPr lang="es-ES" b="1" dirty="0" smtClean="0">
                <a:solidFill>
                  <a:srgbClr val="000000"/>
                </a:solidFill>
                <a:latin typeface="Calibri" panose="020F0502020204030204" pitchFamily="34" charset="0"/>
              </a:rPr>
              <a:t>SERVE</a:t>
            </a:r>
            <a:r>
              <a:rPr lang="es-ES" dirty="0" smtClean="0">
                <a:solidFill>
                  <a:srgbClr val="000000"/>
                </a:solidFill>
                <a:latin typeface="Calibri" panose="020F0502020204030204" pitchFamily="34" charset="0"/>
              </a:rPr>
              <a:t> deberemos </a:t>
            </a:r>
          </a:p>
          <a:p>
            <a:r>
              <a:rPr lang="es-ES" dirty="0" smtClean="0">
                <a:solidFill>
                  <a:srgbClr val="000000"/>
                </a:solidFill>
                <a:latin typeface="Calibri" panose="020F0502020204030204" pitchFamily="34" charset="0"/>
              </a:rPr>
              <a:t>de hacer lo siguiente:</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Dentro de nuestra terminal, se observa nuestro servidor </a:t>
            </a:r>
          </a:p>
          <a:p>
            <a:r>
              <a:rPr lang="es-ES" dirty="0" smtClean="0">
                <a:solidFill>
                  <a:srgbClr val="000000"/>
                </a:solidFill>
                <a:latin typeface="Calibri" panose="020F0502020204030204" pitchFamily="34" charset="0"/>
              </a:rPr>
              <a:t>en ejecución, a continuación en donde se observa el cursor </a:t>
            </a:r>
          </a:p>
          <a:p>
            <a:r>
              <a:rPr lang="es-ES" dirty="0" smtClean="0">
                <a:solidFill>
                  <a:srgbClr val="000000"/>
                </a:solidFill>
                <a:latin typeface="Calibri" panose="020F0502020204030204" pitchFamily="34" charset="0"/>
              </a:rPr>
              <a:t>parpadeando presionamos </a:t>
            </a:r>
            <a:r>
              <a:rPr lang="es-ES" sz="2000" b="1" dirty="0" smtClean="0">
                <a:solidFill>
                  <a:srgbClr val="000000"/>
                </a:solidFill>
                <a:latin typeface="Calibri" panose="020F0502020204030204" pitchFamily="34" charset="0"/>
              </a:rPr>
              <a:t>CTRL+C</a:t>
            </a:r>
            <a:r>
              <a:rPr lang="es-ES" sz="2000" dirty="0" smtClean="0">
                <a:solidFill>
                  <a:srgbClr val="000000"/>
                </a:solidFill>
                <a:latin typeface="Calibri" panose="020F0502020204030204" pitchFamily="34" charset="0"/>
              </a:rPr>
              <a:t>, generando que se </a:t>
            </a:r>
          </a:p>
          <a:p>
            <a:r>
              <a:rPr lang="es-ES" sz="2000" dirty="0" smtClean="0">
                <a:solidFill>
                  <a:srgbClr val="000000"/>
                </a:solidFill>
                <a:latin typeface="Calibri" panose="020F0502020204030204" pitchFamily="34" charset="0"/>
              </a:rPr>
              <a:t>nos muestre nuevamente el </a:t>
            </a:r>
            <a:r>
              <a:rPr lang="es-ES" sz="2000" dirty="0" err="1" smtClean="0">
                <a:solidFill>
                  <a:srgbClr val="000000"/>
                </a:solidFill>
                <a:latin typeface="Calibri" panose="020F0502020204030204" pitchFamily="34" charset="0"/>
              </a:rPr>
              <a:t>pront</a:t>
            </a:r>
            <a:r>
              <a:rPr lang="es-ES" sz="2000" dirty="0" smtClean="0">
                <a:solidFill>
                  <a:srgbClr val="000000"/>
                </a:solidFill>
                <a:latin typeface="Calibri" panose="020F0502020204030204" pitchFamily="34" charset="0"/>
              </a:rPr>
              <a:t> con la ruta de </a:t>
            </a:r>
          </a:p>
          <a:p>
            <a:r>
              <a:rPr lang="es-ES" sz="2000" dirty="0" smtClean="0">
                <a:solidFill>
                  <a:srgbClr val="000000"/>
                </a:solidFill>
                <a:latin typeface="Calibri" panose="020F0502020204030204" pitchFamily="34" charset="0"/>
              </a:rPr>
              <a:t>nuestro directorio raíz y de esa manera se detiene </a:t>
            </a:r>
          </a:p>
          <a:p>
            <a:r>
              <a:rPr lang="es-ES" sz="2000" dirty="0" smtClean="0">
                <a:solidFill>
                  <a:srgbClr val="000000"/>
                </a:solidFill>
                <a:latin typeface="Calibri" panose="020F0502020204030204" pitchFamily="34" charset="0"/>
              </a:rPr>
              <a:t>nuestro </a:t>
            </a:r>
            <a:r>
              <a:rPr lang="es-ES" sz="2000" b="1" dirty="0" smtClean="0">
                <a:solidFill>
                  <a:srgbClr val="000000"/>
                </a:solidFill>
                <a:latin typeface="Calibri" panose="020F0502020204030204" pitchFamily="34" charset="0"/>
              </a:rPr>
              <a:t>SERVE.</a:t>
            </a:r>
            <a:endParaRPr lang="es-ES" b="1" dirty="0" smtClean="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539" y="1351722"/>
            <a:ext cx="570547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072" y="1216559"/>
            <a:ext cx="5881004" cy="330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3726688" y="4880313"/>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25161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7"/>
            <a:ext cx="11131990" cy="178844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Detener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volvemos a nuestro navegador y actualizamos la página nos </a:t>
            </a:r>
          </a:p>
          <a:p>
            <a:r>
              <a:rPr lang="es-ES" dirty="0" smtClean="0">
                <a:solidFill>
                  <a:srgbClr val="000000"/>
                </a:solidFill>
                <a:latin typeface="Calibri" panose="020F0502020204030204" pitchFamily="34" charset="0"/>
              </a:rPr>
              <a:t>tiene que dar un mensaje de que no se puede acceder al sitio </a:t>
            </a:r>
          </a:p>
          <a:p>
            <a:r>
              <a:rPr lang="es-ES" dirty="0" smtClean="0">
                <a:solidFill>
                  <a:srgbClr val="000000"/>
                </a:solidFill>
                <a:latin typeface="Calibri" panose="020F0502020204030204" pitchFamily="34" charset="0"/>
              </a:rPr>
              <a:t>solicitado.</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534" y="1965927"/>
            <a:ext cx="5350900" cy="374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4041999" y="370845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0011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6"/>
            <a:ext cx="11131990" cy="350300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a:t>
            </a:r>
            <a:r>
              <a:rPr lang="es-MX" sz="2400" b="1" dirty="0" smtClean="0">
                <a:latin typeface="Encode Sans" panose="020B0604020202020204"/>
                <a:ea typeface="Calibri" panose="020F0502020204030204" pitchFamily="34" charset="0"/>
              </a:rPr>
              <a:t>App</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Todas las carpetas salvo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y los archivos restantes serán </a:t>
            </a:r>
          </a:p>
          <a:p>
            <a:r>
              <a:rPr lang="es-ES" dirty="0" smtClean="0">
                <a:solidFill>
                  <a:srgbClr val="000000"/>
                </a:solidFill>
                <a:latin typeface="Calibri" panose="020F0502020204030204" pitchFamily="34" charset="0"/>
              </a:rPr>
              <a:t>con los que existen en la etapa de desarrollo  y son archivos de configuración </a:t>
            </a:r>
          </a:p>
          <a:p>
            <a:r>
              <a:rPr lang="es-ES" dirty="0" smtClean="0">
                <a:solidFill>
                  <a:srgbClr val="000000"/>
                </a:solidFill>
                <a:latin typeface="Calibri" panose="020F0502020204030204" pitchFamily="34" charset="0"/>
              </a:rPr>
              <a:t>con los que trabaja Angular y solo existen en esa etapa de desarrollo.</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Una vez que la App ya se encuentra en su estado final o se busca publicarla</a:t>
            </a:r>
          </a:p>
          <a:p>
            <a:r>
              <a:rPr lang="es-ES" dirty="0" smtClean="0">
                <a:solidFill>
                  <a:srgbClr val="000000"/>
                </a:solidFill>
                <a:latin typeface="Calibri" panose="020F0502020204030204" pitchFamily="34" charset="0"/>
              </a:rPr>
              <a:t>en servidor se deberá de publicar todos que exista dentro de la carpeta </a:t>
            </a:r>
            <a:r>
              <a:rPr lang="es-ES" b="1" dirty="0" smtClean="0">
                <a:solidFill>
                  <a:srgbClr val="000000"/>
                </a:solidFill>
                <a:latin typeface="Calibri" panose="020F0502020204030204" pitchFamily="34" charset="0"/>
              </a:rPr>
              <a:t>SRC.</a:t>
            </a:r>
          </a:p>
          <a:p>
            <a:endParaRPr lang="es-ES" b="1"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Si </a:t>
            </a:r>
            <a:r>
              <a:rPr lang="es-ES" dirty="0">
                <a:solidFill>
                  <a:srgbClr val="000000"/>
                </a:solidFill>
                <a:latin typeface="Calibri" panose="020F0502020204030204" pitchFamily="34" charset="0"/>
              </a:rPr>
              <a:t>desea modificar, agregar o eliminar información </a:t>
            </a:r>
            <a:r>
              <a:rPr lang="es-ES" dirty="0" smtClean="0">
                <a:solidFill>
                  <a:srgbClr val="000000"/>
                </a:solidFill>
                <a:latin typeface="Calibri" panose="020F0502020204030204" pitchFamily="34" charset="0"/>
              </a:rPr>
              <a:t>a la App </a:t>
            </a:r>
            <a:r>
              <a:rPr lang="es-ES" dirty="0">
                <a:solidFill>
                  <a:srgbClr val="000000"/>
                </a:solidFill>
                <a:latin typeface="Calibri" panose="020F0502020204030204" pitchFamily="34" charset="0"/>
              </a:rPr>
              <a:t>se deberá </a:t>
            </a:r>
          </a:p>
          <a:p>
            <a:r>
              <a:rPr lang="es-ES" dirty="0">
                <a:solidFill>
                  <a:srgbClr val="000000"/>
                </a:solidFill>
                <a:latin typeface="Calibri" panose="020F0502020204030204" pitchFamily="34" charset="0"/>
              </a:rPr>
              <a:t>de Trabajar </a:t>
            </a:r>
            <a:r>
              <a:rPr lang="es-ES" dirty="0" smtClean="0">
                <a:solidFill>
                  <a:srgbClr val="000000"/>
                </a:solidFill>
                <a:latin typeface="Calibri" panose="020F0502020204030204" pitchFamily="34" charset="0"/>
              </a:rPr>
              <a:t>en </a:t>
            </a:r>
            <a:r>
              <a:rPr lang="es-ES" dirty="0">
                <a:solidFill>
                  <a:srgbClr val="000000"/>
                </a:solidFill>
                <a:latin typeface="Calibri" panose="020F0502020204030204" pitchFamily="34" charset="0"/>
              </a:rPr>
              <a:t>SRC.</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484" y="863863"/>
            <a:ext cx="3525894" cy="587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499199" y="490663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28541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5"/>
            <a:ext cx="11131990" cy="389581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a:t>
            </a:r>
            <a:r>
              <a:rPr lang="es-MX" sz="2400" b="1" dirty="0" smtClean="0">
                <a:latin typeface="Encode Sans" panose="020B0604020202020204"/>
                <a:ea typeface="Calibri" panose="020F0502020204030204" pitchFamily="34" charset="0"/>
              </a:rPr>
              <a:t>App</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Todas las carpetas salvo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y los archivos restantes serán </a:t>
            </a:r>
          </a:p>
          <a:p>
            <a:r>
              <a:rPr lang="es-ES" dirty="0" smtClean="0">
                <a:solidFill>
                  <a:srgbClr val="000000"/>
                </a:solidFill>
                <a:latin typeface="Calibri" panose="020F0502020204030204" pitchFamily="34" charset="0"/>
              </a:rPr>
              <a:t>con los que existen en la etapa de desarrollo  y son archivos de configuración </a:t>
            </a:r>
          </a:p>
          <a:p>
            <a:r>
              <a:rPr lang="es-ES" dirty="0" smtClean="0">
                <a:solidFill>
                  <a:srgbClr val="000000"/>
                </a:solidFill>
                <a:latin typeface="Calibri" panose="020F0502020204030204" pitchFamily="34" charset="0"/>
              </a:rPr>
              <a:t>con los que trabaja Angular y solo existen en esa etapa de desarrollo.</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Una vez que la App ya se encuentra en su estado final o se busca publicarla</a:t>
            </a:r>
          </a:p>
          <a:p>
            <a:r>
              <a:rPr lang="es-ES" dirty="0" smtClean="0">
                <a:solidFill>
                  <a:srgbClr val="000000"/>
                </a:solidFill>
                <a:latin typeface="Calibri" panose="020F0502020204030204" pitchFamily="34" charset="0"/>
              </a:rPr>
              <a:t>en servidor se deberá de publicar todos que exista dentro de la carpeta </a:t>
            </a:r>
            <a:r>
              <a:rPr lang="es-ES" b="1" dirty="0" smtClean="0">
                <a:solidFill>
                  <a:srgbClr val="000000"/>
                </a:solidFill>
                <a:latin typeface="Calibri" panose="020F0502020204030204" pitchFamily="34" charset="0"/>
              </a:rPr>
              <a:t>SRC.</a:t>
            </a:r>
          </a:p>
          <a:p>
            <a:endParaRPr lang="es-ES" b="1"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Si </a:t>
            </a:r>
            <a:r>
              <a:rPr lang="es-ES" dirty="0">
                <a:solidFill>
                  <a:srgbClr val="000000"/>
                </a:solidFill>
                <a:latin typeface="Calibri" panose="020F0502020204030204" pitchFamily="34" charset="0"/>
              </a:rPr>
              <a:t>desea modificar, agregar o eliminar información </a:t>
            </a:r>
            <a:r>
              <a:rPr lang="es-ES" dirty="0" smtClean="0">
                <a:solidFill>
                  <a:srgbClr val="000000"/>
                </a:solidFill>
                <a:latin typeface="Calibri" panose="020F0502020204030204" pitchFamily="34" charset="0"/>
              </a:rPr>
              <a:t>a la App </a:t>
            </a:r>
            <a:r>
              <a:rPr lang="es-ES" dirty="0">
                <a:solidFill>
                  <a:srgbClr val="000000"/>
                </a:solidFill>
                <a:latin typeface="Calibri" panose="020F0502020204030204" pitchFamily="34" charset="0"/>
              </a:rPr>
              <a:t>se deberá </a:t>
            </a:r>
          </a:p>
          <a:p>
            <a:r>
              <a:rPr lang="es-ES" dirty="0">
                <a:solidFill>
                  <a:srgbClr val="000000"/>
                </a:solidFill>
                <a:latin typeface="Calibri" panose="020F0502020204030204" pitchFamily="34" charset="0"/>
              </a:rPr>
              <a:t>de Trabajar </a:t>
            </a:r>
            <a:r>
              <a:rPr lang="es-ES" dirty="0" smtClean="0">
                <a:solidFill>
                  <a:srgbClr val="000000"/>
                </a:solidFill>
                <a:latin typeface="Calibri" panose="020F0502020204030204" pitchFamily="34" charset="0"/>
              </a:rPr>
              <a:t>en </a:t>
            </a:r>
            <a:r>
              <a:rPr lang="es-ES" b="1" dirty="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a:t>
            </a:r>
          </a:p>
          <a:p>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Dentro de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encontramos nuestro archivo index.html</a:t>
            </a:r>
            <a:endParaRPr lang="es-ES" dirty="0">
              <a:solidFill>
                <a:srgbClr val="000000"/>
              </a:solidFill>
              <a:latin typeface="Calibri" panose="020F0502020204030204" pitchFamily="34"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484" y="863863"/>
            <a:ext cx="3525894" cy="587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499199" y="5299445"/>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69757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6"/>
            <a:ext cx="11131990" cy="185150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Accedemos a la carpeta </a:t>
            </a:r>
            <a:r>
              <a:rPr lang="es-ES" b="1" dirty="0" smtClean="0">
                <a:solidFill>
                  <a:srgbClr val="000000"/>
                </a:solidFill>
                <a:latin typeface="Calibri" panose="020F0502020204030204" pitchFamily="34" charset="0"/>
              </a:rPr>
              <a:t>SRC </a:t>
            </a:r>
            <a:r>
              <a:rPr lang="es-ES" dirty="0" smtClean="0">
                <a:solidFill>
                  <a:srgbClr val="000000"/>
                </a:solidFill>
                <a:latin typeface="Calibri" panose="020F0502020204030204" pitchFamily="34" charset="0"/>
              </a:rPr>
              <a:t>y dentro de esta abrimos a index.html que </a:t>
            </a:r>
          </a:p>
          <a:p>
            <a:r>
              <a:rPr lang="es-ES" dirty="0" smtClean="0">
                <a:solidFill>
                  <a:srgbClr val="000000"/>
                </a:solidFill>
                <a:latin typeface="Calibri" panose="020F0502020204030204" pitchFamily="34" charset="0"/>
              </a:rPr>
              <a:t>es el archivo que se abre en nuestro navegador cuándos e levanta el </a:t>
            </a:r>
            <a:r>
              <a:rPr lang="es-ES" b="1" dirty="0" err="1" smtClean="0">
                <a:solidFill>
                  <a:srgbClr val="000000"/>
                </a:solidFill>
                <a:latin typeface="Calibri" panose="020F0502020204030204" pitchFamily="34" charset="0"/>
              </a:rPr>
              <a:t>Serve</a:t>
            </a:r>
            <a:endParaRPr lang="es-ES" b="1" dirty="0">
              <a:solidFill>
                <a:srgbClr val="000000"/>
              </a:solidFill>
              <a:latin typeface="Calibri" panose="020F0502020204030204" pitchFamily="34"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46" y="3370208"/>
            <a:ext cx="916305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55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23388" y="1774566"/>
            <a:ext cx="11131990" cy="185150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observa dentro de la carpeta </a:t>
            </a:r>
            <a:r>
              <a:rPr lang="es-ES" b="1" dirty="0" smtClean="0">
                <a:solidFill>
                  <a:srgbClr val="000000"/>
                </a:solidFill>
                <a:latin typeface="Calibri" panose="020F0502020204030204" pitchFamily="34" charset="0"/>
              </a:rPr>
              <a:t>SRC </a:t>
            </a:r>
            <a:r>
              <a:rPr lang="es-ES" dirty="0" smtClean="0">
                <a:solidFill>
                  <a:srgbClr val="000000"/>
                </a:solidFill>
                <a:latin typeface="Calibri" panose="020F0502020204030204" pitchFamily="34" charset="0"/>
              </a:rPr>
              <a:t>un archivo index.html, y al ingresar en este se observa que dentro de este hay una llamada o invocación a un componente que son la base de cualquier App de Angular y se llama </a:t>
            </a:r>
            <a:r>
              <a:rPr lang="es-ES" b="1" dirty="0" err="1" smtClean="0">
                <a:solidFill>
                  <a:srgbClr val="000000"/>
                </a:solidFill>
                <a:latin typeface="Calibri" panose="020F0502020204030204" pitchFamily="34" charset="0"/>
              </a:rPr>
              <a:t>app-root</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b="1" dirty="0">
              <a:solidFill>
                <a:srgbClr val="000000"/>
              </a:solidFill>
              <a:latin typeface="Calibri" panose="020F0502020204030204"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228" y="3310759"/>
            <a:ext cx="6973669" cy="342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019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3"/>
            <a:ext cx="11131990" cy="339652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interior de </a:t>
            </a:r>
            <a:r>
              <a:rPr lang="es-ES" dirty="0" err="1" smtClean="0">
                <a:solidFill>
                  <a:srgbClr val="000000"/>
                </a:solidFill>
                <a:latin typeface="Calibri" panose="020F0502020204030204" pitchFamily="34" charset="0"/>
              </a:rPr>
              <a:t>index</a:t>
            </a:r>
            <a:r>
              <a:rPr lang="es-ES" dirty="0" smtClean="0">
                <a:solidFill>
                  <a:srgbClr val="000000"/>
                </a:solidFill>
                <a:latin typeface="Calibri" panose="020F0502020204030204" pitchFamily="34" charset="0"/>
              </a:rPr>
              <a:t> encontramos la referencia a un componente llamado </a:t>
            </a:r>
            <a:r>
              <a:rPr lang="es-ES" dirty="0" err="1" smtClean="0">
                <a:solidFill>
                  <a:srgbClr val="000000"/>
                </a:solidFill>
                <a:latin typeface="Calibri" panose="020F0502020204030204" pitchFamily="34" charset="0"/>
              </a:rPr>
              <a:t>app-root</a:t>
            </a:r>
            <a:r>
              <a:rPr lang="es-ES" dirty="0" smtClean="0">
                <a:solidFill>
                  <a:srgbClr val="000000"/>
                </a:solidFill>
                <a:latin typeface="Calibri" panose="020F0502020204030204" pitchFamily="34" charset="0"/>
              </a:rPr>
              <a:t> el cual esta asociado a la capeta </a:t>
            </a:r>
            <a:r>
              <a:rPr lang="es-ES" dirty="0" err="1" smtClean="0">
                <a:solidFill>
                  <a:srgbClr val="000000"/>
                </a:solidFill>
                <a:latin typeface="Calibri" panose="020F0502020204030204" pitchFamily="34" charset="0"/>
              </a:rPr>
              <a:t>app</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la carpeta </a:t>
            </a:r>
            <a:r>
              <a:rPr lang="es-ES" dirty="0" err="1" smtClean="0">
                <a:solidFill>
                  <a:srgbClr val="000000"/>
                </a:solidFill>
                <a:latin typeface="Calibri" panose="020F0502020204030204" pitchFamily="34" charset="0"/>
              </a:rPr>
              <a:t>app</a:t>
            </a:r>
            <a:r>
              <a:rPr lang="es-ES" dirty="0" smtClean="0">
                <a:solidFill>
                  <a:srgbClr val="000000"/>
                </a:solidFill>
                <a:latin typeface="Calibri" panose="020F0502020204030204" pitchFamily="34" charset="0"/>
              </a:rPr>
              <a:t> </a:t>
            </a:r>
          </a:p>
          <a:p>
            <a:r>
              <a:rPr lang="es-ES" dirty="0" smtClean="0">
                <a:solidFill>
                  <a:srgbClr val="000000"/>
                </a:solidFill>
                <a:latin typeface="Calibri" panose="020F0502020204030204" pitchFamily="34" charset="0"/>
              </a:rPr>
              <a:t>encontramos los siguientes </a:t>
            </a:r>
          </a:p>
          <a:p>
            <a:r>
              <a:rPr lang="es-ES" dirty="0" smtClean="0">
                <a:solidFill>
                  <a:srgbClr val="000000"/>
                </a:solidFill>
                <a:latin typeface="Calibri" panose="020F0502020204030204" pitchFamily="34" charset="0"/>
              </a:rPr>
              <a:t>Archivos:</a:t>
            </a:r>
          </a:p>
          <a:p>
            <a:r>
              <a:rPr lang="es-ES" dirty="0" err="1" smtClean="0">
                <a:solidFill>
                  <a:srgbClr val="000000"/>
                </a:solidFill>
                <a:latin typeface="Calibri" panose="020F0502020204030204" pitchFamily="34" charset="0"/>
              </a:rPr>
              <a:t>Css</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y archivos de </a:t>
            </a:r>
          </a:p>
          <a:p>
            <a:r>
              <a:rPr lang="es-ES" dirty="0" smtClean="0">
                <a:solidFill>
                  <a:srgbClr val="000000"/>
                </a:solidFill>
                <a:latin typeface="Calibri" panose="020F0502020204030204" pitchFamily="34" charset="0"/>
              </a:rPr>
              <a:t>TypeScript</a:t>
            </a:r>
            <a:endParaRPr lang="es-ES" dirty="0">
              <a:solidFill>
                <a:srgbClr val="000000"/>
              </a:solidFill>
              <a:latin typeface="Calibri" panose="020F050202020403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759" y="3203520"/>
            <a:ext cx="8699873" cy="326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7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es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smtClean="0"/>
              <a:t>Angular</a:t>
            </a:r>
            <a:r>
              <a:rPr lang="es-ES" dirty="0"/>
              <a:t> es un </a:t>
            </a:r>
            <a:r>
              <a:rPr lang="es-ES" dirty="0" smtClean="0"/>
              <a:t>framework para crear aplicaciones web SPA (Single Page Aplicación).</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La particularidad es que permite generar una aplicación web de una única página existen otros framework que permite generar aplicaciones web pero con varias páginas.</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Esto se da gracias a la tecnología de componentes con la que trabaja este framework.</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Fue creado por Google</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8704" y="4531581"/>
            <a:ext cx="2415313" cy="1935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67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3"/>
            <a:ext cx="11131990" cy="223116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interior del archivo app.component.html observamos que en su interior encontramos el código que se utiliza para mostrar lo que vemos en el sitio, código que ya viene predefinido para nuestro ejemplo.</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Tarea: Codifique el titulo </a:t>
            </a:r>
            <a:r>
              <a:rPr lang="es-ES" b="1" u="sng" dirty="0" err="1" smtClean="0">
                <a:solidFill>
                  <a:srgbClr val="000000"/>
                </a:solidFill>
                <a:latin typeface="Calibri" panose="020F0502020204030204" pitchFamily="34" charset="0"/>
              </a:rPr>
              <a:t>Resources</a:t>
            </a:r>
            <a:r>
              <a:rPr lang="es-ES" b="1" u="sng" dirty="0" smtClean="0">
                <a:solidFill>
                  <a:srgbClr val="000000"/>
                </a:solidFill>
                <a:latin typeface="Calibri" panose="020F0502020204030204" pitchFamily="34" charset="0"/>
              </a:rPr>
              <a:t> </a:t>
            </a:r>
            <a:r>
              <a:rPr lang="es-ES" b="1" dirty="0" smtClean="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por su nombre</a:t>
            </a:r>
            <a:endParaRPr lang="es-ES" dirty="0">
              <a:solidFill>
                <a:srgbClr val="000000"/>
              </a:solidFill>
              <a:latin typeface="Calibri" panose="020F050202020403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695" y="3878317"/>
            <a:ext cx="7620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983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Estructura y Flujo de Ejecución en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94030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3"/>
            <a:ext cx="11131990" cy="136900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Procedimiento de comunicación entre cliente y servidor SPA</a:t>
            </a:r>
          </a:p>
          <a:p>
            <a:endParaRPr lang="es-MX" sz="2400" b="1" dirty="0">
              <a:solidFill>
                <a:srgbClr val="000000"/>
              </a:solidFill>
              <a:latin typeface="Encode Sans" panose="020B0604020202020204"/>
            </a:endParaRPr>
          </a:p>
        </p:txBody>
      </p:sp>
      <p:sp>
        <p:nvSpPr>
          <p:cNvPr id="2" name="1 Rectángulo"/>
          <p:cNvSpPr/>
          <p:nvPr/>
        </p:nvSpPr>
        <p:spPr>
          <a:xfrm>
            <a:off x="562027" y="2647666"/>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CLIENTE</a:t>
            </a:r>
            <a:endParaRPr lang="es-AR" b="1" dirty="0"/>
          </a:p>
        </p:txBody>
      </p:sp>
      <p:sp>
        <p:nvSpPr>
          <p:cNvPr id="7" name="6 Rectángulo"/>
          <p:cNvSpPr/>
          <p:nvPr/>
        </p:nvSpPr>
        <p:spPr>
          <a:xfrm>
            <a:off x="8671072" y="2486168"/>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SERVIDOR</a:t>
            </a:r>
            <a:endParaRPr lang="es-AR" b="1" dirty="0"/>
          </a:p>
        </p:txBody>
      </p:sp>
      <p:sp>
        <p:nvSpPr>
          <p:cNvPr id="5" name="4 Flecha a la derecha con bandas"/>
          <p:cNvSpPr/>
          <p:nvPr/>
        </p:nvSpPr>
        <p:spPr>
          <a:xfrm>
            <a:off x="4026089" y="3016155"/>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Pedido</a:t>
            </a:r>
            <a:endParaRPr lang="es-AR" b="1" dirty="0"/>
          </a:p>
        </p:txBody>
      </p:sp>
      <p:sp>
        <p:nvSpPr>
          <p:cNvPr id="12" name="11 Flecha a la derecha con bandas"/>
          <p:cNvSpPr/>
          <p:nvPr/>
        </p:nvSpPr>
        <p:spPr>
          <a:xfrm rot="10800000" flipV="1">
            <a:off x="3630303" y="4612943"/>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Repuesta</a:t>
            </a:r>
            <a:endParaRPr lang="es-AR" b="1" dirty="0"/>
          </a:p>
        </p:txBody>
      </p:sp>
      <p:sp>
        <p:nvSpPr>
          <p:cNvPr id="6" name="5 Datos"/>
          <p:cNvSpPr/>
          <p:nvPr/>
        </p:nvSpPr>
        <p:spPr>
          <a:xfrm>
            <a:off x="4599296" y="5513696"/>
            <a:ext cx="1392071" cy="11327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
        <p:nvSpPr>
          <p:cNvPr id="10" name="9 Datos"/>
          <p:cNvSpPr/>
          <p:nvPr/>
        </p:nvSpPr>
        <p:spPr>
          <a:xfrm>
            <a:off x="5929952" y="5513696"/>
            <a:ext cx="1392071" cy="11327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Tree>
    <p:extLst>
      <p:ext uri="{BB962C8B-B14F-4D97-AF65-F5344CB8AC3E}">
        <p14:creationId xmlns:p14="http://schemas.microsoft.com/office/powerpoint/2010/main" val="701853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463081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proceso de solicitud y respuesta que se realiza entre el cliente y servidor se tienen que por cada solicitud que el cliente realiza existe un archivo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como respuesta a dicho pedido y esto se repite por cada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que se tenga.</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una App se tiene que se realiza el pedido y la posterior carga de una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al inicio pero luego por cada pedido que realice el cliente al servidor de algún nuevo dato, se actualiza el sector o porción de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que se cargo inicialmente con lo cual en lugar de cargar toda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de nuevo solo se actualiza una parte de la misma.</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El seccionamiento y actualización de cada parte esta siendo trabajada mediante una tecnología llamada </a:t>
            </a:r>
            <a:r>
              <a:rPr lang="es-ES" b="1" dirty="0" smtClean="0">
                <a:solidFill>
                  <a:srgbClr val="000000"/>
                </a:solidFill>
                <a:latin typeface="Calibri" panose="020F0502020204030204" pitchFamily="34" charset="0"/>
              </a:rPr>
              <a:t>Ajax </a:t>
            </a:r>
            <a:r>
              <a:rPr lang="es-ES" dirty="0" smtClean="0">
                <a:solidFill>
                  <a:srgbClr val="000000"/>
                </a:solidFill>
                <a:latin typeface="Calibri" panose="020F0502020204030204" pitchFamily="34" charset="0"/>
              </a:rPr>
              <a:t>y las respuestas a los distintos </a:t>
            </a:r>
            <a:r>
              <a:rPr lang="es-ES" dirty="0" err="1" smtClean="0">
                <a:solidFill>
                  <a:srgbClr val="000000"/>
                </a:solidFill>
                <a:latin typeface="Calibri" panose="020F0502020204030204" pitchFamily="34" charset="0"/>
              </a:rPr>
              <a:t>ajax</a:t>
            </a:r>
            <a:r>
              <a:rPr lang="es-ES" dirty="0" smtClean="0">
                <a:solidFill>
                  <a:srgbClr val="000000"/>
                </a:solidFill>
                <a:latin typeface="Calibri" panose="020F0502020204030204" pitchFamily="34" charset="0"/>
              </a:rPr>
              <a:t> que genera el cliente nos llega desde el servidor en formato </a:t>
            </a:r>
            <a:r>
              <a:rPr lang="es-ES" b="1" dirty="0" smtClean="0">
                <a:solidFill>
                  <a:srgbClr val="000000"/>
                </a:solidFill>
                <a:latin typeface="Calibri" panose="020F0502020204030204" pitchFamily="34" charset="0"/>
              </a:rPr>
              <a:t>JSON </a:t>
            </a:r>
            <a:r>
              <a:rPr lang="es-ES" dirty="0" smtClean="0">
                <a:solidFill>
                  <a:srgbClr val="000000"/>
                </a:solidFill>
                <a:latin typeface="Calibri" panose="020F0502020204030204" pitchFamily="34" charset="0"/>
              </a:rPr>
              <a:t> o Notación de Objeto de JavaScript que son archivos de textos ligeros en donde se realizan los respectivos intercambios de datos entre servidor y cliente.</a:t>
            </a:r>
            <a:endParaRPr lang="es-E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4839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3"/>
            <a:ext cx="11131990" cy="136900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Procedimiento de comunicación entre cliente y servidor</a:t>
            </a:r>
          </a:p>
          <a:p>
            <a:endParaRPr lang="es-MX" sz="2400" b="1" dirty="0">
              <a:solidFill>
                <a:srgbClr val="000000"/>
              </a:solidFill>
              <a:latin typeface="Encode Sans" panose="020B0604020202020204"/>
            </a:endParaRPr>
          </a:p>
        </p:txBody>
      </p:sp>
      <p:sp>
        <p:nvSpPr>
          <p:cNvPr id="2" name="1 Rectángulo"/>
          <p:cNvSpPr/>
          <p:nvPr/>
        </p:nvSpPr>
        <p:spPr>
          <a:xfrm>
            <a:off x="562027" y="2647666"/>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CLIENTE</a:t>
            </a:r>
            <a:endParaRPr lang="es-AR" b="1" dirty="0"/>
          </a:p>
        </p:txBody>
      </p:sp>
      <p:sp>
        <p:nvSpPr>
          <p:cNvPr id="7" name="6 Rectángulo"/>
          <p:cNvSpPr/>
          <p:nvPr/>
        </p:nvSpPr>
        <p:spPr>
          <a:xfrm>
            <a:off x="8671072" y="2486168"/>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SERVIDOR</a:t>
            </a:r>
            <a:endParaRPr lang="es-AR" b="1" dirty="0"/>
          </a:p>
        </p:txBody>
      </p:sp>
      <p:sp>
        <p:nvSpPr>
          <p:cNvPr id="5" name="4 Flecha a la derecha con bandas"/>
          <p:cNvSpPr/>
          <p:nvPr/>
        </p:nvSpPr>
        <p:spPr>
          <a:xfrm>
            <a:off x="4026089" y="2647666"/>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Pedido</a:t>
            </a:r>
            <a:endParaRPr lang="es-AR" b="1" dirty="0"/>
          </a:p>
        </p:txBody>
      </p:sp>
      <p:sp>
        <p:nvSpPr>
          <p:cNvPr id="12" name="11 Flecha a la derecha con bandas"/>
          <p:cNvSpPr/>
          <p:nvPr/>
        </p:nvSpPr>
        <p:spPr>
          <a:xfrm rot="10800000" flipV="1">
            <a:off x="3411937" y="3305035"/>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Repuesta</a:t>
            </a:r>
            <a:endParaRPr lang="es-AR" b="1" dirty="0"/>
          </a:p>
        </p:txBody>
      </p:sp>
      <p:sp>
        <p:nvSpPr>
          <p:cNvPr id="13" name="12 Flecha a la derecha con bandas"/>
          <p:cNvSpPr/>
          <p:nvPr/>
        </p:nvSpPr>
        <p:spPr>
          <a:xfrm>
            <a:off x="4339980" y="4833581"/>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AJAX</a:t>
            </a:r>
            <a:endParaRPr lang="es-AR" b="1" dirty="0"/>
          </a:p>
        </p:txBody>
      </p:sp>
      <p:sp>
        <p:nvSpPr>
          <p:cNvPr id="14" name="13 Flecha a la derecha con bandas"/>
          <p:cNvSpPr/>
          <p:nvPr/>
        </p:nvSpPr>
        <p:spPr>
          <a:xfrm rot="10800000" flipV="1">
            <a:off x="3773601" y="5472753"/>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JSON (JS </a:t>
            </a:r>
            <a:r>
              <a:rPr lang="es-ES" b="1" dirty="0" err="1" smtClean="0"/>
              <a:t>Object</a:t>
            </a:r>
            <a:r>
              <a:rPr lang="es-ES" b="1" dirty="0" smtClean="0"/>
              <a:t> </a:t>
            </a:r>
            <a:r>
              <a:rPr lang="es-ES" b="1" dirty="0" err="1" smtClean="0"/>
              <a:t>Notation</a:t>
            </a:r>
            <a:r>
              <a:rPr lang="es-ES" b="1" dirty="0" smtClean="0"/>
              <a:t>)</a:t>
            </a:r>
            <a:endParaRPr lang="es-AR" b="1" dirty="0"/>
          </a:p>
        </p:txBody>
      </p:sp>
      <p:sp>
        <p:nvSpPr>
          <p:cNvPr id="15" name="14 Datos"/>
          <p:cNvSpPr/>
          <p:nvPr/>
        </p:nvSpPr>
        <p:spPr>
          <a:xfrm>
            <a:off x="5199797" y="4112528"/>
            <a:ext cx="1201003" cy="85981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Tree>
    <p:extLst>
      <p:ext uri="{BB962C8B-B14F-4D97-AF65-F5344CB8AC3E}">
        <p14:creationId xmlns:p14="http://schemas.microsoft.com/office/powerpoint/2010/main" val="2468720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7 Flecha a la derecha con bandas"/>
          <p:cNvSpPr/>
          <p:nvPr/>
        </p:nvSpPr>
        <p:spPr>
          <a:xfrm>
            <a:off x="464017" y="1826578"/>
            <a:ext cx="7137780" cy="4562798"/>
          </a:xfrm>
          <a:prstGeom prst="strip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379877" y="1647153"/>
            <a:ext cx="11131990" cy="83674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y flujo</a:t>
            </a:r>
            <a:endParaRPr lang="es-MX" sz="2400" b="1" dirty="0">
              <a:solidFill>
                <a:srgbClr val="000000"/>
              </a:solidFill>
              <a:latin typeface="Encode Sans" panose="020B0604020202020204"/>
            </a:endParaRPr>
          </a:p>
        </p:txBody>
      </p:sp>
      <p:sp>
        <p:nvSpPr>
          <p:cNvPr id="3" name="2 Rectángulo redondeado"/>
          <p:cNvSpPr/>
          <p:nvPr/>
        </p:nvSpPr>
        <p:spPr>
          <a:xfrm>
            <a:off x="354833" y="3514298"/>
            <a:ext cx="17469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App Angular</a:t>
            </a:r>
          </a:p>
          <a:p>
            <a:pPr algn="ctr"/>
            <a:r>
              <a:rPr lang="es-ES" b="1" dirty="0" smtClean="0"/>
              <a:t>(</a:t>
            </a:r>
            <a:r>
              <a:rPr lang="es-ES" b="1" dirty="0" err="1" smtClean="0"/>
              <a:t>main</a:t>
            </a:r>
            <a:r>
              <a:rPr lang="es-ES" b="1" dirty="0" smtClean="0"/>
              <a:t>)</a:t>
            </a:r>
            <a:endParaRPr lang="es-AR" b="1" dirty="0"/>
          </a:p>
        </p:txBody>
      </p:sp>
      <p:sp>
        <p:nvSpPr>
          <p:cNvPr id="4" name="3 Llamada de flecha hacia arriba"/>
          <p:cNvSpPr/>
          <p:nvPr/>
        </p:nvSpPr>
        <p:spPr>
          <a:xfrm>
            <a:off x="366226" y="4660708"/>
            <a:ext cx="1694580" cy="18151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del </a:t>
            </a:r>
            <a:r>
              <a:rPr lang="es-ES" b="1" dirty="0" smtClean="0"/>
              <a:t>modulo</a:t>
            </a:r>
            <a:r>
              <a:rPr lang="es-ES" dirty="0" smtClean="0"/>
              <a:t> principal a cargar</a:t>
            </a:r>
            <a:endParaRPr lang="es-AR" dirty="0"/>
          </a:p>
        </p:txBody>
      </p:sp>
      <p:sp>
        <p:nvSpPr>
          <p:cNvPr id="16" name="15 Rectángulo redondeado"/>
          <p:cNvSpPr/>
          <p:nvPr/>
        </p:nvSpPr>
        <p:spPr>
          <a:xfrm>
            <a:off x="2554399" y="3514297"/>
            <a:ext cx="1853827"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Modulo Raíz</a:t>
            </a:r>
          </a:p>
          <a:p>
            <a:pPr algn="ctr"/>
            <a:r>
              <a:rPr lang="es-ES" b="1" dirty="0" smtClean="0"/>
              <a:t>(</a:t>
            </a:r>
            <a:r>
              <a:rPr lang="es-ES" b="1" dirty="0" err="1" smtClean="0"/>
              <a:t>AppModule</a:t>
            </a:r>
            <a:r>
              <a:rPr lang="es-ES" b="1" dirty="0" smtClean="0"/>
              <a:t>)</a:t>
            </a:r>
            <a:endParaRPr lang="es-AR" b="1" dirty="0"/>
          </a:p>
        </p:txBody>
      </p:sp>
      <p:sp>
        <p:nvSpPr>
          <p:cNvPr id="17" name="16 Llamada de flecha hacia arriba"/>
          <p:cNvSpPr/>
          <p:nvPr/>
        </p:nvSpPr>
        <p:spPr>
          <a:xfrm>
            <a:off x="2590814" y="4660706"/>
            <a:ext cx="1694580" cy="18151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 </a:t>
            </a:r>
            <a:r>
              <a:rPr lang="es-ES" b="1" dirty="0" smtClean="0"/>
              <a:t>componentes</a:t>
            </a:r>
            <a:r>
              <a:rPr lang="es-ES" dirty="0" smtClean="0"/>
              <a:t> principal a cargar</a:t>
            </a:r>
            <a:endParaRPr lang="es-AR" dirty="0"/>
          </a:p>
        </p:txBody>
      </p:sp>
      <p:sp>
        <p:nvSpPr>
          <p:cNvPr id="6" name="5 Llamada de flecha hacia abajo"/>
          <p:cNvSpPr/>
          <p:nvPr/>
        </p:nvSpPr>
        <p:spPr>
          <a:xfrm>
            <a:off x="2554399" y="2613546"/>
            <a:ext cx="1853827" cy="6960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a</a:t>
            </a:r>
            <a:r>
              <a:rPr lang="es-ES" b="1" dirty="0" err="1" smtClean="0"/>
              <a:t>pp.module.ts</a:t>
            </a:r>
            <a:endParaRPr lang="es-AR" b="1" dirty="0"/>
          </a:p>
        </p:txBody>
      </p:sp>
      <p:sp>
        <p:nvSpPr>
          <p:cNvPr id="19" name="18 Rectángulo redondeado"/>
          <p:cNvSpPr/>
          <p:nvPr/>
        </p:nvSpPr>
        <p:spPr>
          <a:xfrm>
            <a:off x="4869970" y="3425588"/>
            <a:ext cx="2308752"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Componente principal</a:t>
            </a:r>
          </a:p>
          <a:p>
            <a:pPr algn="ctr"/>
            <a:r>
              <a:rPr lang="es-ES" b="1" dirty="0" smtClean="0"/>
              <a:t>(</a:t>
            </a:r>
            <a:r>
              <a:rPr lang="es-ES" b="1" dirty="0" err="1" smtClean="0"/>
              <a:t>AppComponent</a:t>
            </a:r>
            <a:r>
              <a:rPr lang="es-ES" b="1" dirty="0" smtClean="0"/>
              <a:t>)</a:t>
            </a:r>
            <a:endParaRPr lang="es-AR" b="1" dirty="0"/>
          </a:p>
        </p:txBody>
      </p:sp>
      <p:sp>
        <p:nvSpPr>
          <p:cNvPr id="20" name="19 Rectángulo redondeado"/>
          <p:cNvSpPr/>
          <p:nvPr/>
        </p:nvSpPr>
        <p:spPr>
          <a:xfrm>
            <a:off x="10538340" y="5036010"/>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Css</a:t>
            </a:r>
            <a:endParaRPr lang="es-AR" b="1" dirty="0"/>
          </a:p>
        </p:txBody>
      </p:sp>
      <p:sp>
        <p:nvSpPr>
          <p:cNvPr id="21" name="20 Rectángulo redondeado"/>
          <p:cNvSpPr/>
          <p:nvPr/>
        </p:nvSpPr>
        <p:spPr>
          <a:xfrm>
            <a:off x="10538340" y="2074456"/>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Selector</a:t>
            </a:r>
            <a:endParaRPr lang="es-AR" b="1" dirty="0"/>
          </a:p>
        </p:txBody>
      </p:sp>
      <p:sp>
        <p:nvSpPr>
          <p:cNvPr id="22" name="21 Rectángulo redondeado"/>
          <p:cNvSpPr/>
          <p:nvPr/>
        </p:nvSpPr>
        <p:spPr>
          <a:xfrm>
            <a:off x="10538340" y="3609828"/>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Template</a:t>
            </a:r>
            <a:endParaRPr lang="es-AR" b="1" dirty="0"/>
          </a:p>
        </p:txBody>
      </p:sp>
      <p:sp>
        <p:nvSpPr>
          <p:cNvPr id="23" name="22 Rectángulo redondeado"/>
          <p:cNvSpPr/>
          <p:nvPr/>
        </p:nvSpPr>
        <p:spPr>
          <a:xfrm>
            <a:off x="8036247" y="3548421"/>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decorador</a:t>
            </a:r>
            <a:endParaRPr lang="es-AR" b="1" dirty="0"/>
          </a:p>
        </p:txBody>
      </p:sp>
      <p:sp>
        <p:nvSpPr>
          <p:cNvPr id="10" name="9 Abrir llave"/>
          <p:cNvSpPr/>
          <p:nvPr/>
        </p:nvSpPr>
        <p:spPr>
          <a:xfrm>
            <a:off x="9719482" y="1924332"/>
            <a:ext cx="680113" cy="4301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2483734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4630818"/>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Estructura y </a:t>
            </a:r>
            <a:r>
              <a:rPr lang="es-MX" sz="2400" b="1" dirty="0" smtClean="0">
                <a:latin typeface="Encode Sans" panose="020B0604020202020204"/>
                <a:ea typeface="Calibri" panose="020F0502020204030204" pitchFamily="34" charset="0"/>
              </a:rPr>
              <a:t>flujo</a:t>
            </a:r>
          </a:p>
          <a:p>
            <a:endParaRPr lang="es-MX" sz="2400" b="1" dirty="0">
              <a:solidFill>
                <a:srgbClr val="000000"/>
              </a:solidFill>
              <a:latin typeface="Encode Sans" panose="020B0604020202020204"/>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El </a:t>
            </a:r>
            <a:r>
              <a:rPr lang="es-ES" dirty="0" err="1" smtClean="0"/>
              <a:t>main</a:t>
            </a:r>
            <a:r>
              <a:rPr lang="es-ES" b="1" dirty="0" smtClean="0"/>
              <a:t>                        </a:t>
            </a:r>
            <a:r>
              <a:rPr lang="es-ES" dirty="0" smtClean="0"/>
              <a:t>es una función principal la cual se la utiliza para cargar un modulo principal por donde iniciara la aplicación.</a:t>
            </a:r>
          </a:p>
          <a:p>
            <a:pPr marL="285750" indent="-285750">
              <a:buFont typeface="Arial" pitchFamily="34" charset="0"/>
              <a:buChar char="•"/>
            </a:pPr>
            <a:endParaRPr lang="es-ES" dirty="0" smtClean="0"/>
          </a:p>
          <a:p>
            <a:pPr marL="285750" indent="-285750">
              <a:buFont typeface="Arial" pitchFamily="34" charset="0"/>
              <a:buChar char="•"/>
            </a:pPr>
            <a:r>
              <a:rPr lang="es-ES" dirty="0" smtClean="0"/>
              <a:t>Este modulo principal o raíz esta definido en un archivo llamado </a:t>
            </a:r>
            <a:r>
              <a:rPr lang="es-ES" b="1" dirty="0" err="1" smtClean="0"/>
              <a:t>app.module.ts</a:t>
            </a:r>
            <a:r>
              <a:rPr lang="es-ES" dirty="0" smtClean="0"/>
              <a:t> el cual se encarga de la definición de los componentes a cargar. </a:t>
            </a:r>
          </a:p>
          <a:p>
            <a:pPr marL="285750" indent="-285750">
              <a:buFont typeface="Arial" pitchFamily="34" charset="0"/>
              <a:buChar char="•"/>
            </a:pPr>
            <a:endParaRPr lang="es-ES"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Por defecto el componente principal se llama </a:t>
            </a:r>
            <a:r>
              <a:rPr lang="es-ES" b="1" dirty="0" err="1" smtClean="0"/>
              <a:t>app.component.ts</a:t>
            </a:r>
            <a:r>
              <a:rPr lang="es-ES" b="1" dirty="0" smtClean="0"/>
              <a:t> </a:t>
            </a:r>
            <a:r>
              <a:rPr lang="es-ES" dirty="0" smtClean="0"/>
              <a:t>el cual tiene en su interior la definición de una clase y un decorador.</a:t>
            </a:r>
          </a:p>
          <a:p>
            <a:pPr marL="285750" indent="-285750">
              <a:buFont typeface="Arial" pitchFamily="34" charset="0"/>
              <a:buChar char="•"/>
            </a:pPr>
            <a:endParaRPr lang="es-ES" dirty="0" smtClean="0"/>
          </a:p>
          <a:p>
            <a:pPr marL="285750" indent="-285750">
              <a:buFont typeface="Arial" pitchFamily="34" charset="0"/>
              <a:buChar char="•"/>
            </a:pPr>
            <a:endParaRPr lang="es-E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896" y="2465557"/>
            <a:ext cx="13716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141" y="4155985"/>
            <a:ext cx="6206888" cy="54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5108" y="5594444"/>
            <a:ext cx="7166056" cy="53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Estructura y </a:t>
            </a:r>
            <a:r>
              <a:rPr lang="es-MX" sz="2400" b="1" dirty="0" smtClean="0">
                <a:latin typeface="Encode Sans" panose="020B0604020202020204"/>
                <a:ea typeface="Calibri" panose="020F0502020204030204" pitchFamily="34" charset="0"/>
              </a:rPr>
              <a:t>flujo</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Un decorador no es más que un códigos </a:t>
            </a:r>
            <a:r>
              <a:rPr lang="es-ES" dirty="0" err="1" smtClean="0"/>
              <a:t>javascript</a:t>
            </a:r>
            <a:r>
              <a:rPr lang="es-ES" dirty="0" smtClean="0"/>
              <a:t> que define el comportamiento que tendrá la clase a la que acompaña como también así metadatos, tipificaciones, a su vez este lo componen un archivo </a:t>
            </a:r>
            <a:r>
              <a:rPr lang="es-ES" dirty="0" err="1" smtClean="0"/>
              <a:t>css</a:t>
            </a:r>
            <a:r>
              <a:rPr lang="es-ES" dirty="0" smtClean="0"/>
              <a:t> o </a:t>
            </a:r>
            <a:r>
              <a:rPr lang="es-ES" dirty="0" err="1" smtClean="0"/>
              <a:t>style</a:t>
            </a:r>
            <a:r>
              <a:rPr lang="es-ES" dirty="0" smtClean="0"/>
              <a:t>, un código </a:t>
            </a:r>
            <a:r>
              <a:rPr lang="es-ES" dirty="0" err="1" smtClean="0"/>
              <a:t>ts</a:t>
            </a:r>
            <a:r>
              <a:rPr lang="es-ES" dirty="0" smtClean="0"/>
              <a:t> y un selector.</a:t>
            </a:r>
            <a:endParaRPr lang="es-AR"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704" y="3671247"/>
            <a:ext cx="6859777" cy="27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39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Extensiones de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Estas herramientas </a:t>
            </a:r>
          </a:p>
          <a:p>
            <a:r>
              <a:rPr lang="es-ES" dirty="0" smtClean="0"/>
              <a:t>nos ofrece una mejor </a:t>
            </a:r>
          </a:p>
          <a:p>
            <a:r>
              <a:rPr lang="es-ES" dirty="0" smtClean="0"/>
              <a:t>forma de ir aprendiendo </a:t>
            </a:r>
          </a:p>
          <a:p>
            <a:r>
              <a:rPr lang="es-ES" dirty="0" smtClean="0"/>
              <a:t>Angular.</a:t>
            </a:r>
            <a:endParaRPr lang="es-AR"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448" y="2645551"/>
            <a:ext cx="8546911" cy="343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034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Extensiones de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Estas herramientas </a:t>
            </a:r>
          </a:p>
          <a:p>
            <a:r>
              <a:rPr lang="es-ES" dirty="0" smtClean="0"/>
              <a:t>nos ofrece una mejor </a:t>
            </a:r>
          </a:p>
          <a:p>
            <a:r>
              <a:rPr lang="es-ES" dirty="0" smtClean="0"/>
              <a:t>forma de ir aprendiendo </a:t>
            </a:r>
          </a:p>
          <a:p>
            <a:r>
              <a:rPr lang="es-ES" dirty="0" smtClean="0"/>
              <a:t>Angular.</a:t>
            </a:r>
            <a:endParaRPr lang="es-AR"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448" y="2645551"/>
            <a:ext cx="8546911" cy="343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06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características presenta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smtClean="0"/>
              <a:t>Separa </a:t>
            </a:r>
            <a:r>
              <a:rPr lang="es-ES" b="1" dirty="0" err="1" smtClean="0"/>
              <a:t>frontend</a:t>
            </a:r>
            <a:r>
              <a:rPr lang="es-ES" dirty="0" smtClean="0"/>
              <a:t> y </a:t>
            </a:r>
            <a:r>
              <a:rPr lang="es-ES" b="1" dirty="0" err="1" smtClean="0"/>
              <a:t>backend</a:t>
            </a:r>
            <a:r>
              <a:rPr lang="es-ES" dirty="0" smtClean="0"/>
              <a:t> de la aplicación.</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Simplifica el  código.</a:t>
            </a: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Sigue el patrón </a:t>
            </a:r>
            <a:r>
              <a:rPr lang="es-ES" b="1" dirty="0" smtClean="0">
                <a:solidFill>
                  <a:srgbClr val="000000"/>
                </a:solidFill>
                <a:latin typeface="Calibri" panose="020F0502020204030204" pitchFamily="34" charset="0"/>
              </a:rPr>
              <a:t>MVC</a:t>
            </a:r>
            <a:r>
              <a:rPr lang="es-ES" dirty="0" smtClean="0">
                <a:solidFill>
                  <a:srgbClr val="000000"/>
                </a:solidFill>
                <a:latin typeface="Calibri" panose="020F0502020204030204" pitchFamily="34" charset="0"/>
              </a:rPr>
              <a:t>.</a:t>
            </a:r>
          </a:p>
          <a:p>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Basado en componentes.</a:t>
            </a: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Es de código abierto.</a:t>
            </a: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Utiliza como lenguaje de programación a </a:t>
            </a:r>
            <a:r>
              <a:rPr lang="es-ES" b="1" dirty="0" smtClean="0">
                <a:solidFill>
                  <a:srgbClr val="000000"/>
                </a:solidFill>
                <a:latin typeface="Calibri" panose="020F0502020204030204" pitchFamily="34" charset="0"/>
              </a:rPr>
              <a:t>TypeScript.</a:t>
            </a:r>
            <a:endParaRPr lang="es-ES" b="1" dirty="0">
              <a:solidFill>
                <a:srgbClr val="000000"/>
              </a:solidFill>
              <a:latin typeface="Calibri" panose="020F0502020204030204"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189" y="3652241"/>
            <a:ext cx="3026980" cy="242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444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a:t>
            </a:r>
            <a:r>
              <a:rPr lang="es-419" sz="4000" b="1" dirty="0" smtClean="0">
                <a:solidFill>
                  <a:srgbClr val="0070C0"/>
                </a:solidFill>
                <a:latin typeface="Georgia"/>
                <a:ea typeface="Georgia"/>
                <a:cs typeface="Georgia"/>
                <a:sym typeface="Georgia"/>
              </a:rPr>
              <a:t>omponentes en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6617195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7 Flecha a la derecha con bandas"/>
          <p:cNvSpPr/>
          <p:nvPr/>
        </p:nvSpPr>
        <p:spPr>
          <a:xfrm>
            <a:off x="464017" y="1826578"/>
            <a:ext cx="7137780" cy="4562798"/>
          </a:xfrm>
          <a:prstGeom prst="strip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379877" y="1647153"/>
            <a:ext cx="11131990" cy="83674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y flujo</a:t>
            </a:r>
            <a:endParaRPr lang="es-MX" sz="2400" b="1" dirty="0">
              <a:solidFill>
                <a:srgbClr val="000000"/>
              </a:solidFill>
              <a:latin typeface="Encode Sans" panose="020B0604020202020204"/>
            </a:endParaRPr>
          </a:p>
        </p:txBody>
      </p:sp>
      <p:sp>
        <p:nvSpPr>
          <p:cNvPr id="3" name="2 Rectángulo redondeado"/>
          <p:cNvSpPr/>
          <p:nvPr/>
        </p:nvSpPr>
        <p:spPr>
          <a:xfrm>
            <a:off x="354833" y="3514298"/>
            <a:ext cx="17469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App Angular</a:t>
            </a:r>
          </a:p>
          <a:p>
            <a:pPr algn="ctr"/>
            <a:r>
              <a:rPr lang="es-ES" b="1" dirty="0" smtClean="0"/>
              <a:t>(</a:t>
            </a:r>
            <a:r>
              <a:rPr lang="es-ES" b="1" dirty="0" err="1" smtClean="0"/>
              <a:t>main</a:t>
            </a:r>
            <a:r>
              <a:rPr lang="es-ES" b="1" dirty="0" smtClean="0"/>
              <a:t>)</a:t>
            </a:r>
            <a:endParaRPr lang="es-AR" b="1" dirty="0"/>
          </a:p>
        </p:txBody>
      </p:sp>
      <p:sp>
        <p:nvSpPr>
          <p:cNvPr id="16" name="15 Rectángulo redondeado"/>
          <p:cNvSpPr/>
          <p:nvPr/>
        </p:nvSpPr>
        <p:spPr>
          <a:xfrm>
            <a:off x="2554399" y="3514297"/>
            <a:ext cx="1853827"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Modulo Raíz</a:t>
            </a:r>
          </a:p>
          <a:p>
            <a:pPr algn="ctr"/>
            <a:r>
              <a:rPr lang="es-ES" b="1" dirty="0" smtClean="0"/>
              <a:t>(</a:t>
            </a:r>
            <a:r>
              <a:rPr lang="es-ES" b="1" dirty="0" err="1" smtClean="0"/>
              <a:t>AppModule</a:t>
            </a:r>
            <a:r>
              <a:rPr lang="es-ES" b="1" dirty="0" smtClean="0"/>
              <a:t>)</a:t>
            </a:r>
            <a:endParaRPr lang="es-AR" b="1" dirty="0"/>
          </a:p>
        </p:txBody>
      </p:sp>
      <p:sp>
        <p:nvSpPr>
          <p:cNvPr id="6" name="5 Llamada de flecha hacia abajo"/>
          <p:cNvSpPr/>
          <p:nvPr/>
        </p:nvSpPr>
        <p:spPr>
          <a:xfrm>
            <a:off x="2554399" y="2613546"/>
            <a:ext cx="1853827" cy="6960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a</a:t>
            </a:r>
            <a:r>
              <a:rPr lang="es-ES" b="1" dirty="0" err="1" smtClean="0"/>
              <a:t>pp.module.ts</a:t>
            </a:r>
            <a:endParaRPr lang="es-AR" b="1" dirty="0"/>
          </a:p>
        </p:txBody>
      </p:sp>
      <p:sp>
        <p:nvSpPr>
          <p:cNvPr id="19" name="18 Rectángulo redondeado"/>
          <p:cNvSpPr/>
          <p:nvPr/>
        </p:nvSpPr>
        <p:spPr>
          <a:xfrm>
            <a:off x="4869970" y="3425588"/>
            <a:ext cx="2308752"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Componente principal</a:t>
            </a:r>
          </a:p>
          <a:p>
            <a:pPr algn="ctr"/>
            <a:r>
              <a:rPr lang="es-ES" b="1" dirty="0" smtClean="0"/>
              <a:t>(</a:t>
            </a:r>
            <a:r>
              <a:rPr lang="es-ES" b="1" dirty="0" err="1" smtClean="0">
                <a:solidFill>
                  <a:schemeClr val="tx1"/>
                </a:solidFill>
              </a:rPr>
              <a:t>AppComponent</a:t>
            </a:r>
            <a:r>
              <a:rPr lang="es-ES" b="1" dirty="0" smtClean="0"/>
              <a:t>)</a:t>
            </a:r>
            <a:endParaRPr lang="es-AR" b="1" dirty="0"/>
          </a:p>
        </p:txBody>
      </p:sp>
      <p:sp>
        <p:nvSpPr>
          <p:cNvPr id="20" name="19 Rectángulo redondeado"/>
          <p:cNvSpPr/>
          <p:nvPr/>
        </p:nvSpPr>
        <p:spPr>
          <a:xfrm>
            <a:off x="10538340" y="5036010"/>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Style</a:t>
            </a:r>
            <a:endParaRPr lang="es-AR" b="1" dirty="0"/>
          </a:p>
        </p:txBody>
      </p:sp>
      <p:sp>
        <p:nvSpPr>
          <p:cNvPr id="21" name="20 Rectángulo redondeado"/>
          <p:cNvSpPr/>
          <p:nvPr/>
        </p:nvSpPr>
        <p:spPr>
          <a:xfrm>
            <a:off x="10538340" y="2074456"/>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Selector</a:t>
            </a:r>
            <a:endParaRPr lang="es-AR" b="1" dirty="0"/>
          </a:p>
        </p:txBody>
      </p:sp>
      <p:sp>
        <p:nvSpPr>
          <p:cNvPr id="22" name="21 Rectángulo redondeado"/>
          <p:cNvSpPr/>
          <p:nvPr/>
        </p:nvSpPr>
        <p:spPr>
          <a:xfrm>
            <a:off x="10538340" y="3609828"/>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Template</a:t>
            </a:r>
            <a:endParaRPr lang="es-AR" b="1" dirty="0"/>
          </a:p>
        </p:txBody>
      </p:sp>
      <p:sp>
        <p:nvSpPr>
          <p:cNvPr id="23" name="22 Rectángulo redondeado"/>
          <p:cNvSpPr/>
          <p:nvPr/>
        </p:nvSpPr>
        <p:spPr>
          <a:xfrm>
            <a:off x="8036247" y="3548421"/>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decorador</a:t>
            </a:r>
            <a:endParaRPr lang="es-AR" b="1" dirty="0"/>
          </a:p>
        </p:txBody>
      </p:sp>
      <p:sp>
        <p:nvSpPr>
          <p:cNvPr id="10" name="9 Abrir llave"/>
          <p:cNvSpPr/>
          <p:nvPr/>
        </p:nvSpPr>
        <p:spPr>
          <a:xfrm>
            <a:off x="9719482" y="1924332"/>
            <a:ext cx="680113" cy="4301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 name="1 Elipse"/>
          <p:cNvSpPr/>
          <p:nvPr/>
        </p:nvSpPr>
        <p:spPr>
          <a:xfrm>
            <a:off x="4869970" y="2238233"/>
            <a:ext cx="4681185" cy="372583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Llamada de flecha hacia arriba"/>
          <p:cNvSpPr/>
          <p:nvPr/>
        </p:nvSpPr>
        <p:spPr>
          <a:xfrm>
            <a:off x="4869970" y="5036010"/>
            <a:ext cx="5189568" cy="1469364"/>
          </a:xfrm>
          <a:prstGeom prst="up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Clase + Decorador (maneja comportamiento)</a:t>
            </a:r>
            <a:endParaRPr lang="es-AR" dirty="0"/>
          </a:p>
        </p:txBody>
      </p:sp>
    </p:spTree>
    <p:extLst>
      <p:ext uri="{BB962C8B-B14F-4D97-AF65-F5344CB8AC3E}">
        <p14:creationId xmlns:p14="http://schemas.microsoft.com/office/powerpoint/2010/main" val="2529142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grpSp>
        <p:nvGrpSpPr>
          <p:cNvPr id="3" name="2 Grupo"/>
          <p:cNvGrpSpPr/>
          <p:nvPr/>
        </p:nvGrpSpPr>
        <p:grpSpPr>
          <a:xfrm>
            <a:off x="124844" y="2920608"/>
            <a:ext cx="3478158" cy="3193564"/>
            <a:chOff x="506988" y="2729532"/>
            <a:chExt cx="4228786" cy="3684896"/>
          </a:xfrm>
        </p:grpSpPr>
        <p:sp>
          <p:nvSpPr>
            <p:cNvPr id="2" name="1 Rectángulo"/>
            <p:cNvSpPr/>
            <p:nvPr/>
          </p:nvSpPr>
          <p:spPr>
            <a:xfrm>
              <a:off x="506988" y="2729532"/>
              <a:ext cx="4228786" cy="368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7" name="6 Rectángulo redondeado"/>
            <p:cNvSpPr/>
            <p:nvPr/>
          </p:nvSpPr>
          <p:spPr>
            <a:xfrm>
              <a:off x="2879677" y="5281653"/>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Style</a:t>
              </a:r>
              <a:endParaRPr lang="es-AR" b="1" dirty="0"/>
            </a:p>
          </p:txBody>
        </p:sp>
        <p:sp>
          <p:nvSpPr>
            <p:cNvPr id="8" name="7 Rectángulo redondeado"/>
            <p:cNvSpPr/>
            <p:nvPr/>
          </p:nvSpPr>
          <p:spPr>
            <a:xfrm>
              <a:off x="2879677" y="3220864"/>
              <a:ext cx="1514908" cy="5049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Selector</a:t>
              </a:r>
              <a:endParaRPr lang="es-AR" b="1" dirty="0"/>
            </a:p>
          </p:txBody>
        </p:sp>
        <p:sp>
          <p:nvSpPr>
            <p:cNvPr id="9" name="8 Rectángulo redondeado"/>
            <p:cNvSpPr/>
            <p:nvPr/>
          </p:nvSpPr>
          <p:spPr>
            <a:xfrm>
              <a:off x="2879677" y="4230792"/>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err="1" smtClean="0"/>
                <a:t>Template</a:t>
              </a:r>
              <a:endParaRPr lang="es-AR" b="1" dirty="0"/>
            </a:p>
          </p:txBody>
        </p:sp>
        <p:sp>
          <p:nvSpPr>
            <p:cNvPr id="10" name="9 Rectángulo redondeado"/>
            <p:cNvSpPr/>
            <p:nvPr/>
          </p:nvSpPr>
          <p:spPr>
            <a:xfrm>
              <a:off x="636632" y="4248421"/>
              <a:ext cx="1693596" cy="61986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decorador</a:t>
              </a:r>
              <a:endParaRPr lang="es-AR" b="1" dirty="0"/>
            </a:p>
          </p:txBody>
        </p:sp>
        <p:sp>
          <p:nvSpPr>
            <p:cNvPr id="12" name="11 Abrir llave"/>
            <p:cNvSpPr/>
            <p:nvPr/>
          </p:nvSpPr>
          <p:spPr>
            <a:xfrm>
              <a:off x="2330228" y="2827387"/>
              <a:ext cx="549449" cy="3461931"/>
            </a:xfrm>
            <a:prstGeom prst="leftBr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pSp>
      <p:sp>
        <p:nvSpPr>
          <p:cNvPr id="13" name="12 Llamada de flecha hacia abajo"/>
          <p:cNvSpPr/>
          <p:nvPr/>
        </p:nvSpPr>
        <p:spPr>
          <a:xfrm>
            <a:off x="2258421" y="1910687"/>
            <a:ext cx="2728419" cy="807590"/>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2000" b="1" dirty="0" smtClean="0">
                <a:latin typeface="Encode Sans" panose="020B0604020202020204"/>
                <a:ea typeface="Calibri" panose="020F0502020204030204" pitchFamily="34" charset="0"/>
              </a:rPr>
              <a:t>Componente</a:t>
            </a:r>
            <a:endParaRPr lang="es-AR" b="1" dirty="0"/>
          </a:p>
        </p:txBody>
      </p:sp>
      <p:grpSp>
        <p:nvGrpSpPr>
          <p:cNvPr id="4" name="3 Grupo"/>
          <p:cNvGrpSpPr/>
          <p:nvPr/>
        </p:nvGrpSpPr>
        <p:grpSpPr>
          <a:xfrm>
            <a:off x="3643946" y="2920608"/>
            <a:ext cx="3875964" cy="3193564"/>
            <a:chOff x="4858602" y="2729532"/>
            <a:chExt cx="4258357" cy="3684896"/>
          </a:xfrm>
        </p:grpSpPr>
        <p:sp>
          <p:nvSpPr>
            <p:cNvPr id="15" name="14 Rectángulo"/>
            <p:cNvSpPr/>
            <p:nvPr/>
          </p:nvSpPr>
          <p:spPr>
            <a:xfrm>
              <a:off x="4858602" y="2729532"/>
              <a:ext cx="4258357" cy="368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16" name="15 Rectángulo redondeado"/>
            <p:cNvSpPr/>
            <p:nvPr/>
          </p:nvSpPr>
          <p:spPr>
            <a:xfrm>
              <a:off x="7260863" y="5281653"/>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Métodos</a:t>
              </a:r>
              <a:endParaRPr lang="es-AR" b="1" dirty="0"/>
            </a:p>
          </p:txBody>
        </p:sp>
        <p:sp>
          <p:nvSpPr>
            <p:cNvPr id="17" name="16 Rectángulo redondeado"/>
            <p:cNvSpPr/>
            <p:nvPr/>
          </p:nvSpPr>
          <p:spPr>
            <a:xfrm>
              <a:off x="7260863" y="3220864"/>
              <a:ext cx="1514908" cy="5049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Atributos</a:t>
              </a:r>
              <a:endParaRPr lang="es-AR" b="1" dirty="0"/>
            </a:p>
          </p:txBody>
        </p:sp>
        <p:sp>
          <p:nvSpPr>
            <p:cNvPr id="18" name="17 Rectángulo redondeado"/>
            <p:cNvSpPr/>
            <p:nvPr/>
          </p:nvSpPr>
          <p:spPr>
            <a:xfrm>
              <a:off x="7260863" y="4230792"/>
              <a:ext cx="169206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Constructor</a:t>
              </a:r>
              <a:endParaRPr lang="es-AR" b="1" dirty="0"/>
            </a:p>
          </p:txBody>
        </p:sp>
        <p:sp>
          <p:nvSpPr>
            <p:cNvPr id="19" name="18 Rectángulo redondeado"/>
            <p:cNvSpPr/>
            <p:nvPr/>
          </p:nvSpPr>
          <p:spPr>
            <a:xfrm>
              <a:off x="5017818" y="4248421"/>
              <a:ext cx="1514908" cy="6198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clase</a:t>
              </a:r>
              <a:endParaRPr lang="es-AR" b="1" dirty="0"/>
            </a:p>
          </p:txBody>
        </p:sp>
        <p:sp>
          <p:nvSpPr>
            <p:cNvPr id="20" name="19 Abrir llave"/>
            <p:cNvSpPr/>
            <p:nvPr/>
          </p:nvSpPr>
          <p:spPr>
            <a:xfrm>
              <a:off x="6711414" y="2827387"/>
              <a:ext cx="549449" cy="3461931"/>
            </a:xfrm>
            <a:prstGeom prst="leftBr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7792872" y="4470082"/>
            <a:ext cx="832513" cy="415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17874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3" name="12 Llamada de flecha hacia abajo"/>
          <p:cNvSpPr/>
          <p:nvPr/>
        </p:nvSpPr>
        <p:spPr>
          <a:xfrm>
            <a:off x="1352946" y="1910687"/>
            <a:ext cx="2728419" cy="807590"/>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2000" b="1" dirty="0" smtClean="0">
                <a:latin typeface="Encode Sans" panose="020B0604020202020204"/>
                <a:ea typeface="Calibri" panose="020F0502020204030204" pitchFamily="34" charset="0"/>
              </a:rPr>
              <a:t>Componente</a:t>
            </a:r>
            <a:endParaRPr lang="es-AR" b="1" dirty="0"/>
          </a:p>
        </p:txBody>
      </p:sp>
      <p:sp>
        <p:nvSpPr>
          <p:cNvPr id="15" name="14 Rectángulo"/>
          <p:cNvSpPr/>
          <p:nvPr/>
        </p:nvSpPr>
        <p:spPr>
          <a:xfrm>
            <a:off x="562026" y="2908796"/>
            <a:ext cx="4132803" cy="35865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19" name="18 Rectángulo redondeado"/>
          <p:cNvSpPr/>
          <p:nvPr/>
        </p:nvSpPr>
        <p:spPr>
          <a:xfrm>
            <a:off x="706945" y="3188447"/>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5813946" y="4186124"/>
            <a:ext cx="1787857" cy="88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21 Rectángulo redondeado"/>
          <p:cNvSpPr/>
          <p:nvPr/>
        </p:nvSpPr>
        <p:spPr>
          <a:xfrm>
            <a:off x="2717155" y="3185593"/>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5" name="24 Rectángulo redondeado"/>
          <p:cNvSpPr/>
          <p:nvPr/>
        </p:nvSpPr>
        <p:spPr>
          <a:xfrm>
            <a:off x="706944" y="4286464"/>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6" name="25 Rectángulo redondeado"/>
          <p:cNvSpPr/>
          <p:nvPr/>
        </p:nvSpPr>
        <p:spPr>
          <a:xfrm>
            <a:off x="2717154" y="4283610"/>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7" name="26 Rectángulo redondeado"/>
          <p:cNvSpPr/>
          <p:nvPr/>
        </p:nvSpPr>
        <p:spPr>
          <a:xfrm>
            <a:off x="706945" y="5278829"/>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8" name="27 Rectángulo redondeado"/>
          <p:cNvSpPr/>
          <p:nvPr/>
        </p:nvSpPr>
        <p:spPr>
          <a:xfrm>
            <a:off x="2717155" y="5275975"/>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Tree>
    <p:extLst>
      <p:ext uri="{BB962C8B-B14F-4D97-AF65-F5344CB8AC3E}">
        <p14:creationId xmlns:p14="http://schemas.microsoft.com/office/powerpoint/2010/main" val="41965868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5" name="14 Rectángulo"/>
          <p:cNvSpPr/>
          <p:nvPr/>
        </p:nvSpPr>
        <p:spPr>
          <a:xfrm>
            <a:off x="592280" y="3111637"/>
            <a:ext cx="4132803" cy="20960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smtClean="0"/>
              <a:t>Creación de componentes</a:t>
            </a:r>
          </a:p>
          <a:p>
            <a:pPr algn="ctr"/>
            <a:endParaRPr lang="es-ES" dirty="0" smtClean="0"/>
          </a:p>
          <a:p>
            <a:pPr algn="ctr"/>
            <a:endParaRPr lang="es-ES" dirty="0" smtClean="0"/>
          </a:p>
          <a:p>
            <a:pPr algn="ctr"/>
            <a:r>
              <a:rPr lang="es-ES" sz="5400" dirty="0" smtClean="0"/>
              <a:t>/</a:t>
            </a:r>
            <a:endParaRPr lang="es-ES" dirty="0" smtClean="0"/>
          </a:p>
          <a:p>
            <a:pPr algn="ctr"/>
            <a:endParaRPr lang="es-ES" dirty="0"/>
          </a:p>
          <a:p>
            <a:pPr algn="ctr"/>
            <a:endParaRPr lang="es-ES" dirty="0" smtClean="0"/>
          </a:p>
          <a:p>
            <a:pPr algn="ctr"/>
            <a:endParaRPr lang="es-AR" dirty="0"/>
          </a:p>
        </p:txBody>
      </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5800299" y="3934538"/>
            <a:ext cx="1651380" cy="88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redondeado"/>
          <p:cNvSpPr/>
          <p:nvPr/>
        </p:nvSpPr>
        <p:spPr>
          <a:xfrm>
            <a:off x="816124" y="3376630"/>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Manual</a:t>
            </a:r>
            <a:endParaRPr lang="es-AR" b="1" dirty="0"/>
          </a:p>
        </p:txBody>
      </p:sp>
      <p:sp>
        <p:nvSpPr>
          <p:cNvPr id="27" name="26 Rectángulo redondeado"/>
          <p:cNvSpPr/>
          <p:nvPr/>
        </p:nvSpPr>
        <p:spPr>
          <a:xfrm>
            <a:off x="2896041" y="3376630"/>
            <a:ext cx="1599527"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Automática</a:t>
            </a:r>
          </a:p>
          <a:p>
            <a:pPr algn="ctr"/>
            <a:r>
              <a:rPr lang="es-ES" b="1" dirty="0"/>
              <a:t>C</a:t>
            </a:r>
            <a:r>
              <a:rPr lang="es-ES" b="1" dirty="0" smtClean="0"/>
              <a:t>LI</a:t>
            </a:r>
            <a:endParaRPr lang="es-AR" b="1" dirty="0"/>
          </a:p>
        </p:txBody>
      </p:sp>
      <p:sp>
        <p:nvSpPr>
          <p:cNvPr id="14" name="13 Rectángulo"/>
          <p:cNvSpPr/>
          <p:nvPr/>
        </p:nvSpPr>
        <p:spPr>
          <a:xfrm>
            <a:off x="9220428" y="2939900"/>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6" name="15 Rectángulo"/>
          <p:cNvSpPr/>
          <p:nvPr/>
        </p:nvSpPr>
        <p:spPr>
          <a:xfrm>
            <a:off x="10350322" y="2947806"/>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7" name="16 Rectángulo"/>
          <p:cNvSpPr/>
          <p:nvPr/>
        </p:nvSpPr>
        <p:spPr>
          <a:xfrm>
            <a:off x="9220428" y="5180411"/>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8" name="17 Rectángulo"/>
          <p:cNvSpPr/>
          <p:nvPr/>
        </p:nvSpPr>
        <p:spPr>
          <a:xfrm>
            <a:off x="10350321" y="5002987"/>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Tree>
    <p:extLst>
      <p:ext uri="{BB962C8B-B14F-4D97-AF65-F5344CB8AC3E}">
        <p14:creationId xmlns:p14="http://schemas.microsoft.com/office/powerpoint/2010/main" val="3076622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Creando un C</a:t>
            </a:r>
            <a:r>
              <a:rPr lang="es-419" sz="4000" b="1" dirty="0" smtClean="0">
                <a:solidFill>
                  <a:srgbClr val="0070C0"/>
                </a:solidFill>
                <a:latin typeface="Georgia"/>
                <a:ea typeface="Georgia"/>
                <a:cs typeface="Georgia"/>
                <a:sym typeface="Georgia"/>
              </a:rPr>
              <a:t>omponente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709362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Creando un componente en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El ejercicio va a consistir en que se creara un componente </a:t>
            </a:r>
            <a:r>
              <a:rPr lang="es-ES" b="1" dirty="0" smtClean="0"/>
              <a:t>Empleados</a:t>
            </a:r>
            <a:r>
              <a:rPr lang="es-ES" dirty="0" smtClean="0"/>
              <a:t> y dentro de este generaremos otro componente llamado </a:t>
            </a:r>
            <a:r>
              <a:rPr lang="es-ES" b="1" dirty="0" smtClean="0"/>
              <a:t>empleado</a:t>
            </a:r>
            <a:endParaRPr lang="es-AR" b="1" dirty="0"/>
          </a:p>
        </p:txBody>
      </p:sp>
      <p:sp>
        <p:nvSpPr>
          <p:cNvPr id="7" name="6 Cubo"/>
          <p:cNvSpPr/>
          <p:nvPr/>
        </p:nvSpPr>
        <p:spPr>
          <a:xfrm>
            <a:off x="1875163" y="3620915"/>
            <a:ext cx="3461112" cy="3066488"/>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smtClean="0"/>
              <a:t>Empleados</a:t>
            </a:r>
          </a:p>
          <a:p>
            <a:pPr algn="ctr"/>
            <a:endParaRPr lang="es-ES" sz="2400" b="1" dirty="0" smtClean="0"/>
          </a:p>
          <a:p>
            <a:pPr algn="ctr"/>
            <a:endParaRPr lang="es-ES" sz="2400" b="1" dirty="0"/>
          </a:p>
          <a:p>
            <a:pPr algn="ctr"/>
            <a:endParaRPr lang="es-ES" sz="2400" b="1" dirty="0" smtClean="0"/>
          </a:p>
          <a:p>
            <a:pPr algn="ctr"/>
            <a:endParaRPr lang="es-ES" sz="2400" b="1" dirty="0"/>
          </a:p>
          <a:p>
            <a:pPr algn="ctr"/>
            <a:endParaRPr lang="es-AR" dirty="0"/>
          </a:p>
        </p:txBody>
      </p:sp>
      <p:sp>
        <p:nvSpPr>
          <p:cNvPr id="8" name="7 Rectángulo redondeado"/>
          <p:cNvSpPr/>
          <p:nvPr/>
        </p:nvSpPr>
        <p:spPr>
          <a:xfrm>
            <a:off x="2208191" y="4946658"/>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Empleado</a:t>
            </a:r>
            <a:endParaRPr lang="es-AR" b="1" dirty="0"/>
          </a:p>
        </p:txBody>
      </p:sp>
      <p:sp>
        <p:nvSpPr>
          <p:cNvPr id="9" name="8 Rectángulo redondeado"/>
          <p:cNvSpPr/>
          <p:nvPr/>
        </p:nvSpPr>
        <p:spPr>
          <a:xfrm>
            <a:off x="128256" y="3620915"/>
            <a:ext cx="1599527" cy="7830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b="1" dirty="0" smtClean="0"/>
              <a:t>Empleados</a:t>
            </a:r>
            <a:endParaRPr lang="es-AR" b="1" dirty="0"/>
          </a:p>
        </p:txBody>
      </p:sp>
      <p:sp>
        <p:nvSpPr>
          <p:cNvPr id="12" name="11 Multidocumento"/>
          <p:cNvSpPr/>
          <p:nvPr/>
        </p:nvSpPr>
        <p:spPr>
          <a:xfrm>
            <a:off x="8816184" y="3723210"/>
            <a:ext cx="1569762" cy="286319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13" name="12 Flecha derecha"/>
          <p:cNvSpPr/>
          <p:nvPr/>
        </p:nvSpPr>
        <p:spPr>
          <a:xfrm>
            <a:off x="4940491" y="4613050"/>
            <a:ext cx="3439234" cy="667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Agregar en nuestra App</a:t>
            </a:r>
            <a:endParaRPr lang="es-AR" b="1" dirty="0">
              <a:solidFill>
                <a:schemeClr val="tx1"/>
              </a:solidFill>
            </a:endParaRPr>
          </a:p>
        </p:txBody>
      </p:sp>
      <p:sp>
        <p:nvSpPr>
          <p:cNvPr id="10" name="9 Flecha doblada hacia arriba"/>
          <p:cNvSpPr/>
          <p:nvPr/>
        </p:nvSpPr>
        <p:spPr>
          <a:xfrm rot="5400000">
            <a:off x="668740" y="4572000"/>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Rectángulo redondeado"/>
          <p:cNvSpPr/>
          <p:nvPr/>
        </p:nvSpPr>
        <p:spPr>
          <a:xfrm>
            <a:off x="2805955" y="5800494"/>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Empleado</a:t>
            </a:r>
            <a:endParaRPr lang="es-AR" b="1" dirty="0"/>
          </a:p>
        </p:txBody>
      </p:sp>
    </p:spTree>
    <p:extLst>
      <p:ext uri="{BB962C8B-B14F-4D97-AF65-F5344CB8AC3E}">
        <p14:creationId xmlns:p14="http://schemas.microsoft.com/office/powerpoint/2010/main" val="1681741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647152"/>
            <a:ext cx="11131990" cy="5094842"/>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Creando un componente en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Comenzamos por generar un directorio </a:t>
            </a:r>
            <a:r>
              <a:rPr lang="es-ES" b="1" dirty="0" smtClean="0"/>
              <a:t>empleados</a:t>
            </a:r>
            <a:r>
              <a:rPr lang="es-ES" dirty="0" smtClean="0"/>
              <a:t> dentro de </a:t>
            </a:r>
            <a:r>
              <a:rPr lang="es-ES" b="1" dirty="0" err="1" smtClean="0"/>
              <a:t>src</a:t>
            </a:r>
            <a:r>
              <a:rPr lang="es-ES" b="1" dirty="0" smtClean="0"/>
              <a:t>-&gt;</a:t>
            </a:r>
            <a:r>
              <a:rPr lang="es-ES" b="1" dirty="0" err="1" smtClean="0"/>
              <a:t>app</a:t>
            </a:r>
            <a:r>
              <a:rPr lang="es-ES" b="1" dirty="0" smtClean="0"/>
              <a:t>.</a:t>
            </a:r>
            <a:endParaRPr lang="es-ES" b="1" dirty="0"/>
          </a:p>
          <a:p>
            <a:pPr marL="285750" indent="-285750">
              <a:buFont typeface="Arial" pitchFamily="34" charset="0"/>
              <a:buChar char="•"/>
            </a:pPr>
            <a:endParaRPr lang="es-ES" b="1" dirty="0" smtClean="0"/>
          </a:p>
          <a:p>
            <a:pPr marL="285750" indent="-285750">
              <a:buFont typeface="Arial" pitchFamily="34" charset="0"/>
              <a:buChar char="•"/>
            </a:pPr>
            <a:endParaRPr lang="es-ES" b="1" dirty="0" smtClean="0"/>
          </a:p>
          <a:p>
            <a:pPr marL="285750" indent="-285750">
              <a:buFont typeface="Arial" pitchFamily="34" charset="0"/>
              <a:buChar char="•"/>
            </a:pPr>
            <a:endParaRPr lang="es-ES" b="1" dirty="0"/>
          </a:p>
          <a:p>
            <a:pPr marL="285750" indent="-285750">
              <a:buFont typeface="Arial" pitchFamily="34" charset="0"/>
              <a:buChar char="•"/>
            </a:pPr>
            <a:endParaRPr lang="es-ES" b="1" dirty="0" smtClean="0"/>
          </a:p>
          <a:p>
            <a:endParaRPr lang="es-ES" b="1" dirty="0"/>
          </a:p>
          <a:p>
            <a:pPr marL="285750" indent="-285750">
              <a:buFont typeface="Arial" pitchFamily="34" charset="0"/>
              <a:buChar char="•"/>
            </a:pPr>
            <a:endParaRPr lang="es-ES" b="1" dirty="0"/>
          </a:p>
          <a:p>
            <a:pPr marL="285750" indent="-285750">
              <a:buFont typeface="Arial" pitchFamily="34" charset="0"/>
              <a:buChar char="•"/>
            </a:pPr>
            <a:r>
              <a:rPr lang="es-ES" dirty="0" smtClean="0"/>
              <a:t>A continuación generamos los siguientes archivos que corresponderán a nuestro componente raíz empleados, respetando la nomenclatura que plantea Angular tendríamos lo siguiente:</a:t>
            </a:r>
          </a:p>
          <a:p>
            <a:pPr lvl="1"/>
            <a:endParaRPr lang="es-ES" dirty="0" smtClean="0"/>
          </a:p>
          <a:p>
            <a:pPr lvl="1"/>
            <a:r>
              <a:rPr lang="es-ES" b="1" dirty="0" smtClean="0"/>
              <a:t>empleados.component.css</a:t>
            </a:r>
          </a:p>
          <a:p>
            <a:pPr lvl="1"/>
            <a:endParaRPr lang="es-ES" b="1" dirty="0" smtClean="0"/>
          </a:p>
          <a:p>
            <a:pPr lvl="1"/>
            <a:r>
              <a:rPr lang="es-ES" b="1" dirty="0" smtClean="0"/>
              <a:t>empleados.component.html</a:t>
            </a:r>
          </a:p>
          <a:p>
            <a:pPr lvl="1"/>
            <a:endParaRPr lang="es-ES" b="1" dirty="0" smtClean="0"/>
          </a:p>
          <a:p>
            <a:pPr lvl="1"/>
            <a:r>
              <a:rPr lang="es-ES" b="1" dirty="0" err="1"/>
              <a:t>e</a:t>
            </a:r>
            <a:r>
              <a:rPr lang="es-ES" b="1" dirty="0" err="1" smtClean="0"/>
              <a:t>mpleados.component.ts</a:t>
            </a:r>
            <a:endParaRPr lang="es-ES"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723" y="2922326"/>
            <a:ext cx="5944776" cy="140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422" y="5013201"/>
            <a:ext cx="2821745" cy="180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9600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509484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err="1" smtClean="0"/>
              <a:t>empleados.component.ts</a:t>
            </a:r>
            <a:r>
              <a:rPr lang="es-ES" dirty="0" smtClean="0"/>
              <a:t> redactamos el siguiente código:</a:t>
            </a:r>
          </a:p>
          <a:p>
            <a:endParaRPr lang="es-AR" dirty="0" smtClean="0"/>
          </a:p>
          <a:p>
            <a:r>
              <a:rPr lang="es-AR" dirty="0" smtClean="0"/>
              <a:t>//</a:t>
            </a:r>
            <a:r>
              <a:rPr lang="es-AR" dirty="0"/>
              <a:t>Segundo declaramos nuestro decorador que acompaña </a:t>
            </a:r>
          </a:p>
          <a:p>
            <a:r>
              <a:rPr lang="es-AR" dirty="0"/>
              <a:t>//a la clase</a:t>
            </a:r>
          </a:p>
          <a:p>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//Tercero agregamos referencias a nuestra </a:t>
            </a:r>
            <a:r>
              <a:rPr lang="es-AR" dirty="0" err="1"/>
              <a:t>app</a:t>
            </a:r>
            <a:r>
              <a:rPr lang="es-AR" dirty="0"/>
              <a:t> </a:t>
            </a:r>
          </a:p>
          <a:p>
            <a:r>
              <a:rPr lang="es-AR" dirty="0"/>
              <a:t>//empleados </a:t>
            </a:r>
            <a:r>
              <a:rPr lang="es-AR" dirty="0" err="1"/>
              <a:t>html</a:t>
            </a:r>
            <a:endParaRPr lang="es-AR" dirty="0"/>
          </a:p>
          <a:p>
            <a:r>
              <a:rPr lang="es-AR" dirty="0"/>
              <a:t>selector:'</a:t>
            </a:r>
            <a:r>
              <a:rPr lang="es-AR" dirty="0" err="1"/>
              <a:t>app</a:t>
            </a:r>
            <a:r>
              <a:rPr lang="es-AR" dirty="0"/>
              <a:t>-empleados',</a:t>
            </a:r>
          </a:p>
          <a:p>
            <a:r>
              <a:rPr lang="es-AR" dirty="0" err="1"/>
              <a:t>templateUrl</a:t>
            </a:r>
            <a:r>
              <a:rPr lang="es-AR" dirty="0"/>
              <a:t>:'./empleados.component.html',</a:t>
            </a:r>
          </a:p>
          <a:p>
            <a:r>
              <a:rPr lang="es-AR" dirty="0" err="1"/>
              <a:t>styleUrls</a:t>
            </a:r>
            <a:r>
              <a:rPr lang="es-AR" dirty="0"/>
              <a:t>:['./empleados.component.css']</a:t>
            </a:r>
          </a:p>
          <a:p>
            <a:r>
              <a:rPr lang="es-AR" dirty="0"/>
              <a:t>})</a:t>
            </a:r>
          </a:p>
          <a:p>
            <a:r>
              <a:rPr lang="es-AR" dirty="0"/>
              <a:t/>
            </a:r>
            <a:br>
              <a:rPr lang="es-AR" dirty="0"/>
            </a:br>
            <a:r>
              <a:rPr lang="es-AR" dirty="0"/>
              <a:t>//Primero declaramos nuestra clase </a:t>
            </a:r>
            <a:r>
              <a:rPr lang="es-AR" dirty="0" err="1"/>
              <a:t>raiz</a:t>
            </a:r>
            <a:r>
              <a:rPr lang="es-AR" dirty="0"/>
              <a:t> empleados</a:t>
            </a:r>
          </a:p>
          <a:p>
            <a:r>
              <a:rPr lang="es-AR" dirty="0"/>
              <a:t>//</a:t>
            </a:r>
            <a:r>
              <a:rPr lang="es-AR" dirty="0" err="1"/>
              <a:t>export</a:t>
            </a:r>
            <a:r>
              <a:rPr lang="es-AR" dirty="0"/>
              <a:t> indicamos alcance global</a:t>
            </a:r>
          </a:p>
          <a:p>
            <a:r>
              <a:rPr lang="es-AR" dirty="0" err="1"/>
              <a:t>export</a:t>
            </a:r>
            <a:r>
              <a:rPr lang="es-AR" dirty="0"/>
              <a:t> </a:t>
            </a:r>
            <a:r>
              <a:rPr lang="es-AR" dirty="0" err="1"/>
              <a:t>class</a:t>
            </a:r>
            <a:r>
              <a:rPr lang="es-AR" dirty="0"/>
              <a:t> </a:t>
            </a:r>
            <a:r>
              <a:rPr lang="es-AR" dirty="0" err="1" smtClean="0"/>
              <a:t>EmpleadosComponent</a:t>
            </a:r>
            <a:r>
              <a:rPr lang="es-AR" dirty="0" smtClean="0"/>
              <a:t> {</a:t>
            </a:r>
            <a:r>
              <a:rPr lang="es-AR" dirty="0"/>
              <a:t/>
            </a:r>
            <a:br>
              <a:rPr lang="es-AR" dirty="0"/>
            </a:br>
            <a:r>
              <a:rPr lang="es-AR" dirty="0"/>
              <a:t>}</a:t>
            </a:r>
          </a:p>
          <a:p>
            <a:pPr marL="285750" indent="-285750">
              <a:buFont typeface="Arial" pitchFamily="34" charset="0"/>
              <a:buChar char="•"/>
            </a:pPr>
            <a:endParaRPr lang="es-ES"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083" y="2740002"/>
            <a:ext cx="5689912" cy="394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43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214692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smtClean="0"/>
              <a:t>empleados.component.html</a:t>
            </a:r>
            <a:r>
              <a:rPr lang="es-ES" dirty="0" smtClean="0"/>
              <a:t> redactamos el siguiente código:</a:t>
            </a:r>
          </a:p>
          <a:p>
            <a:endParaRPr lang="es-AR" dirty="0" smtClean="0"/>
          </a:p>
          <a:p>
            <a:r>
              <a:rPr lang="es-AR" dirty="0"/>
              <a:t>&lt;!--Agregamos el código </a:t>
            </a:r>
            <a:r>
              <a:rPr lang="es-AR" dirty="0" err="1"/>
              <a:t>html</a:t>
            </a:r>
            <a:r>
              <a:rPr lang="es-AR" dirty="0"/>
              <a:t> que se desea </a:t>
            </a:r>
          </a:p>
          <a:p>
            <a:r>
              <a:rPr lang="es-AR" dirty="0"/>
              <a:t>mostrar en el </a:t>
            </a:r>
            <a:r>
              <a:rPr lang="es-AR" dirty="0" err="1"/>
              <a:t>component</a:t>
            </a:r>
            <a:r>
              <a:rPr lang="es-AR" dirty="0"/>
              <a:t> --&gt;</a:t>
            </a:r>
          </a:p>
          <a:p>
            <a:r>
              <a:rPr lang="es-AR" dirty="0"/>
              <a:t>&lt;h1&gt;Componente </a:t>
            </a:r>
            <a:r>
              <a:rPr lang="es-AR" dirty="0" err="1"/>
              <a:t>Raiz</a:t>
            </a:r>
            <a:r>
              <a:rPr lang="es-AR" dirty="0"/>
              <a:t>&lt;/h1&gt;</a:t>
            </a:r>
          </a:p>
          <a:p>
            <a:r>
              <a:rPr lang="es-AR" dirty="0"/>
              <a:t>&lt;h2&gt;Empleados de la empresa&lt;/h2</a:t>
            </a:r>
            <a:r>
              <a:rPr lang="es-AR" dirty="0" smtClean="0"/>
              <a:t>&gt;</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718" y="3815850"/>
            <a:ext cx="8386435" cy="283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1351128" y="4200749"/>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887044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44947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¿Por qué utilizar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smtClean="0"/>
              <a:t>Se desarrollo de aplicaciones es rápida al igual que la navegación que se logra en ella.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Es modular lo que nos permite la reutilización de códigos.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Fácil mantenimiento por utilizar tecnología MVC y Componentes.</a:t>
            </a:r>
            <a:endParaRPr lang="es-ES"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Es multiplataforma.</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Futuro estable.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Gran soporte de herramientas y una comunidad muy activa.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Creciente demanda.</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4403" y="3528237"/>
            <a:ext cx="3026980" cy="242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417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342981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smtClean="0"/>
              <a:t>empleados.component.css</a:t>
            </a:r>
            <a:r>
              <a:rPr lang="es-ES" dirty="0" smtClean="0"/>
              <a:t> redactamos el siguiente código:</a:t>
            </a:r>
          </a:p>
          <a:p>
            <a:endParaRPr lang="es-AR" dirty="0" smtClean="0"/>
          </a:p>
          <a:p>
            <a:r>
              <a:rPr lang="es-ES" dirty="0"/>
              <a:t>/*Agregamos los respectivos estilos para las </a:t>
            </a:r>
          </a:p>
          <a:p>
            <a:r>
              <a:rPr lang="es-ES" dirty="0"/>
              <a:t>etiquetas deseadas*/</a:t>
            </a:r>
          </a:p>
          <a:p>
            <a:r>
              <a:rPr lang="es-ES" dirty="0"/>
              <a:t>h1 {</a:t>
            </a:r>
          </a:p>
          <a:p>
            <a:r>
              <a:rPr lang="es-ES" dirty="0"/>
              <a:t>    color: </a:t>
            </a:r>
            <a:r>
              <a:rPr lang="es-ES" dirty="0" err="1"/>
              <a:t>blue</a:t>
            </a:r>
            <a:r>
              <a:rPr lang="es-ES" dirty="0"/>
              <a:t>;</a:t>
            </a:r>
          </a:p>
          <a:p>
            <a:r>
              <a:rPr lang="es-ES" dirty="0"/>
              <a:t>}</a:t>
            </a:r>
          </a:p>
          <a:p>
            <a:r>
              <a:rPr lang="es-ES" dirty="0"/>
              <a:t/>
            </a:r>
            <a:br>
              <a:rPr lang="es-ES" dirty="0"/>
            </a:br>
            <a:r>
              <a:rPr lang="es-ES" dirty="0"/>
              <a:t>h2 {</a:t>
            </a:r>
          </a:p>
          <a:p>
            <a:r>
              <a:rPr lang="es-ES" dirty="0"/>
              <a:t>    color: red;</a:t>
            </a:r>
          </a:p>
          <a:p>
            <a:r>
              <a:rPr lang="es-ES" dirty="0"/>
              <a:t>}</a:t>
            </a:r>
          </a:p>
          <a:p>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316" y="2839375"/>
            <a:ext cx="7443188" cy="386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2047164" y="5269454"/>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31805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Registrar una App</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147563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3143210"/>
          </a:xfrm>
          <a:prstGeom prst="rect">
            <a:avLst/>
          </a:prstGeom>
          <a:noFill/>
          <a:ln>
            <a:noFill/>
          </a:ln>
        </p:spPr>
        <p:txBody>
          <a:bodyPr spcFirstLastPara="1" wrap="square" lIns="121900" tIns="121900" rIns="121900" bIns="121900" anchor="ctr" anchorCtr="0">
            <a:noAutofit/>
          </a:bodyPr>
          <a:lstStyle/>
          <a:p>
            <a:r>
              <a:rPr lang="es-ES" dirty="0" smtClean="0"/>
              <a:t>Para poder utilizar un nuevo </a:t>
            </a:r>
            <a:r>
              <a:rPr lang="es-ES" dirty="0" err="1" smtClean="0"/>
              <a:t>component</a:t>
            </a:r>
            <a:r>
              <a:rPr lang="es-ES" dirty="0" smtClean="0"/>
              <a:t> en Angular se los debe de registrar y al mismo se lo hace dentro del archivo </a:t>
            </a:r>
            <a:r>
              <a:rPr lang="es-ES" b="1" u="sng" dirty="0" err="1" smtClean="0"/>
              <a:t>app.module.ts</a:t>
            </a:r>
            <a:r>
              <a:rPr lang="es-ES" dirty="0" smtClean="0"/>
              <a:t> donde deberemos de agregar el siguiente código a continuación de la declaración de nuestro componente principal:</a:t>
            </a:r>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r>
              <a:rPr lang="es-AR" dirty="0"/>
              <a:t>, </a:t>
            </a:r>
            <a:r>
              <a:rPr lang="es-AR" b="1" u="sng" dirty="0" err="1"/>
              <a:t>EmpleadosComponent</a:t>
            </a:r>
            <a:endParaRPr lang="es-AR" b="1" u="sng" dirty="0"/>
          </a:p>
          <a:p>
            <a:r>
              <a:rPr lang="es-AR" dirty="0"/>
              <a:t>  ],</a:t>
            </a:r>
          </a:p>
          <a:p>
            <a:r>
              <a:rPr lang="es-AR" dirty="0"/>
              <a:t>  </a:t>
            </a:r>
            <a:r>
              <a:rPr lang="es-AR" dirty="0" err="1"/>
              <a:t>imports</a:t>
            </a:r>
            <a:r>
              <a:rPr lang="es-AR" dirty="0"/>
              <a:t>: [</a:t>
            </a:r>
          </a:p>
          <a:p>
            <a:r>
              <a:rPr lang="es-AR" dirty="0"/>
              <a:t>    </a:t>
            </a:r>
            <a:r>
              <a:rPr lang="es-AR" dirty="0" err="1"/>
              <a:t>BrowserModule</a:t>
            </a:r>
            <a:endParaRPr lang="es-AR" dirty="0"/>
          </a:p>
          <a:p>
            <a:r>
              <a:rPr lang="es-AR"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044" y="4005688"/>
            <a:ext cx="9136452" cy="26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1446662" y="5138385"/>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58837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2"/>
            <a:ext cx="11131990" cy="2854919"/>
          </a:xfrm>
          <a:prstGeom prst="rect">
            <a:avLst/>
          </a:prstGeom>
          <a:noFill/>
          <a:ln>
            <a:noFill/>
          </a:ln>
        </p:spPr>
        <p:txBody>
          <a:bodyPr spcFirstLastPara="1" wrap="square" lIns="121900" tIns="121900" rIns="121900" bIns="121900" anchor="ctr" anchorCtr="0">
            <a:noAutofit/>
          </a:bodyPr>
          <a:lstStyle/>
          <a:p>
            <a:r>
              <a:rPr lang="es-ES" dirty="0" smtClean="0"/>
              <a:t>A continuación para probar si nuestro componente raíz de </a:t>
            </a:r>
            <a:r>
              <a:rPr lang="es-ES" b="1" dirty="0" smtClean="0"/>
              <a:t>empleados </a:t>
            </a:r>
            <a:r>
              <a:rPr lang="es-ES" dirty="0" smtClean="0"/>
              <a:t>funciona lo agregaremos dentro de nuestro archivo principal de nuestra </a:t>
            </a:r>
            <a:r>
              <a:rPr lang="es-ES" dirty="0" err="1" smtClean="0"/>
              <a:t>app</a:t>
            </a:r>
            <a:r>
              <a:rPr lang="es-ES" dirty="0" smtClean="0"/>
              <a:t> llamado </a:t>
            </a:r>
            <a:r>
              <a:rPr lang="es-ES" b="1" u="sng" dirty="0" smtClean="0"/>
              <a:t>app.component.html</a:t>
            </a:r>
            <a:r>
              <a:rPr lang="es-ES" dirty="0" smtClean="0"/>
              <a:t> donde deberemos de poder ver </a:t>
            </a:r>
          </a:p>
          <a:p>
            <a:r>
              <a:rPr lang="es-ES" dirty="0" smtClean="0"/>
              <a:t>sobre el lienzo la programación que se realizo sobre este nuevo </a:t>
            </a:r>
          </a:p>
          <a:p>
            <a:r>
              <a:rPr lang="es-ES" dirty="0" smtClean="0"/>
              <a:t>componente:</a:t>
            </a:r>
          </a:p>
          <a:p>
            <a:r>
              <a:rPr lang="es-AR" dirty="0"/>
              <a:t/>
            </a:r>
            <a:br>
              <a:rPr lang="es-AR" dirty="0"/>
            </a:br>
            <a:r>
              <a:rPr lang="es-ES" dirty="0"/>
              <a:t/>
            </a:r>
            <a:br>
              <a:rPr lang="es-ES" dirty="0"/>
            </a:br>
            <a:r>
              <a:rPr lang="es-ES" dirty="0"/>
              <a:t>&lt;!--Agregamos referencia a </a:t>
            </a:r>
            <a:endParaRPr lang="es-ES" dirty="0" smtClean="0"/>
          </a:p>
          <a:p>
            <a:r>
              <a:rPr lang="es-ES" dirty="0" smtClean="0"/>
              <a:t>nuestro </a:t>
            </a:r>
            <a:r>
              <a:rPr lang="es-ES" dirty="0"/>
              <a:t>nuevo componente--&gt;</a:t>
            </a:r>
          </a:p>
          <a:p>
            <a:r>
              <a:rPr lang="es-ES" dirty="0"/>
              <a:t>&lt;</a:t>
            </a:r>
            <a:r>
              <a:rPr lang="es-ES" dirty="0" err="1"/>
              <a:t>app</a:t>
            </a:r>
            <a:r>
              <a:rPr lang="es-ES" dirty="0"/>
              <a:t>-empleados&gt;&lt;/</a:t>
            </a:r>
            <a:r>
              <a:rPr lang="es-ES" dirty="0" err="1"/>
              <a:t>app</a:t>
            </a:r>
            <a:r>
              <a:rPr lang="es-ES" dirty="0"/>
              <a:t>-empleados&gt;</a:t>
            </a:r>
          </a:p>
          <a:p>
            <a:endParaRPr lang="es-ES" dirty="0"/>
          </a:p>
        </p:txBody>
      </p:sp>
      <p:sp>
        <p:nvSpPr>
          <p:cNvPr id="8" name="7 Flecha doblada hacia arriba"/>
          <p:cNvSpPr/>
          <p:nvPr/>
        </p:nvSpPr>
        <p:spPr>
          <a:xfrm rot="5400000">
            <a:off x="2419772" y="4332067"/>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671" y="2843327"/>
            <a:ext cx="36195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885" y="2720291"/>
            <a:ext cx="4551115" cy="397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H="1" flipV="1">
            <a:off x="7096836" y="5788259"/>
            <a:ext cx="986335" cy="6944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389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Generando componente empleado que depende de componente </a:t>
            </a:r>
            <a:r>
              <a:rPr lang="es-AR" sz="4000" b="1" dirty="0" err="1" smtClean="0">
                <a:solidFill>
                  <a:srgbClr val="0070C0"/>
                </a:solidFill>
                <a:latin typeface="Georgia"/>
                <a:ea typeface="Georgia"/>
                <a:cs typeface="Georgia"/>
                <a:sym typeface="Georgia"/>
              </a:rPr>
              <a:t>raiz</a:t>
            </a:r>
            <a:r>
              <a:rPr lang="es-AR" sz="4000" b="1" dirty="0" smtClean="0">
                <a:solidFill>
                  <a:srgbClr val="0070C0"/>
                </a:solidFill>
                <a:latin typeface="Georgia"/>
                <a:ea typeface="Georgia"/>
                <a:cs typeface="Georgia"/>
                <a:sym typeface="Georgia"/>
              </a:rPr>
              <a:t> empleados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8208826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4"/>
            <a:ext cx="11131990" cy="3771004"/>
          </a:xfrm>
          <a:prstGeom prst="rect">
            <a:avLst/>
          </a:prstGeom>
          <a:noFill/>
          <a:ln>
            <a:noFill/>
          </a:ln>
        </p:spPr>
        <p:txBody>
          <a:bodyPr spcFirstLastPara="1" wrap="square" lIns="121900" tIns="121900" rIns="121900" bIns="121900" anchor="ctr" anchorCtr="0">
            <a:noAutofit/>
          </a:bodyPr>
          <a:lstStyle/>
          <a:p>
            <a:r>
              <a:rPr lang="es-ES" dirty="0" smtClean="0"/>
              <a:t>Para automatizar nuestra generación de los componentes lo que se hará es automatizar dicha tarea mediante la línea de comando CLI.</a:t>
            </a:r>
          </a:p>
          <a:p>
            <a:pPr marL="285750" indent="-285750">
              <a:buFont typeface="Arial" pitchFamily="34" charset="0"/>
              <a:buChar char="•"/>
            </a:pPr>
            <a:endParaRPr lang="es-ES" dirty="0" smtClean="0"/>
          </a:p>
          <a:p>
            <a:pPr marL="285750" indent="-285750">
              <a:buFont typeface="Arial" pitchFamily="34" charset="0"/>
              <a:buChar char="•"/>
            </a:pPr>
            <a:r>
              <a:rPr lang="es-ES" dirty="0" smtClean="0"/>
              <a:t>Abriremos una nueva terminal dentro de nuestro </a:t>
            </a:r>
            <a:r>
              <a:rPr lang="es-ES" dirty="0" err="1" smtClean="0"/>
              <a:t>VSCode</a:t>
            </a:r>
            <a:r>
              <a:rPr lang="es-ES" dirty="0" smtClean="0"/>
              <a:t> </a:t>
            </a:r>
          </a:p>
          <a:p>
            <a:endParaRPr lang="es-ES" dirty="0"/>
          </a:p>
          <a:p>
            <a:endParaRPr lang="es-ES" dirty="0" smtClean="0"/>
          </a:p>
          <a:p>
            <a:endParaRPr lang="es-ES" dirty="0" smtClean="0"/>
          </a:p>
          <a:p>
            <a:endParaRPr lang="es-ES" dirty="0" smtClean="0"/>
          </a:p>
          <a:p>
            <a:pPr marL="285750" indent="-285750">
              <a:buFont typeface="Arial" pitchFamily="34" charset="0"/>
              <a:buChar char="•"/>
            </a:pPr>
            <a:r>
              <a:rPr lang="es-ES" dirty="0" smtClean="0"/>
              <a:t>luego deberemos pararnos dentro de nuestro directorio raíz mediante </a:t>
            </a:r>
            <a:r>
              <a:rPr lang="es-ES" dirty="0"/>
              <a:t>el comando </a:t>
            </a:r>
            <a:r>
              <a:rPr lang="es-ES" sz="2000" b="1" dirty="0"/>
              <a:t>cd </a:t>
            </a:r>
            <a:r>
              <a:rPr lang="es-ES" sz="2000" b="1" dirty="0" err="1" smtClean="0"/>
              <a:t>miprimeraapp</a:t>
            </a:r>
            <a:endParaRPr lang="es-ES" sz="2000" b="1"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ejecutaremos el </a:t>
            </a:r>
            <a:r>
              <a:rPr lang="es-ES" dirty="0"/>
              <a:t>siguiente comando </a:t>
            </a:r>
            <a:r>
              <a:rPr lang="es-ES" sz="2000" b="1" dirty="0" err="1"/>
              <a:t>ng</a:t>
            </a:r>
            <a:r>
              <a:rPr lang="es-ES" sz="2000" b="1" dirty="0"/>
              <a:t> </a:t>
            </a:r>
            <a:r>
              <a:rPr lang="es-ES" sz="2000" b="1" dirty="0" err="1"/>
              <a:t>generate</a:t>
            </a:r>
            <a:r>
              <a:rPr lang="es-ES" sz="2000" b="1" dirty="0"/>
              <a:t> </a:t>
            </a:r>
            <a:r>
              <a:rPr lang="es-ES" sz="2000" b="1" dirty="0" err="1"/>
              <a:t>component</a:t>
            </a:r>
            <a:r>
              <a:rPr lang="es-ES" sz="2000" b="1" dirty="0"/>
              <a:t> </a:t>
            </a:r>
            <a:r>
              <a:rPr lang="es-ES" sz="2000" b="1" dirty="0" smtClean="0"/>
              <a:t>empleado </a:t>
            </a:r>
            <a:r>
              <a:rPr lang="es-ES" dirty="0" smtClean="0"/>
              <a:t>donde empleado es el nombre de nuestro nuevo componente, también podríamos abreviar dicho comando de la siguiente manera </a:t>
            </a:r>
            <a:r>
              <a:rPr lang="es-ES" sz="2000" b="1" dirty="0" err="1" smtClean="0"/>
              <a:t>ng</a:t>
            </a:r>
            <a:r>
              <a:rPr lang="es-ES" sz="2000" b="1" dirty="0" smtClean="0"/>
              <a:t> </a:t>
            </a:r>
            <a:r>
              <a:rPr lang="es-ES" sz="2000" b="1" dirty="0"/>
              <a:t>g c </a:t>
            </a:r>
            <a:r>
              <a:rPr lang="es-ES" sz="2000" b="1" dirty="0" smtClean="0"/>
              <a:t>empleado</a:t>
            </a:r>
            <a:r>
              <a:rPr lang="es-ES" sz="2000" dirty="0"/>
              <a:t> </a:t>
            </a:r>
            <a:r>
              <a:rPr lang="es-ES" dirty="0"/>
              <a:t>ambas formas son </a:t>
            </a:r>
            <a:r>
              <a:rPr lang="es-ES" dirty="0" smtClean="0"/>
              <a:t>validad. </a:t>
            </a:r>
            <a:endParaRPr lang="es-E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508" y="3147559"/>
            <a:ext cx="41814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4887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4"/>
            <a:ext cx="11131990" cy="1437236"/>
          </a:xfrm>
          <a:prstGeom prst="rect">
            <a:avLst/>
          </a:prstGeom>
          <a:noFill/>
          <a:ln>
            <a:noFill/>
          </a:ln>
        </p:spPr>
        <p:txBody>
          <a:bodyPr spcFirstLastPara="1" wrap="square" lIns="121900" tIns="121900" rIns="121900" bIns="121900" anchor="ctr" anchorCtr="0">
            <a:noAutofit/>
          </a:bodyPr>
          <a:lstStyle/>
          <a:p>
            <a:r>
              <a:rPr lang="es-ES" dirty="0" smtClean="0"/>
              <a:t>Al finalizar la ejecución de dicho comando podremos observar en nuestro árbol de proyecto un nuevo directorio llamado empleado con sus correspondientes archivos y que son todos los archivos que constituyen un componente:</a:t>
            </a:r>
          </a:p>
          <a:p>
            <a:endParaRPr lang="es-E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32" y="3028524"/>
            <a:ext cx="80867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427" y="3493825"/>
            <a:ext cx="4876859" cy="325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3020275" y="4482193"/>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516537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4"/>
            <a:ext cx="11131990" cy="1437236"/>
          </a:xfrm>
          <a:prstGeom prst="rect">
            <a:avLst/>
          </a:prstGeom>
          <a:noFill/>
          <a:ln>
            <a:noFill/>
          </a:ln>
        </p:spPr>
        <p:txBody>
          <a:bodyPr spcFirstLastPara="1" wrap="square" lIns="121900" tIns="121900" rIns="121900" bIns="121900" anchor="ctr" anchorCtr="0">
            <a:noAutofit/>
          </a:bodyPr>
          <a:lstStyle/>
          <a:p>
            <a:r>
              <a:rPr lang="es-ES" dirty="0" smtClean="0"/>
              <a:t>Adaptamos nuestro archivo </a:t>
            </a:r>
            <a:r>
              <a:rPr lang="es-ES" dirty="0" err="1" smtClean="0"/>
              <a:t>html</a:t>
            </a:r>
            <a:r>
              <a:rPr lang="es-ES" dirty="0" smtClean="0"/>
              <a:t> del nuevo componente </a:t>
            </a:r>
            <a:r>
              <a:rPr lang="es-ES" b="1" dirty="0" smtClean="0"/>
              <a:t>empleado.component.html</a:t>
            </a:r>
            <a:r>
              <a:rPr lang="es-ES" dirty="0" smtClean="0"/>
              <a:t> y posteriormente lo deberé de incluir dentro de nuestro archivo </a:t>
            </a:r>
            <a:r>
              <a:rPr lang="es-ES" dirty="0" err="1" smtClean="0"/>
              <a:t>html</a:t>
            </a:r>
            <a:r>
              <a:rPr lang="es-ES" dirty="0" smtClean="0"/>
              <a:t> de nuestro componente raíz de Empleados llamado </a:t>
            </a:r>
            <a:r>
              <a:rPr lang="es-ES" b="1" dirty="0" smtClean="0"/>
              <a:t>empleados.component.html</a:t>
            </a:r>
            <a:r>
              <a:rPr lang="es-ES" dirty="0" smtClean="0"/>
              <a:t> ya que dijimos que empleado depende del componente empleados:</a:t>
            </a:r>
          </a:p>
          <a:p>
            <a:endParaRPr lang="es-ES" dirty="0"/>
          </a:p>
        </p:txBody>
      </p:sp>
      <p:sp>
        <p:nvSpPr>
          <p:cNvPr id="8" name="7 Flecha doblada hacia arriba"/>
          <p:cNvSpPr/>
          <p:nvPr/>
        </p:nvSpPr>
        <p:spPr>
          <a:xfrm rot="5400000">
            <a:off x="4412347" y="4632320"/>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34" y="2929860"/>
            <a:ext cx="6451346" cy="175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998" y="3695131"/>
            <a:ext cx="5353601" cy="316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1505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Interpolación</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460576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3"/>
            <a:ext cx="11131990" cy="3347923"/>
          </a:xfrm>
          <a:prstGeom prst="rect">
            <a:avLst/>
          </a:prstGeom>
          <a:noFill/>
          <a:ln>
            <a:noFill/>
          </a:ln>
        </p:spPr>
        <p:txBody>
          <a:bodyPr spcFirstLastPara="1" wrap="square" lIns="121900" tIns="121900" rIns="121900" bIns="121900" anchor="ctr" anchorCtr="0">
            <a:noAutofit/>
          </a:bodyPr>
          <a:lstStyle/>
          <a:p>
            <a:r>
              <a:rPr lang="es-ES" sz="2400" b="1" dirty="0" smtClean="0"/>
              <a:t>Interpolación de </a:t>
            </a:r>
            <a:r>
              <a:rPr lang="es-ES" sz="2400" b="1" dirty="0" err="1" smtClean="0"/>
              <a:t>Strings</a:t>
            </a:r>
            <a:endParaRPr lang="es-ES" sz="2400" b="1" dirty="0" smtClean="0"/>
          </a:p>
          <a:p>
            <a:endParaRPr lang="es-ES" sz="2400" b="1" dirty="0" smtClean="0"/>
          </a:p>
          <a:p>
            <a:pPr marL="742950" lvl="1" indent="-285750">
              <a:buFont typeface="Arial" pitchFamily="34" charset="0"/>
              <a:buChar char="•"/>
            </a:pPr>
            <a:r>
              <a:rPr lang="es-ES" sz="2400" b="1" dirty="0" smtClean="0"/>
              <a:t>Para qué sirve</a:t>
            </a:r>
          </a:p>
          <a:p>
            <a:pPr marL="742950" lvl="1" indent="-285750">
              <a:buFont typeface="Arial" pitchFamily="34" charset="0"/>
              <a:buChar char="•"/>
            </a:pPr>
            <a:endParaRPr lang="es-ES" sz="2400" b="1" dirty="0" smtClean="0"/>
          </a:p>
          <a:p>
            <a:pPr marL="742950" lvl="1" indent="-285750">
              <a:buFont typeface="Arial" pitchFamily="34" charset="0"/>
              <a:buChar char="•"/>
            </a:pPr>
            <a:r>
              <a:rPr lang="es-ES" sz="2400" b="1" dirty="0" smtClean="0"/>
              <a:t>Cómo se la utiliza.</a:t>
            </a:r>
          </a:p>
          <a:p>
            <a:pPr marL="742950" lvl="1" indent="-285750">
              <a:buFont typeface="Arial" pitchFamily="34" charset="0"/>
              <a:buChar char="•"/>
            </a:pPr>
            <a:endParaRPr lang="es-ES" sz="2400" b="1" dirty="0" smtClean="0"/>
          </a:p>
          <a:p>
            <a:pPr marL="742950" lvl="1" indent="-285750">
              <a:buFont typeface="Arial" pitchFamily="34" charset="0"/>
              <a:buChar char="•"/>
            </a:pPr>
            <a:r>
              <a:rPr lang="es-ES" sz="2400" b="1" dirty="0" smtClean="0"/>
              <a:t>Ejemplo</a:t>
            </a:r>
            <a:endParaRPr lang="es-ES" sz="2400" b="1" dirty="0"/>
          </a:p>
        </p:txBody>
      </p:sp>
    </p:spTree>
    <p:extLst>
      <p:ext uri="{BB962C8B-B14F-4D97-AF65-F5344CB8AC3E}">
        <p14:creationId xmlns:p14="http://schemas.microsoft.com/office/powerpoint/2010/main" val="3587825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914401" y="2638597"/>
            <a:ext cx="8675266" cy="4168224"/>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Instalación, Configuración y desarrollo de un ejemplo en Angular</a:t>
            </a:r>
          </a:p>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windows 10)</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11916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3"/>
            <a:ext cx="11131990" cy="4467039"/>
          </a:xfrm>
          <a:prstGeom prst="rect">
            <a:avLst/>
          </a:prstGeom>
          <a:noFill/>
          <a:ln>
            <a:noFill/>
          </a:ln>
        </p:spPr>
        <p:txBody>
          <a:bodyPr spcFirstLastPara="1" wrap="square" lIns="121900" tIns="121900" rIns="121900" bIns="121900" anchor="ctr" anchorCtr="0">
            <a:noAutofit/>
          </a:bodyPr>
          <a:lstStyle/>
          <a:p>
            <a:r>
              <a:rPr lang="es-ES" b="1" dirty="0" smtClean="0"/>
              <a:t>Interpolación – </a:t>
            </a:r>
            <a:r>
              <a:rPr lang="es-ES" b="1" dirty="0"/>
              <a:t>Para que se la utiliza</a:t>
            </a:r>
          </a:p>
          <a:p>
            <a:endParaRPr lang="es-ES" dirty="0"/>
          </a:p>
          <a:p>
            <a:pPr marL="285750" indent="-285750">
              <a:buFont typeface="Arial" pitchFamily="34" charset="0"/>
              <a:buChar char="•"/>
            </a:pPr>
            <a:r>
              <a:rPr lang="es-ES" dirty="0" smtClean="0"/>
              <a:t>Por medio de la interpolación se nos permite incorporar o agregar textos dinámicos, según la ayuda de ofrece el sitio oficial de Angular. </a:t>
            </a:r>
            <a:r>
              <a:rPr lang="es-ES" dirty="0">
                <a:hlinkClick r:id="rId3"/>
              </a:rPr>
              <a:t>https://</a:t>
            </a:r>
            <a:r>
              <a:rPr lang="es-ES" dirty="0" smtClean="0">
                <a:hlinkClick r:id="rId3"/>
              </a:rPr>
              <a:t>angular.io/guide/interpolation</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Dentro de una </a:t>
            </a:r>
            <a:r>
              <a:rPr lang="es-ES" dirty="0" err="1" smtClean="0"/>
              <a:t>pag</a:t>
            </a:r>
            <a:r>
              <a:rPr lang="es-ES" dirty="0" smtClean="0"/>
              <a:t> podemos tener dos tipos de textos, textos de tipo estáticos que no varían en el tiempo y textos que pueden responder ante algún tipo de acción o evento el cual puede cambiar en el tiempo, a estos se los conoce como textos dinámicos porque cambian durante la ejecución de nuestra App. </a:t>
            </a:r>
          </a:p>
          <a:p>
            <a:pPr marL="285750" indent="-285750">
              <a:buFont typeface="Arial" pitchFamily="34" charset="0"/>
              <a:buChar char="•"/>
            </a:pPr>
            <a:endParaRPr lang="es-ES" dirty="0"/>
          </a:p>
          <a:p>
            <a:pPr marL="285750" indent="-285750">
              <a:buFont typeface="Arial" pitchFamily="34" charset="0"/>
              <a:buChar char="•"/>
            </a:pPr>
            <a:r>
              <a:rPr lang="es-ES" dirty="0" smtClean="0"/>
              <a:t>Por ejemplo cuando nos </a:t>
            </a:r>
            <a:r>
              <a:rPr lang="es-ES" dirty="0" err="1" smtClean="0"/>
              <a:t>logeamos</a:t>
            </a:r>
            <a:r>
              <a:rPr lang="es-ES" dirty="0" smtClean="0"/>
              <a:t> y se nos muestra en algún sector de la </a:t>
            </a:r>
            <a:r>
              <a:rPr lang="es-ES" dirty="0" err="1" smtClean="0"/>
              <a:t>pag</a:t>
            </a:r>
            <a:r>
              <a:rPr lang="es-ES" dirty="0" smtClean="0"/>
              <a:t> el nombre del usuario </a:t>
            </a:r>
            <a:r>
              <a:rPr lang="es-ES" dirty="0" err="1" smtClean="0"/>
              <a:t>logeado</a:t>
            </a:r>
            <a:r>
              <a:rPr lang="es-ES" dirty="0" smtClean="0"/>
              <a:t>, ese texto es lo que se corresponde con un texto dinámico.</a:t>
            </a:r>
          </a:p>
          <a:p>
            <a:pPr marL="285750" indent="-285750">
              <a:buFont typeface="Arial" pitchFamily="34" charset="0"/>
              <a:buChar char="•"/>
            </a:pPr>
            <a:endParaRPr lang="es-ES" dirty="0"/>
          </a:p>
          <a:p>
            <a:pPr marL="285750" indent="-285750">
              <a:buFont typeface="Arial" pitchFamily="34" charset="0"/>
              <a:buChar char="•"/>
            </a:pPr>
            <a:r>
              <a:rPr lang="es-ES" dirty="0" smtClean="0"/>
              <a:t>La interpolación permite realiza operaciones de comparación lógicos, llamada a funciones entre otras cosas.</a:t>
            </a:r>
          </a:p>
          <a:p>
            <a:endParaRPr lang="es-ES" dirty="0"/>
          </a:p>
          <a:p>
            <a:endParaRPr lang="es-ES" dirty="0" smtClean="0"/>
          </a:p>
        </p:txBody>
      </p:sp>
    </p:spTree>
    <p:extLst>
      <p:ext uri="{BB962C8B-B14F-4D97-AF65-F5344CB8AC3E}">
        <p14:creationId xmlns:p14="http://schemas.microsoft.com/office/powerpoint/2010/main" val="12362063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3"/>
            <a:ext cx="11131990" cy="4603518"/>
          </a:xfrm>
          <a:prstGeom prst="rect">
            <a:avLst/>
          </a:prstGeom>
          <a:noFill/>
          <a:ln>
            <a:noFill/>
          </a:ln>
        </p:spPr>
        <p:txBody>
          <a:bodyPr spcFirstLastPara="1" wrap="square" lIns="121900" tIns="121900" rIns="121900" bIns="121900" anchor="ctr" anchorCtr="0">
            <a:noAutofit/>
          </a:bodyPr>
          <a:lstStyle/>
          <a:p>
            <a:r>
              <a:rPr lang="es-ES" b="1" dirty="0" smtClean="0"/>
              <a:t>Interpolación – Creación atributos</a:t>
            </a:r>
            <a:endParaRPr lang="es-ES" b="1" dirty="0"/>
          </a:p>
          <a:p>
            <a:endParaRPr lang="es-ES" dirty="0"/>
          </a:p>
          <a:p>
            <a:pPr marL="285750" indent="-285750">
              <a:buFont typeface="Arial" pitchFamily="34" charset="0"/>
              <a:buChar char="•"/>
            </a:pPr>
            <a:r>
              <a:rPr lang="es-ES" dirty="0" smtClean="0"/>
              <a:t>Agregaremos dentro de nuestra </a:t>
            </a:r>
            <a:r>
              <a:rPr lang="es-ES" b="1" dirty="0" smtClean="0"/>
              <a:t>clase empleado</a:t>
            </a:r>
            <a:r>
              <a:rPr lang="es-ES" dirty="0" smtClean="0"/>
              <a:t> que se </a:t>
            </a:r>
          </a:p>
          <a:p>
            <a:r>
              <a:rPr lang="es-ES" dirty="0" smtClean="0"/>
              <a:t>encuentra dentro del archivo </a:t>
            </a:r>
            <a:r>
              <a:rPr lang="es-ES" b="1" dirty="0" err="1" smtClean="0"/>
              <a:t>empleado.component.ts</a:t>
            </a:r>
            <a:r>
              <a:rPr lang="es-ES" dirty="0" smtClean="0"/>
              <a:t> de </a:t>
            </a:r>
          </a:p>
          <a:p>
            <a:r>
              <a:rPr lang="es-ES" dirty="0" smtClean="0"/>
              <a:t>nuestro </a:t>
            </a:r>
            <a:r>
              <a:rPr lang="es-ES" b="1" dirty="0" smtClean="0"/>
              <a:t>componente empleado</a:t>
            </a:r>
            <a:r>
              <a:rPr lang="es-ES" dirty="0" smtClean="0"/>
              <a:t> los datos referentes a </a:t>
            </a:r>
          </a:p>
          <a:p>
            <a:r>
              <a:rPr lang="es-ES" i="1" dirty="0" smtClean="0"/>
              <a:t>apellido, nombre, edad y profesión con sus respectivos </a:t>
            </a:r>
          </a:p>
          <a:p>
            <a:r>
              <a:rPr lang="es-ES" i="1" dirty="0" smtClean="0"/>
              <a:t>métodos de lectura y escritura</a:t>
            </a:r>
            <a:r>
              <a:rPr lang="es-ES" dirty="0" smtClean="0"/>
              <a:t>.</a:t>
            </a:r>
          </a:p>
          <a:p>
            <a:pPr marL="285750" indent="-285750">
              <a:buFont typeface="Arial" pitchFamily="34" charset="0"/>
              <a:buChar char="•"/>
            </a:pPr>
            <a:endParaRPr lang="es-ES" dirty="0" smtClean="0"/>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ES" dirty="0"/>
              <a:t>//Agregamos atributos a nuestra clase</a:t>
            </a:r>
          </a:p>
          <a:p>
            <a:r>
              <a:rPr lang="es-ES" dirty="0"/>
              <a:t> </a:t>
            </a:r>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r>
              <a:rPr lang="es-AR" dirty="0" smtClean="0"/>
              <a:t>";</a:t>
            </a:r>
            <a:r>
              <a:rPr lang="es-AR" dirty="0"/>
              <a:t/>
            </a:r>
            <a:br>
              <a:rPr lang="es-AR" dirty="0"/>
            </a:br>
            <a:endParaRPr lang="es-ES" dirty="0" smtClean="0"/>
          </a:p>
          <a:p>
            <a:pPr marL="285750" indent="-285750">
              <a:buFont typeface="Arial" pitchFamily="34" charset="0"/>
              <a:buChar char="•"/>
            </a:pPr>
            <a:endParaRPr lang="es-ES" dirty="0" smtClean="0"/>
          </a:p>
        </p:txBody>
      </p:sp>
      <p:sp>
        <p:nvSpPr>
          <p:cNvPr id="9" name="8 Flecha doblada hacia arriba"/>
          <p:cNvSpPr/>
          <p:nvPr/>
        </p:nvSpPr>
        <p:spPr>
          <a:xfrm rot="5400000">
            <a:off x="4711782" y="5355712"/>
            <a:ext cx="748561"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268" y="3453024"/>
            <a:ext cx="5623063" cy="3166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021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3"/>
            <a:ext cx="11131990" cy="4603518"/>
          </a:xfrm>
          <a:prstGeom prst="rect">
            <a:avLst/>
          </a:prstGeom>
          <a:noFill/>
          <a:ln>
            <a:noFill/>
          </a:ln>
        </p:spPr>
        <p:txBody>
          <a:bodyPr spcFirstLastPara="1" wrap="square" lIns="121900" tIns="121900" rIns="121900" bIns="121900" anchor="ctr" anchorCtr="0">
            <a:noAutofit/>
          </a:bodyPr>
          <a:lstStyle/>
          <a:p>
            <a:r>
              <a:rPr lang="es-ES" b="1" dirty="0" smtClean="0"/>
              <a:t>Interpolación – Creación métodos</a:t>
            </a:r>
            <a:endParaRPr lang="es-ES" b="1" dirty="0"/>
          </a:p>
          <a:p>
            <a:endParaRPr lang="es-ES" dirty="0"/>
          </a:p>
          <a:p>
            <a:r>
              <a:rPr lang="es-AR" dirty="0"/>
              <a:t>//</a:t>
            </a:r>
            <a:r>
              <a:rPr lang="es-AR" dirty="0" err="1"/>
              <a:t>Metodos</a:t>
            </a:r>
            <a:r>
              <a:rPr lang="es-AR" dirty="0"/>
              <a:t> de lectura de atributos</a:t>
            </a:r>
          </a:p>
          <a:p>
            <a:r>
              <a:rPr lang="es-AR" dirty="0"/>
              <a:t>  </a:t>
            </a:r>
            <a:r>
              <a:rPr lang="es-AR" dirty="0" err="1"/>
              <a:t>public</a:t>
            </a:r>
            <a:r>
              <a:rPr lang="es-AR" dirty="0"/>
              <a:t> </a:t>
            </a:r>
            <a:r>
              <a:rPr lang="es-AR" dirty="0" err="1"/>
              <a:t>getApellido</a:t>
            </a:r>
            <a:r>
              <a:rPr lang="es-AR" dirty="0"/>
              <a:t>() { </a:t>
            </a:r>
            <a:r>
              <a:rPr lang="es-AR" dirty="0" err="1"/>
              <a:t>return</a:t>
            </a:r>
            <a:r>
              <a:rPr lang="es-AR" dirty="0"/>
              <a:t> </a:t>
            </a:r>
            <a:r>
              <a:rPr lang="es-AR" dirty="0" err="1"/>
              <a:t>this.vcapellido</a:t>
            </a:r>
            <a:r>
              <a:rPr lang="es-AR" dirty="0"/>
              <a:t>; }</a:t>
            </a:r>
          </a:p>
          <a:p>
            <a:r>
              <a:rPr lang="es-AR" dirty="0"/>
              <a:t>  </a:t>
            </a:r>
            <a:r>
              <a:rPr lang="es-AR" dirty="0" err="1"/>
              <a:t>public</a:t>
            </a:r>
            <a:r>
              <a:rPr lang="es-AR" dirty="0"/>
              <a:t> </a:t>
            </a:r>
            <a:r>
              <a:rPr lang="es-AR" dirty="0" err="1"/>
              <a:t>setApellido</a:t>
            </a:r>
            <a:r>
              <a:rPr lang="es-AR" dirty="0"/>
              <a:t>(</a:t>
            </a:r>
            <a:r>
              <a:rPr lang="es-AR" dirty="0" err="1"/>
              <a:t>dato:string</a:t>
            </a:r>
            <a:r>
              <a:rPr lang="es-AR" dirty="0"/>
              <a:t>) { </a:t>
            </a:r>
            <a:r>
              <a:rPr lang="es-AR" dirty="0" err="1"/>
              <a:t>this.vcapellido</a:t>
            </a:r>
            <a:r>
              <a:rPr lang="es-AR" dirty="0"/>
              <a:t>=dato; }</a:t>
            </a:r>
          </a:p>
          <a:p>
            <a:r>
              <a:rPr lang="es-AR" dirty="0"/>
              <a:t>  </a:t>
            </a:r>
            <a:r>
              <a:rPr lang="es-AR" dirty="0" err="1"/>
              <a:t>public</a:t>
            </a:r>
            <a:r>
              <a:rPr lang="es-AR" dirty="0"/>
              <a:t> </a:t>
            </a:r>
            <a:r>
              <a:rPr lang="es-AR" dirty="0" err="1"/>
              <a:t>getNombre</a:t>
            </a:r>
            <a:r>
              <a:rPr lang="es-AR" dirty="0"/>
              <a:t>() { </a:t>
            </a:r>
            <a:r>
              <a:rPr lang="es-AR" dirty="0" err="1"/>
              <a:t>return</a:t>
            </a:r>
            <a:r>
              <a:rPr lang="es-AR" dirty="0"/>
              <a:t> </a:t>
            </a:r>
            <a:r>
              <a:rPr lang="es-AR" dirty="0" err="1"/>
              <a:t>this.vcnombre</a:t>
            </a:r>
            <a:r>
              <a:rPr lang="es-AR" dirty="0"/>
              <a:t>; }</a:t>
            </a:r>
          </a:p>
          <a:p>
            <a:r>
              <a:rPr lang="es-AR" dirty="0"/>
              <a:t>  </a:t>
            </a:r>
            <a:r>
              <a:rPr lang="es-AR" dirty="0" err="1"/>
              <a:t>public</a:t>
            </a:r>
            <a:r>
              <a:rPr lang="es-AR" dirty="0"/>
              <a:t> </a:t>
            </a:r>
            <a:r>
              <a:rPr lang="es-AR" dirty="0" err="1"/>
              <a:t>setNombre</a:t>
            </a:r>
            <a:r>
              <a:rPr lang="es-AR" dirty="0"/>
              <a:t>(</a:t>
            </a:r>
            <a:r>
              <a:rPr lang="es-AR" dirty="0" err="1"/>
              <a:t>dato:string</a:t>
            </a:r>
            <a:r>
              <a:rPr lang="es-AR" dirty="0"/>
              <a:t>) { </a:t>
            </a:r>
            <a:r>
              <a:rPr lang="es-AR" dirty="0" err="1"/>
              <a:t>this.vcnombre</a:t>
            </a:r>
            <a:r>
              <a:rPr lang="es-AR" dirty="0"/>
              <a:t>=dato; }</a:t>
            </a:r>
          </a:p>
          <a:p>
            <a:r>
              <a:rPr lang="es-AR" dirty="0"/>
              <a:t>  </a:t>
            </a:r>
            <a:r>
              <a:rPr lang="es-AR" dirty="0" err="1"/>
              <a:t>public</a:t>
            </a:r>
            <a:r>
              <a:rPr lang="es-AR" dirty="0"/>
              <a:t> </a:t>
            </a:r>
            <a:r>
              <a:rPr lang="es-AR" dirty="0" err="1"/>
              <a:t>getEdad</a:t>
            </a:r>
            <a:r>
              <a:rPr lang="es-AR" dirty="0"/>
              <a:t>() { </a:t>
            </a:r>
            <a:r>
              <a:rPr lang="es-AR" dirty="0" err="1"/>
              <a:t>return</a:t>
            </a:r>
            <a:r>
              <a:rPr lang="es-AR" dirty="0"/>
              <a:t> </a:t>
            </a:r>
            <a:r>
              <a:rPr lang="es-AR" dirty="0" err="1"/>
              <a:t>this.vcedad</a:t>
            </a:r>
            <a:r>
              <a:rPr lang="es-AR" dirty="0"/>
              <a:t>; }</a:t>
            </a:r>
          </a:p>
          <a:p>
            <a:r>
              <a:rPr lang="es-AR" dirty="0"/>
              <a:t>  </a:t>
            </a:r>
            <a:r>
              <a:rPr lang="es-AR" dirty="0" err="1"/>
              <a:t>public</a:t>
            </a:r>
            <a:r>
              <a:rPr lang="es-AR" dirty="0"/>
              <a:t> </a:t>
            </a:r>
            <a:r>
              <a:rPr lang="es-AR" dirty="0" err="1"/>
              <a:t>setEdad</a:t>
            </a:r>
            <a:r>
              <a:rPr lang="es-AR" dirty="0"/>
              <a:t>(</a:t>
            </a:r>
            <a:r>
              <a:rPr lang="es-AR" dirty="0" err="1"/>
              <a:t>dato:number</a:t>
            </a:r>
            <a:r>
              <a:rPr lang="es-AR" dirty="0"/>
              <a:t>) { </a:t>
            </a:r>
            <a:r>
              <a:rPr lang="es-AR" dirty="0" err="1"/>
              <a:t>this.vcedad</a:t>
            </a:r>
            <a:r>
              <a:rPr lang="es-AR" dirty="0"/>
              <a:t>=dato; }</a:t>
            </a:r>
          </a:p>
          <a:p>
            <a:r>
              <a:rPr lang="es-AR" dirty="0"/>
              <a:t>  </a:t>
            </a:r>
            <a:r>
              <a:rPr lang="es-AR" dirty="0" err="1"/>
              <a:t>public</a:t>
            </a:r>
            <a:r>
              <a:rPr lang="es-AR" dirty="0"/>
              <a:t> </a:t>
            </a:r>
            <a:r>
              <a:rPr lang="es-AR" dirty="0" err="1"/>
              <a:t>getProfesion</a:t>
            </a:r>
            <a:r>
              <a:rPr lang="es-AR" dirty="0"/>
              <a:t>() { </a:t>
            </a:r>
            <a:r>
              <a:rPr lang="es-AR" dirty="0" err="1"/>
              <a:t>return</a:t>
            </a:r>
            <a:r>
              <a:rPr lang="es-AR" dirty="0"/>
              <a:t> </a:t>
            </a:r>
            <a:r>
              <a:rPr lang="es-AR" dirty="0" err="1"/>
              <a:t>this.vcprofesion</a:t>
            </a:r>
            <a:r>
              <a:rPr lang="es-AR" dirty="0"/>
              <a:t>; }</a:t>
            </a:r>
          </a:p>
          <a:p>
            <a:r>
              <a:rPr lang="es-AR" dirty="0"/>
              <a:t>  </a:t>
            </a:r>
            <a:r>
              <a:rPr lang="es-AR" dirty="0" err="1"/>
              <a:t>public</a:t>
            </a:r>
            <a:r>
              <a:rPr lang="es-AR" dirty="0"/>
              <a:t> </a:t>
            </a:r>
            <a:r>
              <a:rPr lang="es-AR" dirty="0" err="1"/>
              <a:t>setProfesion</a:t>
            </a:r>
            <a:r>
              <a:rPr lang="es-AR" dirty="0"/>
              <a:t>(</a:t>
            </a:r>
            <a:r>
              <a:rPr lang="es-AR" dirty="0" err="1"/>
              <a:t>dato:string</a:t>
            </a:r>
            <a:r>
              <a:rPr lang="es-AR" dirty="0"/>
              <a:t>) { </a:t>
            </a:r>
            <a:r>
              <a:rPr lang="es-AR" dirty="0" err="1"/>
              <a:t>this.vcprofesion</a:t>
            </a:r>
            <a:r>
              <a:rPr lang="es-AR" dirty="0"/>
              <a:t>=dato; }</a:t>
            </a:r>
          </a:p>
          <a:p>
            <a:r>
              <a:rPr lang="es-AR" dirty="0"/>
              <a:t> </a:t>
            </a:r>
          </a:p>
          <a:p>
            <a:r>
              <a:rPr lang="es-AR" dirty="0"/>
              <a:t/>
            </a:r>
            <a:br>
              <a:rPr lang="es-AR" dirty="0"/>
            </a:br>
            <a:endParaRPr lang="es-ES" dirty="0" smtClean="0"/>
          </a:p>
          <a:p>
            <a:pPr marL="285750" indent="-285750">
              <a:buFont typeface="Arial" pitchFamily="34" charset="0"/>
              <a:buChar char="•"/>
            </a:pPr>
            <a:endParaRPr lang="es-ES" dirty="0" smtClean="0"/>
          </a:p>
        </p:txBody>
      </p:sp>
      <p:sp>
        <p:nvSpPr>
          <p:cNvPr id="9" name="8 Flecha doblada hacia arriba"/>
          <p:cNvSpPr/>
          <p:nvPr/>
        </p:nvSpPr>
        <p:spPr>
          <a:xfrm rot="5400000">
            <a:off x="4604979" y="4795118"/>
            <a:ext cx="962170"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85" y="3398294"/>
            <a:ext cx="5402544" cy="305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8965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04" y="4127171"/>
            <a:ext cx="5334784" cy="227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530005" y="1851874"/>
            <a:ext cx="11131990" cy="3058263"/>
          </a:xfrm>
          <a:prstGeom prst="rect">
            <a:avLst/>
          </a:prstGeom>
          <a:noFill/>
          <a:ln>
            <a:noFill/>
          </a:ln>
        </p:spPr>
        <p:txBody>
          <a:bodyPr spcFirstLastPara="1" wrap="square" lIns="121900" tIns="121900" rIns="121900" bIns="121900" anchor="ctr" anchorCtr="0">
            <a:noAutofit/>
          </a:bodyPr>
          <a:lstStyle/>
          <a:p>
            <a:r>
              <a:rPr lang="es-ES" b="1" dirty="0" smtClean="0"/>
              <a:t>Interpolación – Uso</a:t>
            </a:r>
            <a:endParaRPr lang="es-ES" b="1" dirty="0"/>
          </a:p>
          <a:p>
            <a:endParaRPr lang="es-ES" dirty="0"/>
          </a:p>
          <a:p>
            <a:pPr marL="285750" indent="-285750">
              <a:buFont typeface="Arial" pitchFamily="34" charset="0"/>
              <a:buChar char="•"/>
            </a:pPr>
            <a:r>
              <a:rPr lang="es-ES" dirty="0" smtClean="0"/>
              <a:t>Agregaremos dentro de nuestro archivo </a:t>
            </a:r>
            <a:r>
              <a:rPr lang="es-ES" dirty="0" err="1" smtClean="0"/>
              <a:t>template</a:t>
            </a:r>
            <a:r>
              <a:rPr lang="es-ES" dirty="0" smtClean="0"/>
              <a:t> del componente </a:t>
            </a:r>
            <a:r>
              <a:rPr lang="es-ES" b="1" dirty="0" smtClean="0"/>
              <a:t>empleado.component.html</a:t>
            </a:r>
            <a:r>
              <a:rPr lang="es-ES" dirty="0" smtClean="0"/>
              <a:t> las referencia a nuestros atributos mediante interpolación:</a:t>
            </a:r>
          </a:p>
          <a:p>
            <a:endParaRPr lang="es-ES" u="sng" dirty="0"/>
          </a:p>
          <a:p>
            <a:r>
              <a:rPr lang="es-AR" dirty="0"/>
              <a:t>&lt;p&gt;Datos empleado&lt;/p&gt;</a:t>
            </a:r>
          </a:p>
          <a:p>
            <a:r>
              <a:rPr lang="es-AR" dirty="0"/>
              <a:t>&lt;p&gt;Apellido:{{</a:t>
            </a:r>
            <a:r>
              <a:rPr lang="es-AR" dirty="0" err="1" smtClean="0"/>
              <a:t>getApellido</a:t>
            </a:r>
            <a:r>
              <a:rPr lang="es-AR" dirty="0" smtClean="0"/>
              <a:t>()}}&lt;/</a:t>
            </a:r>
            <a:r>
              <a:rPr lang="es-AR" dirty="0"/>
              <a:t>p&gt;</a:t>
            </a:r>
          </a:p>
          <a:p>
            <a:r>
              <a:rPr lang="es-AR" dirty="0"/>
              <a:t>&lt;p&gt;Nombre:{{</a:t>
            </a:r>
            <a:r>
              <a:rPr lang="es-AR" dirty="0" err="1" smtClean="0"/>
              <a:t>getNombre</a:t>
            </a:r>
            <a:r>
              <a:rPr lang="es-AR" dirty="0" smtClean="0"/>
              <a:t>()}}&lt;/</a:t>
            </a:r>
            <a:r>
              <a:rPr lang="es-AR" dirty="0"/>
              <a:t>p&gt;</a:t>
            </a:r>
          </a:p>
          <a:p>
            <a:r>
              <a:rPr lang="es-AR" dirty="0"/>
              <a:t>&lt;p&gt;Edad:{{</a:t>
            </a:r>
            <a:r>
              <a:rPr lang="es-AR" dirty="0" err="1" smtClean="0"/>
              <a:t>getEdad</a:t>
            </a:r>
            <a:r>
              <a:rPr lang="es-AR" dirty="0" smtClean="0"/>
              <a:t>()}}&lt;/</a:t>
            </a:r>
            <a:r>
              <a:rPr lang="es-AR" dirty="0"/>
              <a:t>p&gt;</a:t>
            </a:r>
          </a:p>
          <a:p>
            <a:r>
              <a:rPr lang="es-AR" dirty="0"/>
              <a:t>&lt;p&gt;Profesión:{{</a:t>
            </a:r>
            <a:r>
              <a:rPr lang="es-AR" dirty="0" err="1" smtClean="0"/>
              <a:t>getProfesion</a:t>
            </a:r>
            <a:r>
              <a:rPr lang="es-AR" dirty="0" smtClean="0"/>
              <a:t>()}}&lt;/</a:t>
            </a:r>
            <a:r>
              <a:rPr lang="es-AR" dirty="0"/>
              <a:t>p&gt;</a:t>
            </a:r>
          </a:p>
        </p:txBody>
      </p:sp>
      <p:sp>
        <p:nvSpPr>
          <p:cNvPr id="9" name="8 Flecha doblada hacia arriba"/>
          <p:cNvSpPr/>
          <p:nvPr/>
        </p:nvSpPr>
        <p:spPr>
          <a:xfrm rot="5400000">
            <a:off x="2394039" y="4381288"/>
            <a:ext cx="962170"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545" y="2853093"/>
            <a:ext cx="26193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hacia arriba"/>
          <p:cNvSpPr/>
          <p:nvPr/>
        </p:nvSpPr>
        <p:spPr>
          <a:xfrm rot="5400000">
            <a:off x="7877032" y="5727510"/>
            <a:ext cx="689210" cy="13534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790373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592564"/>
            <a:ext cx="11131990" cy="2256106"/>
          </a:xfrm>
          <a:prstGeom prst="rect">
            <a:avLst/>
          </a:prstGeom>
          <a:noFill/>
          <a:ln>
            <a:noFill/>
          </a:ln>
        </p:spPr>
        <p:txBody>
          <a:bodyPr spcFirstLastPara="1" wrap="square" lIns="121900" tIns="121900" rIns="121900" bIns="121900" anchor="ctr" anchorCtr="0">
            <a:noAutofit/>
          </a:bodyPr>
          <a:lstStyle/>
          <a:p>
            <a:r>
              <a:rPr lang="es-ES" b="1" dirty="0" smtClean="0"/>
              <a:t>Interpolación – Uso - Condicional</a:t>
            </a:r>
            <a:endParaRPr lang="es-ES" b="1" dirty="0"/>
          </a:p>
          <a:p>
            <a:endParaRPr lang="es-ES" dirty="0"/>
          </a:p>
          <a:p>
            <a:pPr marL="285750" indent="-285750">
              <a:buFont typeface="Arial" pitchFamily="34" charset="0"/>
              <a:buChar char="•"/>
            </a:pPr>
            <a:r>
              <a:rPr lang="es-ES" dirty="0" smtClean="0"/>
              <a:t>Se indicara una condición que analizara la edad del empleado y mostrara un mensaje si es mayor de edad al lado de la edad del empleado, de esta manera se tiene otro ejemplo de interpolación:</a:t>
            </a:r>
          </a:p>
          <a:p>
            <a:endParaRPr lang="es-ES" dirty="0"/>
          </a:p>
          <a:p>
            <a:r>
              <a:rPr lang="es-ES" dirty="0"/>
              <a:t>&lt;p&gt;Edad:{{</a:t>
            </a:r>
            <a:r>
              <a:rPr lang="es-ES" dirty="0" err="1"/>
              <a:t>getEdad</a:t>
            </a:r>
            <a:r>
              <a:rPr lang="es-ES" dirty="0"/>
              <a:t>()&lt;18 ? </a:t>
            </a:r>
            <a:r>
              <a:rPr lang="es-ES" dirty="0" err="1"/>
              <a:t>getEdad</a:t>
            </a:r>
            <a:r>
              <a:rPr lang="es-ES" dirty="0"/>
              <a:t>()+". Es menor":</a:t>
            </a:r>
            <a:r>
              <a:rPr lang="es-ES" dirty="0" err="1"/>
              <a:t>getEdad</a:t>
            </a:r>
            <a:r>
              <a:rPr lang="es-ES" dirty="0"/>
              <a:t>()+". Es mayor"}}&lt;/p&gt;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18" y="4650825"/>
            <a:ext cx="8760170" cy="14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hacia arriba"/>
          <p:cNvSpPr/>
          <p:nvPr/>
        </p:nvSpPr>
        <p:spPr>
          <a:xfrm rot="5400000">
            <a:off x="7877032" y="5727510"/>
            <a:ext cx="689210" cy="13534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Flecha abajo"/>
          <p:cNvSpPr/>
          <p:nvPr/>
        </p:nvSpPr>
        <p:spPr>
          <a:xfrm>
            <a:off x="3889611" y="3691718"/>
            <a:ext cx="532264" cy="7438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2688" y="3043593"/>
            <a:ext cx="280987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739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2"/>
            <a:ext cx="11131990" cy="4890123"/>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Se nos debe de pedir la edad del empleado y luego de presionar un botón se deberá de actualizar dinámicamente el atributo edad por su correspondiente mensaje de si es mayor de edad o no y mostrar la edad que se ingreso en el </a:t>
            </a:r>
            <a:r>
              <a:rPr lang="es-ES" dirty="0" err="1" smtClean="0"/>
              <a:t>text</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Antes que nada debemos de agregar dos controles nuevos dentro de nuestro </a:t>
            </a:r>
            <a:r>
              <a:rPr lang="es-ES" dirty="0" err="1" smtClean="0"/>
              <a:t>html</a:t>
            </a:r>
            <a:r>
              <a:rPr lang="es-ES" dirty="0" smtClean="0"/>
              <a:t> </a:t>
            </a:r>
            <a:r>
              <a:rPr lang="es-ES" b="1" dirty="0" smtClean="0"/>
              <a:t>empleado.component.html</a:t>
            </a:r>
            <a:r>
              <a:rPr lang="es-ES" dirty="0" smtClean="0"/>
              <a:t>, un control </a:t>
            </a:r>
            <a:r>
              <a:rPr lang="es-ES" dirty="0" err="1" smtClean="0"/>
              <a:t>text</a:t>
            </a:r>
            <a:r>
              <a:rPr lang="es-ES" dirty="0" smtClean="0"/>
              <a:t> de tipo número y un botón quien es el responsable de iniciar el evento de lectura y análisis del dato.</a:t>
            </a:r>
          </a:p>
          <a:p>
            <a:pPr marL="285750" indent="-285750">
              <a:buFont typeface="Arial" pitchFamily="34" charset="0"/>
              <a:buChar char="•"/>
            </a:pPr>
            <a:endParaRPr lang="es-ES" dirty="0"/>
          </a:p>
          <a:p>
            <a:r>
              <a:rPr lang="es-ES" dirty="0"/>
              <a:t>&lt;!--Cuadro de texto de tipo numero para la </a:t>
            </a:r>
            <a:endParaRPr lang="es-ES" dirty="0" smtClean="0"/>
          </a:p>
          <a:p>
            <a:r>
              <a:rPr lang="es-ES" dirty="0" smtClean="0"/>
              <a:t>edad-</a:t>
            </a:r>
            <a:r>
              <a:rPr lang="es-ES" dirty="0"/>
              <a:t>-&gt;</a:t>
            </a:r>
          </a:p>
          <a:p>
            <a:r>
              <a:rPr lang="es-ES" dirty="0"/>
              <a:t>&lt;p&gt;Ingrese la edad del empleado </a:t>
            </a:r>
          </a:p>
          <a:p>
            <a:r>
              <a:rPr lang="es-ES" dirty="0"/>
              <a:t>    &lt;input </a:t>
            </a:r>
            <a:r>
              <a:rPr lang="es-ES" dirty="0" err="1"/>
              <a:t>type</a:t>
            </a:r>
            <a:r>
              <a:rPr lang="es-ES" dirty="0"/>
              <a:t>="</a:t>
            </a:r>
            <a:r>
              <a:rPr lang="es-ES" dirty="0" err="1"/>
              <a:t>number</a:t>
            </a:r>
            <a:r>
              <a:rPr lang="es-ES" dirty="0"/>
              <a:t>" </a:t>
            </a:r>
            <a:r>
              <a:rPr lang="es-ES" dirty="0" err="1"/>
              <a:t>name</a:t>
            </a:r>
            <a:r>
              <a:rPr lang="es-ES" dirty="0"/>
              <a:t>="" id="" </a:t>
            </a:r>
            <a:endParaRPr lang="es-ES" dirty="0" smtClean="0"/>
          </a:p>
          <a:p>
            <a:r>
              <a:rPr lang="es-ES" dirty="0" smtClean="0"/>
              <a:t>min</a:t>
            </a:r>
            <a:r>
              <a:rPr lang="es-ES" dirty="0"/>
              <a:t>="1" </a:t>
            </a:r>
            <a:r>
              <a:rPr lang="es-ES" dirty="0" err="1"/>
              <a:t>max</a:t>
            </a:r>
            <a:r>
              <a:rPr lang="es-ES" dirty="0"/>
              <a:t>="100" </a:t>
            </a:r>
            <a:r>
              <a:rPr lang="es-ES" dirty="0" smtClean="0"/>
              <a:t>#</a:t>
            </a:r>
            <a:r>
              <a:rPr lang="es-ES" dirty="0" err="1"/>
              <a:t>txtEdad</a:t>
            </a:r>
            <a:r>
              <a:rPr lang="es-ES" dirty="0"/>
              <a:t>&gt;</a:t>
            </a:r>
          </a:p>
          <a:p>
            <a:r>
              <a:rPr lang="es-ES" dirty="0"/>
              <a:t>    &lt;</a:t>
            </a:r>
            <a:r>
              <a:rPr lang="es-ES" dirty="0" err="1"/>
              <a:t>button</a:t>
            </a:r>
            <a:r>
              <a:rPr lang="es-ES" dirty="0"/>
              <a:t>&gt;Cambiar&lt;/</a:t>
            </a:r>
            <a:r>
              <a:rPr lang="es-ES" dirty="0" err="1"/>
              <a:t>button</a:t>
            </a:r>
            <a:r>
              <a:rPr lang="es-ES" dirty="0"/>
              <a:t>&gt;</a:t>
            </a:r>
          </a:p>
          <a:p>
            <a:r>
              <a:rPr lang="es-ES" dirty="0"/>
              <a:t>&lt;/p&gt;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179" y="4435523"/>
            <a:ext cx="7201714" cy="221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4559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53" y="3592695"/>
            <a:ext cx="8760170" cy="14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660805"/>
            <a:ext cx="11131990" cy="2024090"/>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Agregado una etiqueta </a:t>
            </a:r>
            <a:r>
              <a:rPr lang="es-ES" b="1" dirty="0" err="1" smtClean="0"/>
              <a:t>span</a:t>
            </a:r>
            <a:r>
              <a:rPr lang="es-ES" dirty="0" smtClean="0"/>
              <a:t> con un </a:t>
            </a:r>
            <a:r>
              <a:rPr lang="es-ES" b="1" dirty="0" smtClean="0"/>
              <a:t>id=‘</a:t>
            </a:r>
            <a:r>
              <a:rPr lang="es-ES" b="1" dirty="0" err="1" smtClean="0"/>
              <a:t>lblEdad</a:t>
            </a:r>
            <a:r>
              <a:rPr lang="es-ES" b="1" dirty="0" smtClean="0"/>
              <a:t>’</a:t>
            </a:r>
            <a:r>
              <a:rPr lang="es-ES" dirty="0" smtClean="0"/>
              <a:t> que nos permitirá luego cambiar su contenido según lo que se ingrese en el control input llamado </a:t>
            </a:r>
            <a:r>
              <a:rPr lang="es-ES" b="1" dirty="0" smtClean="0"/>
              <a:t>#</a:t>
            </a:r>
            <a:r>
              <a:rPr lang="es-ES" b="1" dirty="0" err="1" smtClean="0"/>
              <a:t>txtEdad</a:t>
            </a:r>
            <a:endParaRPr lang="es-ES" b="1" dirty="0" smtClean="0"/>
          </a:p>
          <a:p>
            <a:pPr marL="285750" indent="-285750">
              <a:buFont typeface="Arial" pitchFamily="34" charset="0"/>
              <a:buChar char="•"/>
            </a:pPr>
            <a:endParaRPr lang="es-ES" dirty="0"/>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a:t>
            </a:r>
            <a:r>
              <a:rPr lang="es-AR" dirty="0" smtClean="0"/>
              <a:t>&gt;</a:t>
            </a:r>
            <a:endParaRPr lang="es-AR" dirty="0"/>
          </a:p>
        </p:txBody>
      </p:sp>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830" y="5079446"/>
            <a:ext cx="7741477" cy="14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205070">
            <a:off x="4226151" y="5088234"/>
            <a:ext cx="2867751" cy="33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206256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660805"/>
            <a:ext cx="11131990" cy="5012950"/>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Dentro de archivo </a:t>
            </a:r>
            <a:r>
              <a:rPr lang="es-ES" b="1" dirty="0" err="1" smtClean="0"/>
              <a:t>empleado.component.ts</a:t>
            </a:r>
            <a:r>
              <a:rPr lang="es-ES" dirty="0" smtClean="0"/>
              <a:t> tenemos nuestra clase empleado modificamos el evento </a:t>
            </a:r>
            <a:r>
              <a:rPr lang="es-ES" b="1" dirty="0" err="1" smtClean="0"/>
              <a:t>getEdad</a:t>
            </a:r>
            <a:r>
              <a:rPr lang="es-ES" dirty="0" smtClean="0"/>
              <a:t> por el siguiente código:</a:t>
            </a:r>
          </a:p>
          <a:p>
            <a:pPr marL="285750" indent="-285750">
              <a:buFont typeface="Arial" pitchFamily="34" charset="0"/>
              <a:buChar char="•"/>
            </a:pPr>
            <a:endParaRPr lang="es-ES" dirty="0"/>
          </a:p>
          <a:p>
            <a:r>
              <a:rPr lang="es-AR" dirty="0" err="1" smtClean="0"/>
              <a:t>public</a:t>
            </a:r>
            <a:r>
              <a:rPr lang="es-AR" dirty="0" smtClean="0"/>
              <a:t> </a:t>
            </a:r>
            <a:r>
              <a:rPr lang="es-AR" dirty="0" err="1"/>
              <a:t>getEdad</a:t>
            </a:r>
            <a:r>
              <a:rPr lang="es-AR" dirty="0"/>
              <a:t>() { </a:t>
            </a:r>
            <a:r>
              <a:rPr lang="es-AR" dirty="0" err="1"/>
              <a:t>return</a:t>
            </a:r>
            <a:r>
              <a:rPr lang="es-AR" dirty="0"/>
              <a:t> </a:t>
            </a:r>
            <a:r>
              <a:rPr lang="es-AR" dirty="0" err="1"/>
              <a:t>this.vcedad</a:t>
            </a:r>
            <a:r>
              <a:rPr lang="es-AR" dirty="0"/>
              <a:t> &lt;18 ? </a:t>
            </a:r>
            <a:r>
              <a:rPr lang="es-AR" dirty="0" err="1"/>
              <a:t>this.vcedad</a:t>
            </a:r>
            <a:r>
              <a:rPr lang="es-AR" dirty="0"/>
              <a:t>+". Es menor!!!":</a:t>
            </a:r>
            <a:r>
              <a:rPr lang="es-AR" dirty="0" err="1"/>
              <a:t>this.vcedad</a:t>
            </a:r>
            <a:r>
              <a:rPr lang="es-AR" dirty="0"/>
              <a:t>+". Es mayor!!!"; </a:t>
            </a:r>
            <a:r>
              <a:rPr lang="es-AR" dirty="0" smtClean="0"/>
              <a:t>}</a:t>
            </a:r>
          </a:p>
          <a:p>
            <a:endParaRPr lang="es-ES" dirty="0" smtClean="0"/>
          </a:p>
          <a:p>
            <a:pPr marL="285750" indent="-285750">
              <a:buFont typeface="Arial" pitchFamily="34" charset="0"/>
              <a:buChar char="•"/>
            </a:pPr>
            <a:r>
              <a:rPr lang="es-ES" dirty="0" smtClean="0"/>
              <a:t>Generamos una función que será la que procesara la edad que se ingresa desde el cuadro de texto y es la función que utiliza el botón para lanzar todo el proceso de carga y validación:</a:t>
            </a:r>
          </a:p>
          <a:p>
            <a:pPr marL="285750" indent="-285750">
              <a:buFont typeface="Arial" pitchFamily="34" charset="0"/>
              <a:buChar char="•"/>
            </a:pPr>
            <a:endParaRPr lang="es-ES" dirty="0"/>
          </a:p>
          <a:p>
            <a:r>
              <a:rPr lang="es-AR" dirty="0" err="1"/>
              <a:t>public</a:t>
            </a:r>
            <a:r>
              <a:rPr lang="es-AR" dirty="0"/>
              <a:t> </a:t>
            </a:r>
            <a:r>
              <a:rPr lang="es-AR" dirty="0" err="1"/>
              <a:t>AnalizarEdad</a:t>
            </a:r>
            <a:r>
              <a:rPr lang="es-AR" dirty="0"/>
              <a:t>(</a:t>
            </a:r>
            <a:r>
              <a:rPr lang="es-AR" dirty="0" err="1"/>
              <a:t>dato:string</a:t>
            </a:r>
            <a:r>
              <a:rPr lang="es-AR" dirty="0"/>
              <a:t>) { </a:t>
            </a:r>
          </a:p>
          <a:p>
            <a:r>
              <a:rPr lang="es-AR" dirty="0"/>
              <a:t>    //El dato que viene como </a:t>
            </a:r>
            <a:r>
              <a:rPr lang="es-AR" dirty="0" err="1"/>
              <a:t>parametro</a:t>
            </a:r>
            <a:r>
              <a:rPr lang="es-AR" dirty="0"/>
              <a:t> se lo paso a método </a:t>
            </a:r>
            <a:r>
              <a:rPr lang="es-AR" dirty="0" err="1"/>
              <a:t>setEdad</a:t>
            </a:r>
            <a:r>
              <a:rPr lang="es-AR" dirty="0"/>
              <a:t> para</a:t>
            </a:r>
          </a:p>
          <a:p>
            <a:r>
              <a:rPr lang="es-AR" dirty="0"/>
              <a:t>    //que cargue el atributo </a:t>
            </a:r>
            <a:r>
              <a:rPr lang="es-AR" dirty="0" err="1"/>
              <a:t>vcedad</a:t>
            </a:r>
            <a:r>
              <a:rPr lang="es-AR" dirty="0"/>
              <a:t>, se lo convierte a número</a:t>
            </a:r>
          </a:p>
          <a:p>
            <a:r>
              <a:rPr lang="es-AR" dirty="0"/>
              <a:t>    </a:t>
            </a:r>
            <a:r>
              <a:rPr lang="es-AR" dirty="0" err="1"/>
              <a:t>this.setEdad</a:t>
            </a:r>
            <a:r>
              <a:rPr lang="es-AR" dirty="0"/>
              <a:t>(</a:t>
            </a:r>
            <a:r>
              <a:rPr lang="es-AR" dirty="0" err="1"/>
              <a:t>parseInt</a:t>
            </a:r>
            <a:r>
              <a:rPr lang="es-AR" dirty="0"/>
              <a:t>(dato));</a:t>
            </a:r>
          </a:p>
          <a:p>
            <a:r>
              <a:rPr lang="es-AR" dirty="0"/>
              <a:t>    //Se muestra el resultado del método </a:t>
            </a:r>
            <a:r>
              <a:rPr lang="es-AR" dirty="0" err="1"/>
              <a:t>getEdad</a:t>
            </a:r>
            <a:r>
              <a:rPr lang="es-AR" dirty="0"/>
              <a:t> sobre el control </a:t>
            </a:r>
            <a:r>
              <a:rPr lang="es-AR" dirty="0" err="1"/>
              <a:t>span</a:t>
            </a:r>
            <a:endParaRPr lang="es-AR" dirty="0"/>
          </a:p>
          <a:p>
            <a:r>
              <a:rPr lang="es-AR" dirty="0"/>
              <a:t>    (&lt;</a:t>
            </a:r>
            <a:r>
              <a:rPr lang="es-AR" dirty="0" err="1"/>
              <a:t>HTMLOptionElement</a:t>
            </a:r>
            <a:r>
              <a:rPr lang="es-AR" dirty="0"/>
              <a:t>&gt;</a:t>
            </a:r>
            <a:r>
              <a:rPr lang="es-AR" dirty="0" err="1"/>
              <a:t>document.getElementById</a:t>
            </a:r>
            <a:r>
              <a:rPr lang="es-AR" dirty="0"/>
              <a:t>("</a:t>
            </a:r>
            <a:r>
              <a:rPr lang="es-AR" dirty="0" err="1"/>
              <a:t>lblEdad</a:t>
            </a:r>
            <a:r>
              <a:rPr lang="es-AR" dirty="0"/>
              <a:t>")).</a:t>
            </a:r>
            <a:r>
              <a:rPr lang="es-AR" dirty="0" err="1"/>
              <a:t>innerText</a:t>
            </a:r>
            <a:r>
              <a:rPr lang="es-AR" dirty="0"/>
              <a:t>=</a:t>
            </a:r>
            <a:r>
              <a:rPr lang="es-AR" dirty="0" err="1"/>
              <a:t>this.getEdad</a:t>
            </a:r>
            <a:r>
              <a:rPr lang="es-AR" dirty="0"/>
              <a:t>();</a:t>
            </a:r>
          </a:p>
          <a:p>
            <a:r>
              <a:rPr lang="es-AR" dirty="0"/>
              <a:t>  </a:t>
            </a:r>
            <a:r>
              <a:rPr lang="es-AR" dirty="0" smtClean="0"/>
              <a:t>}</a:t>
            </a:r>
            <a:endParaRPr lang="es-AR" dirty="0"/>
          </a:p>
        </p:txBody>
      </p:sp>
    </p:spTree>
    <p:extLst>
      <p:ext uri="{BB962C8B-B14F-4D97-AF65-F5344CB8AC3E}">
        <p14:creationId xmlns:p14="http://schemas.microsoft.com/office/powerpoint/2010/main" val="33254429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2"/>
            <a:ext cx="11131990" cy="3457105"/>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Realizaremos el agregado del evento </a:t>
            </a:r>
            <a:r>
              <a:rPr lang="es-ES" dirty="0" err="1" smtClean="0"/>
              <a:t>click</a:t>
            </a:r>
            <a:r>
              <a:rPr lang="es-ES" dirty="0" smtClean="0"/>
              <a:t> al botón con la llamada a la función </a:t>
            </a:r>
            <a:r>
              <a:rPr lang="es-ES" b="1" dirty="0" err="1" smtClean="0"/>
              <a:t>AnalizarEdad</a:t>
            </a:r>
            <a:r>
              <a:rPr lang="es-ES" dirty="0" smtClean="0"/>
              <a:t> que se encuentra dentro de la clase de empleado contenida en el archivo </a:t>
            </a:r>
            <a:r>
              <a:rPr lang="es-ES" b="1" dirty="0" err="1" smtClean="0"/>
              <a:t>empleado.component.ts</a:t>
            </a:r>
            <a:r>
              <a:rPr lang="es-ES" b="1" dirty="0" smtClean="0"/>
              <a:t>.</a:t>
            </a:r>
          </a:p>
          <a:p>
            <a:pPr marL="285750" indent="-285750">
              <a:buFont typeface="Arial" pitchFamily="34" charset="0"/>
              <a:buChar char="•"/>
            </a:pPr>
            <a:endParaRPr lang="es-ES" b="1" dirty="0"/>
          </a:p>
          <a:p>
            <a:r>
              <a:rPr lang="es-ES" dirty="0"/>
              <a:t>&lt;!--Cuadro de texto de tipo numero para la edad--&gt;</a:t>
            </a:r>
          </a:p>
          <a:p>
            <a:r>
              <a:rPr lang="es-ES" dirty="0"/>
              <a:t>&lt;p&gt;Ingrese la edad del empleado </a:t>
            </a:r>
          </a:p>
          <a:p>
            <a:r>
              <a:rPr lang="es-ES" dirty="0"/>
              <a:t>    &lt;input </a:t>
            </a:r>
            <a:r>
              <a:rPr lang="es-ES" dirty="0" err="1"/>
              <a:t>type</a:t>
            </a:r>
            <a:r>
              <a:rPr lang="es-ES" dirty="0"/>
              <a:t>="</a:t>
            </a:r>
            <a:r>
              <a:rPr lang="es-ES" dirty="0" err="1"/>
              <a:t>number</a:t>
            </a:r>
            <a:r>
              <a:rPr lang="es-ES" dirty="0"/>
              <a:t>" </a:t>
            </a:r>
            <a:r>
              <a:rPr lang="es-ES" dirty="0" err="1"/>
              <a:t>name</a:t>
            </a:r>
            <a:r>
              <a:rPr lang="es-ES" dirty="0"/>
              <a:t>="" id="" #</a:t>
            </a:r>
            <a:r>
              <a:rPr lang="es-ES" dirty="0" err="1"/>
              <a:t>txtEdad</a:t>
            </a:r>
            <a:r>
              <a:rPr lang="es-ES" dirty="0"/>
              <a:t>&gt;</a:t>
            </a:r>
          </a:p>
          <a:p>
            <a:r>
              <a:rPr lang="es-ES" dirty="0"/>
              <a:t>    &lt;</a:t>
            </a:r>
            <a:r>
              <a:rPr lang="es-ES" dirty="0" err="1"/>
              <a:t>button</a:t>
            </a:r>
            <a:r>
              <a:rPr lang="es-ES" dirty="0"/>
              <a:t> (</a:t>
            </a:r>
            <a:r>
              <a:rPr lang="es-ES" dirty="0" err="1"/>
              <a:t>click</a:t>
            </a:r>
            <a:r>
              <a:rPr lang="es-ES" dirty="0"/>
              <a:t>)="</a:t>
            </a:r>
            <a:r>
              <a:rPr lang="es-ES" dirty="0" err="1"/>
              <a:t>AnalizarEdad</a:t>
            </a:r>
            <a:r>
              <a:rPr lang="es-ES" dirty="0"/>
              <a:t>(</a:t>
            </a:r>
            <a:r>
              <a:rPr lang="es-ES" dirty="0" err="1"/>
              <a:t>txtEdad.value</a:t>
            </a:r>
            <a:r>
              <a:rPr lang="es-ES" dirty="0"/>
              <a:t>)"&gt;Cambiar&lt;/</a:t>
            </a:r>
            <a:r>
              <a:rPr lang="es-ES" dirty="0" err="1"/>
              <a:t>button</a:t>
            </a:r>
            <a:r>
              <a:rPr lang="es-ES" dirty="0"/>
              <a:t>&gt;</a:t>
            </a:r>
          </a:p>
          <a:p>
            <a:r>
              <a:rPr lang="es-ES" dirty="0"/>
              <a:t>&lt;/p&gt; </a:t>
            </a:r>
          </a:p>
          <a:p>
            <a:pPr marL="285750" indent="-285750">
              <a:buFont typeface="Arial" pitchFamily="34" charset="0"/>
              <a:buChar char="•"/>
            </a:pPr>
            <a:endParaRPr lang="es-E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84" y="5199797"/>
            <a:ext cx="11225132" cy="114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rot="20627113">
            <a:off x="2756848" y="4517409"/>
            <a:ext cx="423080" cy="1023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80898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1471354"/>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La página finalmente quedara de la siguiente manera</a:t>
            </a:r>
            <a:endParaRPr lang="es-ES" dirty="0"/>
          </a:p>
          <a:p>
            <a:pPr marL="285750" indent="-285750">
              <a:buFont typeface="Arial" pitchFamily="34" charset="0"/>
              <a:buChar char="•"/>
            </a:pPr>
            <a:endParaRPr lang="es-E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640" y="2867523"/>
            <a:ext cx="43910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404" y="4230593"/>
            <a:ext cx="43910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rot="16200000">
            <a:off x="5556908" y="3195934"/>
            <a:ext cx="423080" cy="33027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Flecha abajo"/>
          <p:cNvSpPr/>
          <p:nvPr/>
        </p:nvSpPr>
        <p:spPr>
          <a:xfrm rot="1710058">
            <a:off x="9545377" y="4883327"/>
            <a:ext cx="423080" cy="1161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8354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7" name="Google Shape;124;p7">
            <a:extLst>
              <a:ext uri="{FF2B5EF4-FFF2-40B4-BE49-F238E27FC236}">
                <a16:creationId xmlns:a16="http://schemas.microsoft.com/office/drawing/2014/main" xmlns="" id="{42586C2D-89D1-4B8A-9675-E07D4898191B}"/>
              </a:ext>
            </a:extLst>
          </p:cNvPr>
          <p:cNvSpPr txBox="1"/>
          <p:nvPr/>
        </p:nvSpPr>
        <p:spPr>
          <a:xfrm>
            <a:off x="721210" y="2022493"/>
            <a:ext cx="945527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Instalando NODEJS y </a:t>
            </a:r>
          </a:p>
          <a:p>
            <a:pPr algn="ctr"/>
            <a:r>
              <a:rPr lang="es-419" sz="4000" b="1" dirty="0" smtClean="0">
                <a:solidFill>
                  <a:srgbClr val="0070C0"/>
                </a:solidFill>
                <a:latin typeface="Georgia"/>
                <a:ea typeface="Georgia"/>
                <a:cs typeface="Georgia"/>
                <a:sym typeface="Georgia"/>
              </a:rPr>
              <a:t>NPM (Gestor de paquete de NODE) </a:t>
            </a:r>
            <a:endParaRPr lang="es-ES" b="1" dirty="0">
              <a:latin typeface="Encode Sans" panose="020B0604020202020204"/>
              <a:ea typeface="Calibri" panose="020F0502020204030204" pitchFamily="34" charset="0"/>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3848" y="5510228"/>
            <a:ext cx="2785503" cy="113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918" y="1749287"/>
            <a:ext cx="4990841" cy="166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051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4303266"/>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Código completo</a:t>
            </a:r>
            <a:endParaRPr lang="es-ES" b="1" dirty="0"/>
          </a:p>
          <a:p>
            <a:endParaRPr lang="es-ES" dirty="0"/>
          </a:p>
          <a:p>
            <a:pPr marL="285750" indent="-285750">
              <a:buFont typeface="Arial" pitchFamily="34" charset="0"/>
              <a:buChar char="•"/>
            </a:pPr>
            <a:r>
              <a:rPr lang="es-ES" dirty="0" smtClean="0"/>
              <a:t>Archivo </a:t>
            </a:r>
            <a:r>
              <a:rPr lang="es-ES" b="1" dirty="0" smtClean="0"/>
              <a:t>empleado.component.html</a:t>
            </a:r>
          </a:p>
          <a:p>
            <a:pPr marL="285750" indent="-285750">
              <a:buFont typeface="Arial" pitchFamily="34" charset="0"/>
              <a:buChar char="•"/>
            </a:pPr>
            <a:endParaRPr lang="es-ES" dirty="0" smtClean="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a:t>
            </a:r>
            <a:r>
              <a:rPr lang="es-AR" dirty="0" smtClean="0"/>
              <a:t>&gt;</a:t>
            </a:r>
            <a:endParaRPr lang="es-AR" dirty="0"/>
          </a:p>
        </p:txBody>
      </p:sp>
    </p:spTree>
    <p:extLst>
      <p:ext uri="{BB962C8B-B14F-4D97-AF65-F5344CB8AC3E}">
        <p14:creationId xmlns:p14="http://schemas.microsoft.com/office/powerpoint/2010/main" val="42782490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2"/>
            <a:ext cx="11131990" cy="5115308"/>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Código completo</a:t>
            </a:r>
            <a:endParaRPr lang="es-ES" b="1" dirty="0"/>
          </a:p>
          <a:p>
            <a:endParaRPr lang="es-ES" dirty="0"/>
          </a:p>
          <a:p>
            <a:pPr marL="285750" indent="-285750">
              <a:buFont typeface="Arial" pitchFamily="34" charset="0"/>
              <a:buChar char="•"/>
            </a:pPr>
            <a:r>
              <a:rPr lang="es-ES" dirty="0" smtClean="0"/>
              <a:t>Archivo </a:t>
            </a:r>
            <a:r>
              <a:rPr lang="es-ES" b="1" dirty="0" err="1" smtClean="0"/>
              <a:t>empleado.component.ts</a:t>
            </a:r>
            <a:endParaRPr lang="es-ES" b="1" dirty="0" smtClean="0"/>
          </a:p>
          <a:p>
            <a:r>
              <a:rPr lang="es-AR" dirty="0" err="1"/>
              <a:t>import</a:t>
            </a:r>
            <a:r>
              <a:rPr lang="es-AR" dirty="0"/>
              <a:t> { </a:t>
            </a:r>
            <a:r>
              <a:rPr lang="es-AR" dirty="0" err="1"/>
              <a:t>Component</a:t>
            </a:r>
            <a:r>
              <a:rPr lang="es-AR" dirty="0"/>
              <a:t>, </a:t>
            </a:r>
            <a:r>
              <a:rPr lang="es-AR" dirty="0" err="1"/>
              <a:t>OnInit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  selector: '</a:t>
            </a:r>
            <a:r>
              <a:rPr lang="es-AR" dirty="0" err="1"/>
              <a:t>app</a:t>
            </a:r>
            <a:r>
              <a:rPr lang="es-AR" dirty="0"/>
              <a:t>-empleado',</a:t>
            </a:r>
          </a:p>
          <a:p>
            <a:r>
              <a:rPr lang="es-AR" dirty="0"/>
              <a:t>  </a:t>
            </a:r>
            <a:r>
              <a:rPr lang="es-AR" dirty="0" err="1"/>
              <a:t>templateUrl</a:t>
            </a:r>
            <a:r>
              <a:rPr lang="es-AR" dirty="0"/>
              <a:t>: './empleado.component.html',</a:t>
            </a:r>
          </a:p>
          <a:p>
            <a:r>
              <a:rPr lang="es-AR" dirty="0"/>
              <a:t>  </a:t>
            </a:r>
            <a:r>
              <a:rPr lang="es-AR" dirty="0" err="1"/>
              <a:t>styleUrls</a:t>
            </a:r>
            <a:r>
              <a:rPr lang="es-AR" dirty="0"/>
              <a:t>: ['./empleado.component.css']</a:t>
            </a:r>
          </a:p>
          <a:p>
            <a:r>
              <a:rPr lang="es-AR" dirty="0"/>
              <a:t>})</a:t>
            </a:r>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p>
          <a:p>
            <a:r>
              <a:rPr lang="es-AR" dirty="0"/>
              <a:t/>
            </a:r>
            <a:br>
              <a:rPr lang="es-AR" dirty="0"/>
            </a:br>
            <a:r>
              <a:rPr lang="es-AR" dirty="0"/>
              <a:t>  constructor() { </a:t>
            </a:r>
            <a:r>
              <a:rPr lang="es-AR" dirty="0" smtClean="0"/>
              <a:t>}</a:t>
            </a:r>
            <a:endParaRPr lang="es-AR" dirty="0"/>
          </a:p>
        </p:txBody>
      </p:sp>
    </p:spTree>
    <p:extLst>
      <p:ext uri="{BB962C8B-B14F-4D97-AF65-F5344CB8AC3E}">
        <p14:creationId xmlns:p14="http://schemas.microsoft.com/office/powerpoint/2010/main" val="33254745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Property</a:t>
            </a:r>
            <a:r>
              <a:rPr lang="es-AR" sz="4000" b="1" dirty="0" smtClean="0">
                <a:solidFill>
                  <a:srgbClr val="0070C0"/>
                </a:solidFill>
                <a:latin typeface="Georgia"/>
                <a:ea typeface="Georgia"/>
                <a:cs typeface="Georgia"/>
                <a:sym typeface="Georgia"/>
              </a:rPr>
              <a:t> </a:t>
            </a:r>
            <a:r>
              <a:rPr lang="es-AR" sz="4000" b="1" dirty="0" err="1" smtClean="0">
                <a:solidFill>
                  <a:srgbClr val="0070C0"/>
                </a:solidFill>
                <a:latin typeface="Georgia"/>
                <a:ea typeface="Georgia"/>
                <a:cs typeface="Georgia"/>
                <a:sym typeface="Georgia"/>
              </a:rPr>
              <a:t>Binding</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6281389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3907480"/>
          </a:xfrm>
          <a:prstGeom prst="rect">
            <a:avLst/>
          </a:prstGeom>
          <a:noFill/>
          <a:ln>
            <a:noFill/>
          </a:ln>
        </p:spPr>
        <p:txBody>
          <a:bodyPr spcFirstLastPara="1" wrap="square" lIns="121900" tIns="121900" rIns="121900" bIns="121900" anchor="ctr" anchorCtr="0">
            <a:noAutofit/>
          </a:bodyPr>
          <a:lstStyle/>
          <a:p>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err="1" smtClean="0"/>
              <a:t>Binding</a:t>
            </a:r>
            <a:r>
              <a:rPr lang="es-ES" dirty="0" smtClean="0"/>
              <a:t> = «Unión», «Vínculo», «Puente»</a:t>
            </a:r>
          </a:p>
          <a:p>
            <a:pPr marL="285750" indent="-285750">
              <a:buFont typeface="Arial" pitchFamily="34" charset="0"/>
              <a:buChar char="•"/>
            </a:pPr>
            <a:endParaRPr lang="es-ES" dirty="0"/>
          </a:p>
          <a:p>
            <a:pPr marL="285750" indent="-285750">
              <a:buFont typeface="Arial" pitchFamily="34" charset="0"/>
              <a:buChar char="•"/>
            </a:pPr>
            <a:r>
              <a:rPr lang="es-ES" dirty="0" smtClean="0"/>
              <a:t>Es la acción de unir las propiedades que nosotros declaramos o se tiene de un objeto en el archivo </a:t>
            </a:r>
            <a:r>
              <a:rPr lang="es-ES" dirty="0" err="1" smtClean="0"/>
              <a:t>ts</a:t>
            </a:r>
            <a:r>
              <a:rPr lang="es-ES" dirty="0" smtClean="0"/>
              <a:t> con el objeto que se inserta o incluye en el archivo </a:t>
            </a:r>
            <a:r>
              <a:rPr lang="es-ES" dirty="0" err="1" smtClean="0"/>
              <a:t>html</a:t>
            </a:r>
            <a:r>
              <a:rPr lang="es-ES" dirty="0" smtClean="0"/>
              <a:t> o </a:t>
            </a:r>
            <a:r>
              <a:rPr lang="es-ES" dirty="0" err="1" smtClean="0"/>
              <a:t>template</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El motivo de esto es poder modificar dinámicamente </a:t>
            </a:r>
          </a:p>
          <a:p>
            <a:r>
              <a:rPr lang="es-ES" dirty="0"/>
              <a:t> </a:t>
            </a:r>
            <a:r>
              <a:rPr lang="es-ES" dirty="0" smtClean="0"/>
              <a:t>    el comportamiento de esta a lo largo de la vida de</a:t>
            </a:r>
          </a:p>
          <a:p>
            <a:r>
              <a:rPr lang="es-ES" dirty="0" smtClean="0"/>
              <a:t>     nuestra App. </a:t>
            </a:r>
          </a:p>
          <a:p>
            <a:pPr marL="285750" indent="-285750">
              <a:buFont typeface="Arial" pitchFamily="34" charset="0"/>
              <a:buChar char="•"/>
            </a:pPr>
            <a:endParaRPr lang="es-ES" dirty="0" smtClean="0"/>
          </a:p>
          <a:p>
            <a:pPr marL="285750" indent="-285750">
              <a:buFont typeface="Arial" pitchFamily="34" charset="0"/>
              <a:buChar char="•"/>
            </a:pPr>
            <a:r>
              <a:rPr lang="es-ES" dirty="0" smtClean="0"/>
              <a:t>La lectura de un dato de una DB/s y lleve al </a:t>
            </a:r>
          </a:p>
          <a:p>
            <a:r>
              <a:rPr lang="es-ES" dirty="0"/>
              <a:t> </a:t>
            </a:r>
            <a:r>
              <a:rPr lang="es-ES" dirty="0" smtClean="0"/>
              <a:t>    cambio de estado de un control en función del </a:t>
            </a:r>
          </a:p>
          <a:p>
            <a:r>
              <a:rPr lang="es-ES" dirty="0"/>
              <a:t> </a:t>
            </a:r>
            <a:r>
              <a:rPr lang="es-ES" dirty="0" smtClean="0"/>
              <a:t>    dato obtenido.</a:t>
            </a:r>
            <a:endParaRPr lang="es-ES"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6656" y="3496274"/>
            <a:ext cx="6094914" cy="297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9623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266553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Sobre el cuadro de texto edad de nuestro </a:t>
            </a:r>
            <a:r>
              <a:rPr lang="es-ES" dirty="0" err="1" smtClean="0"/>
              <a:t>html</a:t>
            </a:r>
            <a:r>
              <a:rPr lang="es-ES" dirty="0" smtClean="0"/>
              <a:t> podemos manipular su propiedad de habilitado o deshabilitado mediante </a:t>
            </a:r>
            <a:r>
              <a:rPr lang="es-ES" dirty="0" err="1" smtClean="0"/>
              <a:t>Property</a:t>
            </a:r>
            <a:r>
              <a:rPr lang="es-ES" dirty="0" smtClean="0"/>
              <a:t> </a:t>
            </a:r>
            <a:r>
              <a:rPr lang="es-ES" dirty="0" err="1" smtClean="0"/>
              <a:t>Binding</a:t>
            </a:r>
            <a:r>
              <a:rPr lang="es-ES" dirty="0" smtClean="0"/>
              <a:t>, haciendo lo siguiente:</a:t>
            </a:r>
          </a:p>
          <a:p>
            <a:pPr marL="285750" indent="-285750">
              <a:buFont typeface="Arial" pitchFamily="34" charset="0"/>
              <a:buChar char="•"/>
            </a:pPr>
            <a:endParaRPr lang="es-ES" dirty="0"/>
          </a:p>
          <a:p>
            <a:pPr marL="285750" indent="-285750">
              <a:buFont typeface="Arial" pitchFamily="34" charset="0"/>
              <a:buChar char="•"/>
            </a:pPr>
            <a:r>
              <a:rPr lang="es-ES" dirty="0" smtClean="0"/>
              <a:t>En la clase empleado que se encuentra en el</a:t>
            </a:r>
          </a:p>
          <a:p>
            <a:r>
              <a:rPr lang="es-ES" dirty="0"/>
              <a:t> </a:t>
            </a:r>
            <a:r>
              <a:rPr lang="es-ES" dirty="0" smtClean="0"/>
              <a:t>   archivo </a:t>
            </a:r>
            <a:r>
              <a:rPr lang="es-ES" b="1" dirty="0" err="1" smtClean="0"/>
              <a:t>empleado.component.ts</a:t>
            </a:r>
            <a:r>
              <a:rPr lang="es-ES" dirty="0" smtClean="0"/>
              <a:t> agregamos </a:t>
            </a:r>
          </a:p>
          <a:p>
            <a:r>
              <a:rPr lang="es-ES" dirty="0"/>
              <a:t> </a:t>
            </a:r>
            <a:r>
              <a:rPr lang="es-ES" dirty="0" smtClean="0"/>
              <a:t>   un atributo publico que maneje el estado de </a:t>
            </a:r>
          </a:p>
          <a:p>
            <a:r>
              <a:rPr lang="es-ES" dirty="0"/>
              <a:t> </a:t>
            </a:r>
            <a:r>
              <a:rPr lang="es-ES" dirty="0" smtClean="0"/>
              <a:t>   habilitación del objeto </a:t>
            </a:r>
            <a:r>
              <a:rPr lang="es-ES" dirty="0" err="1" smtClean="0"/>
              <a:t>text</a:t>
            </a:r>
            <a:r>
              <a:rPr lang="es-ES" dirty="0" smtClean="0"/>
              <a:t>.</a:t>
            </a:r>
            <a:endParaRPr lang="es-ES" dirty="0"/>
          </a:p>
        </p:txBody>
      </p:sp>
      <p:sp>
        <p:nvSpPr>
          <p:cNvPr id="7" name="6 Flecha doblada hacia arriba"/>
          <p:cNvSpPr/>
          <p:nvPr/>
        </p:nvSpPr>
        <p:spPr>
          <a:xfrm rot="5400000">
            <a:off x="2402608" y="4299647"/>
            <a:ext cx="1688839" cy="24042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965" y="3075459"/>
            <a:ext cx="6224976" cy="327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1350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266553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En el archivo </a:t>
            </a:r>
            <a:r>
              <a:rPr lang="es-ES" dirty="0" err="1" smtClean="0"/>
              <a:t>template</a:t>
            </a:r>
            <a:r>
              <a:rPr lang="es-ES" dirty="0" smtClean="0"/>
              <a:t> </a:t>
            </a:r>
            <a:r>
              <a:rPr lang="es-ES" b="1" dirty="0" smtClean="0"/>
              <a:t>empleado.component.html</a:t>
            </a:r>
            <a:r>
              <a:rPr lang="es-ES" dirty="0" smtClean="0"/>
              <a:t> del componente empleado realizamos el siguiente agregado de la propiedad que determina el estado del objeto </a:t>
            </a:r>
            <a:r>
              <a:rPr lang="es-ES" dirty="0" err="1" smtClean="0"/>
              <a:t>text</a:t>
            </a:r>
            <a:r>
              <a:rPr lang="es-ES" dirty="0" smtClean="0"/>
              <a:t> para permitir el ingreso o no de datos, tradicionalmente se indicaría mediante la propiedad </a:t>
            </a:r>
            <a:r>
              <a:rPr lang="es-ES" b="1" dirty="0" err="1" smtClean="0"/>
              <a:t>disabled</a:t>
            </a:r>
            <a:r>
              <a:rPr lang="es-ES" b="1" dirty="0" smtClean="0"/>
              <a:t> </a:t>
            </a:r>
            <a:r>
              <a:rPr lang="es-ES" dirty="0" smtClean="0"/>
              <a:t>no permite cargar dato y sin </a:t>
            </a:r>
            <a:r>
              <a:rPr lang="es-ES" b="1" dirty="0" err="1" smtClean="0"/>
              <a:t>disable</a:t>
            </a:r>
            <a:r>
              <a:rPr lang="es-ES" b="1" dirty="0" smtClean="0"/>
              <a:t> </a:t>
            </a:r>
            <a:r>
              <a:rPr lang="es-ES" dirty="0" smtClean="0"/>
              <a:t>permite cargar datos:</a:t>
            </a:r>
          </a:p>
          <a:p>
            <a:pPr marL="285750" indent="-285750">
              <a:buFont typeface="Arial" pitchFamily="34" charset="0"/>
              <a:buChar char="•"/>
            </a:pPr>
            <a:endParaRPr lang="es-ES" dirty="0"/>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912" y="5543976"/>
            <a:ext cx="6504531" cy="12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53" y="5250691"/>
            <a:ext cx="7335619" cy="64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a:off x="6291618" y="5718412"/>
            <a:ext cx="1790559" cy="545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236" y="3983947"/>
            <a:ext cx="6017881" cy="112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52" y="3916126"/>
            <a:ext cx="5672533" cy="62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de flecha"/>
          <p:cNvCxnSpPr/>
          <p:nvPr/>
        </p:nvCxnSpPr>
        <p:spPr>
          <a:xfrm>
            <a:off x="5396338" y="4408226"/>
            <a:ext cx="2141734" cy="1364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497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10" y="4854906"/>
            <a:ext cx="9019240" cy="66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688101"/>
            <a:ext cx="11131990" cy="187396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Aplicando </a:t>
            </a:r>
            <a:r>
              <a:rPr lang="es-ES" dirty="0" err="1" smtClean="0"/>
              <a:t>Property</a:t>
            </a:r>
            <a:r>
              <a:rPr lang="es-ES" dirty="0" smtClean="0"/>
              <a:t> </a:t>
            </a:r>
            <a:r>
              <a:rPr lang="es-ES" dirty="0" err="1" smtClean="0"/>
              <a:t>Binding</a:t>
            </a:r>
            <a:r>
              <a:rPr lang="es-ES" dirty="0" smtClean="0"/>
              <a:t> y un método </a:t>
            </a:r>
            <a:r>
              <a:rPr lang="es-ES" b="1" dirty="0" err="1" smtClean="0"/>
              <a:t>getEstadoCheck</a:t>
            </a:r>
            <a:r>
              <a:rPr lang="es-ES" dirty="0" smtClean="0"/>
              <a:t> quien me devuelvo el estado del atributo </a:t>
            </a:r>
            <a:r>
              <a:rPr lang="es-ES" b="1" dirty="0" err="1" smtClean="0"/>
              <a:t>vcestadocheck</a:t>
            </a:r>
            <a:r>
              <a:rPr lang="es-ES" dirty="0" smtClean="0"/>
              <a:t> quedaría dicha propiedad de la siguiente manera:</a:t>
            </a:r>
          </a:p>
          <a:p>
            <a:pPr marL="285750" indent="-285750">
              <a:buFont typeface="Arial" pitchFamily="34" charset="0"/>
              <a:buChar char="•"/>
            </a:pPr>
            <a:endParaRPr lang="es-ES" dirty="0"/>
          </a:p>
          <a:p>
            <a:pPr algn="ctr"/>
            <a:r>
              <a:rPr lang="en-US" dirty="0"/>
              <a:t>&lt;input type="number" name="" id="" #</a:t>
            </a:r>
            <a:r>
              <a:rPr lang="en-US" dirty="0" err="1"/>
              <a:t>txtEdad</a:t>
            </a:r>
            <a:r>
              <a:rPr lang="en-US" dirty="0"/>
              <a:t> [disabled]=</a:t>
            </a:r>
            <a:r>
              <a:rPr lang="en-US" dirty="0" err="1"/>
              <a:t>getEstadoCheck</a:t>
            </a:r>
            <a:r>
              <a:rPr lang="en-US" dirty="0"/>
              <a:t>()&gt;</a:t>
            </a:r>
          </a:p>
        </p:txBody>
      </p:sp>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12" y="5543976"/>
            <a:ext cx="6504531" cy="12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V="1">
            <a:off x="4829912" y="6264322"/>
            <a:ext cx="3252265" cy="2047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9801" y="3505078"/>
            <a:ext cx="6017881" cy="112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de flecha"/>
          <p:cNvCxnSpPr/>
          <p:nvPr/>
        </p:nvCxnSpPr>
        <p:spPr>
          <a:xfrm>
            <a:off x="5268036" y="4227464"/>
            <a:ext cx="2374710" cy="169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15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610" y="3910225"/>
            <a:ext cx="4958954" cy="63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30" y="5959877"/>
            <a:ext cx="4574100" cy="60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1642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Event</a:t>
            </a:r>
            <a:r>
              <a:rPr lang="es-AR" sz="4000" b="1" dirty="0" smtClean="0">
                <a:solidFill>
                  <a:srgbClr val="0070C0"/>
                </a:solidFill>
                <a:latin typeface="Georgia"/>
                <a:ea typeface="Georgia"/>
                <a:cs typeface="Georgia"/>
                <a:sym typeface="Georgia"/>
              </a:rPr>
              <a:t> </a:t>
            </a:r>
            <a:r>
              <a:rPr lang="es-AR" sz="4000" b="1" dirty="0" err="1" smtClean="0">
                <a:solidFill>
                  <a:srgbClr val="0070C0"/>
                </a:solidFill>
                <a:latin typeface="Georgia"/>
                <a:ea typeface="Georgia"/>
                <a:cs typeface="Georgia"/>
                <a:sym typeface="Georgia"/>
              </a:rPr>
              <a:t>Binding</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624047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139" y="5812117"/>
            <a:ext cx="52673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139" y="3261468"/>
            <a:ext cx="54578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4"/>
            <a:ext cx="11131990" cy="1478178"/>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Aplicando </a:t>
            </a:r>
            <a:r>
              <a:rPr lang="es-ES" dirty="0" err="1" smtClean="0"/>
              <a:t>Event</a:t>
            </a:r>
            <a:r>
              <a:rPr lang="es-ES" dirty="0" smtClean="0"/>
              <a:t> </a:t>
            </a:r>
            <a:r>
              <a:rPr lang="es-ES" dirty="0" err="1" smtClean="0"/>
              <a:t>Binding</a:t>
            </a:r>
            <a:r>
              <a:rPr lang="es-ES" dirty="0" smtClean="0"/>
              <a:t> mediante un control </a:t>
            </a:r>
            <a:r>
              <a:rPr lang="es-ES" dirty="0" err="1" smtClean="0"/>
              <a:t>checkbox</a:t>
            </a:r>
            <a:r>
              <a:rPr lang="es-ES" dirty="0" smtClean="0"/>
              <a:t> para que al habilitarlo se habilite el control </a:t>
            </a:r>
            <a:r>
              <a:rPr lang="es-ES" dirty="0" err="1" smtClean="0"/>
              <a:t>text</a:t>
            </a:r>
            <a:r>
              <a:rPr lang="es-ES" dirty="0" smtClean="0"/>
              <a:t> y al deshabilitarlo el </a:t>
            </a:r>
            <a:r>
              <a:rPr lang="es-ES" dirty="0" err="1" smtClean="0"/>
              <a:t>check</a:t>
            </a:r>
            <a:r>
              <a:rPr lang="es-ES" dirty="0" smtClean="0"/>
              <a:t> se deshabilite el control que permite la carga de la edad.</a:t>
            </a:r>
            <a:endParaRPr lang="en-US" dirty="0"/>
          </a:p>
        </p:txBody>
      </p:sp>
      <p:sp>
        <p:nvSpPr>
          <p:cNvPr id="19" name="18 Flecha doblada"/>
          <p:cNvSpPr/>
          <p:nvPr/>
        </p:nvSpPr>
        <p:spPr>
          <a:xfrm flipV="1">
            <a:off x="2429301" y="5812117"/>
            <a:ext cx="1815153" cy="7905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2253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55" y="4503761"/>
            <a:ext cx="11612973" cy="126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p:cNvSpPr/>
          <p:nvPr/>
        </p:nvSpPr>
        <p:spPr>
          <a:xfrm>
            <a:off x="2429301" y="3479832"/>
            <a:ext cx="1815153" cy="102392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1253464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4"/>
            <a:ext cx="11131990" cy="1686306"/>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Dentro del objeto empleado existe un atributo sobre el cual se guarda los estados del control </a:t>
            </a:r>
            <a:r>
              <a:rPr lang="es-ES" dirty="0" err="1" smtClean="0"/>
              <a:t>check</a:t>
            </a:r>
            <a:r>
              <a:rPr lang="es-ES" dirty="0" smtClean="0"/>
              <a:t> aparte existe un método que recibe el </a:t>
            </a:r>
            <a:r>
              <a:rPr lang="es-ES" b="1" dirty="0" err="1" smtClean="0"/>
              <a:t>event</a:t>
            </a:r>
            <a:r>
              <a:rPr lang="es-ES" b="1" dirty="0" smtClean="0"/>
              <a:t> </a:t>
            </a:r>
            <a:r>
              <a:rPr lang="es-ES" dirty="0" smtClean="0"/>
              <a:t>del </a:t>
            </a:r>
            <a:r>
              <a:rPr lang="es-ES" b="1" dirty="0" smtClean="0"/>
              <a:t>objeto </a:t>
            </a:r>
            <a:r>
              <a:rPr lang="es-ES" b="1" dirty="0" err="1" smtClean="0"/>
              <a:t>check</a:t>
            </a:r>
            <a:r>
              <a:rPr lang="es-ES" b="1" dirty="0" smtClean="0"/>
              <a:t> </a:t>
            </a:r>
            <a:r>
              <a:rPr lang="es-ES" dirty="0" smtClean="0"/>
              <a:t>y dentro de esta recuperaremos su estado y se lo pasara al método que carga al correspondiente atributo que habilitar o no el control </a:t>
            </a:r>
            <a:r>
              <a:rPr lang="es-ES" dirty="0" err="1" smtClean="0"/>
              <a:t>text</a:t>
            </a:r>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88" y="3620069"/>
            <a:ext cx="5804277" cy="100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623" y="4455213"/>
            <a:ext cx="9022518" cy="210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4494726"/>
          </a:xfrm>
          <a:prstGeom prst="rect">
            <a:avLst/>
          </a:prstGeom>
          <a:noFill/>
          <a:ln>
            <a:noFill/>
          </a:ln>
        </p:spPr>
        <p:txBody>
          <a:bodyPr spcFirstLastPara="1" wrap="square" lIns="121900" tIns="121900" rIns="121900" bIns="121900" anchor="ctr" anchorCtr="0">
            <a:noAutofit/>
          </a:bodyPr>
          <a:lstStyle/>
          <a:p>
            <a:pPr algn="ctr"/>
            <a:r>
              <a:rPr lang="es-MX" sz="2800" b="1" u="sng" dirty="0" smtClean="0">
                <a:latin typeface="Encode Sans" panose="020B0604020202020204"/>
                <a:ea typeface="Calibri" panose="020F0502020204030204" pitchFamily="34" charset="0"/>
              </a:rPr>
              <a:t>Ver proceso de instalación de la PPT Modulo 3 TypeScript</a:t>
            </a:r>
            <a:endParaRPr lang="es-ES" sz="2000" u="sng" dirty="0" smtClean="0"/>
          </a:p>
        </p:txBody>
      </p:sp>
    </p:spTree>
    <p:extLst>
      <p:ext uri="{BB962C8B-B14F-4D97-AF65-F5344CB8AC3E}">
        <p14:creationId xmlns:p14="http://schemas.microsoft.com/office/powerpoint/2010/main" val="200259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4"/>
            <a:ext cx="11131990" cy="3852888"/>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r>
              <a:rPr lang="es-ES" b="1" dirty="0" smtClean="0"/>
              <a:t> – Código completo – empleado.component.html</a:t>
            </a:r>
            <a:endParaRPr lang="es-ES" b="1" dirty="0"/>
          </a:p>
          <a:p>
            <a:endParaRPr lang="es-ES" dirty="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 [</a:t>
            </a:r>
            <a:r>
              <a:rPr lang="es-AR" dirty="0" err="1"/>
              <a:t>disabled</a:t>
            </a:r>
            <a:r>
              <a:rPr lang="es-AR" dirty="0"/>
              <a:t>]=</a:t>
            </a:r>
            <a:r>
              <a:rPr lang="es-AR" dirty="0" err="1"/>
              <a:t>getEstadoCheck</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    &lt;input </a:t>
            </a:r>
            <a:r>
              <a:rPr lang="es-AR" dirty="0" err="1"/>
              <a:t>type</a:t>
            </a:r>
            <a:r>
              <a:rPr lang="es-AR" dirty="0"/>
              <a:t>="</a:t>
            </a:r>
            <a:r>
              <a:rPr lang="es-AR" dirty="0" err="1"/>
              <a:t>checkbox</a:t>
            </a:r>
            <a:r>
              <a:rPr lang="es-AR" dirty="0"/>
              <a:t>" </a:t>
            </a:r>
            <a:r>
              <a:rPr lang="es-AR" dirty="0" err="1"/>
              <a:t>name</a:t>
            </a:r>
            <a:r>
              <a:rPr lang="es-AR" dirty="0"/>
              <a:t>="" id="</a:t>
            </a:r>
            <a:r>
              <a:rPr lang="es-AR" dirty="0" err="1"/>
              <a:t>chkHabilitar</a:t>
            </a:r>
            <a:r>
              <a:rPr lang="es-AR" dirty="0"/>
              <a:t>" (</a:t>
            </a:r>
            <a:r>
              <a:rPr lang="es-AR" dirty="0" err="1"/>
              <a:t>change</a:t>
            </a:r>
            <a:r>
              <a:rPr lang="es-AR" dirty="0"/>
              <a:t>) ="</a:t>
            </a:r>
            <a:r>
              <a:rPr lang="es-AR" dirty="0" err="1"/>
              <a:t>ControlarCheckBox</a:t>
            </a:r>
            <a:r>
              <a:rPr lang="es-AR" dirty="0"/>
              <a:t>($</a:t>
            </a:r>
            <a:r>
              <a:rPr lang="es-AR" dirty="0" err="1"/>
              <a:t>event</a:t>
            </a:r>
            <a:r>
              <a:rPr lang="es-AR" dirty="0"/>
              <a:t>)"&gt;Habilitar </a:t>
            </a:r>
            <a:r>
              <a:rPr lang="es-AR" dirty="0" err="1"/>
              <a:t>text</a:t>
            </a:r>
            <a:endParaRPr lang="es-AR" dirty="0"/>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()}}&lt;/p&gt;</a:t>
            </a:r>
          </a:p>
        </p:txBody>
      </p:sp>
    </p:spTree>
    <p:extLst>
      <p:ext uri="{BB962C8B-B14F-4D97-AF65-F5344CB8AC3E}">
        <p14:creationId xmlns:p14="http://schemas.microsoft.com/office/powerpoint/2010/main" val="1375609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4125843"/>
          </a:xfrm>
          <a:prstGeom prst="rect">
            <a:avLst/>
          </a:prstGeom>
          <a:noFill/>
          <a:ln>
            <a:noFill/>
          </a:ln>
        </p:spPr>
        <p:txBody>
          <a:bodyPr spcFirstLastPara="1" wrap="square" lIns="121900" tIns="121900" rIns="121900" bIns="121900" anchor="ctr" anchorCtr="0">
            <a:noAutofit/>
          </a:bodyPr>
          <a:lstStyle/>
          <a:p>
            <a:r>
              <a:rPr lang="es-ES" b="1" dirty="0" smtClean="0"/>
              <a:t>Ejemplo 2 - Uso </a:t>
            </a:r>
            <a:r>
              <a:rPr lang="es-ES" b="1" dirty="0" err="1" smtClean="0"/>
              <a:t>Property</a:t>
            </a:r>
            <a:r>
              <a:rPr lang="es-ES" b="1" dirty="0" smtClean="0"/>
              <a:t> </a:t>
            </a:r>
            <a:r>
              <a:rPr lang="es-ES" b="1" dirty="0" err="1" smtClean="0"/>
              <a:t>Binding</a:t>
            </a:r>
            <a:r>
              <a:rPr lang="es-ES" b="1" dirty="0" smtClean="0"/>
              <a:t> – Código completo – </a:t>
            </a:r>
            <a:r>
              <a:rPr lang="es-ES" b="1" dirty="0" err="1" smtClean="0"/>
              <a:t>empleado.component.ts</a:t>
            </a:r>
            <a:endParaRPr lang="es-ES" b="1" dirty="0"/>
          </a:p>
          <a:p>
            <a:endParaRPr lang="es-ES" dirty="0"/>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p>
          <a:p>
            <a:r>
              <a:rPr lang="es-AR" dirty="0"/>
              <a:t>  </a:t>
            </a:r>
            <a:r>
              <a:rPr lang="es-AR" dirty="0" err="1"/>
              <a:t>private</a:t>
            </a:r>
            <a:r>
              <a:rPr lang="es-AR" dirty="0"/>
              <a:t> </a:t>
            </a:r>
            <a:r>
              <a:rPr lang="es-AR" dirty="0" err="1"/>
              <a:t>vcestadocheck:boolean</a:t>
            </a:r>
            <a:r>
              <a:rPr lang="es-AR" dirty="0"/>
              <a:t>=false</a:t>
            </a:r>
            <a:r>
              <a:rPr lang="es-AR" dirty="0" smtClean="0"/>
              <a:t>;</a:t>
            </a:r>
          </a:p>
          <a:p>
            <a:endParaRPr lang="es-ES" dirty="0" smtClean="0"/>
          </a:p>
          <a:p>
            <a:r>
              <a:rPr lang="es-ES" dirty="0" smtClean="0"/>
              <a:t>//Métodos</a:t>
            </a:r>
          </a:p>
          <a:p>
            <a:r>
              <a:rPr lang="es-AR" dirty="0" smtClean="0"/>
              <a:t>  </a:t>
            </a:r>
            <a:r>
              <a:rPr lang="es-AR" dirty="0" err="1" smtClean="0"/>
              <a:t>public</a:t>
            </a:r>
            <a:r>
              <a:rPr lang="es-AR" dirty="0" smtClean="0"/>
              <a:t> </a:t>
            </a:r>
            <a:r>
              <a:rPr lang="es-AR" dirty="0" err="1"/>
              <a:t>getEdad</a:t>
            </a:r>
            <a:r>
              <a:rPr lang="es-AR" dirty="0"/>
              <a:t>() { </a:t>
            </a:r>
            <a:r>
              <a:rPr lang="es-AR" dirty="0" err="1"/>
              <a:t>return</a:t>
            </a:r>
            <a:r>
              <a:rPr lang="es-AR" dirty="0"/>
              <a:t> </a:t>
            </a:r>
            <a:r>
              <a:rPr lang="es-AR" dirty="0" err="1"/>
              <a:t>this.vcedad</a:t>
            </a:r>
            <a:r>
              <a:rPr lang="es-AR" dirty="0"/>
              <a:t> &lt;18 ? </a:t>
            </a:r>
            <a:r>
              <a:rPr lang="es-AR" dirty="0" err="1"/>
              <a:t>this.vcedad</a:t>
            </a:r>
            <a:r>
              <a:rPr lang="es-AR" dirty="0"/>
              <a:t>+". Es menor!!!":</a:t>
            </a:r>
            <a:r>
              <a:rPr lang="es-AR" dirty="0" err="1"/>
              <a:t>this.vcedad</a:t>
            </a:r>
            <a:r>
              <a:rPr lang="es-AR" dirty="0"/>
              <a:t>+". Es mayor!!!"; </a:t>
            </a:r>
            <a:r>
              <a:rPr lang="es-AR" dirty="0" smtClean="0"/>
              <a:t>}</a:t>
            </a:r>
            <a:endParaRPr lang="es-ES" dirty="0"/>
          </a:p>
          <a:p>
            <a:r>
              <a:rPr lang="es-AR" dirty="0" smtClean="0"/>
              <a:t>  </a:t>
            </a:r>
            <a:r>
              <a:rPr lang="es-AR" dirty="0" err="1" smtClean="0"/>
              <a:t>public</a:t>
            </a:r>
            <a:r>
              <a:rPr lang="es-AR" dirty="0" smtClean="0"/>
              <a:t> </a:t>
            </a:r>
            <a:r>
              <a:rPr lang="es-AR" dirty="0" err="1"/>
              <a:t>getEstadoCheck</a:t>
            </a:r>
            <a:r>
              <a:rPr lang="es-AR" dirty="0"/>
              <a:t>() { </a:t>
            </a:r>
            <a:r>
              <a:rPr lang="es-AR" dirty="0" err="1"/>
              <a:t>return</a:t>
            </a:r>
            <a:r>
              <a:rPr lang="es-AR" dirty="0"/>
              <a:t> </a:t>
            </a:r>
            <a:r>
              <a:rPr lang="es-AR" dirty="0" err="1"/>
              <a:t>this.vcestadocheck</a:t>
            </a:r>
            <a:r>
              <a:rPr lang="es-AR" dirty="0"/>
              <a:t>; }</a:t>
            </a:r>
          </a:p>
          <a:p>
            <a:r>
              <a:rPr lang="es-AR" dirty="0"/>
              <a:t>  </a:t>
            </a:r>
            <a:r>
              <a:rPr lang="es-AR" dirty="0" err="1"/>
              <a:t>public</a:t>
            </a:r>
            <a:r>
              <a:rPr lang="es-AR" dirty="0"/>
              <a:t> </a:t>
            </a:r>
            <a:r>
              <a:rPr lang="es-AR" dirty="0" err="1"/>
              <a:t>setEstadoCheck</a:t>
            </a:r>
            <a:r>
              <a:rPr lang="es-AR" dirty="0"/>
              <a:t>(</a:t>
            </a:r>
            <a:r>
              <a:rPr lang="es-AR" dirty="0" err="1"/>
              <a:t>dato:boolean</a:t>
            </a:r>
            <a:r>
              <a:rPr lang="es-AR" dirty="0"/>
              <a:t>) { </a:t>
            </a:r>
            <a:r>
              <a:rPr lang="es-AR" dirty="0" err="1"/>
              <a:t>this.vcestadocheck</a:t>
            </a:r>
            <a:r>
              <a:rPr lang="es-AR" dirty="0"/>
              <a:t>=dato; </a:t>
            </a:r>
            <a:r>
              <a:rPr lang="es-AR" dirty="0" smtClean="0"/>
              <a:t>}</a:t>
            </a:r>
            <a:endParaRPr lang="es-ES" dirty="0"/>
          </a:p>
          <a:p>
            <a:endParaRPr lang="es-AR" dirty="0"/>
          </a:p>
        </p:txBody>
      </p:sp>
    </p:spTree>
    <p:extLst>
      <p:ext uri="{BB962C8B-B14F-4D97-AF65-F5344CB8AC3E}">
        <p14:creationId xmlns:p14="http://schemas.microsoft.com/office/powerpoint/2010/main" val="27733096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3"/>
            <a:ext cx="11131990" cy="4972005"/>
          </a:xfrm>
          <a:prstGeom prst="rect">
            <a:avLst/>
          </a:prstGeom>
          <a:noFill/>
          <a:ln>
            <a:noFill/>
          </a:ln>
        </p:spPr>
        <p:txBody>
          <a:bodyPr spcFirstLastPara="1" wrap="square" lIns="121900" tIns="121900" rIns="121900" bIns="121900" anchor="ctr" anchorCtr="0">
            <a:noAutofit/>
          </a:bodyPr>
          <a:lstStyle/>
          <a:p>
            <a:r>
              <a:rPr lang="es-ES" b="1" dirty="0" smtClean="0"/>
              <a:t>Ejemplo 2 - Uso </a:t>
            </a:r>
            <a:r>
              <a:rPr lang="es-ES" b="1" dirty="0" err="1" smtClean="0"/>
              <a:t>Property</a:t>
            </a:r>
            <a:r>
              <a:rPr lang="es-ES" b="1" dirty="0" smtClean="0"/>
              <a:t> </a:t>
            </a:r>
            <a:r>
              <a:rPr lang="es-ES" b="1" dirty="0" err="1" smtClean="0"/>
              <a:t>Binding</a:t>
            </a:r>
            <a:r>
              <a:rPr lang="es-ES" b="1" dirty="0" smtClean="0"/>
              <a:t> – Código completo – </a:t>
            </a:r>
            <a:r>
              <a:rPr lang="es-ES" b="1" dirty="0" err="1" smtClean="0"/>
              <a:t>empleado.component.ts</a:t>
            </a:r>
            <a:endParaRPr lang="es-ES" b="1" dirty="0" smtClean="0"/>
          </a:p>
          <a:p>
            <a:endParaRPr lang="es-AR" dirty="0"/>
          </a:p>
          <a:p>
            <a:r>
              <a:rPr lang="es-AR" dirty="0"/>
              <a:t>  </a:t>
            </a:r>
            <a:r>
              <a:rPr lang="es-AR" dirty="0" err="1"/>
              <a:t>public</a:t>
            </a:r>
            <a:r>
              <a:rPr lang="es-AR" dirty="0"/>
              <a:t> </a:t>
            </a:r>
            <a:r>
              <a:rPr lang="es-AR" dirty="0" err="1"/>
              <a:t>AnalizarEdad</a:t>
            </a:r>
            <a:r>
              <a:rPr lang="es-AR" dirty="0"/>
              <a:t>(</a:t>
            </a:r>
            <a:r>
              <a:rPr lang="es-AR" dirty="0" err="1"/>
              <a:t>dato:string</a:t>
            </a:r>
            <a:r>
              <a:rPr lang="es-AR" dirty="0"/>
              <a:t>) { </a:t>
            </a:r>
          </a:p>
          <a:p>
            <a:r>
              <a:rPr lang="es-AR" dirty="0"/>
              <a:t>    //El dato que viene como </a:t>
            </a:r>
            <a:r>
              <a:rPr lang="es-AR" dirty="0" err="1"/>
              <a:t>parametro</a:t>
            </a:r>
            <a:r>
              <a:rPr lang="es-AR" dirty="0"/>
              <a:t> se lo paso a método </a:t>
            </a:r>
            <a:r>
              <a:rPr lang="es-AR" dirty="0" err="1"/>
              <a:t>setEdad</a:t>
            </a:r>
            <a:r>
              <a:rPr lang="es-AR" dirty="0"/>
              <a:t> para</a:t>
            </a:r>
          </a:p>
          <a:p>
            <a:r>
              <a:rPr lang="es-AR" dirty="0"/>
              <a:t>    //que cargue el atributo </a:t>
            </a:r>
            <a:r>
              <a:rPr lang="es-AR" dirty="0" err="1"/>
              <a:t>vcedad</a:t>
            </a:r>
            <a:r>
              <a:rPr lang="es-AR" dirty="0"/>
              <a:t>, se lo convierte a número</a:t>
            </a:r>
          </a:p>
          <a:p>
            <a:r>
              <a:rPr lang="es-AR" dirty="0"/>
              <a:t>    </a:t>
            </a:r>
            <a:r>
              <a:rPr lang="es-AR" dirty="0" err="1"/>
              <a:t>this.setEdad</a:t>
            </a:r>
            <a:r>
              <a:rPr lang="es-AR" dirty="0"/>
              <a:t>(</a:t>
            </a:r>
            <a:r>
              <a:rPr lang="es-AR" dirty="0" err="1"/>
              <a:t>parseInt</a:t>
            </a:r>
            <a:r>
              <a:rPr lang="es-AR" dirty="0"/>
              <a:t>(dato));</a:t>
            </a:r>
          </a:p>
          <a:p>
            <a:r>
              <a:rPr lang="es-AR" dirty="0"/>
              <a:t>    //Se muestra el resultado del método </a:t>
            </a:r>
            <a:r>
              <a:rPr lang="es-AR" dirty="0" err="1"/>
              <a:t>getEdad</a:t>
            </a:r>
            <a:r>
              <a:rPr lang="es-AR" dirty="0"/>
              <a:t> sobre el control </a:t>
            </a:r>
            <a:r>
              <a:rPr lang="es-AR" dirty="0" err="1"/>
              <a:t>span</a:t>
            </a:r>
            <a:endParaRPr lang="es-AR" dirty="0"/>
          </a:p>
          <a:p>
            <a:r>
              <a:rPr lang="es-AR" dirty="0"/>
              <a:t>    (&lt;</a:t>
            </a:r>
            <a:r>
              <a:rPr lang="es-AR" dirty="0" err="1"/>
              <a:t>HTMLInputElement</a:t>
            </a:r>
            <a:r>
              <a:rPr lang="es-AR" dirty="0"/>
              <a:t>&gt;</a:t>
            </a:r>
            <a:r>
              <a:rPr lang="es-AR" dirty="0" err="1"/>
              <a:t>document.getElementById</a:t>
            </a:r>
            <a:r>
              <a:rPr lang="es-AR" dirty="0"/>
              <a:t>("</a:t>
            </a:r>
            <a:r>
              <a:rPr lang="es-AR" dirty="0" err="1"/>
              <a:t>lblEdad</a:t>
            </a:r>
            <a:r>
              <a:rPr lang="es-AR" dirty="0"/>
              <a:t>")).</a:t>
            </a:r>
            <a:r>
              <a:rPr lang="es-AR" dirty="0" err="1"/>
              <a:t>innerText</a:t>
            </a:r>
            <a:r>
              <a:rPr lang="es-AR" dirty="0"/>
              <a:t>=</a:t>
            </a:r>
            <a:r>
              <a:rPr lang="es-AR" dirty="0" err="1"/>
              <a:t>this.getEdad</a:t>
            </a:r>
            <a:r>
              <a:rPr lang="es-AR" dirty="0"/>
              <a:t>();</a:t>
            </a:r>
          </a:p>
          <a:p>
            <a:r>
              <a:rPr lang="es-AR" dirty="0"/>
              <a:t>  }</a:t>
            </a:r>
          </a:p>
          <a:p>
            <a:r>
              <a:rPr lang="es-AR" dirty="0"/>
              <a:t>  </a:t>
            </a:r>
          </a:p>
          <a:p>
            <a:r>
              <a:rPr lang="es-AR" dirty="0"/>
              <a:t> </a:t>
            </a:r>
            <a:r>
              <a:rPr lang="es-AR" dirty="0" err="1"/>
              <a:t>public</a:t>
            </a:r>
            <a:r>
              <a:rPr lang="es-AR" dirty="0"/>
              <a:t> </a:t>
            </a:r>
            <a:r>
              <a:rPr lang="es-AR" dirty="0" err="1"/>
              <a:t>ControlarCheckBox</a:t>
            </a:r>
            <a:r>
              <a:rPr lang="es-AR" dirty="0"/>
              <a:t>(</a:t>
            </a:r>
            <a:r>
              <a:rPr lang="es-AR" dirty="0" err="1"/>
              <a:t>eventoctrlcheck</a:t>
            </a:r>
            <a:r>
              <a:rPr lang="es-AR" dirty="0"/>
              <a:t>: </a:t>
            </a:r>
            <a:r>
              <a:rPr lang="es-AR" dirty="0" err="1"/>
              <a:t>Event</a:t>
            </a:r>
            <a:r>
              <a:rPr lang="es-AR" dirty="0"/>
              <a:t>):</a:t>
            </a:r>
            <a:r>
              <a:rPr lang="es-AR" dirty="0" err="1"/>
              <a:t>boolean</a:t>
            </a:r>
            <a:endParaRPr lang="es-AR" dirty="0"/>
          </a:p>
          <a:p>
            <a:r>
              <a:rPr lang="es-AR" dirty="0"/>
              <a:t>  {//Función que permite habilitar el control </a:t>
            </a:r>
            <a:r>
              <a:rPr lang="es-AR" dirty="0" err="1"/>
              <a:t>text</a:t>
            </a:r>
            <a:endParaRPr lang="es-AR" dirty="0"/>
          </a:p>
          <a:p>
            <a:r>
              <a:rPr lang="es-AR" dirty="0"/>
              <a:t>    //Recupero estado del </a:t>
            </a:r>
            <a:r>
              <a:rPr lang="es-AR" dirty="0" err="1"/>
              <a:t>check</a:t>
            </a:r>
            <a:endParaRPr lang="es-AR" dirty="0"/>
          </a:p>
          <a:p>
            <a:r>
              <a:rPr lang="es-AR" dirty="0"/>
              <a:t>    </a:t>
            </a:r>
            <a:r>
              <a:rPr lang="es-AR" dirty="0" err="1"/>
              <a:t>this.setEstadoCheck</a:t>
            </a:r>
            <a:r>
              <a:rPr lang="es-AR" dirty="0"/>
              <a:t>((&lt;</a:t>
            </a:r>
            <a:r>
              <a:rPr lang="es-AR" dirty="0" err="1"/>
              <a:t>HTMLInputElement</a:t>
            </a:r>
            <a:r>
              <a:rPr lang="es-AR" dirty="0"/>
              <a:t>&gt;</a:t>
            </a:r>
            <a:r>
              <a:rPr lang="es-AR" dirty="0" err="1"/>
              <a:t>eventoctrlcheck.target</a:t>
            </a:r>
            <a:r>
              <a:rPr lang="es-AR" dirty="0"/>
              <a:t>).</a:t>
            </a:r>
            <a:r>
              <a:rPr lang="es-AR" dirty="0" err="1"/>
              <a:t>checked</a:t>
            </a:r>
            <a:r>
              <a:rPr lang="es-AR" dirty="0"/>
              <a:t>);</a:t>
            </a:r>
          </a:p>
          <a:p>
            <a:r>
              <a:rPr lang="es-AR" dirty="0"/>
              <a:t/>
            </a:r>
            <a:br>
              <a:rPr lang="es-AR" dirty="0"/>
            </a:br>
            <a:r>
              <a:rPr lang="es-AR" dirty="0"/>
              <a:t>    </a:t>
            </a:r>
            <a:r>
              <a:rPr lang="es-AR" dirty="0" err="1"/>
              <a:t>return</a:t>
            </a:r>
            <a:r>
              <a:rPr lang="es-AR" dirty="0"/>
              <a:t> </a:t>
            </a:r>
            <a:r>
              <a:rPr lang="es-AR" dirty="0" err="1"/>
              <a:t>this.getEstadoCheck</a:t>
            </a:r>
            <a:r>
              <a:rPr lang="es-AR" dirty="0"/>
              <a:t>();</a:t>
            </a:r>
          </a:p>
          <a:p>
            <a:r>
              <a:rPr lang="es-AR" dirty="0"/>
              <a:t>  }</a:t>
            </a:r>
          </a:p>
        </p:txBody>
      </p:sp>
    </p:spTree>
    <p:extLst>
      <p:ext uri="{BB962C8B-B14F-4D97-AF65-F5344CB8AC3E}">
        <p14:creationId xmlns:p14="http://schemas.microsoft.com/office/powerpoint/2010/main" val="40951659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202453" y="1742694"/>
            <a:ext cx="11131990" cy="222880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Event</a:t>
            </a:r>
            <a:r>
              <a:rPr lang="es-ES" b="1" dirty="0" smtClean="0"/>
              <a:t> </a:t>
            </a:r>
            <a:r>
              <a:rPr lang="es-ES" b="1" dirty="0" err="1" smtClean="0"/>
              <a:t>Binding</a:t>
            </a:r>
            <a:r>
              <a:rPr lang="es-ES" b="1" dirty="0" smtClean="0"/>
              <a:t> – Listado de eventos y su uso</a:t>
            </a:r>
            <a:endParaRPr lang="es-AR" dirty="0"/>
          </a:p>
          <a:p>
            <a:r>
              <a:rPr lang="es-AR" dirty="0"/>
              <a:t>  </a:t>
            </a:r>
            <a:endParaRPr lang="es-AR" dirty="0" smtClean="0"/>
          </a:p>
          <a:p>
            <a:r>
              <a:rPr lang="es-AR" dirty="0" smtClean="0"/>
              <a:t>A continuación se deja un link para que puedan observar los distinto tipos de eventos que existen en Angular y como se los puede utilizar</a:t>
            </a:r>
          </a:p>
          <a:p>
            <a:endParaRPr lang="es-ES" dirty="0"/>
          </a:p>
          <a:p>
            <a:pPr algn="ctr"/>
            <a:r>
              <a:rPr lang="es-ES" dirty="0"/>
              <a:t>http://www.w3bai.com/es/angular/angular_events.html</a:t>
            </a:r>
          </a:p>
        </p:txBody>
      </p:sp>
    </p:spTree>
    <p:extLst>
      <p:ext uri="{BB962C8B-B14F-4D97-AF65-F5344CB8AC3E}">
        <p14:creationId xmlns:p14="http://schemas.microsoft.com/office/powerpoint/2010/main" val="32390111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a16="http://schemas.microsoft.com/office/drawing/2014/main" xmlns=""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Binding</a:t>
            </a:r>
            <a:r>
              <a:rPr lang="es-AR" sz="4000" b="1" dirty="0" smtClean="0">
                <a:solidFill>
                  <a:srgbClr val="0070C0"/>
                </a:solidFill>
                <a:latin typeface="Georgia"/>
                <a:ea typeface="Georgia"/>
                <a:cs typeface="Georgia"/>
                <a:sym typeface="Georgia"/>
              </a:rPr>
              <a:t> Bidireccional</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600070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3988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El </a:t>
            </a:r>
            <a:r>
              <a:rPr lang="es-AR" dirty="0" err="1" smtClean="0"/>
              <a:t>binding</a:t>
            </a:r>
            <a:r>
              <a:rPr lang="es-AR" dirty="0" smtClean="0"/>
              <a:t> bidireccional nos sirve para poder tener un flujo de </a:t>
            </a:r>
            <a:r>
              <a:rPr lang="es-AR" dirty="0" smtClean="0"/>
              <a:t>información tanto desde el </a:t>
            </a:r>
            <a:r>
              <a:rPr lang="es-AR" dirty="0" err="1"/>
              <a:t>T</a:t>
            </a:r>
            <a:r>
              <a:rPr lang="es-AR" dirty="0" err="1" smtClean="0"/>
              <a:t>emplate</a:t>
            </a:r>
            <a:r>
              <a:rPr lang="es-AR" dirty="0" smtClean="0"/>
              <a:t> hacia el archivo TypeScript como del TypeScript al </a:t>
            </a:r>
            <a:r>
              <a:rPr lang="es-AR" dirty="0" err="1" smtClean="0"/>
              <a:t>Template</a:t>
            </a:r>
            <a:r>
              <a:rPr lang="es-AR"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Ejemplo, agregar un cuadro de texto y una etiqueta, se ingresara el deporte preferido del empleado en el control </a:t>
            </a:r>
            <a:r>
              <a:rPr lang="es-ES" dirty="0" err="1" smtClean="0"/>
              <a:t>text</a:t>
            </a:r>
            <a:r>
              <a:rPr lang="es-ES" dirty="0" smtClean="0"/>
              <a:t> y este se deberá de ir mostrando en simultaneo sobre el etiqueta.</a:t>
            </a:r>
          </a:p>
          <a:p>
            <a:pPr marL="285750" indent="-285750">
              <a:buFont typeface="Arial" pitchFamily="34" charset="0"/>
              <a:buChar char="•"/>
            </a:pPr>
            <a:endParaRPr lang="es-ES" dirty="0"/>
          </a:p>
          <a:p>
            <a:pPr marL="285750" indent="-285750">
              <a:buFont typeface="Arial" pitchFamily="34" charset="0"/>
              <a:buChar char="•"/>
            </a:pPr>
            <a:r>
              <a:rPr lang="es-ES" dirty="0" smtClean="0"/>
              <a:t>El código para generar este diseño en el archivo </a:t>
            </a:r>
            <a:r>
              <a:rPr lang="es-ES" b="1" dirty="0" smtClean="0"/>
              <a:t>empleado.component.html</a:t>
            </a:r>
            <a:r>
              <a:rPr lang="es-ES" dirty="0" smtClean="0"/>
              <a:t> es el siguiente:</a:t>
            </a:r>
          </a:p>
          <a:p>
            <a:pPr marL="285750" indent="-285750">
              <a:buFont typeface="Arial" pitchFamily="34" charset="0"/>
              <a:buChar char="•"/>
            </a:pPr>
            <a:endParaRPr lang="es-ES" u="sng" dirty="0"/>
          </a:p>
          <a:p>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&gt;&lt;/p&gt;</a:t>
            </a:r>
          </a:p>
          <a:p>
            <a:r>
              <a:rPr lang="es-AR" dirty="0"/>
              <a:t>&lt;p </a:t>
            </a:r>
            <a:r>
              <a:rPr lang="es-AR" dirty="0" err="1"/>
              <a:t>class</a:t>
            </a:r>
            <a:r>
              <a:rPr lang="es-AR" dirty="0"/>
              <a:t>="etiqueta"&gt;Deporte preferido ingresado: {{</a:t>
            </a:r>
            <a:r>
              <a:rPr lang="es-AR" dirty="0" err="1"/>
              <a:t>vcdeporte</a:t>
            </a:r>
            <a:r>
              <a:rPr lang="es-AR" dirty="0"/>
              <a:t>}}&lt;/p&gt;</a:t>
            </a:r>
          </a:p>
          <a:p>
            <a:pPr marL="285750" indent="-285750">
              <a:buFont typeface="Arial" pitchFamily="34" charset="0"/>
              <a:buChar char="•"/>
            </a:pPr>
            <a:endParaRPr lang="es-AR" u="sng" dirty="0" smtClean="0"/>
          </a:p>
          <a:p>
            <a:endParaRPr lang="es-ES" dirty="0"/>
          </a:p>
        </p:txBody>
      </p:sp>
      <p:sp>
        <p:nvSpPr>
          <p:cNvPr id="6" name="5 Flecha doblada"/>
          <p:cNvSpPr/>
          <p:nvPr/>
        </p:nvSpPr>
        <p:spPr>
          <a:xfrm flipV="1">
            <a:off x="2674961" y="5506096"/>
            <a:ext cx="2367887" cy="10857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06" y="5413744"/>
            <a:ext cx="5329451" cy="12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3141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43988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Dentro de nuestro archivo </a:t>
            </a:r>
            <a:r>
              <a:rPr lang="es-AR" b="1" dirty="0" err="1" smtClean="0"/>
              <a:t>empleado.component.ts</a:t>
            </a:r>
            <a:r>
              <a:rPr lang="es-AR" dirty="0" smtClean="0"/>
              <a:t> declamáramos una </a:t>
            </a:r>
            <a:r>
              <a:rPr lang="es-AR" dirty="0" smtClean="0"/>
              <a:t>atributo con alcance global y le definimos un valor inicial:</a:t>
            </a:r>
          </a:p>
          <a:p>
            <a:pPr marL="285750" indent="-285750">
              <a:buFont typeface="Arial" pitchFamily="34" charset="0"/>
              <a:buChar char="•"/>
            </a:pPr>
            <a:endParaRPr lang="es-ES" dirty="0"/>
          </a:p>
          <a:p>
            <a:r>
              <a:rPr lang="es-AR" dirty="0"/>
              <a:t>  //Atributo con alcance público</a:t>
            </a:r>
          </a:p>
          <a:p>
            <a:r>
              <a:rPr lang="es-AR" dirty="0"/>
              <a:t>  </a:t>
            </a:r>
            <a:r>
              <a:rPr lang="es-AR" dirty="0" err="1"/>
              <a:t>vcdeporte:string</a:t>
            </a:r>
            <a:r>
              <a:rPr lang="es-AR" dirty="0"/>
              <a:t>="Ninguno</a:t>
            </a:r>
            <a:r>
              <a:rPr lang="es-AR" dirty="0" smtClean="0"/>
              <a:t>";</a:t>
            </a:r>
          </a:p>
          <a:p>
            <a:endParaRPr lang="es-ES" dirty="0"/>
          </a:p>
          <a:p>
            <a:pPr marL="285750" indent="-285750">
              <a:buFont typeface="Arial" pitchFamily="34" charset="0"/>
              <a:buChar char="•"/>
            </a:pPr>
            <a:r>
              <a:rPr lang="es-ES" b="1" dirty="0" smtClean="0"/>
              <a:t>Dicho valores reflejado en la etiqueta de nuestra página ya que se esta haciendo un </a:t>
            </a:r>
            <a:r>
              <a:rPr lang="es-ES" b="1" dirty="0" err="1" smtClean="0"/>
              <a:t>binding</a:t>
            </a:r>
            <a:r>
              <a:rPr lang="es-ES" b="1" dirty="0" smtClean="0"/>
              <a:t> entre el </a:t>
            </a:r>
            <a:r>
              <a:rPr lang="es-ES" b="1" dirty="0"/>
              <a:t>TypeScript </a:t>
            </a:r>
            <a:r>
              <a:rPr lang="es-ES" b="1" dirty="0" smtClean="0"/>
              <a:t>=&gt; </a:t>
            </a:r>
            <a:r>
              <a:rPr lang="es-ES" b="1" dirty="0" err="1" smtClean="0"/>
              <a:t>Template</a:t>
            </a:r>
            <a:r>
              <a:rPr lang="es-ES" b="1" dirty="0" smtClean="0"/>
              <a:t> (</a:t>
            </a:r>
            <a:r>
              <a:rPr lang="es-ES" b="1" dirty="0" err="1" smtClean="0"/>
              <a:t>Binding</a:t>
            </a:r>
            <a:r>
              <a:rPr lang="es-ES" b="1" dirty="0" smtClean="0"/>
              <a:t> por propiedad)</a:t>
            </a:r>
            <a:endParaRPr lang="es-AR" b="1" dirty="0"/>
          </a:p>
          <a:p>
            <a:r>
              <a:rPr lang="es-AR" dirty="0"/>
              <a:t/>
            </a:r>
            <a:br>
              <a:rPr lang="es-AR" dirty="0"/>
            </a:br>
            <a:endParaRPr lang="es-AR" dirty="0"/>
          </a:p>
          <a:p>
            <a:pPr marL="285750" indent="-285750">
              <a:buFont typeface="Arial" pitchFamily="34" charset="0"/>
              <a:buChar char="•"/>
            </a:pPr>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124188"/>
            <a:ext cx="4157410" cy="156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223" y="5120558"/>
            <a:ext cx="5329451" cy="12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493074">
            <a:off x="3765007" y="5661343"/>
            <a:ext cx="1699145" cy="528828"/>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sp>
        <p:nvSpPr>
          <p:cNvPr id="3" name="2 Elipse"/>
          <p:cNvSpPr/>
          <p:nvPr/>
        </p:nvSpPr>
        <p:spPr>
          <a:xfrm>
            <a:off x="9130352" y="5542621"/>
            <a:ext cx="1828800" cy="1008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004833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7" y="1749287"/>
            <a:ext cx="11862169" cy="332768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Agregamos a nuestro control </a:t>
            </a:r>
            <a:r>
              <a:rPr lang="es-AR" dirty="0" err="1" smtClean="0"/>
              <a:t>text</a:t>
            </a:r>
            <a:r>
              <a:rPr lang="es-AR" dirty="0" smtClean="0"/>
              <a:t> un evento que al escribir en dicho control la información se deberá de ir mostrando sobre la etiqueta, el código de nuestro archivo </a:t>
            </a:r>
            <a:r>
              <a:rPr lang="es-AR" b="1" dirty="0" smtClean="0"/>
              <a:t>empleado.component.html</a:t>
            </a:r>
            <a:r>
              <a:rPr lang="es-AR" dirty="0" smtClean="0"/>
              <a:t> queda de la siguiente manera</a:t>
            </a:r>
            <a:r>
              <a:rPr lang="es-AR" dirty="0" smtClean="0"/>
              <a:t>:</a:t>
            </a:r>
          </a:p>
          <a:p>
            <a:pPr marL="285750" indent="-285750">
              <a:buFont typeface="Arial" pitchFamily="34" charset="0"/>
              <a:buChar char="•"/>
            </a:pPr>
            <a:endParaRPr lang="es-ES" dirty="0"/>
          </a:p>
          <a:p>
            <a:r>
              <a:rPr lang="es-AR" dirty="0" smtClean="0"/>
              <a:t>  </a:t>
            </a:r>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dirty="0" smtClean="0"/>
              <a:t>(input</a:t>
            </a:r>
            <a:r>
              <a:rPr lang="es-AR" dirty="0"/>
              <a:t>)="</a:t>
            </a:r>
            <a:r>
              <a:rPr lang="es-AR" dirty="0" err="1"/>
              <a:t>ReflejarContenido</a:t>
            </a:r>
            <a:r>
              <a:rPr lang="es-AR" dirty="0"/>
              <a:t>($</a:t>
            </a:r>
            <a:r>
              <a:rPr lang="es-AR" dirty="0" err="1"/>
              <a:t>event</a:t>
            </a:r>
            <a:r>
              <a:rPr lang="es-AR" dirty="0"/>
              <a:t>)"&gt;&lt;/p&gt;</a:t>
            </a:r>
          </a:p>
          <a:p>
            <a:endParaRPr lang="es-E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81" y="4668955"/>
            <a:ext cx="11687637" cy="65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942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395785" y="1749287"/>
            <a:ext cx="10843123" cy="3930768"/>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Luego se deberá de realizar la creación del evento al que se esta invocando desde el input </a:t>
            </a:r>
            <a:r>
              <a:rPr lang="es-ES" dirty="0" err="1" smtClean="0"/>
              <a:t>text</a:t>
            </a:r>
            <a:r>
              <a:rPr lang="es-ES" dirty="0" smtClean="0"/>
              <a:t>, teniendo como argumento los evento asociado a dicho objeto, dicha programación se realiza sobre el archivo </a:t>
            </a:r>
            <a:r>
              <a:rPr lang="es-ES" b="1" dirty="0" err="1" smtClean="0"/>
              <a:t>empleado.componet.ts</a:t>
            </a:r>
            <a:r>
              <a:rPr lang="es-ES" b="1" dirty="0" smtClean="0"/>
              <a:t>. </a:t>
            </a:r>
          </a:p>
          <a:p>
            <a:pPr marL="285750" indent="-285750">
              <a:buFont typeface="Arial" pitchFamily="34" charset="0"/>
              <a:buChar char="•"/>
            </a:pPr>
            <a:endParaRPr lang="es-ES" b="1" dirty="0"/>
          </a:p>
          <a:p>
            <a:pPr marL="285750" indent="-285750">
              <a:buFont typeface="Arial" pitchFamily="34" charset="0"/>
              <a:buChar char="•"/>
            </a:pPr>
            <a:r>
              <a:rPr lang="es-ES" b="1" dirty="0" smtClean="0"/>
              <a:t>El valor que se escribe en el input </a:t>
            </a:r>
            <a:r>
              <a:rPr lang="es-ES" b="1" dirty="0" err="1" smtClean="0"/>
              <a:t>text</a:t>
            </a:r>
            <a:r>
              <a:rPr lang="es-ES" b="1" dirty="0" smtClean="0"/>
              <a:t> llega a nuestra atributo por medio de la propiedad </a:t>
            </a:r>
            <a:r>
              <a:rPr lang="es-ES" b="1" dirty="0" err="1" smtClean="0"/>
              <a:t>value</a:t>
            </a:r>
            <a:r>
              <a:rPr lang="es-ES" b="1" dirty="0" smtClean="0"/>
              <a:t> que trae asociado los </a:t>
            </a:r>
            <a:r>
              <a:rPr lang="es-ES" b="1" dirty="0" err="1" smtClean="0"/>
              <a:t>event</a:t>
            </a:r>
            <a:r>
              <a:rPr lang="es-ES" b="1" dirty="0" smtClean="0"/>
              <a:t> del objeto input es decir desde el </a:t>
            </a:r>
            <a:r>
              <a:rPr lang="es-ES" b="1" dirty="0" err="1" smtClean="0"/>
              <a:t>Template</a:t>
            </a:r>
            <a:r>
              <a:rPr lang="es-ES" b="1" dirty="0" smtClean="0"/>
              <a:t> =&gt; TypeScript (</a:t>
            </a:r>
            <a:r>
              <a:rPr lang="es-ES" b="1" dirty="0" err="1"/>
              <a:t>Binding</a:t>
            </a:r>
            <a:r>
              <a:rPr lang="es-ES" b="1" dirty="0"/>
              <a:t> por </a:t>
            </a:r>
            <a:r>
              <a:rPr lang="es-ES" b="1" dirty="0" err="1" smtClean="0"/>
              <a:t>event</a:t>
            </a:r>
            <a:r>
              <a:rPr lang="es-ES" b="1" dirty="0" smtClean="0"/>
              <a:t>)</a:t>
            </a:r>
            <a:endParaRPr lang="es-AR" b="1" dirty="0"/>
          </a:p>
          <a:p>
            <a:pPr marL="285750" indent="-285750">
              <a:buFont typeface="Arial" pitchFamily="34" charset="0"/>
              <a:buChar char="•"/>
            </a:pPr>
            <a:endParaRPr lang="es-ES" b="1" dirty="0"/>
          </a:p>
          <a:p>
            <a:pPr algn="ctr"/>
            <a:endParaRPr lang="en-US" dirty="0"/>
          </a:p>
          <a:p>
            <a:endParaRPr lang="en-US" dirty="0"/>
          </a:p>
        </p:txBody>
      </p:sp>
    </p:spTree>
    <p:extLst>
      <p:ext uri="{BB962C8B-B14F-4D97-AF65-F5344CB8AC3E}">
        <p14:creationId xmlns:p14="http://schemas.microsoft.com/office/powerpoint/2010/main" val="9554342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8"/>
            <a:ext cx="11131990" cy="148109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algn="ctr"/>
            <a:r>
              <a:rPr lang="en-US" dirty="0" smtClean="0"/>
              <a:t>public </a:t>
            </a:r>
            <a:r>
              <a:rPr lang="en-US" dirty="0" err="1"/>
              <a:t>ReflejarContenido</a:t>
            </a:r>
            <a:r>
              <a:rPr lang="en-US" dirty="0"/>
              <a:t>(</a:t>
            </a:r>
            <a:r>
              <a:rPr lang="en-US" dirty="0" err="1"/>
              <a:t>dato:Event</a:t>
            </a:r>
            <a:r>
              <a:rPr lang="en-US" dirty="0" smtClean="0"/>
              <a:t>){ </a:t>
            </a:r>
            <a:r>
              <a:rPr lang="en-US" dirty="0" err="1" smtClean="0"/>
              <a:t>this.vcdeporte</a:t>
            </a:r>
            <a:r>
              <a:rPr lang="en-US" dirty="0"/>
              <a:t>=(&lt;</a:t>
            </a:r>
            <a:r>
              <a:rPr lang="en-US" dirty="0" err="1"/>
              <a:t>HTMLInputElement</a:t>
            </a:r>
            <a:r>
              <a:rPr lang="en-US" dirty="0"/>
              <a:t>&gt;</a:t>
            </a:r>
            <a:r>
              <a:rPr lang="en-US" dirty="0" err="1"/>
              <a:t>dato.target</a:t>
            </a:r>
            <a:r>
              <a:rPr lang="en-US" dirty="0"/>
              <a:t>).value</a:t>
            </a:r>
            <a:r>
              <a:rPr lang="en-US" dirty="0" smtClean="0"/>
              <a:t>; }</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936" y="3230383"/>
            <a:ext cx="8352322" cy="3238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p:cNvSpPr/>
          <p:nvPr/>
        </p:nvSpPr>
        <p:spPr>
          <a:xfrm flipV="1">
            <a:off x="1542197" y="3659073"/>
            <a:ext cx="1589965" cy="10857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869305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xmlns="" id="{42586C2D-89D1-4B8A-9675-E07D4898191B}"/>
              </a:ext>
            </a:extLst>
          </p:cNvPr>
          <p:cNvSpPr txBox="1"/>
          <p:nvPr/>
        </p:nvSpPr>
        <p:spPr>
          <a:xfrm>
            <a:off x="562027" y="1906074"/>
            <a:ext cx="11131990" cy="2823581"/>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¿Instalación de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r>
              <a:rPr lang="es-ES" dirty="0" smtClean="0"/>
              <a:t>Accediendo a su sitio oficial contamos con el proceso de instalación de </a:t>
            </a:r>
          </a:p>
          <a:p>
            <a:r>
              <a:rPr lang="es-ES" dirty="0" smtClean="0"/>
              <a:t>todas las aplicaciones y demás paquetes para poder trabajar con  </a:t>
            </a:r>
          </a:p>
          <a:p>
            <a:r>
              <a:rPr lang="es-ES" dirty="0" smtClean="0"/>
              <a:t>Angular.</a:t>
            </a:r>
          </a:p>
          <a:p>
            <a:endParaRPr lang="es-ES" dirty="0"/>
          </a:p>
          <a:p>
            <a:endParaRPr lang="es-ES" sz="3200" dirty="0" smtClean="0"/>
          </a:p>
          <a:p>
            <a:r>
              <a:rPr lang="es-ES" sz="3200" dirty="0"/>
              <a:t> </a:t>
            </a:r>
            <a:r>
              <a:rPr lang="es-ES" sz="3200" dirty="0" smtClean="0"/>
              <a:t>                  https</a:t>
            </a:r>
            <a:r>
              <a:rPr lang="es-ES" sz="3200" dirty="0"/>
              <a:t>://angular.io/</a:t>
            </a:r>
            <a:endParaRPr lang="es-ES" sz="32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520" y="1906074"/>
            <a:ext cx="3668605" cy="4576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2543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7"/>
            <a:ext cx="11131990" cy="38190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Pero cada vez que se refresca la página de nuestra App el </a:t>
            </a:r>
            <a:r>
              <a:rPr lang="es-ES" dirty="0" err="1" smtClean="0"/>
              <a:t>text</a:t>
            </a:r>
            <a:r>
              <a:rPr lang="es-ES" dirty="0" smtClean="0"/>
              <a:t> input y etiqueta vuelven a su estado inicial, el </a:t>
            </a:r>
            <a:r>
              <a:rPr lang="es-ES" dirty="0" err="1" smtClean="0"/>
              <a:t>text</a:t>
            </a:r>
            <a:r>
              <a:rPr lang="es-ES" dirty="0" smtClean="0"/>
              <a:t> queda </a:t>
            </a:r>
            <a:r>
              <a:rPr lang="es-ES" dirty="0" err="1" smtClean="0"/>
              <a:t>vacio</a:t>
            </a:r>
            <a:r>
              <a:rPr lang="es-ES" dirty="0" smtClean="0"/>
              <a:t> y la etiqueta muestra el cartel de ninguno.</a:t>
            </a:r>
          </a:p>
          <a:p>
            <a:pPr marL="285750" indent="-285750">
              <a:buFont typeface="Arial" pitchFamily="34" charset="0"/>
              <a:buChar char="•"/>
            </a:pPr>
            <a:endParaRPr lang="es-ES" dirty="0" smtClean="0"/>
          </a:p>
          <a:p>
            <a:pPr marL="285750" indent="-285750">
              <a:buFont typeface="Arial" pitchFamily="34" charset="0"/>
              <a:buChar char="•"/>
            </a:pPr>
            <a:r>
              <a:rPr lang="es-ES" dirty="0" smtClean="0"/>
              <a:t>Para evitar esto se aplica un </a:t>
            </a:r>
            <a:r>
              <a:rPr lang="es-ES" dirty="0" err="1" smtClean="0"/>
              <a:t>binding</a:t>
            </a:r>
            <a:r>
              <a:rPr lang="es-ES" dirty="0" smtClean="0"/>
              <a:t> bidireccional entre el </a:t>
            </a:r>
            <a:r>
              <a:rPr lang="es-ES" b="1" dirty="0" err="1" smtClean="0"/>
              <a:t>Template</a:t>
            </a:r>
            <a:r>
              <a:rPr lang="es-ES" b="1" dirty="0" smtClean="0"/>
              <a:t> =&gt; TypeScript y viceversa</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Para ello realizamos los siguientes cambios, sobre el archivo </a:t>
            </a:r>
            <a:r>
              <a:rPr lang="es-ES" b="1" dirty="0" err="1" smtClean="0"/>
              <a:t>empleado.component.ts</a:t>
            </a:r>
            <a:r>
              <a:rPr lang="es-ES" b="1" dirty="0" smtClean="0"/>
              <a:t>, </a:t>
            </a:r>
            <a:r>
              <a:rPr lang="es-ES" dirty="0" smtClean="0"/>
              <a:t>se borra la función que lleva adelante el proceso de reflejar la información del </a:t>
            </a:r>
            <a:r>
              <a:rPr lang="es-ES" dirty="0" err="1" smtClean="0"/>
              <a:t>text</a:t>
            </a:r>
            <a:r>
              <a:rPr lang="es-ES" dirty="0" smtClean="0"/>
              <a:t> a la etiqueta y luego borramos su llamada en el archivo </a:t>
            </a:r>
            <a:r>
              <a:rPr lang="es-ES" b="1" dirty="0" smtClean="0"/>
              <a:t>empleado.component.html, </a:t>
            </a:r>
            <a:r>
              <a:rPr lang="es-ES" dirty="0" smtClean="0"/>
              <a:t>nos queda estos código como sigue a continuación, simularemos dicha eliminación </a:t>
            </a:r>
            <a:r>
              <a:rPr lang="es-ES" u="sng" dirty="0" smtClean="0"/>
              <a:t>comentando</a:t>
            </a:r>
            <a:r>
              <a:rPr lang="es-ES" dirty="0" smtClean="0"/>
              <a:t> las respectivas líneas de códigos.</a:t>
            </a:r>
          </a:p>
          <a:p>
            <a:pPr marL="285750" indent="-285750">
              <a:buFont typeface="Arial" pitchFamily="34" charset="0"/>
              <a:buChar char="•"/>
            </a:pPr>
            <a:endParaRPr lang="es-ES" b="1" dirty="0"/>
          </a:p>
          <a:p>
            <a:pPr marL="285750" indent="-285750">
              <a:buFont typeface="Arial" pitchFamily="34" charset="0"/>
              <a:buChar char="•"/>
            </a:pPr>
            <a:r>
              <a:rPr lang="es-ES" dirty="0" smtClean="0"/>
              <a:t>A esto se lo conoce como uso de </a:t>
            </a:r>
            <a:r>
              <a:rPr lang="es-ES" b="1" dirty="0" smtClean="0"/>
              <a:t>Banana in Box</a:t>
            </a:r>
            <a:r>
              <a:rPr lang="es-ES" dirty="0" smtClean="0"/>
              <a:t>.</a:t>
            </a:r>
            <a:endParaRPr lang="en-US" dirty="0"/>
          </a:p>
        </p:txBody>
      </p:sp>
    </p:spTree>
    <p:extLst>
      <p:ext uri="{BB962C8B-B14F-4D97-AF65-F5344CB8AC3E}">
        <p14:creationId xmlns:p14="http://schemas.microsoft.com/office/powerpoint/2010/main" val="38333500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409432" y="1790231"/>
            <a:ext cx="10829475" cy="1103095"/>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ES" b="1" dirty="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444" y="2101756"/>
            <a:ext cx="6238464" cy="263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95" y="4872251"/>
            <a:ext cx="11086373" cy="173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izquierda y arriba"/>
          <p:cNvSpPr/>
          <p:nvPr/>
        </p:nvSpPr>
        <p:spPr>
          <a:xfrm rot="10800000">
            <a:off x="2333767" y="2961565"/>
            <a:ext cx="1678674" cy="140571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473163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487741"/>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A continuación se realiza la siguiente modificación sobre el código del archivo </a:t>
            </a:r>
            <a:r>
              <a:rPr lang="es-ES" b="1" dirty="0" smtClean="0"/>
              <a:t>empleado.component.html, </a:t>
            </a:r>
            <a:r>
              <a:rPr lang="es-ES" dirty="0" smtClean="0"/>
              <a:t>quedando el siguiente código dentro del control input </a:t>
            </a:r>
            <a:r>
              <a:rPr lang="es-ES" dirty="0" err="1" smtClean="0"/>
              <a:t>text</a:t>
            </a:r>
            <a:r>
              <a:rPr lang="es-ES" dirty="0" smtClean="0"/>
              <a:t>.</a:t>
            </a:r>
          </a:p>
          <a:p>
            <a:pPr marL="285750" indent="-285750">
              <a:buFont typeface="Arial" pitchFamily="34" charset="0"/>
              <a:buChar char="•"/>
            </a:pPr>
            <a:endParaRPr lang="es-ES" dirty="0"/>
          </a:p>
          <a:p>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dirty="0" err="1"/>
              <a:t>ngModel</a:t>
            </a:r>
            <a:r>
              <a:rPr lang="es-AR" dirty="0"/>
              <a:t>)]="</a:t>
            </a:r>
            <a:r>
              <a:rPr lang="es-AR" dirty="0" err="1"/>
              <a:t>vcdeporte</a:t>
            </a:r>
            <a:r>
              <a:rPr lang="es-AR" dirty="0"/>
              <a:t>"&gt;&lt;/p</a:t>
            </a:r>
            <a:r>
              <a:rPr lang="es-AR" dirty="0" smtClean="0"/>
              <a:t>&gt;</a:t>
            </a:r>
          </a:p>
          <a:p>
            <a:endParaRPr lang="es-ES" dirty="0"/>
          </a:p>
          <a:p>
            <a:pPr marL="285750" indent="-285750">
              <a:buFont typeface="Arial" pitchFamily="34" charset="0"/>
              <a:buChar char="•"/>
            </a:pPr>
            <a:r>
              <a:rPr lang="es-ES" dirty="0" smtClean="0"/>
              <a:t>Luego deberemos de importar la librería de Angular para que nos reconozca las funcionalidades de </a:t>
            </a:r>
            <a:r>
              <a:rPr lang="es-ES" b="1" dirty="0" err="1" smtClean="0"/>
              <a:t>ngMode</a:t>
            </a:r>
            <a:r>
              <a:rPr lang="es-ES" b="1" dirty="0" smtClean="0"/>
              <a:t>, </a:t>
            </a:r>
            <a:r>
              <a:rPr lang="es-ES" dirty="0" smtClean="0"/>
              <a:t> para ello realizamos lo siguiente, nos dirigimos al archivo </a:t>
            </a:r>
            <a:r>
              <a:rPr lang="es-ES" b="1" dirty="0" err="1" smtClean="0"/>
              <a:t>app.module.ts</a:t>
            </a:r>
            <a:r>
              <a:rPr lang="es-ES" b="1" dirty="0" smtClean="0"/>
              <a:t> </a:t>
            </a:r>
            <a:r>
              <a:rPr lang="es-ES" dirty="0" smtClean="0"/>
              <a:t>de nuestra App y dentro de este archivo agregamos la siguiente línea de código.</a:t>
            </a:r>
            <a:endParaRPr lang="es-AR" b="1" dirty="0"/>
          </a:p>
          <a:p>
            <a:endParaRPr lang="en-US" dirty="0" smtClean="0"/>
          </a:p>
          <a:p>
            <a:r>
              <a:rPr lang="en-US" dirty="0" smtClean="0"/>
              <a:t>…</a:t>
            </a:r>
          </a:p>
          <a:p>
            <a:r>
              <a:rPr lang="es-AR" dirty="0" err="1"/>
              <a:t>imports</a:t>
            </a:r>
            <a:r>
              <a:rPr lang="es-AR" dirty="0"/>
              <a:t>: [</a:t>
            </a:r>
          </a:p>
          <a:p>
            <a:r>
              <a:rPr lang="es-AR" dirty="0"/>
              <a:t>    </a:t>
            </a:r>
            <a:r>
              <a:rPr lang="es-AR" dirty="0" err="1"/>
              <a:t>BrowserModule</a:t>
            </a:r>
            <a:r>
              <a:rPr lang="es-AR" dirty="0"/>
              <a:t>, </a:t>
            </a:r>
            <a:r>
              <a:rPr lang="es-AR" dirty="0" err="1"/>
              <a:t>FormsModule</a:t>
            </a:r>
            <a:endParaRPr lang="es-AR" dirty="0"/>
          </a:p>
          <a:p>
            <a:r>
              <a:rPr lang="es-AR" dirty="0"/>
              <a:t>  </a:t>
            </a:r>
            <a:r>
              <a:rPr lang="es-AR" dirty="0" smtClean="0"/>
              <a:t>],…</a:t>
            </a:r>
            <a:endParaRPr lang="es-AR" dirty="0"/>
          </a:p>
          <a:p>
            <a:pPr marL="285750" indent="-285750">
              <a:buFont typeface="Arial" pitchFamily="34" charset="0"/>
              <a:buChar char="•"/>
            </a:pPr>
            <a:endParaRPr lang="en-US" dirty="0"/>
          </a:p>
        </p:txBody>
      </p:sp>
    </p:spTree>
    <p:extLst>
      <p:ext uri="{BB962C8B-B14F-4D97-AF65-F5344CB8AC3E}">
        <p14:creationId xmlns:p14="http://schemas.microsoft.com/office/powerpoint/2010/main" val="8368996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 – Código completo -  </a:t>
            </a:r>
            <a:r>
              <a:rPr lang="es-ES" b="1" dirty="0" smtClean="0"/>
              <a:t>empleado.component.html</a:t>
            </a:r>
            <a:r>
              <a:rPr lang="es-ES" dirty="0" smtClean="0"/>
              <a:t>.</a:t>
            </a:r>
          </a:p>
          <a:p>
            <a:pPr marL="285750" indent="-285750">
              <a:buFont typeface="Arial" pitchFamily="34" charset="0"/>
              <a:buChar char="•"/>
            </a:pPr>
            <a:endParaRPr lang="es-ES" dirty="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 [</a:t>
            </a:r>
            <a:r>
              <a:rPr lang="es-AR" dirty="0" err="1"/>
              <a:t>disabled</a:t>
            </a:r>
            <a:r>
              <a:rPr lang="es-AR" dirty="0"/>
              <a:t>]=</a:t>
            </a:r>
            <a:r>
              <a:rPr lang="es-AR" dirty="0" err="1"/>
              <a:t>getEstadoCheck</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    &lt;input </a:t>
            </a:r>
            <a:r>
              <a:rPr lang="es-AR" dirty="0" err="1"/>
              <a:t>type</a:t>
            </a:r>
            <a:r>
              <a:rPr lang="es-AR" dirty="0"/>
              <a:t>="</a:t>
            </a:r>
            <a:r>
              <a:rPr lang="es-AR" dirty="0" err="1"/>
              <a:t>checkbox</a:t>
            </a:r>
            <a:r>
              <a:rPr lang="es-AR" dirty="0"/>
              <a:t>" </a:t>
            </a:r>
            <a:r>
              <a:rPr lang="es-AR" dirty="0" err="1"/>
              <a:t>name</a:t>
            </a:r>
            <a:r>
              <a:rPr lang="es-AR" dirty="0"/>
              <a:t>="" id="</a:t>
            </a:r>
            <a:r>
              <a:rPr lang="es-AR" dirty="0" err="1"/>
              <a:t>chkHabilitar</a:t>
            </a:r>
            <a:r>
              <a:rPr lang="es-AR" dirty="0"/>
              <a:t>" (</a:t>
            </a:r>
            <a:r>
              <a:rPr lang="es-AR" dirty="0" err="1"/>
              <a:t>change</a:t>
            </a:r>
            <a:r>
              <a:rPr lang="es-AR" dirty="0"/>
              <a:t>) ="</a:t>
            </a:r>
            <a:r>
              <a:rPr lang="es-AR" dirty="0" err="1"/>
              <a:t>ControlarCheckBox</a:t>
            </a:r>
            <a:r>
              <a:rPr lang="es-AR" dirty="0"/>
              <a:t>($</a:t>
            </a:r>
            <a:r>
              <a:rPr lang="es-AR" dirty="0" err="1"/>
              <a:t>event</a:t>
            </a:r>
            <a:r>
              <a:rPr lang="es-AR" dirty="0"/>
              <a:t>)"&gt;Habilitar </a:t>
            </a:r>
            <a:r>
              <a:rPr lang="es-AR" dirty="0" err="1"/>
              <a:t>text</a:t>
            </a:r>
            <a:endParaRPr lang="es-AR" dirty="0"/>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()}}&lt;/p&gt;</a:t>
            </a:r>
          </a:p>
          <a:p>
            <a:r>
              <a:rPr lang="es-AR" dirty="0"/>
              <a:t/>
            </a:r>
            <a:br>
              <a:rPr lang="es-AR" dirty="0"/>
            </a:br>
            <a:r>
              <a:rPr lang="es-AR" dirty="0" smtClean="0"/>
              <a:t>&lt;</a:t>
            </a:r>
            <a:r>
              <a:rPr lang="es-AR" dirty="0"/>
              <a: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dirty="0" err="1"/>
              <a:t>ngModel</a:t>
            </a:r>
            <a:r>
              <a:rPr lang="es-AR" dirty="0"/>
              <a:t>)]="</a:t>
            </a:r>
            <a:r>
              <a:rPr lang="es-AR" dirty="0" err="1"/>
              <a:t>vcdeporte</a:t>
            </a:r>
            <a:r>
              <a:rPr lang="es-AR" dirty="0"/>
              <a:t>"&gt;&lt;/p&gt;</a:t>
            </a:r>
          </a:p>
          <a:p>
            <a:r>
              <a:rPr lang="es-AR" dirty="0"/>
              <a:t/>
            </a:r>
            <a:br>
              <a:rPr lang="es-AR" dirty="0"/>
            </a:br>
            <a:r>
              <a:rPr lang="es-AR" dirty="0"/>
              <a:t>&lt;p </a:t>
            </a:r>
            <a:r>
              <a:rPr lang="es-AR" dirty="0" err="1"/>
              <a:t>class</a:t>
            </a:r>
            <a:r>
              <a:rPr lang="es-AR" dirty="0"/>
              <a:t>="etiqueta"&gt;Deporte preferido ingresado: {{</a:t>
            </a:r>
            <a:r>
              <a:rPr lang="es-AR" dirty="0" err="1"/>
              <a:t>vcdeporte</a:t>
            </a:r>
            <a:r>
              <a:rPr lang="es-AR" dirty="0"/>
              <a:t>}}&lt;/p</a:t>
            </a:r>
            <a:r>
              <a:rPr lang="es-AR" dirty="0" smtClean="0"/>
              <a:t>&gt;</a:t>
            </a:r>
            <a:endParaRPr lang="es-AR" dirty="0"/>
          </a:p>
        </p:txBody>
      </p:sp>
    </p:spTree>
    <p:extLst>
      <p:ext uri="{BB962C8B-B14F-4D97-AF65-F5344CB8AC3E}">
        <p14:creationId xmlns:p14="http://schemas.microsoft.com/office/powerpoint/2010/main" val="10882860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pPr marL="285750" indent="-285750">
              <a:buFont typeface="Arial" pitchFamily="34" charset="0"/>
              <a:buChar char="•"/>
            </a:pPr>
            <a:r>
              <a:rPr lang="es-ES" b="1" dirty="0" smtClean="0"/>
              <a:t>Archivo </a:t>
            </a:r>
            <a:r>
              <a:rPr lang="es-ES" b="1" dirty="0" err="1" smtClean="0"/>
              <a:t>empleado.component.ts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Se elimino la función </a:t>
            </a:r>
            <a:r>
              <a:rPr lang="es-AR" b="1" dirty="0" err="1"/>
              <a:t>ReflejarContenido</a:t>
            </a:r>
            <a:r>
              <a:rPr lang="es-AR" b="1" dirty="0"/>
              <a:t>(</a:t>
            </a:r>
            <a:r>
              <a:rPr lang="es-AR" b="1" dirty="0" err="1"/>
              <a:t>dato:Event</a:t>
            </a:r>
            <a:r>
              <a:rPr lang="es-AR" b="1" dirty="0" smtClean="0"/>
              <a:t>) {}</a:t>
            </a:r>
            <a:r>
              <a:rPr lang="es-AR" dirty="0" smtClean="0"/>
              <a:t>.</a:t>
            </a:r>
          </a:p>
          <a:p>
            <a:pPr marL="285750" indent="-285750">
              <a:buFont typeface="Arial" pitchFamily="34" charset="0"/>
              <a:buChar char="•"/>
            </a:pPr>
            <a:endParaRPr lang="es-AR" dirty="0" smtClean="0"/>
          </a:p>
          <a:p>
            <a:pPr marL="742950" lvl="1" indent="-285750">
              <a:buFont typeface="Arial" pitchFamily="34" charset="0"/>
              <a:buChar char="•"/>
            </a:pPr>
            <a:r>
              <a:rPr lang="es-ES" dirty="0" smtClean="0"/>
              <a:t>Se deja el atributo </a:t>
            </a:r>
            <a:r>
              <a:rPr lang="es-AR" b="1" dirty="0" err="1"/>
              <a:t>vcdeporte:string</a:t>
            </a:r>
            <a:r>
              <a:rPr lang="es-AR" b="1" dirty="0"/>
              <a:t>="</a:t>
            </a:r>
            <a:r>
              <a:rPr lang="es-AR" b="1" dirty="0" err="1"/>
              <a:t>Voley</a:t>
            </a:r>
            <a:r>
              <a:rPr lang="es-AR" b="1" dirty="0" smtClean="0"/>
              <a:t>";</a:t>
            </a:r>
          </a:p>
          <a:p>
            <a:pPr marL="285750" indent="-285750">
              <a:buFont typeface="Arial" pitchFamily="34" charset="0"/>
              <a:buChar char="•"/>
            </a:pPr>
            <a:endParaRPr lang="es-ES" b="1" dirty="0"/>
          </a:p>
          <a:p>
            <a:pPr marL="285750" indent="-285750">
              <a:buFont typeface="Arial" pitchFamily="34" charset="0"/>
              <a:buChar char="•"/>
            </a:pPr>
            <a:r>
              <a:rPr lang="es-ES" b="1" dirty="0"/>
              <a:t>Archivo </a:t>
            </a:r>
            <a:r>
              <a:rPr lang="es-ES" b="1" dirty="0" err="1" smtClean="0"/>
              <a:t>app.module.ts</a:t>
            </a:r>
            <a:r>
              <a:rPr lang="es-ES" b="1" dirty="0" smtClean="0"/>
              <a:t> – Lugar en donde se agrega la referencia a librería Angular</a:t>
            </a:r>
            <a:endParaRPr lang="es-ES" dirty="0"/>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r>
              <a:rPr lang="es-AR" dirty="0"/>
              <a:t>, </a:t>
            </a:r>
            <a:r>
              <a:rPr lang="es-AR" dirty="0" err="1"/>
              <a:t>EmpleadosComponent</a:t>
            </a:r>
            <a:r>
              <a:rPr lang="es-AR" dirty="0"/>
              <a:t>, </a:t>
            </a:r>
            <a:r>
              <a:rPr lang="es-AR" dirty="0" err="1"/>
              <a:t>EmpleadoComponent</a:t>
            </a:r>
            <a:endParaRPr lang="es-AR" dirty="0"/>
          </a:p>
          <a:p>
            <a:r>
              <a:rPr lang="es-AR" dirty="0"/>
              <a:t>  ],</a:t>
            </a:r>
          </a:p>
          <a:p>
            <a:r>
              <a:rPr lang="es-AR" dirty="0"/>
              <a:t>  </a:t>
            </a:r>
            <a:r>
              <a:rPr lang="es-AR" dirty="0" err="1"/>
              <a:t>imports</a:t>
            </a:r>
            <a:r>
              <a:rPr lang="es-AR" dirty="0"/>
              <a:t>: [</a:t>
            </a:r>
          </a:p>
          <a:p>
            <a:r>
              <a:rPr lang="es-AR" dirty="0"/>
              <a:t>    </a:t>
            </a:r>
            <a:r>
              <a:rPr lang="es-AR" dirty="0" err="1"/>
              <a:t>BrowserModule</a:t>
            </a:r>
            <a:r>
              <a:rPr lang="es-AR" dirty="0"/>
              <a:t>, </a:t>
            </a:r>
            <a:r>
              <a:rPr lang="es-AR" dirty="0" err="1"/>
              <a:t>FormsModule</a:t>
            </a:r>
            <a:endParaRPr lang="es-AR" dirty="0"/>
          </a:p>
          <a:p>
            <a:r>
              <a:rPr lang="es-AR" dirty="0"/>
              <a:t>  ],</a:t>
            </a:r>
          </a:p>
          <a:p>
            <a:r>
              <a:rPr lang="es-AR" dirty="0"/>
              <a:t>  </a:t>
            </a:r>
            <a:r>
              <a:rPr lang="es-AR" dirty="0" err="1"/>
              <a:t>providers</a:t>
            </a:r>
            <a:r>
              <a:rPr lang="es-AR" dirty="0"/>
              <a:t>: [],</a:t>
            </a:r>
          </a:p>
          <a:p>
            <a:r>
              <a:rPr lang="es-AR" dirty="0"/>
              <a:t>  </a:t>
            </a:r>
            <a:r>
              <a:rPr lang="es-AR" dirty="0" err="1"/>
              <a:t>bootstrap</a:t>
            </a:r>
            <a:r>
              <a:rPr lang="es-AR" dirty="0"/>
              <a:t>: [</a:t>
            </a:r>
            <a:r>
              <a:rPr lang="es-AR" dirty="0" err="1"/>
              <a:t>AppComponent</a:t>
            </a:r>
            <a:r>
              <a:rPr lang="es-AR" dirty="0"/>
              <a:t>]</a:t>
            </a:r>
          </a:p>
          <a:p>
            <a:r>
              <a:rPr lang="es-AR" dirty="0" smtClean="0"/>
              <a:t>})</a:t>
            </a:r>
            <a:endParaRPr lang="es-AR" dirty="0"/>
          </a:p>
        </p:txBody>
      </p:sp>
    </p:spTree>
    <p:extLst>
      <p:ext uri="{BB962C8B-B14F-4D97-AF65-F5344CB8AC3E}">
        <p14:creationId xmlns:p14="http://schemas.microsoft.com/office/powerpoint/2010/main" val="70793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Módulo 4 </a:t>
            </a:r>
            <a:r>
              <a:rPr lang="es-ES" sz="4000" b="1" kern="0" dirty="0">
                <a:solidFill>
                  <a:srgbClr val="FDE23D"/>
                </a:solidFill>
                <a:latin typeface="Encode Sans"/>
                <a:sym typeface="Encode Sans"/>
              </a:rPr>
              <a:t>- 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a16="http://schemas.microsoft.com/office/drawing/2014/main" xmlns=""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sz="2800" b="1" dirty="0" smtClean="0"/>
              <a:t>Ejercicio</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Genere una calculadora que permita realizar las 4 operaciones básica con Angular, sumar, restar, dividir y multiplicar.</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Deberá de utilizar todos los temas tratados hasta ahora.</a:t>
            </a:r>
          </a:p>
          <a:p>
            <a:pPr marL="742950" lvl="1" indent="-285750">
              <a:buFont typeface="Arial" pitchFamily="34" charset="0"/>
              <a:buChar char="•"/>
            </a:pPr>
            <a:endParaRPr lang="es-ES" dirty="0"/>
          </a:p>
          <a:p>
            <a:pPr marL="742950" lvl="1" indent="-285750">
              <a:buFont typeface="Arial" pitchFamily="34" charset="0"/>
              <a:buChar char="•"/>
            </a:pPr>
            <a:r>
              <a:rPr lang="es-ES" dirty="0" smtClean="0"/>
              <a:t>Vista previa de nuestra pagina web calculadora básica.</a:t>
            </a:r>
          </a:p>
          <a:p>
            <a:pPr marL="742950" lvl="1" indent="-285750">
              <a:buFont typeface="Arial" pitchFamily="34" charset="0"/>
              <a:buChar char="•"/>
            </a:pPr>
            <a:endParaRPr lang="es-ES" dirty="0"/>
          </a:p>
          <a:p>
            <a:pPr marL="742950" lvl="1" indent="-285750">
              <a:buFont typeface="Arial" pitchFamily="34" charset="0"/>
              <a:buChar char="•"/>
            </a:pPr>
            <a:r>
              <a:rPr lang="es-ES" dirty="0" smtClean="0"/>
              <a:t>Las funcionar que invocara cada botón se llamaran</a:t>
            </a:r>
          </a:p>
          <a:p>
            <a:pPr marL="1200150" lvl="2" indent="-285750">
              <a:buFont typeface="Arial" pitchFamily="34" charset="0"/>
              <a:buChar char="•"/>
            </a:pPr>
            <a:r>
              <a:rPr lang="es-ES" dirty="0" smtClean="0"/>
              <a:t>Suma()</a:t>
            </a:r>
          </a:p>
          <a:p>
            <a:pPr marL="1200150" lvl="2" indent="-285750">
              <a:buFont typeface="Arial" pitchFamily="34" charset="0"/>
              <a:buChar char="•"/>
            </a:pPr>
            <a:r>
              <a:rPr lang="es-ES" dirty="0" smtClean="0"/>
              <a:t>Resta()</a:t>
            </a:r>
          </a:p>
          <a:p>
            <a:pPr marL="1200150" lvl="2" indent="-285750">
              <a:buFont typeface="Arial" pitchFamily="34" charset="0"/>
              <a:buChar char="•"/>
            </a:pPr>
            <a:r>
              <a:rPr lang="es-ES" dirty="0" err="1" smtClean="0"/>
              <a:t>Multiplicacion</a:t>
            </a:r>
            <a:r>
              <a:rPr lang="es-ES" dirty="0" smtClean="0"/>
              <a:t>()</a:t>
            </a:r>
          </a:p>
          <a:p>
            <a:pPr marL="1200150" lvl="2" indent="-285750">
              <a:buFont typeface="Arial" pitchFamily="34" charset="0"/>
              <a:buChar char="•"/>
            </a:pPr>
            <a:r>
              <a:rPr lang="es-ES" dirty="0" err="1" smtClean="0"/>
              <a:t>Division</a:t>
            </a:r>
            <a:r>
              <a:rPr lang="es-ES" dirty="0" smtClean="0"/>
              <a:t>()</a:t>
            </a:r>
          </a:p>
          <a:p>
            <a:pPr marL="1200150" lvl="2" indent="-285750">
              <a:buFont typeface="Arial" pitchFamily="34" charset="0"/>
              <a:buChar char="•"/>
            </a:pPr>
            <a:endParaRPr lang="es-ES" dirty="0"/>
          </a:p>
          <a:p>
            <a:pPr marL="742950" lvl="1" indent="-285750">
              <a:buFont typeface="Arial" pitchFamily="34" charset="0"/>
              <a:buChar char="•"/>
            </a:pPr>
            <a:r>
              <a:rPr lang="es-ES" dirty="0" smtClean="0"/>
              <a:t>Todas las funciones recibirán los valores a trabajar</a:t>
            </a:r>
          </a:p>
          <a:p>
            <a:pPr lvl="1"/>
            <a:r>
              <a:rPr lang="es-ES" dirty="0" smtClean="0"/>
              <a:t>    como parámetros de la función.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2941" y="3037813"/>
            <a:ext cx="4366431" cy="3495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7526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smtClean="0">
                <a:solidFill>
                  <a:srgbClr val="FADA54"/>
                </a:solidFill>
                <a:latin typeface="Encode Sans"/>
                <a:ea typeface="Encode Sans"/>
                <a:cs typeface="Encode Sans"/>
                <a:sym typeface="Encode Sans"/>
              </a:rPr>
              <a:t>Fin Presentación.</a:t>
            </a:r>
            <a:endParaRPr sz="5333" b="1" kern="0" dirty="0">
              <a:solidFill>
                <a:srgbClr val="FADA54"/>
              </a:solidFill>
              <a:latin typeface="Encode Sans"/>
              <a:ea typeface="Encode Sans"/>
              <a:cs typeface="Encode Sans"/>
              <a:sym typeface="Encode Sans"/>
            </a:endParaRPr>
          </a:p>
        </p:txBody>
      </p:sp>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spTree>
    <p:extLst>
      <p:ext uri="{BB962C8B-B14F-4D97-AF65-F5344CB8AC3E}">
        <p14:creationId xmlns:p14="http://schemas.microsoft.com/office/powerpoint/2010/main" val="176319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6985</TotalTime>
  <Words>4062</Words>
  <Application>Microsoft Office PowerPoint</Application>
  <PresentationFormat>Personalizado</PresentationFormat>
  <Paragraphs>800</Paragraphs>
  <Slides>96</Slides>
  <Notes>96</Notes>
  <HiddenSlides>0</HiddenSlides>
  <MMClips>0</MMClips>
  <ScaleCrop>false</ScaleCrop>
  <HeadingPairs>
    <vt:vector size="4" baseType="variant">
      <vt:variant>
        <vt:lpstr>Tema</vt:lpstr>
      </vt:variant>
      <vt:variant>
        <vt:i4>1</vt:i4>
      </vt:variant>
      <vt:variant>
        <vt:lpstr>Títulos de diapositiva</vt:lpstr>
      </vt:variant>
      <vt:variant>
        <vt:i4>96</vt:i4>
      </vt:variant>
    </vt:vector>
  </HeadingPairs>
  <TitlesOfParts>
    <vt:vector size="97"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FenixNet</cp:lastModifiedBy>
  <cp:revision>274</cp:revision>
  <cp:lastPrinted>2021-12-27T10:45:11Z</cp:lastPrinted>
  <dcterms:created xsi:type="dcterms:W3CDTF">2021-07-26T23:29:19Z</dcterms:created>
  <dcterms:modified xsi:type="dcterms:W3CDTF">2022-01-10T08:30:33Z</dcterms:modified>
</cp:coreProperties>
</file>