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304" r:id="rId2"/>
    <p:sldId id="312" r:id="rId3"/>
    <p:sldId id="335" r:id="rId4"/>
    <p:sldId id="336" r:id="rId5"/>
    <p:sldId id="337" r:id="rId6"/>
    <p:sldId id="338" r:id="rId7"/>
    <p:sldId id="334" r:id="rId8"/>
    <p:sldId id="314" r:id="rId9"/>
    <p:sldId id="315" r:id="rId10"/>
    <p:sldId id="316" r:id="rId11"/>
    <p:sldId id="318" r:id="rId12"/>
    <p:sldId id="317"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13" r:id="rId26"/>
    <p:sldId id="331" r:id="rId27"/>
    <p:sldId id="332" r:id="rId28"/>
    <p:sldId id="333" r:id="rId29"/>
    <p:sldId id="345" r:id="rId30"/>
    <p:sldId id="346" r:id="rId31"/>
    <p:sldId id="348" r:id="rId32"/>
    <p:sldId id="351" r:id="rId33"/>
    <p:sldId id="339" r:id="rId34"/>
    <p:sldId id="340" r:id="rId35"/>
    <p:sldId id="349" r:id="rId36"/>
    <p:sldId id="341" r:id="rId37"/>
    <p:sldId id="347" r:id="rId38"/>
    <p:sldId id="350" r:id="rId39"/>
    <p:sldId id="353" r:id="rId40"/>
    <p:sldId id="364" r:id="rId41"/>
    <p:sldId id="354" r:id="rId42"/>
    <p:sldId id="375" r:id="rId43"/>
    <p:sldId id="371" r:id="rId44"/>
    <p:sldId id="357" r:id="rId45"/>
    <p:sldId id="356" r:id="rId46"/>
    <p:sldId id="365" r:id="rId47"/>
    <p:sldId id="372" r:id="rId48"/>
    <p:sldId id="352" r:id="rId49"/>
    <p:sldId id="358" r:id="rId50"/>
    <p:sldId id="359" r:id="rId51"/>
    <p:sldId id="366" r:id="rId52"/>
    <p:sldId id="363" r:id="rId53"/>
    <p:sldId id="373" r:id="rId54"/>
    <p:sldId id="367" r:id="rId55"/>
    <p:sldId id="368" r:id="rId56"/>
    <p:sldId id="361" r:id="rId57"/>
    <p:sldId id="374" r:id="rId58"/>
    <p:sldId id="360" r:id="rId59"/>
    <p:sldId id="370" r:id="rId60"/>
    <p:sldId id="369" r:id="rId61"/>
    <p:sldId id="376" r:id="rId62"/>
    <p:sldId id="377" r:id="rId63"/>
    <p:sldId id="379" r:id="rId64"/>
    <p:sldId id="381" r:id="rId65"/>
    <p:sldId id="382" r:id="rId66"/>
    <p:sldId id="380" r:id="rId67"/>
    <p:sldId id="384" r:id="rId68"/>
    <p:sldId id="383" r:id="rId69"/>
    <p:sldId id="302" r:id="rId7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28/12/2021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4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7" name="Google Shape;17;p4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8" name="Google Shape;18;p4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1584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4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1" name="Google Shape;21;p4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861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4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43"/>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5" name="Google Shape;25;p4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4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03664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mc:AlternateContent xmlns:mc="http://schemas.openxmlformats.org/markup-compatibility/2006" xmlns:p14="http://schemas.microsoft.com/office/powerpoint/2010/main">
    <mc:Choice Requires="p14">
      <p:transition spd="slow" p14:dur="2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nodejs.org/en/downloa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MX" sz="2400" b="1" dirty="0">
                <a:effectLst/>
                <a:latin typeface="Encode Sans" panose="020B0604020202020204"/>
                <a:ea typeface="Calibri" panose="020F0502020204030204" pitchFamily="34" charset="0"/>
              </a:rPr>
              <a:t>Tema: TypeScript</a:t>
            </a:r>
          </a:p>
          <a:p>
            <a:endParaRPr lang="es-MX" sz="2400" b="1"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Instalar </a:t>
            </a:r>
            <a:r>
              <a:rPr lang="es-MX" dirty="0" err="1">
                <a:solidFill>
                  <a:srgbClr val="000000"/>
                </a:solidFill>
                <a:latin typeface="Calibri" panose="020F0502020204030204" pitchFamily="34" charset="0"/>
              </a:rPr>
              <a:t>NodeJs</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a:solidFill>
                  <a:srgbClr val="000000"/>
                </a:solidFill>
                <a:effectLst/>
                <a:latin typeface="Calibri" panose="020F0502020204030204" pitchFamily="34" charset="0"/>
              </a:rPr>
              <a:t>Instalar TSC</a:t>
            </a:r>
          </a:p>
          <a:p>
            <a:pPr marL="285750" indent="-285750">
              <a:buFont typeface="Arial" panose="020B0604020202020204" pitchFamily="34" charset="0"/>
              <a:buChar char="•"/>
            </a:pPr>
            <a:r>
              <a:rPr lang="es-MX" dirty="0">
                <a:solidFill>
                  <a:srgbClr val="000000"/>
                </a:solidFill>
                <a:latin typeface="Calibri" panose="020F0502020204030204" pitchFamily="34" charset="0"/>
              </a:rPr>
              <a:t>Crear y compilar Archivo TS</a:t>
            </a:r>
          </a:p>
          <a:p>
            <a:pPr marL="285750" indent="-285750">
              <a:buFont typeface="Arial" panose="020B0604020202020204" pitchFamily="34" charset="0"/>
              <a:buChar char="•"/>
            </a:pPr>
            <a:r>
              <a:rPr lang="es-MX" sz="1800" b="0" i="0" u="none" strike="noStrike" dirty="0">
                <a:solidFill>
                  <a:srgbClr val="000000"/>
                </a:solidFill>
                <a:effectLst/>
                <a:latin typeface="Calibri" panose="020F0502020204030204" pitchFamily="34" charset="0"/>
              </a:rPr>
              <a:t>Tipado Estático (Tipos y Subtipos)</a:t>
            </a:r>
          </a:p>
          <a:p>
            <a:pPr marL="285750" indent="-285750">
              <a:buFont typeface="Arial" panose="020B0604020202020204" pitchFamily="34" charset="0"/>
              <a:buChar char="•"/>
            </a:pPr>
            <a:r>
              <a:rPr lang="es-MX" sz="1800" b="0" i="0" u="none" strike="noStrike" dirty="0">
                <a:solidFill>
                  <a:srgbClr val="000000"/>
                </a:solidFill>
                <a:effectLst/>
                <a:latin typeface="Calibri" panose="020F0502020204030204" pitchFamily="34" charset="0"/>
              </a:rPr>
              <a:t>Funciones</a:t>
            </a:r>
          </a:p>
          <a:p>
            <a:pPr marL="285750" indent="-285750">
              <a:buFont typeface="Arial" panose="020B0604020202020204" pitchFamily="34" charset="0"/>
              <a:buChar char="•"/>
            </a:pPr>
            <a:r>
              <a:rPr lang="es-MX" dirty="0">
                <a:solidFill>
                  <a:srgbClr val="000000"/>
                </a:solidFill>
                <a:latin typeface="Calibri" panose="020F0502020204030204" pitchFamily="34" charset="0"/>
              </a:rPr>
              <a:t>Programación Orientada a Objetos</a:t>
            </a:r>
          </a:p>
          <a:p>
            <a:pPr marL="285750" indent="-285750">
              <a:buFont typeface="Arial" panose="020B0604020202020204" pitchFamily="34" charset="0"/>
              <a:buChar char="•"/>
            </a:pPr>
            <a:endParaRPr lang="es-MX"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Base de explicación puede ser: https://medium.com/javascript-comunidad/typescript-fundamentos-y-ejemplos-b%C3%A1sicos-efd7ddcea90d</a:t>
            </a:r>
            <a:endParaRPr lang="es-MX"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3744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a:solidFill>
                  <a:srgbClr val="FDE23D"/>
                </a:solidFill>
                <a:latin typeface="Encode Sans"/>
                <a:sym typeface="Encode Sans"/>
              </a:rPr>
              <a:t>3 -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6"/>
            <a:ext cx="11131990" cy="90151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Aceptamos el contrato y presionamos en NEXT</a:t>
            </a:r>
            <a:endParaRPr lang="es-ES" dirty="0">
              <a:solidFill>
                <a:srgbClr val="000000"/>
              </a:solidFill>
              <a:latin typeface="Calibri" panose="020F0502020204030204"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7008" y="2017556"/>
            <a:ext cx="5983757" cy="471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614411" y="4118443"/>
            <a:ext cx="2640169" cy="592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30693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a:solidFill>
                  <a:srgbClr val="FDE23D"/>
                </a:solidFill>
                <a:latin typeface="Encode Sans"/>
                <a:sym typeface="Encode Sans"/>
              </a:rPr>
              <a:t>3 -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121061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deja como esta la ruta donde se instalara </a:t>
            </a:r>
          </a:p>
          <a:p>
            <a:r>
              <a:rPr lang="es-ES" dirty="0" smtClean="0">
                <a:solidFill>
                  <a:srgbClr val="000000"/>
                </a:solidFill>
                <a:latin typeface="Calibri" panose="020F0502020204030204" pitchFamily="34" charset="0"/>
              </a:rPr>
              <a:t>      Node.js y continuamos con NEXT</a:t>
            </a:r>
            <a:endParaRPr lang="es-ES" dirty="0">
              <a:solidFill>
                <a:srgbClr val="000000"/>
              </a:solidFill>
              <a:latin typeface="Calibri" panose="020F0502020204030204" pitchFamily="34"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9432" y="1906075"/>
            <a:ext cx="5808372" cy="4564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846231" y="4188354"/>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6922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a:solidFill>
                  <a:srgbClr val="FDE23D"/>
                </a:solidFill>
                <a:latin typeface="Encode Sans"/>
                <a:sym typeface="Encode Sans"/>
              </a:rPr>
              <a:t>3 -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121061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deja todos los paquetes que se instalaran por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defecto y continuamos con NEXT</a:t>
            </a:r>
            <a:endParaRPr lang="es-ES" dirty="0">
              <a:solidFill>
                <a:srgbClr val="000000"/>
              </a:solidFill>
              <a:latin typeface="Calibri" panose="020F0502020204030204" pitchFamily="34"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7009" y="1906074"/>
            <a:ext cx="6083726" cy="4793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a:off x="2846231" y="4188354"/>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1241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a:solidFill>
                  <a:srgbClr val="FDE23D"/>
                </a:solidFill>
                <a:latin typeface="Encode Sans"/>
                <a:sym typeface="Encode Sans"/>
              </a:rPr>
              <a:t>3 -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159697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Aceptamos el agregado y configuración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complementos extras que va a necesitar Node.js y </a:t>
            </a:r>
          </a:p>
          <a:p>
            <a:r>
              <a:rPr lang="es-ES" dirty="0" smtClean="0">
                <a:solidFill>
                  <a:srgbClr val="000000"/>
                </a:solidFill>
                <a:latin typeface="Calibri" panose="020F0502020204030204" pitchFamily="34" charset="0"/>
              </a:rPr>
              <a:t>     continuamos con NEXT</a:t>
            </a:r>
            <a:endParaRPr lang="es-ES" dirty="0">
              <a:solidFill>
                <a:srgbClr val="000000"/>
              </a:solidFill>
              <a:latin typeface="Calibri" panose="020F050202020403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983" y="1906074"/>
            <a:ext cx="6017059" cy="470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a:off x="2846231" y="4188354"/>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75000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205823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Finamente damos en instalar Node.JS con todo lo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anteriormente configurado y respondemos SI al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mensaje de seguridad que nos muestra Windows 10</a:t>
            </a:r>
          </a:p>
          <a:p>
            <a:r>
              <a:rPr lang="es-ES" dirty="0" smtClean="0">
                <a:solidFill>
                  <a:srgbClr val="000000"/>
                </a:solidFill>
                <a:latin typeface="Calibri" panose="020F0502020204030204" pitchFamily="34" charset="0"/>
              </a:rPr>
              <a:t>     y aguardamos a que termine de instalarse.</a:t>
            </a:r>
            <a:endParaRPr lang="es-ES" dirty="0">
              <a:solidFill>
                <a:srgbClr val="000000"/>
              </a:solidFill>
              <a:latin typeface="Calibri" panose="020F0502020204030204" pitchFamily="34" charset="0"/>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0377" y="2102174"/>
            <a:ext cx="5788974" cy="458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a:off x="2846231" y="4479999"/>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3288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6"/>
            <a:ext cx="11131990" cy="27399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Esta parte llevara su tiempo, al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finalizar el proceso de instalación que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se ve en imagen se nos mostrara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siguiente pantalla con lo cual nos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indica que Node.JS ya esta instalado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en nuestra maquina</a:t>
            </a:r>
            <a:endParaRPr lang="es-ES" dirty="0">
              <a:solidFill>
                <a:srgbClr val="000000"/>
              </a:solidFill>
              <a:latin typeface="Calibri" panose="020F0502020204030204" pitchFamily="34" charset="0"/>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333" y="2526340"/>
            <a:ext cx="5370490" cy="423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767" y="1375854"/>
            <a:ext cx="5776361" cy="452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erecha"/>
          <p:cNvSpPr/>
          <p:nvPr/>
        </p:nvSpPr>
        <p:spPr>
          <a:xfrm>
            <a:off x="1841679" y="4958366"/>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0897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250858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nos pedirá instalar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P</a:t>
            </a:r>
            <a:r>
              <a:rPr lang="es-ES" dirty="0" err="1" smtClean="0">
                <a:solidFill>
                  <a:srgbClr val="000000"/>
                </a:solidFill>
                <a:latin typeface="Calibri" panose="020F0502020204030204" pitchFamily="34" charset="0"/>
              </a:rPr>
              <a:t>ython</a:t>
            </a:r>
            <a:r>
              <a:rPr lang="es-ES" dirty="0" smtClean="0">
                <a:solidFill>
                  <a:srgbClr val="000000"/>
                </a:solidFill>
                <a:latin typeface="Calibri" panose="020F0502020204030204" pitchFamily="34" charset="0"/>
              </a:rPr>
              <a:t> y Visual Studio </a:t>
            </a:r>
            <a:r>
              <a:rPr lang="es-ES" dirty="0" err="1" smtClean="0">
                <a:solidFill>
                  <a:srgbClr val="000000"/>
                </a:solidFill>
                <a:latin typeface="Calibri" panose="020F0502020204030204" pitchFamily="34" charset="0"/>
              </a:rPr>
              <a:t>Build</a:t>
            </a:r>
            <a:r>
              <a:rPr lang="es-ES" dirty="0" smtClean="0">
                <a:solidFill>
                  <a:srgbClr val="000000"/>
                </a:solidFill>
                <a:latin typeface="Calibri" panose="020F0502020204030204" pitchFamily="34" charset="0"/>
              </a:rPr>
              <a:t> Tools</a:t>
            </a:r>
          </a:p>
          <a:p>
            <a:r>
              <a:rPr lang="es-ES" dirty="0" smtClean="0">
                <a:solidFill>
                  <a:srgbClr val="000000"/>
                </a:solidFill>
                <a:latin typeface="Calibri" panose="020F0502020204030204" pitchFamily="34" charset="0"/>
              </a:rPr>
              <a:t>      en nuestras pc como complemente 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nuestra </a:t>
            </a:r>
            <a:r>
              <a:rPr lang="es-ES" dirty="0" err="1" smtClean="0">
                <a:solidFill>
                  <a:srgbClr val="000000"/>
                </a:solidFill>
                <a:latin typeface="Calibri" panose="020F0502020204030204" pitchFamily="34" charset="0"/>
              </a:rPr>
              <a:t>Node.Js</a:t>
            </a:r>
            <a:r>
              <a:rPr lang="es-ES" dirty="0" smtClean="0">
                <a:solidFill>
                  <a:srgbClr val="000000"/>
                </a:solidFill>
                <a:latin typeface="Calibri" panose="020F0502020204030204" pitchFamily="34" charset="0"/>
              </a:rPr>
              <a:t>. </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Presionamos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descargar e instalar los complementos</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153" y="2073293"/>
            <a:ext cx="7012949" cy="3803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2649468" y="5267417"/>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00639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250858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nos pide autorizar la descarga 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instalación para ello presionamos </a:t>
            </a:r>
            <a:r>
              <a:rPr lang="es-ES" dirty="0" err="1" smtClean="0">
                <a:solidFill>
                  <a:srgbClr val="000000"/>
                </a:solidFill>
                <a:latin typeface="Calibri" panose="020F0502020204030204" pitchFamily="34" charset="0"/>
              </a:rPr>
              <a:t>Intro</a:t>
            </a:r>
            <a:endParaRPr lang="es-ES" dirty="0" smtClean="0">
              <a:solidFill>
                <a:srgbClr val="000000"/>
              </a:solidFill>
              <a:latin typeface="Calibri" panose="020F0502020204030204" pitchFamily="34"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112" y="1749287"/>
            <a:ext cx="7195665" cy="374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2520678" y="5473479"/>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536373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nos pedirá acceder al </a:t>
            </a:r>
            <a:r>
              <a:rPr lang="es-ES" dirty="0" err="1" smtClean="0">
                <a:solidFill>
                  <a:srgbClr val="000000"/>
                </a:solidFill>
                <a:latin typeface="Calibri" panose="020F0502020204030204" pitchFamily="34" charset="0"/>
              </a:rPr>
              <a:t>PowerShell</a:t>
            </a:r>
            <a:r>
              <a:rPr lang="es-ES" dirty="0" smtClean="0">
                <a:solidFill>
                  <a:srgbClr val="000000"/>
                </a:solidFill>
                <a:latin typeface="Calibri" panose="020F0502020204030204" pitchFamily="34" charset="0"/>
              </a:rPr>
              <a:t>, presionamos SI al mensaje y aguardamos a que se nos muestre la venta del </a:t>
            </a:r>
            <a:r>
              <a:rPr lang="es-ES" dirty="0" err="1" smtClean="0">
                <a:solidFill>
                  <a:srgbClr val="000000"/>
                </a:solidFill>
                <a:latin typeface="Calibri" panose="020F0502020204030204" pitchFamily="34" charset="0"/>
              </a:rPr>
              <a:t>PowerShell</a:t>
            </a:r>
            <a:endParaRPr lang="es-ES" dirty="0" smtClean="0">
              <a:solidFill>
                <a:srgbClr val="000000"/>
              </a:solidFill>
              <a:latin typeface="Calibri" panose="020F0502020204030204" pitchFamily="34" charset="0"/>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623" y="3661936"/>
            <a:ext cx="5750797" cy="150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03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6"/>
            <a:ext cx="11131990" cy="233107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Damos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ventana con lo que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genera el proceso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descarga e instalación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a:t>
            </a:r>
            <a:r>
              <a:rPr lang="es-ES" dirty="0" err="1" smtClean="0">
                <a:solidFill>
                  <a:srgbClr val="000000"/>
                </a:solidFill>
                <a:latin typeface="Calibri" panose="020F0502020204030204" pitchFamily="34" charset="0"/>
              </a:rPr>
              <a:t>Python</a:t>
            </a:r>
            <a:r>
              <a:rPr lang="es-ES" dirty="0" smtClean="0">
                <a:solidFill>
                  <a:srgbClr val="000000"/>
                </a:solidFill>
                <a:latin typeface="Calibri" panose="020F0502020204030204" pitchFamily="34" charset="0"/>
              </a:rPr>
              <a:t> </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682" y="2415682"/>
            <a:ext cx="8575973" cy="425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616035" y="4945857"/>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3016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(Introdución)</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81831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6"/>
            <a:ext cx="11131990" cy="233107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Algunas capturas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proceso de instalación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los complementos</a:t>
            </a:r>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983" y="1584101"/>
            <a:ext cx="8164368" cy="520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616036" y="4867182"/>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03034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6"/>
            <a:ext cx="11131990" cy="233107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Algunas capturas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proceso de instalación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los complementos</a:t>
            </a: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5393" y="1351722"/>
            <a:ext cx="8331373" cy="546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717638" y="4639562"/>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0331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6"/>
            <a:ext cx="11131990" cy="382502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Algunas capturas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proceso de instalación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los complementos.</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Lo destacado en color rojo</a:t>
            </a:r>
          </a:p>
          <a:p>
            <a:r>
              <a:rPr lang="es-ES" dirty="0" smtClean="0">
                <a:solidFill>
                  <a:srgbClr val="000000"/>
                </a:solidFill>
                <a:latin typeface="Calibri" panose="020F0502020204030204" pitchFamily="34" charset="0"/>
              </a:rPr>
              <a:t>     se debe de presionar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a:t>
            </a:r>
          </a:p>
          <a:p>
            <a:r>
              <a:rPr lang="es-ES" dirty="0" smtClean="0">
                <a:solidFill>
                  <a:srgbClr val="000000"/>
                </a:solidFill>
                <a:latin typeface="Calibri" panose="020F0502020204030204" pitchFamily="34" charset="0"/>
              </a:rPr>
              <a:t>     es decir la línea que dice</a:t>
            </a:r>
          </a:p>
          <a:p>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Created</a:t>
            </a:r>
            <a:r>
              <a:rPr lang="es-ES" dirty="0" smtClean="0">
                <a:solidFill>
                  <a:srgbClr val="000000"/>
                </a:solidFill>
                <a:latin typeface="Calibri" panose="020F0502020204030204" pitchFamily="34" charset="0"/>
              </a:rPr>
              <a:t> a </a:t>
            </a:r>
            <a:r>
              <a:rPr lang="es-ES" dirty="0" err="1" smtClean="0">
                <a:solidFill>
                  <a:srgbClr val="000000"/>
                </a:solidFill>
                <a:latin typeface="Calibri" panose="020F0502020204030204" pitchFamily="34" charset="0"/>
              </a:rPr>
              <a:t>UnelevatedInstaller</a:t>
            </a:r>
            <a:r>
              <a:rPr lang="es-ES" dirty="0" smtClean="0">
                <a:solidFill>
                  <a:srgbClr val="000000"/>
                </a:solidFill>
                <a:latin typeface="Calibri" panose="020F0502020204030204" pitchFamily="34" charset="0"/>
              </a:rPr>
              <a:t>…</a:t>
            </a:r>
          </a:p>
          <a:p>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El proceso continua y finalmente</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se cierra la ventana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PowerShell</a:t>
            </a:r>
            <a:endParaRPr lang="es-ES" dirty="0" smtClean="0">
              <a:solidFill>
                <a:srgbClr val="000000"/>
              </a:solidFill>
              <a:latin typeface="Calibri" panose="020F0502020204030204" pitchFamily="34" charset="0"/>
            </a:endParaRPr>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511" y="1571223"/>
            <a:ext cx="7792840" cy="513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395470" y="6349284"/>
            <a:ext cx="1455313" cy="244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3997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217652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Verificación De Integración De NodeJS Con </a:t>
            </a:r>
            <a:r>
              <a:rPr lang="es-MX" sz="2400" b="1" dirty="0" err="1" smtClean="0">
                <a:effectLst/>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obtenemos la versión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instalada de nuestro Node.JS y además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sabremos si se pudo integrar de forma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correcta.</a:t>
            </a: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1156" y="2508585"/>
            <a:ext cx="6764790" cy="381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906" y="4238445"/>
            <a:ext cx="3636994" cy="83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hacia arriba"/>
          <p:cNvSpPr/>
          <p:nvPr/>
        </p:nvSpPr>
        <p:spPr>
          <a:xfrm rot="5400000">
            <a:off x="3889421" y="5203065"/>
            <a:ext cx="785611" cy="10303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16122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217652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Verificación Del Gestor De Paquetes De NodeJS Con </a:t>
            </a:r>
            <a:r>
              <a:rPr lang="es-MX" sz="2400" b="1" dirty="0" err="1" smtClean="0">
                <a:effectLst/>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obtenemos la versión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instalada de nuestro NPM y además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sabremos si se pudo integrar de forma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correcta.</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866" y="2419169"/>
            <a:ext cx="7003804" cy="408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771" y="4397709"/>
            <a:ext cx="3539669" cy="6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doblada hacia arriba"/>
          <p:cNvSpPr/>
          <p:nvPr/>
        </p:nvSpPr>
        <p:spPr>
          <a:xfrm rot="5400000">
            <a:off x="3889421" y="5203065"/>
            <a:ext cx="785611" cy="10303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20858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572298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TypeScript</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t>
            </a:r>
            <a:r>
              <a:rPr lang="es-ES" dirty="0" err="1" smtClean="0">
                <a:solidFill>
                  <a:srgbClr val="000000"/>
                </a:solidFill>
                <a:latin typeface="Calibri" panose="020F0502020204030204" pitchFamily="34" charset="0"/>
              </a:rPr>
              <a:t>TypeScript</a:t>
            </a:r>
            <a:r>
              <a:rPr lang="es-ES" dirty="0" smtClean="0">
                <a:solidFill>
                  <a:srgbClr val="000000"/>
                </a:solidFill>
                <a:latin typeface="Calibri" panose="020F0502020204030204" pitchFamily="34" charset="0"/>
              </a:rPr>
              <a:t>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err="1" smtClean="0"/>
              <a:t>typescript</a:t>
            </a:r>
            <a:r>
              <a:rPr lang="es-AR" b="1" dirty="0" smtClean="0"/>
              <a:t> </a:t>
            </a:r>
            <a:r>
              <a:rPr lang="es-AR" b="1" dirty="0"/>
              <a:t>-</a:t>
            </a:r>
            <a:r>
              <a:rPr lang="es-AR" b="1" dirty="0" smtClean="0"/>
              <a:t>g</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pic>
        <p:nvPicPr>
          <p:cNvPr id="184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1397" y="1351722"/>
            <a:ext cx="7041803" cy="5505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388" y="5051275"/>
            <a:ext cx="4642390" cy="77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Flecha doblada hacia arriba"/>
          <p:cNvSpPr/>
          <p:nvPr/>
        </p:nvSpPr>
        <p:spPr>
          <a:xfrm rot="5400000">
            <a:off x="3960251" y="5815649"/>
            <a:ext cx="785611" cy="10303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3427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Ejemplo con VSCode</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(Crear y compilar Archivo TS)</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29881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342577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Preparando el ambiente y generando nuestro primer ejemplo</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Generamos los siguientes archivos dentro de nuestro proyecto en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742950" lvl="1" indent="-285750">
              <a:buFont typeface="Arial" pitchFamily="34" charset="0"/>
              <a:buChar char="•"/>
            </a:pPr>
            <a:r>
              <a:rPr lang="es-ES" dirty="0"/>
              <a:t>crea un archivo con extensión </a:t>
            </a:r>
            <a:r>
              <a:rPr lang="es-ES" dirty="0" smtClean="0"/>
              <a:t>“</a:t>
            </a:r>
            <a:r>
              <a:rPr lang="es-ES" b="1" i="1" dirty="0" smtClean="0"/>
              <a:t>.</a:t>
            </a:r>
            <a:r>
              <a:rPr lang="es-ES" b="1" i="1" dirty="0" err="1" smtClean="0"/>
              <a:t>html</a:t>
            </a:r>
            <a:r>
              <a:rPr lang="es-ES" b="1" i="1" dirty="0" smtClean="0"/>
              <a:t>”</a:t>
            </a:r>
          </a:p>
          <a:p>
            <a:pPr marL="1200150" lvl="2" indent="-285750">
              <a:buFont typeface="Arial" pitchFamily="34" charset="0"/>
              <a:buChar char="•"/>
            </a:pPr>
            <a:endParaRPr lang="es-ES" b="1" i="1" dirty="0">
              <a:solidFill>
                <a:srgbClr val="000000"/>
              </a:solidFill>
              <a:latin typeface="Calibri" panose="020F0502020204030204" pitchFamily="34" charset="0"/>
            </a:endParaRPr>
          </a:p>
          <a:p>
            <a:pPr marL="1200150" lvl="2" indent="-285750">
              <a:buFont typeface="Arial" pitchFamily="34" charset="0"/>
              <a:buChar char="•"/>
            </a:pPr>
            <a:r>
              <a:rPr lang="es-ES" dirty="0" smtClean="0">
                <a:solidFill>
                  <a:srgbClr val="000000"/>
                </a:solidFill>
                <a:latin typeface="Calibri" panose="020F0502020204030204" pitchFamily="34" charset="0"/>
              </a:rPr>
              <a:t>index.html con una estructura base de html5</a:t>
            </a:r>
          </a:p>
          <a:p>
            <a:pPr marL="742950" lvl="1" indent="-285750">
              <a:buFont typeface="Arial" pitchFamily="34" charset="0"/>
              <a:buChar char="•"/>
            </a:pPr>
            <a:endParaRPr lang="es-ES" dirty="0" smtClean="0">
              <a:solidFill>
                <a:srgbClr val="000000"/>
              </a:solidFill>
              <a:latin typeface="Calibri" panose="020F0502020204030204" pitchFamily="34" charset="0"/>
            </a:endParaRPr>
          </a:p>
          <a:p>
            <a:pPr marL="742950" lvl="1" indent="-285750">
              <a:buFont typeface="Arial" pitchFamily="34" charset="0"/>
              <a:buChar char="•"/>
            </a:pPr>
            <a:r>
              <a:rPr lang="es-ES" dirty="0"/>
              <a:t>crea un archivo con extensión “</a:t>
            </a:r>
            <a:r>
              <a:rPr lang="es-ES" b="1" i="1" dirty="0"/>
              <a:t>.</a:t>
            </a:r>
            <a:r>
              <a:rPr lang="es-ES" b="1" i="1" dirty="0" err="1"/>
              <a:t>ts</a:t>
            </a:r>
            <a:r>
              <a:rPr lang="es-ES" b="1" i="1" dirty="0" smtClean="0"/>
              <a:t>”</a:t>
            </a:r>
          </a:p>
          <a:p>
            <a:pPr marL="1200150" lvl="2" indent="-285750">
              <a:buFont typeface="Arial" pitchFamily="34" charset="0"/>
              <a:buChar char="•"/>
            </a:pPr>
            <a:endParaRPr lang="es-ES" b="1" i="1" dirty="0">
              <a:solidFill>
                <a:srgbClr val="000000"/>
              </a:solidFill>
              <a:latin typeface="Calibri" panose="020F0502020204030204" pitchFamily="34" charset="0"/>
            </a:endParaRPr>
          </a:p>
          <a:p>
            <a:pPr marL="1200150" lvl="2" indent="-285750">
              <a:buFont typeface="Arial" pitchFamily="34" charset="0"/>
              <a:buChar char="•"/>
            </a:pPr>
            <a:r>
              <a:rPr lang="es-ES" dirty="0" err="1" smtClean="0">
                <a:solidFill>
                  <a:srgbClr val="000000"/>
                </a:solidFill>
                <a:latin typeface="Calibri" panose="020F0502020204030204" pitchFamily="34" charset="0"/>
              </a:rPr>
              <a:t>script.ts</a:t>
            </a:r>
            <a:endParaRPr lang="es-ES"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6001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4649272"/>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Compilando código TypeScript por Primera </a:t>
            </a:r>
            <a:r>
              <a:rPr lang="es-ES" sz="2400" b="1" dirty="0" smtClean="0">
                <a:latin typeface="Encode Sans" panose="020B0604020202020204"/>
                <a:ea typeface="Calibri" panose="020F0502020204030204" pitchFamily="34" charset="0"/>
              </a:rPr>
              <a:t>vez</a:t>
            </a:r>
          </a:p>
          <a:p>
            <a:endParaRPr lang="es-ES" sz="2400" b="1" dirty="0" smtClean="0">
              <a:latin typeface="Encode Sans" panose="020B0604020202020204"/>
              <a:ea typeface="Calibri" panose="020F0502020204030204" pitchFamily="34" charset="0"/>
            </a:endParaRPr>
          </a:p>
          <a:p>
            <a:pPr marL="285750" indent="-285750">
              <a:buFont typeface="Arial" pitchFamily="34" charset="0"/>
              <a:buChar char="•"/>
            </a:pPr>
            <a:r>
              <a:rPr lang="es-ES" dirty="0" smtClean="0"/>
              <a:t>La compilación del código de TypeScript se lo hace ejecutando la siguiente línea de comando sobre la terminal «</a:t>
            </a:r>
            <a:r>
              <a:rPr lang="es-ES" b="1" dirty="0" err="1" smtClean="0"/>
              <a:t>tsc</a:t>
            </a:r>
            <a:r>
              <a:rPr lang="es-ES" dirty="0" smtClean="0"/>
              <a:t> </a:t>
            </a:r>
            <a:r>
              <a:rPr lang="es-ES" i="1" dirty="0" smtClean="0"/>
              <a:t>nombre archivo a </a:t>
            </a:r>
            <a:r>
              <a:rPr lang="es-ES" i="1" dirty="0" err="1" smtClean="0"/>
              <a:t>ejecutar.ts</a:t>
            </a:r>
            <a:r>
              <a:rPr lang="es-ES" dirty="0" smtClean="0"/>
              <a:t>».</a:t>
            </a:r>
          </a:p>
          <a:p>
            <a:r>
              <a:rPr lang="es-ES" dirty="0"/>
              <a:t>	</a:t>
            </a:r>
            <a:r>
              <a:rPr lang="es-ES" dirty="0" smtClean="0"/>
              <a:t>			</a:t>
            </a:r>
            <a:r>
              <a:rPr lang="es-ES" b="1" i="1" dirty="0" err="1">
                <a:solidFill>
                  <a:srgbClr val="FF0000"/>
                </a:solidFill>
              </a:rPr>
              <a:t>tsc</a:t>
            </a:r>
            <a:r>
              <a:rPr lang="es-ES" b="1" i="1" dirty="0">
                <a:solidFill>
                  <a:srgbClr val="FF0000"/>
                </a:solidFill>
              </a:rPr>
              <a:t> </a:t>
            </a:r>
            <a:r>
              <a:rPr lang="es-ES" b="1" i="1" dirty="0" err="1" smtClean="0">
                <a:solidFill>
                  <a:srgbClr val="FF0000"/>
                </a:solidFill>
              </a:rPr>
              <a:t>script.ts</a:t>
            </a:r>
            <a:endParaRPr lang="es-ES" dirty="0"/>
          </a:p>
          <a:p>
            <a:pPr marL="285750" indent="-285750">
              <a:buFont typeface="Arial" pitchFamily="34" charset="0"/>
              <a:buChar char="•"/>
            </a:pPr>
            <a:r>
              <a:rPr lang="es-ES" dirty="0" smtClean="0"/>
              <a:t>La primera ejecución puede que arroje el siguiente error, producto de que no se encuentran habilitado la ejecución de script desde nuestro </a:t>
            </a:r>
            <a:r>
              <a:rPr lang="es-ES" dirty="0" err="1" smtClean="0"/>
              <a:t>VSCode</a:t>
            </a:r>
            <a:r>
              <a:rPr lang="es-ES" dirty="0" smtClean="0"/>
              <a:t>.</a:t>
            </a:r>
          </a:p>
          <a:p>
            <a:pPr marL="285750" indent="-285750">
              <a:buFont typeface="Arial" pitchFamily="34" charset="0"/>
              <a:buChar char="•"/>
            </a:pPr>
            <a:endParaRPr lang="es-ES" dirty="0">
              <a:solidFill>
                <a:srgbClr val="000000"/>
              </a:solidFill>
              <a:latin typeface="Calibri" panose="020F0502020204030204" pitchFamily="34" charset="0"/>
            </a:endParaRPr>
          </a:p>
          <a:p>
            <a:r>
              <a:rPr lang="es-ES" dirty="0" err="1">
                <a:solidFill>
                  <a:srgbClr val="000000"/>
                </a:solidFill>
                <a:latin typeface="Calibri" panose="020F0502020204030204" pitchFamily="34" charset="0"/>
              </a:rPr>
              <a:t>tsc</a:t>
            </a:r>
            <a:r>
              <a:rPr lang="es-ES" dirty="0">
                <a:solidFill>
                  <a:srgbClr val="000000"/>
                </a:solidFill>
                <a:latin typeface="Calibri" panose="020F0502020204030204" pitchFamily="34" charset="0"/>
              </a:rPr>
              <a:t> : No se puede cargar el archivo C:\Users\FenixNet\AppData\Roaming\npm\tsc.ps1 porque la ejecución de scripts está deshabilitada en este sistema. Para     </a:t>
            </a:r>
          </a:p>
          <a:p>
            <a:r>
              <a:rPr lang="es-ES" dirty="0">
                <a:solidFill>
                  <a:srgbClr val="000000"/>
                </a:solidFill>
                <a:latin typeface="Calibri" panose="020F0502020204030204" pitchFamily="34" charset="0"/>
              </a:rPr>
              <a:t>obtener más información, consulta el tema </a:t>
            </a:r>
            <a:r>
              <a:rPr lang="es-ES" dirty="0" err="1">
                <a:solidFill>
                  <a:srgbClr val="000000"/>
                </a:solidFill>
                <a:latin typeface="Calibri" panose="020F0502020204030204" pitchFamily="34" charset="0"/>
              </a:rPr>
              <a:t>about_Execution_Policies</a:t>
            </a:r>
            <a:r>
              <a:rPr lang="es-ES" dirty="0">
                <a:solidFill>
                  <a:srgbClr val="000000"/>
                </a:solidFill>
                <a:latin typeface="Calibri" panose="020F0502020204030204" pitchFamily="34" charset="0"/>
              </a:rPr>
              <a:t> en https:/go.microsoft.com/fwlink/?LinkID=135170.</a:t>
            </a:r>
          </a:p>
          <a:p>
            <a:r>
              <a:rPr lang="es-ES" dirty="0">
                <a:solidFill>
                  <a:srgbClr val="000000"/>
                </a:solidFill>
                <a:latin typeface="Calibri" panose="020F0502020204030204" pitchFamily="34" charset="0"/>
              </a:rPr>
              <a:t>En línea: 1 Carácter: 1</a:t>
            </a:r>
          </a:p>
          <a:p>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tsc</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script.ts</a:t>
            </a:r>
            <a:endParaRPr lang="es-ES" dirty="0">
              <a:solidFill>
                <a:srgbClr val="000000"/>
              </a:solidFill>
              <a:latin typeface="Calibri" panose="020F0502020204030204" pitchFamily="34" charset="0"/>
            </a:endParaRPr>
          </a:p>
          <a:p>
            <a:r>
              <a:rPr lang="es-ES" dirty="0">
                <a:solidFill>
                  <a:srgbClr val="000000"/>
                </a:solidFill>
                <a:latin typeface="Calibri" panose="020F0502020204030204" pitchFamily="34" charset="0"/>
              </a:rPr>
              <a:t>+ ~~~</a:t>
            </a:r>
          </a:p>
          <a:p>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CategoryInfo</a:t>
            </a:r>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SecurityError</a:t>
            </a:r>
            <a:r>
              <a:rPr lang="es-ES" dirty="0">
                <a:solidFill>
                  <a:srgbClr val="000000"/>
                </a:solidFill>
                <a:latin typeface="Calibri" panose="020F0502020204030204" pitchFamily="34" charset="0"/>
              </a:rPr>
              <a:t>: (:) [], </a:t>
            </a:r>
            <a:r>
              <a:rPr lang="es-ES" dirty="0" err="1">
                <a:solidFill>
                  <a:srgbClr val="000000"/>
                </a:solidFill>
                <a:latin typeface="Calibri" panose="020F0502020204030204" pitchFamily="34" charset="0"/>
              </a:rPr>
              <a:t>PSSecurityException</a:t>
            </a:r>
            <a:endParaRPr lang="es-ES" dirty="0">
              <a:solidFill>
                <a:srgbClr val="000000"/>
              </a:solidFill>
              <a:latin typeface="Calibri" panose="020F0502020204030204" pitchFamily="34" charset="0"/>
            </a:endParaRPr>
          </a:p>
          <a:p>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FullyQualifiedErrorId</a:t>
            </a:r>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UnauthorizedAccess</a:t>
            </a:r>
            <a:endParaRPr lang="es-E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6663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TypeScript</a:t>
            </a: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b="1" dirty="0" smtClean="0"/>
              <a:t>TypeScript</a:t>
            </a:r>
            <a:r>
              <a:rPr lang="es-ES" dirty="0"/>
              <a:t> es un lenguaje de programación libre y de código abierto desarrollado por </a:t>
            </a:r>
            <a:r>
              <a:rPr lang="es-ES" b="1" dirty="0" smtClean="0"/>
              <a:t>Microsoft.</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Es </a:t>
            </a:r>
            <a:r>
              <a:rPr lang="es-ES" dirty="0"/>
              <a:t>un superconjunto de </a:t>
            </a:r>
            <a:r>
              <a:rPr lang="es-ES" b="1" dirty="0"/>
              <a:t>JavaScript</a:t>
            </a:r>
            <a:r>
              <a:rPr lang="es-ES" dirty="0"/>
              <a:t>, que esencialmente añade </a:t>
            </a:r>
            <a:r>
              <a:rPr lang="es-ES" b="1" i="1" dirty="0"/>
              <a:t>tipado</a:t>
            </a:r>
            <a:r>
              <a:rPr lang="es-ES" dirty="0"/>
              <a:t> estático y objetos basados en clases</a:t>
            </a:r>
            <a:r>
              <a:rPr lang="es-ES" dirty="0" smtClean="0"/>
              <a:t>.</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Fue creado por </a:t>
            </a:r>
            <a:r>
              <a:rPr lang="es-ES" b="1" dirty="0" err="1"/>
              <a:t>Anders</a:t>
            </a:r>
            <a:r>
              <a:rPr lang="es-ES" b="1" dirty="0"/>
              <a:t> </a:t>
            </a:r>
            <a:r>
              <a:rPr lang="es-ES" b="1" dirty="0" err="1"/>
              <a:t>Hejlsberg</a:t>
            </a:r>
            <a:r>
              <a:rPr lang="es-ES" dirty="0"/>
              <a:t>, diseñador de </a:t>
            </a:r>
            <a:r>
              <a:rPr lang="es-ES" b="1" dirty="0"/>
              <a:t>C</a:t>
            </a:r>
            <a:r>
              <a:rPr lang="es-ES" b="1" dirty="0" smtClean="0"/>
              <a:t>#</a:t>
            </a:r>
            <a:r>
              <a:rPr lang="es-ES" dirty="0"/>
              <a:t>.</a:t>
            </a:r>
            <a:endParaRPr lang="es-ES" dirty="0">
              <a:solidFill>
                <a:srgbClr val="000000"/>
              </a:solidFill>
              <a:latin typeface="Calibri" panose="020F050202020403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2399" y="1906074"/>
            <a:ext cx="3665361" cy="1069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1209" y="4100111"/>
            <a:ext cx="2276551" cy="2596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8073" y="4446635"/>
            <a:ext cx="1465091" cy="225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67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3"/>
            <a:ext cx="11131990" cy="2958932"/>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Solucionando el problema de scripts </a:t>
            </a:r>
            <a:r>
              <a:rPr lang="es-ES" sz="2400" b="1" dirty="0" smtClean="0">
                <a:latin typeface="Encode Sans" panose="020B0604020202020204"/>
                <a:ea typeface="Calibri" panose="020F0502020204030204" pitchFamily="34" charset="0"/>
              </a:rPr>
              <a:t>deshabilitando</a:t>
            </a:r>
          </a:p>
          <a:p>
            <a:endParaRPr lang="es-ES" dirty="0"/>
          </a:p>
          <a:p>
            <a:pPr marL="285750" indent="-285750">
              <a:buFont typeface="Arial" pitchFamily="34" charset="0"/>
              <a:buChar char="•"/>
            </a:pPr>
            <a:r>
              <a:rPr lang="es-ES" dirty="0" smtClean="0"/>
              <a:t>La primero que debe de realizar es ejecutamos </a:t>
            </a:r>
          </a:p>
          <a:p>
            <a:r>
              <a:rPr lang="es-ES" dirty="0" smtClean="0"/>
              <a:t>«</a:t>
            </a:r>
            <a:r>
              <a:rPr lang="es-ES" dirty="0" err="1" smtClean="0"/>
              <a:t>PowerShell</a:t>
            </a:r>
            <a:r>
              <a:rPr lang="es-ES" dirty="0" smtClean="0"/>
              <a:t> «como administrador.</a:t>
            </a:r>
          </a:p>
          <a:p>
            <a:endParaRPr lang="es-ES" dirty="0" smtClean="0"/>
          </a:p>
          <a:p>
            <a:pPr marL="285750" indent="-285750">
              <a:buFont typeface="Arial" pitchFamily="34" charset="0"/>
              <a:buChar char="•"/>
            </a:pPr>
            <a:r>
              <a:rPr lang="es-ES" dirty="0" smtClean="0"/>
              <a:t>Respondemos Si a los mensajes de habilitación </a:t>
            </a:r>
          </a:p>
          <a:p>
            <a:r>
              <a:rPr lang="es-ES" dirty="0" smtClean="0"/>
              <a:t>y apertura de dicha ventana como administrador.</a:t>
            </a:r>
          </a:p>
          <a:p>
            <a:endParaRPr lang="es-ES" dirty="0"/>
          </a:p>
          <a:p>
            <a:pPr marL="285750" indent="-285750">
              <a:buFont typeface="Arial" pitchFamily="34" charset="0"/>
              <a:buChar char="•"/>
            </a:pPr>
            <a:r>
              <a:rPr lang="es-ES" dirty="0" smtClean="0"/>
              <a:t>Esta acción nos terminara abriendo la terminal de la </a:t>
            </a:r>
          </a:p>
          <a:p>
            <a:r>
              <a:rPr lang="es-ES" dirty="0" smtClean="0"/>
              <a:t>herramienta «</a:t>
            </a:r>
            <a:r>
              <a:rPr lang="es-ES" dirty="0" err="1" smtClean="0"/>
              <a:t>PowerShell</a:t>
            </a:r>
            <a:r>
              <a:rPr lang="es-ES" dirty="0" smtClean="0"/>
              <a:t>» </a:t>
            </a:r>
          </a:p>
          <a:p>
            <a:pPr marL="285750" indent="-285750">
              <a:buFont typeface="Arial" pitchFamily="34" charset="0"/>
              <a:buChar char="•"/>
            </a:pPr>
            <a:endParaRPr lang="es-ES" dirty="0">
              <a:solidFill>
                <a:srgbClr val="000000"/>
              </a:solidFill>
              <a:latin typeface="Calibri" panose="020F0502020204030204"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2468" y="2413730"/>
            <a:ext cx="5472004" cy="432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p:cNvSpPr/>
          <p:nvPr/>
        </p:nvSpPr>
        <p:spPr>
          <a:xfrm flipV="1">
            <a:off x="3928056" y="4865005"/>
            <a:ext cx="2009105" cy="10206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1379190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3"/>
            <a:ext cx="11131990" cy="2958932"/>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Solucionando el problema de scripts </a:t>
            </a:r>
            <a:r>
              <a:rPr lang="es-ES" sz="2400" b="1" dirty="0" smtClean="0">
                <a:latin typeface="Encode Sans" panose="020B0604020202020204"/>
                <a:ea typeface="Calibri" panose="020F0502020204030204" pitchFamily="34" charset="0"/>
              </a:rPr>
              <a:t>deshabilitando</a:t>
            </a:r>
          </a:p>
          <a:p>
            <a:endParaRPr lang="es-ES" dirty="0"/>
          </a:p>
          <a:p>
            <a:pPr marL="285750" indent="-285750">
              <a:buFont typeface="Arial" pitchFamily="34" charset="0"/>
              <a:buChar char="•"/>
            </a:pPr>
            <a:r>
              <a:rPr lang="es-ES" dirty="0" smtClean="0"/>
              <a:t>Dentro de la terminal de «</a:t>
            </a:r>
            <a:r>
              <a:rPr lang="es-ES" dirty="0" err="1" smtClean="0"/>
              <a:t>PowerShell</a:t>
            </a:r>
            <a:r>
              <a:rPr lang="es-ES" dirty="0" smtClean="0"/>
              <a:t>» ejecutamos el siguiente comando.</a:t>
            </a:r>
          </a:p>
          <a:p>
            <a:r>
              <a:rPr lang="es-AR" b="1" dirty="0" smtClean="0"/>
              <a:t>		</a:t>
            </a:r>
          </a:p>
          <a:p>
            <a:r>
              <a:rPr lang="es-AR" b="1" dirty="0"/>
              <a:t>	</a:t>
            </a:r>
            <a:r>
              <a:rPr lang="es-AR" b="1" dirty="0" smtClean="0"/>
              <a:t>	Set-</a:t>
            </a:r>
            <a:r>
              <a:rPr lang="es-AR" b="1" dirty="0" err="1" smtClean="0"/>
              <a:t>ExecutionPolicy</a:t>
            </a:r>
            <a:r>
              <a:rPr lang="es-AR" b="1" dirty="0" smtClean="0"/>
              <a:t>  </a:t>
            </a:r>
            <a:r>
              <a:rPr lang="es-AR" b="1" dirty="0" err="1" smtClean="0"/>
              <a:t>Unrestricted</a:t>
            </a:r>
            <a:endParaRPr lang="es-AR" b="1" dirty="0" smtClean="0"/>
          </a:p>
          <a:p>
            <a:endParaRPr lang="es-ES" dirty="0" smtClean="0"/>
          </a:p>
          <a:p>
            <a:pPr marL="285750" indent="-285750">
              <a:buFont typeface="Arial" pitchFamily="34" charset="0"/>
              <a:buChar char="•"/>
            </a:pPr>
            <a:r>
              <a:rPr lang="es-ES" dirty="0" smtClean="0"/>
              <a:t>Este comando genera la ejecución del siguiente proceso de advertencia al que deberemos de responder con un «s» =&gt; [S] Sí. Realizado esto se podrá trabajar con TypeScript.</a:t>
            </a:r>
            <a:r>
              <a:rPr lang="es-AR" b="1" dirty="0"/>
              <a:t>	</a:t>
            </a:r>
          </a:p>
          <a:p>
            <a:pPr marL="285750" indent="-285750">
              <a:buFont typeface="Arial" pitchFamily="34" charset="0"/>
              <a:buChar char="•"/>
            </a:pPr>
            <a:endParaRPr lang="es-ES" dirty="0">
              <a:solidFill>
                <a:srgbClr val="000000"/>
              </a:solidFill>
              <a:latin typeface="Calibri" panose="020F0502020204030204" pitchFamily="34" charset="0"/>
            </a:endParaRPr>
          </a:p>
        </p:txBody>
      </p:sp>
      <p:sp>
        <p:nvSpPr>
          <p:cNvPr id="2" name="1 Flecha doblada"/>
          <p:cNvSpPr/>
          <p:nvPr/>
        </p:nvSpPr>
        <p:spPr>
          <a:xfrm flipV="1">
            <a:off x="1455313" y="4865005"/>
            <a:ext cx="2009105" cy="10206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567" y="4466174"/>
            <a:ext cx="81724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9446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Tipo de variables y dato</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486002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Tipos </a:t>
            </a:r>
            <a:r>
              <a:rPr lang="es-ES" sz="2400" b="1" dirty="0">
                <a:latin typeface="Encode Sans" panose="020B0604020202020204"/>
                <a:ea typeface="Calibri" panose="020F0502020204030204" pitchFamily="34" charset="0"/>
              </a:rPr>
              <a:t>de variables y datos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En </a:t>
            </a:r>
            <a:r>
              <a:rPr lang="es-ES" b="1" dirty="0"/>
              <a:t>TypeScript</a:t>
            </a:r>
            <a:r>
              <a:rPr lang="es-ES" dirty="0"/>
              <a:t> las variables se declaran igual que en </a:t>
            </a:r>
            <a:r>
              <a:rPr lang="es-ES" dirty="0" err="1"/>
              <a:t>Javascript</a:t>
            </a:r>
            <a:r>
              <a:rPr lang="es-ES" dirty="0"/>
              <a:t>, pero se especifica que tipo de </a:t>
            </a:r>
            <a:r>
              <a:rPr lang="es-ES" dirty="0" smtClean="0"/>
              <a:t>dato es.</a:t>
            </a:r>
          </a:p>
          <a:p>
            <a:pPr marL="285750" indent="-285750">
              <a:buFont typeface="Arial" pitchFamily="34" charset="0"/>
              <a:buChar char="•"/>
            </a:pPr>
            <a:endParaRPr lang="es-ES" dirty="0" smtClean="0"/>
          </a:p>
          <a:p>
            <a:pPr marL="285750" indent="-285750">
              <a:buFont typeface="Arial" pitchFamily="34" charset="0"/>
              <a:buChar char="•"/>
            </a:pPr>
            <a:r>
              <a:rPr lang="es-ES" dirty="0"/>
              <a:t>Las </a:t>
            </a:r>
            <a:r>
              <a:rPr lang="es-ES" b="1" dirty="0"/>
              <a:t>variables</a:t>
            </a:r>
            <a:r>
              <a:rPr lang="es-ES" dirty="0"/>
              <a:t> tienen la palabra reservada </a:t>
            </a:r>
            <a:r>
              <a:rPr lang="es-ES" b="1" dirty="0" err="1" smtClean="0"/>
              <a:t>var</a:t>
            </a:r>
            <a:r>
              <a:rPr lang="es-ES" b="1" dirty="0" smtClean="0"/>
              <a:t> </a:t>
            </a:r>
            <a:r>
              <a:rPr lang="es-ES" dirty="0"/>
              <a:t>o</a:t>
            </a:r>
            <a:r>
              <a:rPr lang="es-ES" b="1" dirty="0" smtClean="0"/>
              <a:t> </a:t>
            </a:r>
            <a:r>
              <a:rPr lang="es-AR" b="1" dirty="0" err="1" smtClean="0"/>
              <a:t>let</a:t>
            </a:r>
            <a:r>
              <a:rPr lang="es-ES" b="1" i="1" dirty="0"/>
              <a:t> </a:t>
            </a:r>
            <a:r>
              <a:rPr lang="es-ES" dirty="0"/>
              <a:t>pero el tipo de dato que se va a utilizar ó estará asignado a la variable y se denota como a continuación </a:t>
            </a:r>
            <a:r>
              <a:rPr lang="es-ES" b="1" dirty="0" err="1"/>
              <a:t>nombreVariable</a:t>
            </a:r>
            <a:r>
              <a:rPr lang="es-ES" b="1" dirty="0"/>
              <a:t>: </a:t>
            </a:r>
            <a:r>
              <a:rPr lang="es-ES" b="1" dirty="0" err="1"/>
              <a:t>tipoDato</a:t>
            </a:r>
            <a:r>
              <a:rPr lang="es-ES" b="1" i="1" dirty="0"/>
              <a:t>, </a:t>
            </a:r>
            <a:r>
              <a:rPr lang="es-ES" dirty="0"/>
              <a:t>a estos tipos de dato se les denomina </a:t>
            </a:r>
            <a:r>
              <a:rPr lang="es-ES" b="1" dirty="0"/>
              <a:t>datos primitivos</a:t>
            </a:r>
            <a:r>
              <a:rPr lang="es-ES" dirty="0"/>
              <a:t>, y son de tipo</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190" y="4414658"/>
            <a:ext cx="1949069" cy="211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2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Tipos </a:t>
            </a:r>
            <a:r>
              <a:rPr lang="es-ES" sz="2400" b="1" dirty="0">
                <a:latin typeface="Encode Sans" panose="020B0604020202020204"/>
                <a:ea typeface="Calibri" panose="020F0502020204030204" pitchFamily="34" charset="0"/>
              </a:rPr>
              <a:t>de variables y datos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Existe la palabra reservada </a:t>
            </a:r>
            <a:r>
              <a:rPr lang="es-ES" b="1" dirty="0" err="1"/>
              <a:t>const</a:t>
            </a:r>
            <a:r>
              <a:rPr lang="es-ES" dirty="0"/>
              <a:t> que es una nueva forma de declarar variables (introducida en </a:t>
            </a:r>
            <a:r>
              <a:rPr lang="es-ES" b="1" i="1" dirty="0"/>
              <a:t>ES6</a:t>
            </a:r>
            <a:r>
              <a:rPr lang="es-ES" dirty="0"/>
              <a:t>), que es similar a </a:t>
            </a:r>
            <a:r>
              <a:rPr lang="es-ES" b="1" dirty="0" err="1"/>
              <a:t>var</a:t>
            </a:r>
            <a:r>
              <a:rPr lang="es-ES" dirty="0"/>
              <a:t> pero tiene un </a:t>
            </a:r>
            <a:r>
              <a:rPr lang="es-ES" i="1" dirty="0" err="1"/>
              <a:t>scope</a:t>
            </a:r>
            <a:r>
              <a:rPr lang="es-ES" i="1" dirty="0"/>
              <a:t> </a:t>
            </a:r>
            <a:r>
              <a:rPr lang="es-ES" dirty="0"/>
              <a:t>bloqueado ya que su valor no se puede modificar, en caso de que se reasignara un valor causaría un error</a:t>
            </a:r>
            <a:r>
              <a:rPr lang="es-ES" dirty="0" smtClean="0"/>
              <a:t>.</a:t>
            </a:r>
          </a:p>
          <a:p>
            <a:pPr marL="285750" indent="-285750">
              <a:buFont typeface="Arial" pitchFamily="34" charset="0"/>
              <a:buChar char="•"/>
            </a:pPr>
            <a:endParaRPr lang="es-ES" dirty="0"/>
          </a:p>
        </p:txBody>
      </p:sp>
    </p:spTree>
    <p:extLst>
      <p:ext uri="{BB962C8B-B14F-4D97-AF65-F5344CB8AC3E}">
        <p14:creationId xmlns:p14="http://schemas.microsoft.com/office/powerpoint/2010/main" val="4249299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2058238"/>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Tipos </a:t>
            </a:r>
            <a:r>
              <a:rPr lang="es-ES" sz="2400" b="1" dirty="0">
                <a:latin typeface="Encode Sans" panose="020B0604020202020204"/>
                <a:ea typeface="Calibri" panose="020F0502020204030204" pitchFamily="34" charset="0"/>
              </a:rPr>
              <a:t>de variables y datos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También se pueden usar </a:t>
            </a:r>
            <a:r>
              <a:rPr lang="es-ES" b="1" i="1" dirty="0" err="1" smtClean="0"/>
              <a:t>template</a:t>
            </a:r>
            <a:r>
              <a:rPr lang="es-ES" b="1" i="1" dirty="0" smtClean="0"/>
              <a:t> </a:t>
            </a:r>
            <a:r>
              <a:rPr lang="es-ES" b="1" i="1" dirty="0" err="1" smtClean="0"/>
              <a:t>strings</a:t>
            </a:r>
            <a:r>
              <a:rPr lang="es-ES" b="1" i="1" dirty="0" smtClean="0"/>
              <a:t> </a:t>
            </a:r>
            <a:r>
              <a:rPr lang="es-ES" dirty="0" smtClean="0"/>
              <a:t>que se usan para tener varias líneas y expresiones embebidas, se denotan con </a:t>
            </a:r>
            <a:r>
              <a:rPr lang="es-ES" b="1" dirty="0" smtClean="0"/>
              <a:t>(‘) </a:t>
            </a:r>
            <a:r>
              <a:rPr lang="es-ES" dirty="0" smtClean="0"/>
              <a:t>, y la expresión dentro del texto por </a:t>
            </a:r>
            <a:r>
              <a:rPr lang="es-ES" b="1" i="1" dirty="0" smtClean="0"/>
              <a:t>${ </a:t>
            </a:r>
            <a:r>
              <a:rPr lang="es-ES" b="1" i="1" dirty="0" err="1" smtClean="0"/>
              <a:t>expr</a:t>
            </a:r>
            <a:r>
              <a:rPr lang="es-ES" b="1" i="1" dirty="0" smtClean="0"/>
              <a:t> }</a:t>
            </a:r>
            <a:r>
              <a:rPr lang="es-ES" i="1" dirty="0" smtClean="0"/>
              <a:t>,</a:t>
            </a:r>
            <a:r>
              <a:rPr lang="es-ES" b="1" i="1" dirty="0" smtClean="0"/>
              <a:t> </a:t>
            </a:r>
            <a:r>
              <a:rPr lang="es-ES" dirty="0" smtClean="0"/>
              <a:t>ejemplo:</a:t>
            </a:r>
          </a:p>
          <a:p>
            <a:endParaRPr lang="es-ES" dirty="0"/>
          </a:p>
          <a:p>
            <a:endParaRPr lang="es-ES" dirty="0" smtClean="0"/>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26" y="3227242"/>
            <a:ext cx="94297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732" y="5105399"/>
            <a:ext cx="90106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hacia arriba"/>
          <p:cNvSpPr/>
          <p:nvPr/>
        </p:nvSpPr>
        <p:spPr>
          <a:xfrm rot="5400000">
            <a:off x="1148017" y="5307343"/>
            <a:ext cx="1344046" cy="94015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541626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ES" sz="2400" b="1" dirty="0" smtClean="0"/>
              <a:t>Ejercicio </a:t>
            </a:r>
            <a:r>
              <a:rPr lang="es-ES" sz="2400" b="1" dirty="0"/>
              <a:t>1 | Variables y constantes</a:t>
            </a:r>
          </a:p>
          <a:p>
            <a:endParaRPr lang="es-ES" sz="2400" dirty="0" smtClean="0"/>
          </a:p>
          <a:p>
            <a:pPr marL="285750" indent="-285750">
              <a:buFont typeface="Arial" pitchFamily="34" charset="0"/>
              <a:buChar char="•"/>
            </a:pPr>
            <a:r>
              <a:rPr lang="es-ES" dirty="0"/>
              <a:t>Este código está hecho en JavaScript y hay que pasarlo a TypeScript empleando variables “</a:t>
            </a:r>
            <a:r>
              <a:rPr lang="es-ES" dirty="0" err="1"/>
              <a:t>let</a:t>
            </a:r>
            <a:r>
              <a:rPr lang="es-ES" dirty="0"/>
              <a:t>” y constantes.</a:t>
            </a:r>
          </a:p>
          <a:p>
            <a:endParaRPr lang="es-ES" dirty="0" smtClean="0"/>
          </a:p>
          <a:p>
            <a:pPr marL="285750" indent="-285750">
              <a:buFont typeface="Arial" pitchFamily="34" charset="0"/>
              <a:buChar char="•"/>
            </a:pPr>
            <a:r>
              <a:rPr lang="es-ES" dirty="0" smtClean="0"/>
              <a:t>El </a:t>
            </a:r>
            <a:r>
              <a:rPr lang="es-ES" dirty="0"/>
              <a:t>código </a:t>
            </a:r>
            <a:r>
              <a:rPr lang="es-ES" dirty="0" err="1"/>
              <a:t>javaScript</a:t>
            </a:r>
            <a:r>
              <a:rPr lang="es-ES" dirty="0"/>
              <a:t> sería así</a:t>
            </a:r>
            <a:r>
              <a:rPr lang="es-ES" dirty="0" smtClean="0"/>
              <a:t>:</a:t>
            </a: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3727808279"/>
              </p:ext>
            </p:extLst>
          </p:nvPr>
        </p:nvGraphicFramePr>
        <p:xfrm>
          <a:off x="2643570" y="3973982"/>
          <a:ext cx="8128000" cy="2743772"/>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s-ES" dirty="0" smtClean="0"/>
                        <a:t>TSC</a:t>
                      </a:r>
                      <a:endParaRPr lang="es-AR" dirty="0"/>
                    </a:p>
                  </a:txBody>
                  <a:tcPr/>
                </a:tc>
                <a:tc>
                  <a:txBody>
                    <a:bodyPr/>
                    <a:lstStyle/>
                    <a:p>
                      <a:r>
                        <a:rPr lang="es-ES" dirty="0" smtClean="0"/>
                        <a:t>JS</a:t>
                      </a:r>
                      <a:endParaRPr lang="es-AR" dirty="0"/>
                    </a:p>
                  </a:txBody>
                  <a:tcPr/>
                </a:tc>
              </a:tr>
              <a:tr h="370840">
                <a:tc>
                  <a:txBody>
                    <a:bodyPr/>
                    <a:lstStyle/>
                    <a:p>
                      <a:pPr algn="ctr"/>
                      <a:r>
                        <a:rPr lang="es-ES" sz="8000" b="1" i="0" u="none" strike="noStrike" cap="none" dirty="0" smtClean="0">
                          <a:solidFill>
                            <a:schemeClr val="dk1"/>
                          </a:solidFill>
                          <a:effectLst/>
                          <a:latin typeface="+mn-lt"/>
                          <a:ea typeface="+mn-ea"/>
                          <a:cs typeface="+mn-cs"/>
                          <a:sym typeface="Arial"/>
                        </a:rPr>
                        <a:t>?</a:t>
                      </a:r>
                      <a:endParaRPr lang="es-AR" sz="8000" b="1" i="0" u="none" strike="noStrike" cap="none" dirty="0">
                        <a:solidFill>
                          <a:schemeClr val="dk1"/>
                        </a:solidFill>
                        <a:effectLst/>
                        <a:latin typeface="+mn-lt"/>
                        <a:ea typeface="+mn-ea"/>
                        <a:cs typeface="+mn-cs"/>
                        <a:sym typeface="Arial"/>
                      </a:endParaRPr>
                    </a:p>
                  </a:txBody>
                  <a:tcPr anchor="ctr"/>
                </a:tc>
                <a:tc>
                  <a:txBody>
                    <a:bodyPr/>
                    <a:lstStyle/>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 = "Cesar Leonel";</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vedad;</a:t>
                      </a:r>
                    </a:p>
                    <a:p>
                      <a:r>
                        <a:rPr lang="es-ES" sz="1867" b="0" i="0" u="none" strike="noStrike" cap="none" dirty="0" smtClean="0">
                          <a:solidFill>
                            <a:schemeClr val="dk1"/>
                          </a:solidFill>
                          <a:effectLst/>
                          <a:latin typeface="+mn-lt"/>
                          <a:ea typeface="+mn-ea"/>
                          <a:cs typeface="+mn-cs"/>
                          <a:sym typeface="Arial"/>
                        </a:rPr>
                        <a:t>vedad = 40;</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personaje = {</a:t>
                      </a:r>
                    </a:p>
                    <a:p>
                      <a:r>
                        <a:rPr lang="es-ES" sz="1867" b="0" i="0" u="none" strike="noStrike" cap="none" dirty="0" smtClean="0">
                          <a:solidFill>
                            <a:schemeClr val="dk1"/>
                          </a:solidFill>
                          <a:effectLst/>
                          <a:latin typeface="+mn-lt"/>
                          <a:ea typeface="+mn-ea"/>
                          <a:cs typeface="+mn-cs"/>
                          <a:sym typeface="Arial"/>
                        </a:rPr>
                        <a:t>    nombre: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smtClean="0">
                          <a:solidFill>
                            <a:schemeClr val="dk1"/>
                          </a:solidFill>
                          <a:effectLst/>
                          <a:latin typeface="+mn-lt"/>
                          <a:ea typeface="+mn-ea"/>
                          <a:cs typeface="+mn-cs"/>
                          <a:sym typeface="Arial"/>
                        </a:rPr>
                        <a:t>    edad: vedad</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716060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sp>
        <p:nvSpPr>
          <p:cNvPr id="4" name="3 Rectángulo"/>
          <p:cNvSpPr/>
          <p:nvPr/>
        </p:nvSpPr>
        <p:spPr>
          <a:xfrm>
            <a:off x="1702412" y="6110819"/>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2303155" y="5506654"/>
            <a:ext cx="321972" cy="6041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4842456" y="6110819"/>
            <a:ext cx="8886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8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257" y="1749288"/>
            <a:ext cx="4758184" cy="354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6605" y="3014819"/>
            <a:ext cx="5197528" cy="37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589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1944709"/>
          </a:xfrm>
          <a:prstGeom prst="rect">
            <a:avLst/>
          </a:prstGeom>
          <a:noFill/>
          <a:ln>
            <a:noFill/>
          </a:ln>
        </p:spPr>
        <p:txBody>
          <a:bodyPr spcFirstLastPara="1" wrap="square" lIns="121900" tIns="121900" rIns="121900" bIns="121900" anchor="ctr" anchorCtr="0">
            <a:noAutofit/>
          </a:bodyPr>
          <a:lstStyle/>
          <a:p>
            <a:r>
              <a:rPr lang="es-ES" sz="2400" b="1" dirty="0" smtClean="0"/>
              <a:t>Respuesta ejercicio </a:t>
            </a:r>
            <a:r>
              <a:rPr lang="es-ES" sz="2400" b="1" dirty="0"/>
              <a:t>1 | Variables y constantes</a:t>
            </a:r>
          </a:p>
          <a:p>
            <a:endParaRPr lang="es-ES" sz="2400" dirty="0" smtClean="0"/>
          </a:p>
          <a:p>
            <a:pPr marL="285750" indent="-285750">
              <a:buFont typeface="Arial" pitchFamily="34" charset="0"/>
              <a:buChar char="•"/>
            </a:pPr>
            <a:r>
              <a:rPr lang="es-ES" dirty="0" smtClean="0"/>
              <a:t>El </a:t>
            </a:r>
            <a:r>
              <a:rPr lang="es-ES" dirty="0"/>
              <a:t>código </a:t>
            </a:r>
            <a:r>
              <a:rPr lang="es-ES" dirty="0" smtClean="0"/>
              <a:t>TypeScript </a:t>
            </a:r>
            <a:r>
              <a:rPr lang="es-ES" dirty="0"/>
              <a:t>sería así</a:t>
            </a:r>
            <a:r>
              <a:rPr lang="es-ES" dirty="0" smtClean="0"/>
              <a:t>:</a:t>
            </a: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4095790633"/>
              </p:ext>
            </p:extLst>
          </p:nvPr>
        </p:nvGraphicFramePr>
        <p:xfrm>
          <a:off x="1664776" y="3042772"/>
          <a:ext cx="9281740" cy="3473938"/>
        </p:xfrm>
        <a:graphic>
          <a:graphicData uri="http://schemas.openxmlformats.org/drawingml/2006/table">
            <a:tbl>
              <a:tblPr firstRow="1" bandRow="1">
                <a:tableStyleId>{5C22544A-7EE6-4342-B048-85BDC9FD1C3A}</a:tableStyleId>
              </a:tblPr>
              <a:tblGrid>
                <a:gridCol w="4640870"/>
                <a:gridCol w="4640870"/>
              </a:tblGrid>
              <a:tr h="476040">
                <a:tc>
                  <a:txBody>
                    <a:bodyPr/>
                    <a:lstStyle/>
                    <a:p>
                      <a:r>
                        <a:rPr lang="es-ES" dirty="0" smtClean="0"/>
                        <a:t>TSC</a:t>
                      </a:r>
                      <a:endParaRPr lang="es-AR" dirty="0"/>
                    </a:p>
                  </a:txBody>
                  <a:tcPr/>
                </a:tc>
                <a:tc>
                  <a:txBody>
                    <a:bodyPr/>
                    <a:lstStyle/>
                    <a:p>
                      <a:r>
                        <a:rPr lang="es-ES" dirty="0" smtClean="0"/>
                        <a:t>JS</a:t>
                      </a:r>
                      <a:endParaRPr lang="es-AR" dirty="0"/>
                    </a:p>
                  </a:txBody>
                  <a:tcPr/>
                </a:tc>
              </a:tr>
              <a:tr h="2997898">
                <a:tc>
                  <a:txBody>
                    <a:bodyPr/>
                    <a:lstStyle/>
                    <a:p>
                      <a:r>
                        <a:rPr lang="es-AR" sz="1867" b="0" i="0" u="none" strike="noStrike" cap="none" dirty="0" err="1" smtClean="0">
                          <a:solidFill>
                            <a:schemeClr val="dk1"/>
                          </a:solidFill>
                          <a:effectLst/>
                          <a:latin typeface="+mn-lt"/>
                          <a:ea typeface="+mn-ea"/>
                          <a:cs typeface="+mn-cs"/>
                          <a:sym typeface="Arial"/>
                        </a:rPr>
                        <a:t>let</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string</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 = "Cesar Leonel";</a:t>
                      </a:r>
                    </a:p>
                    <a:p>
                      <a:r>
                        <a:rPr lang="es-AR" sz="1867" b="0" i="0" u="none" strike="noStrike" cap="none" dirty="0" err="1" smtClean="0">
                          <a:solidFill>
                            <a:schemeClr val="dk1"/>
                          </a:solidFill>
                          <a:effectLst/>
                          <a:latin typeface="+mn-lt"/>
                          <a:ea typeface="+mn-ea"/>
                          <a:cs typeface="+mn-cs"/>
                          <a:sym typeface="Arial"/>
                        </a:rPr>
                        <a:t>let</a:t>
                      </a:r>
                      <a:r>
                        <a:rPr lang="es-AR" sz="1867" b="0" i="0" u="none" strike="noStrike" cap="none" dirty="0" smtClean="0">
                          <a:solidFill>
                            <a:schemeClr val="dk1"/>
                          </a:solidFill>
                          <a:effectLst/>
                          <a:latin typeface="+mn-lt"/>
                          <a:ea typeface="+mn-ea"/>
                          <a:cs typeface="+mn-cs"/>
                          <a:sym typeface="Arial"/>
                        </a:rPr>
                        <a:t> vedad: </a:t>
                      </a:r>
                      <a:r>
                        <a:rPr lang="es-AR" sz="1867" b="0" i="0" u="none" strike="noStrike" cap="none" dirty="0" err="1" smtClean="0">
                          <a:solidFill>
                            <a:schemeClr val="dk1"/>
                          </a:solidFill>
                          <a:effectLst/>
                          <a:latin typeface="+mn-lt"/>
                          <a:ea typeface="+mn-ea"/>
                          <a:cs typeface="+mn-cs"/>
                          <a:sym typeface="Arial"/>
                        </a:rPr>
                        <a:t>number</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vedad=40;</a:t>
                      </a:r>
                    </a:p>
                    <a:p>
                      <a:r>
                        <a:rPr lang="es-AR" sz="1867" b="0" i="0" u="none" strike="noStrike" cap="none" dirty="0" err="1" smtClean="0">
                          <a:solidFill>
                            <a:schemeClr val="dk1"/>
                          </a:solidFill>
                          <a:effectLst/>
                          <a:latin typeface="+mn-lt"/>
                          <a:ea typeface="+mn-ea"/>
                          <a:cs typeface="+mn-cs"/>
                          <a:sym typeface="Arial"/>
                        </a:rPr>
                        <a:t>const</a:t>
                      </a:r>
                      <a:r>
                        <a:rPr lang="es-AR" sz="1867" b="0" i="0" u="none" strike="noStrike" cap="none" dirty="0" smtClean="0">
                          <a:solidFill>
                            <a:schemeClr val="dk1"/>
                          </a:solidFill>
                          <a:effectLst/>
                          <a:latin typeface="+mn-lt"/>
                          <a:ea typeface="+mn-ea"/>
                          <a:cs typeface="+mn-cs"/>
                          <a:sym typeface="Arial"/>
                        </a:rPr>
                        <a:t> personaje={</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nombre:vnombre</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edad:vedad</a:t>
                      </a:r>
                      <a:endParaRPr lang="es-AR" sz="1867" b="0" i="0" u="none" strike="noStrike" cap="none" dirty="0" smtClean="0">
                        <a:solidFill>
                          <a:schemeClr val="dk1"/>
                        </a:solidFill>
                        <a:effectLst/>
                        <a:latin typeface="+mn-lt"/>
                        <a:ea typeface="+mn-ea"/>
                        <a:cs typeface="+mn-cs"/>
                        <a:sym typeface="Arial"/>
                      </a:endParaRPr>
                    </a:p>
                    <a:p>
                      <a:r>
                        <a:rPr lang="es-AR" sz="1867" b="0" i="0" u="none" strike="noStrike" cap="none" dirty="0" smtClean="0">
                          <a:solidFill>
                            <a:schemeClr val="dk1"/>
                          </a:solidFill>
                          <a:effectLst/>
                          <a:latin typeface="+mn-lt"/>
                          <a:ea typeface="+mn-ea"/>
                          <a:cs typeface="+mn-cs"/>
                          <a:sym typeface="Arial"/>
                        </a:rPr>
                        <a:t>}</a:t>
                      </a:r>
                      <a:endParaRPr lang="es-AR" sz="1867" b="0" i="0" u="none" strike="noStrike" cap="none" dirty="0">
                        <a:solidFill>
                          <a:schemeClr val="dk1"/>
                        </a:solidFill>
                        <a:effectLst/>
                        <a:latin typeface="+mn-lt"/>
                        <a:ea typeface="+mn-ea"/>
                        <a:cs typeface="+mn-cs"/>
                        <a:sym typeface="Arial"/>
                      </a:endParaRPr>
                    </a:p>
                  </a:txBody>
                  <a:tcPr/>
                </a:tc>
                <a:tc>
                  <a:txBody>
                    <a:bodyPr/>
                    <a:lstStyle/>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 = "Cesar Leonel";</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vedad;</a:t>
                      </a:r>
                    </a:p>
                    <a:p>
                      <a:r>
                        <a:rPr lang="es-ES" sz="1867" b="0" i="0" u="none" strike="noStrike" cap="none" dirty="0" smtClean="0">
                          <a:solidFill>
                            <a:schemeClr val="dk1"/>
                          </a:solidFill>
                          <a:effectLst/>
                          <a:latin typeface="+mn-lt"/>
                          <a:ea typeface="+mn-ea"/>
                          <a:cs typeface="+mn-cs"/>
                          <a:sym typeface="Arial"/>
                        </a:rPr>
                        <a:t>vedad = 40;</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personaje = {</a:t>
                      </a:r>
                    </a:p>
                    <a:p>
                      <a:r>
                        <a:rPr lang="es-ES" sz="1867" b="0" i="0" u="none" strike="noStrike" cap="none" dirty="0" smtClean="0">
                          <a:solidFill>
                            <a:schemeClr val="dk1"/>
                          </a:solidFill>
                          <a:effectLst/>
                          <a:latin typeface="+mn-lt"/>
                          <a:ea typeface="+mn-ea"/>
                          <a:cs typeface="+mn-cs"/>
                          <a:sym typeface="Arial"/>
                        </a:rPr>
                        <a:t>    nombre: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smtClean="0">
                          <a:solidFill>
                            <a:schemeClr val="dk1"/>
                          </a:solidFill>
                          <a:effectLst/>
                          <a:latin typeface="+mn-lt"/>
                          <a:ea typeface="+mn-ea"/>
                          <a:cs typeface="+mn-cs"/>
                          <a:sym typeface="Arial"/>
                        </a:rPr>
                        <a:t>    edad: vedad</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2990145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Arreglos y Tuples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53346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TypeScript</a:t>
            </a: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b="1" dirty="0"/>
              <a:t>TypeScript</a:t>
            </a:r>
            <a:r>
              <a:rPr lang="es-ES" dirty="0"/>
              <a:t> extiende la sintaxis de </a:t>
            </a:r>
            <a:r>
              <a:rPr lang="es-ES" b="1" dirty="0"/>
              <a:t>JavaScript</a:t>
            </a:r>
            <a:r>
              <a:rPr lang="es-ES" dirty="0"/>
              <a:t>, por tanto cualquier código JavaScript existente debería funcionar sin problemas</a:t>
            </a:r>
            <a:r>
              <a:rPr lang="es-ES" dirty="0" smtClean="0"/>
              <a:t>.</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a:t>Permite además trabajar sin problemas con famosas </a:t>
            </a:r>
            <a:endParaRPr lang="es-ES" dirty="0" smtClean="0"/>
          </a:p>
          <a:p>
            <a:r>
              <a:rPr lang="es-ES" dirty="0"/>
              <a:t> </a:t>
            </a:r>
            <a:r>
              <a:rPr lang="es-ES" dirty="0" smtClean="0"/>
              <a:t>   librerías </a:t>
            </a:r>
            <a:r>
              <a:rPr lang="es-ES" dirty="0"/>
              <a:t>de JavaScript como </a:t>
            </a:r>
            <a:r>
              <a:rPr lang="es-ES" b="1" dirty="0" err="1"/>
              <a:t>jQuery</a:t>
            </a:r>
            <a:r>
              <a:rPr lang="es-ES" dirty="0"/>
              <a:t>, </a:t>
            </a:r>
            <a:r>
              <a:rPr lang="es-ES" b="1" dirty="0" err="1"/>
              <a:t>MongoDB</a:t>
            </a:r>
            <a:r>
              <a:rPr lang="es-ES" dirty="0"/>
              <a:t>, </a:t>
            </a:r>
            <a:endParaRPr lang="es-ES" dirty="0" smtClean="0"/>
          </a:p>
          <a:p>
            <a:r>
              <a:rPr lang="es-ES" b="1" dirty="0"/>
              <a:t> </a:t>
            </a:r>
            <a:r>
              <a:rPr lang="es-ES" b="1" dirty="0" smtClean="0"/>
              <a:t>   Node.js</a:t>
            </a:r>
            <a:r>
              <a:rPr lang="es-ES" dirty="0"/>
              <a:t>, </a:t>
            </a:r>
            <a:r>
              <a:rPr lang="es-ES" b="1" dirty="0" smtClean="0"/>
              <a:t>D3.js </a:t>
            </a:r>
            <a:r>
              <a:rPr lang="es-ES" dirty="0"/>
              <a:t>y </a:t>
            </a:r>
            <a:r>
              <a:rPr lang="es-ES" b="1" dirty="0" smtClean="0"/>
              <a:t>Angular.</a:t>
            </a:r>
          </a:p>
          <a:p>
            <a:pPr marL="285750" indent="-285750">
              <a:buFont typeface="Arial" panose="020B0604020202020204" pitchFamily="34" charset="0"/>
              <a:buChar char="•"/>
            </a:pPr>
            <a:endParaRPr lang="es-ES" b="1" dirty="0" smtClean="0"/>
          </a:p>
          <a:p>
            <a:pPr marL="285750" indent="-285750">
              <a:buFont typeface="Arial" panose="020B0604020202020204" pitchFamily="34" charset="0"/>
              <a:buChar char="•"/>
            </a:pPr>
            <a:r>
              <a:rPr lang="es-ES" b="1" dirty="0"/>
              <a:t>Angular </a:t>
            </a:r>
            <a:r>
              <a:rPr lang="es-ES" dirty="0"/>
              <a:t>por ejemplo esta realizado con </a:t>
            </a:r>
            <a:r>
              <a:rPr lang="es-ES" b="1" dirty="0" smtClean="0"/>
              <a:t>TypeScript</a:t>
            </a:r>
            <a:r>
              <a:rPr lang="es-ES" dirty="0" smtClean="0"/>
              <a:t>.</a:t>
            </a:r>
            <a:endParaRPr lang="es-ES" dirty="0">
              <a:solidFill>
                <a:srgbClr val="000000"/>
              </a:solidFill>
              <a:latin typeface="Calibri" panose="020F0502020204030204"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6734" y="3429000"/>
            <a:ext cx="5247436" cy="312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1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Arreglos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747781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2058238"/>
          </a:xfrm>
          <a:prstGeom prst="rect">
            <a:avLst/>
          </a:prstGeom>
          <a:noFill/>
          <a:ln>
            <a:noFill/>
          </a:ln>
        </p:spPr>
        <p:txBody>
          <a:bodyPr spcFirstLastPara="1" wrap="square" lIns="121900" tIns="121900" rIns="121900" bIns="121900" anchor="ctr" anchorCtr="0">
            <a:noAutofit/>
          </a:bodyPr>
          <a:lstStyle/>
          <a:p>
            <a:r>
              <a:rPr lang="es-AR" sz="2400" b="1" dirty="0" smtClean="0"/>
              <a:t>Definición | Arreglos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Un </a:t>
            </a:r>
            <a:r>
              <a:rPr lang="es-ES" b="1" dirty="0"/>
              <a:t>arreglo</a:t>
            </a:r>
            <a:r>
              <a:rPr lang="es-ES" dirty="0"/>
              <a:t>(vector, </a:t>
            </a:r>
            <a:r>
              <a:rPr lang="es-ES" dirty="0" err="1"/>
              <a:t>array</a:t>
            </a:r>
            <a:r>
              <a:rPr lang="es-ES" dirty="0"/>
              <a:t>, matriz) es un conjunto de datos o una estructura de datos homogéneos que se encuentran ubicados en forma consecutiva en la memoria RAM (sirve para almacenar datos en forma temporal).</a:t>
            </a:r>
            <a:endParaRPr lang="es-ES"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2934074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AR" sz="2400" b="1" dirty="0"/>
              <a:t>Arreglos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Los arreglos en </a:t>
            </a:r>
            <a:r>
              <a:rPr lang="es-ES" b="1" dirty="0"/>
              <a:t>TypeScript</a:t>
            </a:r>
            <a:r>
              <a:rPr lang="es-ES" b="1" i="1" dirty="0"/>
              <a:t> </a:t>
            </a:r>
            <a:r>
              <a:rPr lang="es-ES" dirty="0"/>
              <a:t>se pueden presentar de dos maneras</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Por ejemplo:</a:t>
            </a:r>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4779" y="3213856"/>
            <a:ext cx="8881390" cy="840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702" y="4184728"/>
            <a:ext cx="6896242" cy="247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107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1479465"/>
          </a:xfrm>
          <a:prstGeom prst="rect">
            <a:avLst/>
          </a:prstGeom>
          <a:noFill/>
          <a:ln>
            <a:noFill/>
          </a:ln>
        </p:spPr>
        <p:txBody>
          <a:bodyPr spcFirstLastPara="1" wrap="square" lIns="121900" tIns="121900" rIns="121900" bIns="121900" anchor="ctr" anchorCtr="0">
            <a:noAutofit/>
          </a:bodyPr>
          <a:lstStyle/>
          <a:p>
            <a:r>
              <a:rPr lang="es-AR" sz="2400" b="1" dirty="0"/>
              <a:t>Arreglos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Combinación de textos y números</a:t>
            </a:r>
            <a:endParaRPr lang="es-ES" dirty="0" smtClean="0">
              <a:solidFill>
                <a:srgbClr val="000000"/>
              </a:solidFill>
              <a:latin typeface="Calibri" panose="020F050202020403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804" y="3608257"/>
            <a:ext cx="7505230" cy="186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100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Tuples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501134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1479465"/>
          </a:xfrm>
          <a:prstGeom prst="rect">
            <a:avLst/>
          </a:prstGeom>
          <a:noFill/>
          <a:ln>
            <a:noFill/>
          </a:ln>
        </p:spPr>
        <p:txBody>
          <a:bodyPr spcFirstLastPara="1" wrap="square" lIns="121900" tIns="121900" rIns="121900" bIns="121900" anchor="ctr" anchorCtr="0">
            <a:noAutofit/>
          </a:bodyPr>
          <a:lstStyle/>
          <a:p>
            <a:r>
              <a:rPr lang="es-AR" sz="2400" b="1" dirty="0" smtClean="0"/>
              <a:t>Definición | </a:t>
            </a:r>
            <a:r>
              <a:rPr lang="es-AR" sz="2400" b="1" dirty="0" err="1" smtClean="0"/>
              <a:t>Tuples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Cuando se conoce el orden de los elementos en el arreglo es posible combinarlos también pero necesitas que el arreglo solo acepte su tipo de dato en el orden que están, se le llama </a:t>
            </a:r>
            <a:r>
              <a:rPr lang="es-ES" b="1" i="1" dirty="0" err="1"/>
              <a:t>tuple</a:t>
            </a:r>
            <a:r>
              <a:rPr lang="es-ES" b="1" i="1" dirty="0"/>
              <a:t>.</a:t>
            </a:r>
            <a:endParaRPr lang="es-ES" dirty="0" smtClean="0">
              <a:solidFill>
                <a:srgbClr val="000000"/>
              </a:solidFill>
              <a:latin typeface="Calibri" panose="020F0502020204030204"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209" y="3385539"/>
            <a:ext cx="5817092" cy="328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076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Interface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124806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2305318"/>
          </a:xfrm>
          <a:prstGeom prst="rect">
            <a:avLst/>
          </a:prstGeom>
          <a:noFill/>
          <a:ln>
            <a:noFill/>
          </a:ln>
        </p:spPr>
        <p:txBody>
          <a:bodyPr spcFirstLastPara="1" wrap="square" lIns="121900" tIns="121900" rIns="121900" bIns="121900" anchor="ctr" anchorCtr="0">
            <a:noAutofit/>
          </a:bodyPr>
          <a:lstStyle/>
          <a:p>
            <a:r>
              <a:rPr lang="es-AR" sz="2400" b="1" dirty="0" smtClean="0"/>
              <a:t>Definición | </a:t>
            </a:r>
            <a:r>
              <a:rPr lang="es-AR" sz="2400" b="1" dirty="0"/>
              <a:t>Interface</a:t>
            </a:r>
          </a:p>
          <a:p>
            <a:endParaRPr lang="es-ES" sz="2400" dirty="0" smtClean="0"/>
          </a:p>
          <a:p>
            <a:pPr marL="285750" indent="-285750">
              <a:buFont typeface="Arial" pitchFamily="34" charset="0"/>
              <a:buChar char="•"/>
            </a:pPr>
            <a:r>
              <a:rPr lang="es-ES" dirty="0"/>
              <a:t>En programación orientada a objetos, una interfaz (también llamada protocolo) es un medio común para que los objetos no relacionados se comuniquen entre sí. </a:t>
            </a:r>
          </a:p>
          <a:p>
            <a:pPr marL="285750" indent="-285750">
              <a:buFont typeface="Arial" pitchFamily="34" charset="0"/>
              <a:buChar char="•"/>
            </a:pPr>
            <a:endParaRPr lang="es-ES" dirty="0"/>
          </a:p>
          <a:p>
            <a:pPr marL="285750" indent="-285750">
              <a:buFont typeface="Arial" pitchFamily="34" charset="0"/>
              <a:buChar char="•"/>
            </a:pPr>
            <a:r>
              <a:rPr lang="es-ES" dirty="0"/>
              <a:t>Estas son definiciones de métodos y valores sobre los cuales los objetos están de acuerdo para cooperar.</a:t>
            </a:r>
            <a:endParaRPr lang="es-MX" dirty="0"/>
          </a:p>
        </p:txBody>
      </p:sp>
    </p:spTree>
    <p:extLst>
      <p:ext uri="{BB962C8B-B14F-4D97-AF65-F5344CB8AC3E}">
        <p14:creationId xmlns:p14="http://schemas.microsoft.com/office/powerpoint/2010/main" val="3360158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2305318"/>
          </a:xfrm>
          <a:prstGeom prst="rect">
            <a:avLst/>
          </a:prstGeom>
          <a:noFill/>
          <a:ln>
            <a:noFill/>
          </a:ln>
        </p:spPr>
        <p:txBody>
          <a:bodyPr spcFirstLastPara="1" wrap="square" lIns="121900" tIns="121900" rIns="121900" bIns="121900" anchor="ctr" anchorCtr="0">
            <a:noAutofit/>
          </a:bodyPr>
          <a:lstStyle/>
          <a:p>
            <a:r>
              <a:rPr lang="es-AR" sz="2400" b="1" dirty="0" smtClean="0"/>
              <a:t>Ejercicio </a:t>
            </a:r>
            <a:r>
              <a:rPr lang="es-AR" sz="2400" b="1" dirty="0"/>
              <a:t>2 | Interface</a:t>
            </a:r>
          </a:p>
          <a:p>
            <a:endParaRPr lang="es-ES" sz="2400" dirty="0" smtClean="0"/>
          </a:p>
          <a:p>
            <a:pPr marL="285750" indent="-285750">
              <a:buFont typeface="Arial" pitchFamily="34" charset="0"/>
              <a:buChar char="•"/>
            </a:pPr>
            <a:r>
              <a:rPr lang="es-ES" b="1" dirty="0"/>
              <a:t>TypeScript </a:t>
            </a:r>
            <a:r>
              <a:rPr lang="es-ES" dirty="0"/>
              <a:t>nos permite declarar objetos más complejos ó </a:t>
            </a:r>
            <a:r>
              <a:rPr lang="es-ES" dirty="0" smtClean="0"/>
              <a:t>estructurados.</a:t>
            </a:r>
          </a:p>
          <a:p>
            <a:pPr marL="285750" indent="-285750">
              <a:buFont typeface="Arial" pitchFamily="34" charset="0"/>
              <a:buChar char="•"/>
            </a:pPr>
            <a:endParaRPr lang="es-ES" dirty="0"/>
          </a:p>
          <a:p>
            <a:pPr marL="285750" indent="-285750">
              <a:buFont typeface="Arial" pitchFamily="34" charset="0"/>
              <a:buChar char="•"/>
            </a:pPr>
            <a:r>
              <a:rPr lang="es-ES" dirty="0" smtClean="0"/>
              <a:t>Crear </a:t>
            </a:r>
            <a:r>
              <a:rPr lang="es-ES" dirty="0"/>
              <a:t>una interface en TypeScript a partir de este código JavaScript</a:t>
            </a:r>
            <a:r>
              <a:rPr lang="es-ES" dirty="0" smtClean="0"/>
              <a:t>:</a:t>
            </a:r>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979417297"/>
              </p:ext>
            </p:extLst>
          </p:nvPr>
        </p:nvGraphicFramePr>
        <p:xfrm>
          <a:off x="1789750" y="3833504"/>
          <a:ext cx="9156766" cy="2063001"/>
        </p:xfrm>
        <a:graphic>
          <a:graphicData uri="http://schemas.openxmlformats.org/drawingml/2006/table">
            <a:tbl>
              <a:tblPr firstRow="1" bandRow="1">
                <a:tableStyleId>{5C22544A-7EE6-4342-B048-85BDC9FD1C3A}</a:tableStyleId>
              </a:tblPr>
              <a:tblGrid>
                <a:gridCol w="2653048"/>
                <a:gridCol w="6503718"/>
              </a:tblGrid>
              <a:tr h="370840">
                <a:tc>
                  <a:txBody>
                    <a:bodyPr/>
                    <a:lstStyle/>
                    <a:p>
                      <a:r>
                        <a:rPr lang="es-ES" dirty="0" smtClean="0"/>
                        <a:t>TSC</a:t>
                      </a:r>
                      <a:endParaRPr lang="es-AR" dirty="0"/>
                    </a:p>
                  </a:txBody>
                  <a:tcPr/>
                </a:tc>
                <a:tc>
                  <a:txBody>
                    <a:bodyPr/>
                    <a:lstStyle/>
                    <a:p>
                      <a:r>
                        <a:rPr lang="es-ES" dirty="0" smtClean="0"/>
                        <a:t>JS</a:t>
                      </a:r>
                      <a:endParaRPr lang="es-AR" dirty="0"/>
                    </a:p>
                  </a:txBody>
                  <a:tcPr/>
                </a:tc>
              </a:tr>
              <a:tr h="1687017">
                <a:tc>
                  <a:txBody>
                    <a:bodyPr/>
                    <a:lstStyle/>
                    <a:p>
                      <a:pPr algn="ctr"/>
                      <a:r>
                        <a:rPr lang="es-ES" sz="8000" b="1" i="0" u="none" strike="noStrike" cap="none" dirty="0" smtClean="0">
                          <a:solidFill>
                            <a:schemeClr val="dk1"/>
                          </a:solidFill>
                          <a:effectLst/>
                          <a:latin typeface="+mn-lt"/>
                          <a:ea typeface="+mn-ea"/>
                          <a:cs typeface="+mn-cs"/>
                          <a:sym typeface="Arial"/>
                        </a:rPr>
                        <a:t>?</a:t>
                      </a:r>
                      <a:endParaRPr lang="es-AR" sz="8000" b="1" i="0" u="none" strike="noStrike" cap="none" dirty="0">
                        <a:solidFill>
                          <a:schemeClr val="dk1"/>
                        </a:solidFill>
                        <a:effectLst/>
                        <a:latin typeface="+mn-lt"/>
                        <a:ea typeface="+mn-ea"/>
                        <a:cs typeface="+mn-cs"/>
                        <a:sym typeface="Arial"/>
                      </a:endParaRPr>
                    </a:p>
                  </a:txBody>
                  <a:tcPr anchor="ctr"/>
                </a:tc>
                <a:tc>
                  <a:txBody>
                    <a:bodyPr/>
                    <a:lstStyle/>
                    <a:p>
                      <a:r>
                        <a:rPr lang="es-ES" sz="1867" b="1" i="0" u="none" strike="noStrike" cap="none" dirty="0" err="1" smtClean="0">
                          <a:solidFill>
                            <a:schemeClr val="dk1"/>
                          </a:solidFill>
                          <a:effectLst/>
                          <a:latin typeface="+mn-lt"/>
                          <a:ea typeface="+mn-ea"/>
                          <a:cs typeface="+mn-cs"/>
                          <a:sym typeface="Arial"/>
                        </a:rPr>
                        <a:t>var</a:t>
                      </a:r>
                      <a:r>
                        <a:rPr lang="es-ES" dirty="0" smtClean="0"/>
                        <a:t> </a:t>
                      </a:r>
                      <a:r>
                        <a:rPr lang="es-ES" dirty="0" err="1" smtClean="0"/>
                        <a:t>spiderman</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nombre</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"Peter </a:t>
                      </a:r>
                      <a:r>
                        <a:rPr lang="es-ES" sz="1867" b="0" i="0" u="none" strike="noStrike" cap="none" dirty="0" err="1" smtClean="0">
                          <a:solidFill>
                            <a:schemeClr val="dk1"/>
                          </a:solidFill>
                          <a:effectLst/>
                          <a:latin typeface="+mn-lt"/>
                          <a:ea typeface="+mn-ea"/>
                          <a:cs typeface="+mn-cs"/>
                          <a:sym typeface="Arial"/>
                        </a:rPr>
                        <a:t>parket</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poderes</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["trepar",</a:t>
                      </a:r>
                      <a:r>
                        <a:rPr lang="es-ES" dirty="0" smtClean="0"/>
                        <a:t> </a:t>
                      </a:r>
                      <a:r>
                        <a:rPr lang="es-ES" sz="1867" b="0" i="0" u="none" strike="noStrike" cap="none" dirty="0" smtClean="0">
                          <a:solidFill>
                            <a:schemeClr val="dk1"/>
                          </a:solidFill>
                          <a:effectLst/>
                          <a:latin typeface="+mn-lt"/>
                          <a:ea typeface="+mn-ea"/>
                          <a:cs typeface="+mn-cs"/>
                          <a:sym typeface="Arial"/>
                        </a:rPr>
                        <a:t>"fuerza",</a:t>
                      </a:r>
                      <a:r>
                        <a:rPr lang="es-ES" dirty="0" smtClean="0"/>
                        <a:t> </a:t>
                      </a:r>
                      <a:r>
                        <a:rPr lang="es-ES" sz="1867" b="0" i="0" u="none" strike="noStrike" cap="none" dirty="0" smtClean="0">
                          <a:solidFill>
                            <a:schemeClr val="dk1"/>
                          </a:solidFill>
                          <a:effectLst/>
                          <a:latin typeface="+mn-lt"/>
                          <a:ea typeface="+mn-ea"/>
                          <a:cs typeface="+mn-cs"/>
                          <a:sym typeface="Arial"/>
                        </a:rPr>
                        <a:t>"agilidad",</a:t>
                      </a:r>
                      <a:r>
                        <a:rPr lang="es-ES" dirty="0" smtClean="0"/>
                        <a:t> </a:t>
                      </a:r>
                      <a:r>
                        <a:rPr lang="es-ES" sz="1867" b="0" i="0" u="none" strike="noStrike" cap="none" dirty="0" smtClean="0">
                          <a:solidFill>
                            <a:schemeClr val="dk1"/>
                          </a:solidFill>
                          <a:effectLst/>
                          <a:latin typeface="+mn-lt"/>
                          <a:ea typeface="+mn-ea"/>
                          <a:cs typeface="+mn-cs"/>
                          <a:sym typeface="Arial"/>
                        </a:rPr>
                        <a:t>"telas de araña"]</a:t>
                      </a:r>
                      <a:r>
                        <a:rPr lang="es-ES" dirty="0" smtClean="0"/>
                        <a:t> </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2655036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sp>
        <p:nvSpPr>
          <p:cNvPr id="4" name="3 Rectángulo"/>
          <p:cNvSpPr/>
          <p:nvPr/>
        </p:nvSpPr>
        <p:spPr>
          <a:xfrm>
            <a:off x="1702412" y="6110819"/>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2303155" y="5506654"/>
            <a:ext cx="321972" cy="6041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4842456" y="6110819"/>
            <a:ext cx="8886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38" y="1998124"/>
            <a:ext cx="6143459" cy="3140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792" y="4510618"/>
            <a:ext cx="6069985" cy="226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24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TypeScript</a:t>
            </a: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a:t>L</a:t>
            </a:r>
            <a:r>
              <a:rPr lang="es-ES" dirty="0" smtClean="0"/>
              <a:t>os </a:t>
            </a:r>
            <a:r>
              <a:rPr lang="es-ES" dirty="0"/>
              <a:t>navegadores no convertirán </a:t>
            </a:r>
            <a:r>
              <a:rPr lang="es-ES" b="1" dirty="0"/>
              <a:t>TypeScript</a:t>
            </a:r>
            <a:r>
              <a:rPr lang="es-ES" dirty="0"/>
              <a:t> a </a:t>
            </a:r>
            <a:endParaRPr lang="es-ES" dirty="0" smtClean="0"/>
          </a:p>
          <a:p>
            <a:r>
              <a:rPr lang="es-ES" b="1" dirty="0"/>
              <a:t> </a:t>
            </a:r>
            <a:r>
              <a:rPr lang="es-ES" b="1" dirty="0" smtClean="0"/>
              <a:t>   </a:t>
            </a:r>
            <a:r>
              <a:rPr lang="es-ES" b="1" dirty="0" err="1" smtClean="0"/>
              <a:t>Javascript</a:t>
            </a:r>
            <a:r>
              <a:rPr lang="es-ES" dirty="0"/>
              <a:t> si no que TypeScript cuenta con un </a:t>
            </a:r>
            <a:endParaRPr lang="es-ES" dirty="0" smtClean="0"/>
          </a:p>
          <a:p>
            <a:r>
              <a:rPr lang="es-ES" b="1" i="1" dirty="0"/>
              <a:t> </a:t>
            </a:r>
            <a:r>
              <a:rPr lang="es-ES" b="1" i="1" dirty="0" smtClean="0"/>
              <a:t>   </a:t>
            </a:r>
            <a:r>
              <a:rPr lang="es-ES" b="1" i="1" dirty="0" err="1" smtClean="0"/>
              <a:t>Transpiler</a:t>
            </a:r>
            <a:r>
              <a:rPr lang="es-ES" dirty="0"/>
              <a:t> que convierte el código </a:t>
            </a:r>
            <a:r>
              <a:rPr lang="es-ES" b="1" dirty="0"/>
              <a:t>TypeScript</a:t>
            </a:r>
            <a:r>
              <a:rPr lang="es-ES" dirty="0"/>
              <a:t> </a:t>
            </a:r>
            <a:endParaRPr lang="es-ES" dirty="0" smtClean="0"/>
          </a:p>
          <a:p>
            <a:r>
              <a:rPr lang="es-ES" dirty="0"/>
              <a:t> </a:t>
            </a:r>
            <a:r>
              <a:rPr lang="es-ES" dirty="0" smtClean="0"/>
              <a:t>   a</a:t>
            </a:r>
            <a:r>
              <a:rPr lang="es-ES" dirty="0"/>
              <a:t> </a:t>
            </a:r>
            <a:r>
              <a:rPr lang="es-ES" b="1" dirty="0"/>
              <a:t>JavaScript</a:t>
            </a:r>
            <a:r>
              <a:rPr lang="es-ES" dirty="0"/>
              <a:t> y puedes elegir si usar </a:t>
            </a:r>
            <a:r>
              <a:rPr lang="es-ES" b="1" i="1" dirty="0"/>
              <a:t>ES5</a:t>
            </a:r>
            <a:r>
              <a:rPr lang="es-ES" dirty="0"/>
              <a:t> ó </a:t>
            </a:r>
            <a:r>
              <a:rPr lang="es-ES" b="1" i="1" dirty="0" smtClean="0"/>
              <a:t>ES6.</a:t>
            </a:r>
          </a:p>
          <a:p>
            <a:pPr marL="285750" indent="-285750">
              <a:buFont typeface="Arial" panose="020B0604020202020204" pitchFamily="34" charset="0"/>
              <a:buChar char="•"/>
            </a:pPr>
            <a:endParaRPr lang="es-ES" b="1" i="1" dirty="0" smtClean="0"/>
          </a:p>
          <a:p>
            <a:pPr marL="285750" indent="-285750">
              <a:buFont typeface="Arial" panose="020B0604020202020204" pitchFamily="34" charset="0"/>
              <a:buChar char="•"/>
            </a:pPr>
            <a:r>
              <a:rPr lang="es-ES" dirty="0" smtClean="0"/>
              <a:t>La versión </a:t>
            </a:r>
            <a:r>
              <a:rPr lang="es-ES" dirty="0"/>
              <a:t>actual que soportan todos los </a:t>
            </a:r>
          </a:p>
          <a:p>
            <a:r>
              <a:rPr lang="es-ES" dirty="0" smtClean="0"/>
              <a:t>    navegadores </a:t>
            </a:r>
            <a:r>
              <a:rPr lang="es-ES" dirty="0"/>
              <a:t>es </a:t>
            </a:r>
            <a:r>
              <a:rPr lang="es-ES" b="1" i="1" dirty="0"/>
              <a:t>ES5.</a:t>
            </a:r>
            <a:endParaRPr lang="es-ES" dirty="0">
              <a:solidFill>
                <a:srgbClr val="000000"/>
              </a:solidFill>
              <a:latin typeface="Calibri" panose="020F0502020204030204" pitchFamily="34"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833" y="4865005"/>
            <a:ext cx="6991946" cy="172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208" y="2213935"/>
            <a:ext cx="5915144" cy="184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6189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5"/>
            <a:ext cx="11131990" cy="1455311"/>
          </a:xfrm>
          <a:prstGeom prst="rect">
            <a:avLst/>
          </a:prstGeom>
          <a:noFill/>
          <a:ln>
            <a:noFill/>
          </a:ln>
        </p:spPr>
        <p:txBody>
          <a:bodyPr spcFirstLastPara="1" wrap="square" lIns="121900" tIns="121900" rIns="121900" bIns="121900" anchor="ctr" anchorCtr="0">
            <a:noAutofit/>
          </a:bodyPr>
          <a:lstStyle/>
          <a:p>
            <a:r>
              <a:rPr lang="es-AR" sz="2400" b="1" dirty="0" smtClean="0"/>
              <a:t>Respuesta ejercicio </a:t>
            </a:r>
            <a:r>
              <a:rPr lang="es-AR" sz="2400" b="1" dirty="0"/>
              <a:t>2 | Interface</a:t>
            </a:r>
          </a:p>
          <a:p>
            <a:endParaRPr lang="es-ES" sz="2400" dirty="0" smtClean="0"/>
          </a:p>
          <a:p>
            <a:pPr marL="285750" indent="-285750">
              <a:buFont typeface="Arial" pitchFamily="34" charset="0"/>
              <a:buChar char="•"/>
            </a:pPr>
            <a:r>
              <a:rPr lang="es-ES" dirty="0"/>
              <a:t>El código TypeScript sería así</a:t>
            </a:r>
            <a:r>
              <a:rPr lang="es-ES" dirty="0" smtClean="0"/>
              <a:t>:</a:t>
            </a:r>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952097266"/>
              </p:ext>
            </p:extLst>
          </p:nvPr>
        </p:nvGraphicFramePr>
        <p:xfrm>
          <a:off x="562027" y="3215317"/>
          <a:ext cx="10925928" cy="3378665"/>
        </p:xfrm>
        <a:graphic>
          <a:graphicData uri="http://schemas.openxmlformats.org/drawingml/2006/table">
            <a:tbl>
              <a:tblPr firstRow="1" bandRow="1">
                <a:tableStyleId>{5C22544A-7EE6-4342-B048-85BDC9FD1C3A}</a:tableStyleId>
              </a:tblPr>
              <a:tblGrid>
                <a:gridCol w="5422064"/>
                <a:gridCol w="5503864"/>
              </a:tblGrid>
              <a:tr h="419482">
                <a:tc>
                  <a:txBody>
                    <a:bodyPr/>
                    <a:lstStyle/>
                    <a:p>
                      <a:r>
                        <a:rPr lang="es-ES" dirty="0" smtClean="0"/>
                        <a:t>TSC</a:t>
                      </a:r>
                      <a:endParaRPr lang="es-AR" dirty="0"/>
                    </a:p>
                  </a:txBody>
                  <a:tcPr/>
                </a:tc>
                <a:tc>
                  <a:txBody>
                    <a:bodyPr/>
                    <a:lstStyle/>
                    <a:p>
                      <a:r>
                        <a:rPr lang="es-ES" dirty="0" smtClean="0"/>
                        <a:t>JS</a:t>
                      </a:r>
                      <a:endParaRPr lang="es-AR" dirty="0"/>
                    </a:p>
                  </a:txBody>
                  <a:tcPr/>
                </a:tc>
              </a:tr>
              <a:tr h="2959183">
                <a:tc>
                  <a:txBody>
                    <a:bodyPr/>
                    <a:lstStyle/>
                    <a:p>
                      <a:r>
                        <a:rPr lang="es-AR" sz="1867" b="0" i="0" u="none" strike="noStrike" cap="none" dirty="0" smtClean="0">
                          <a:solidFill>
                            <a:schemeClr val="dk1"/>
                          </a:solidFill>
                          <a:effectLst/>
                          <a:latin typeface="+mn-lt"/>
                          <a:ea typeface="+mn-ea"/>
                          <a:cs typeface="+mn-cs"/>
                          <a:sym typeface="Arial"/>
                        </a:rPr>
                        <a:t>interface personaje {</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string</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vpoderes:string</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
                      </a:r>
                      <a:br>
                        <a:rPr lang="es-AR" sz="1867" b="0" i="0" u="none" strike="noStrike" cap="none" dirty="0" smtClean="0">
                          <a:solidFill>
                            <a:schemeClr val="dk1"/>
                          </a:solidFill>
                          <a:effectLst/>
                          <a:latin typeface="+mn-lt"/>
                          <a:ea typeface="+mn-ea"/>
                          <a:cs typeface="+mn-cs"/>
                          <a:sym typeface="Arial"/>
                        </a:rPr>
                      </a:br>
                      <a:r>
                        <a:rPr lang="es-AR" sz="1867" b="0" i="0" u="none" strike="noStrike" cap="none" dirty="0" err="1" smtClean="0">
                          <a:solidFill>
                            <a:schemeClr val="dk1"/>
                          </a:solidFill>
                          <a:effectLst/>
                          <a:latin typeface="+mn-lt"/>
                          <a:ea typeface="+mn-ea"/>
                          <a:cs typeface="+mn-cs"/>
                          <a:sym typeface="Arial"/>
                        </a:rPr>
                        <a:t>const</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spiderman</a:t>
                      </a:r>
                      <a:r>
                        <a:rPr lang="es-AR" sz="1867" b="0" i="0" u="none" strike="noStrike" cap="none" dirty="0" smtClean="0">
                          <a:solidFill>
                            <a:schemeClr val="dk1"/>
                          </a:solidFill>
                          <a:effectLst/>
                          <a:latin typeface="+mn-lt"/>
                          <a:ea typeface="+mn-ea"/>
                          <a:cs typeface="+mn-cs"/>
                          <a:sym typeface="Arial"/>
                        </a:rPr>
                        <a:t>: personaje = {</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:"Peter",</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vpoderes</a:t>
                      </a:r>
                      <a:r>
                        <a:rPr lang="es-AR" sz="1867" b="0" i="0" u="none" strike="noStrike" cap="none" dirty="0" smtClean="0">
                          <a:solidFill>
                            <a:schemeClr val="dk1"/>
                          </a:solidFill>
                          <a:effectLst/>
                          <a:latin typeface="+mn-lt"/>
                          <a:ea typeface="+mn-ea"/>
                          <a:cs typeface="+mn-cs"/>
                          <a:sym typeface="Arial"/>
                        </a:rPr>
                        <a:t>:['</a:t>
                      </a:r>
                      <a:r>
                        <a:rPr lang="es-AR" sz="1867" b="0" i="0" u="none" strike="noStrike" cap="none" dirty="0" err="1" smtClean="0">
                          <a:solidFill>
                            <a:schemeClr val="dk1"/>
                          </a:solidFill>
                          <a:effectLst/>
                          <a:latin typeface="+mn-lt"/>
                          <a:ea typeface="+mn-ea"/>
                          <a:cs typeface="+mn-cs"/>
                          <a:sym typeface="Arial"/>
                        </a:rPr>
                        <a:t>trepar','saltar','agilidad</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a:t>
                      </a:r>
                    </a:p>
                  </a:txBody>
                  <a:tcPr anchor="ctr"/>
                </a:tc>
                <a:tc>
                  <a:txBody>
                    <a:bodyPr/>
                    <a:lstStyle/>
                    <a:p>
                      <a:r>
                        <a:rPr lang="es-ES" sz="1867" b="1" i="0" u="none" strike="noStrike" cap="none" dirty="0" err="1" smtClean="0">
                          <a:solidFill>
                            <a:schemeClr val="dk1"/>
                          </a:solidFill>
                          <a:effectLst/>
                          <a:latin typeface="+mn-lt"/>
                          <a:ea typeface="+mn-ea"/>
                          <a:cs typeface="+mn-cs"/>
                          <a:sym typeface="Arial"/>
                        </a:rPr>
                        <a:t>var</a:t>
                      </a:r>
                      <a:r>
                        <a:rPr lang="es-ES" dirty="0" smtClean="0"/>
                        <a:t> </a:t>
                      </a:r>
                      <a:r>
                        <a:rPr lang="es-ES" dirty="0" err="1" smtClean="0"/>
                        <a:t>spiderman</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nombre</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"Peter </a:t>
                      </a:r>
                      <a:r>
                        <a:rPr lang="es-ES" sz="1867" b="0" i="0" u="none" strike="noStrike" cap="none" dirty="0" err="1" smtClean="0">
                          <a:solidFill>
                            <a:schemeClr val="dk1"/>
                          </a:solidFill>
                          <a:effectLst/>
                          <a:latin typeface="+mn-lt"/>
                          <a:ea typeface="+mn-ea"/>
                          <a:cs typeface="+mn-cs"/>
                          <a:sym typeface="Arial"/>
                        </a:rPr>
                        <a:t>parket</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poderes</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["trepar",</a:t>
                      </a:r>
                      <a:r>
                        <a:rPr lang="es-ES" dirty="0" smtClean="0"/>
                        <a:t> </a:t>
                      </a:r>
                      <a:r>
                        <a:rPr lang="es-ES" sz="1867" b="0" i="0" u="none" strike="noStrike" cap="none" dirty="0" smtClean="0">
                          <a:solidFill>
                            <a:schemeClr val="dk1"/>
                          </a:solidFill>
                          <a:effectLst/>
                          <a:latin typeface="+mn-lt"/>
                          <a:ea typeface="+mn-ea"/>
                          <a:cs typeface="+mn-cs"/>
                          <a:sym typeface="Arial"/>
                        </a:rPr>
                        <a:t>"</a:t>
                      </a:r>
                      <a:r>
                        <a:rPr lang="es-AR" sz="1867" b="0" i="0" u="none" strike="noStrike" cap="none" dirty="0" smtClean="0">
                          <a:solidFill>
                            <a:schemeClr val="dk1"/>
                          </a:solidFill>
                          <a:effectLst/>
                          <a:latin typeface="+mn-lt"/>
                          <a:ea typeface="+mn-ea"/>
                          <a:cs typeface="+mn-cs"/>
                          <a:sym typeface="Arial"/>
                        </a:rPr>
                        <a:t>'saltar</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"agilidad"]</a:t>
                      </a:r>
                      <a:r>
                        <a:rPr lang="es-ES" dirty="0" smtClean="0"/>
                        <a:t> </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93406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Funciones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324026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3"/>
            <a:ext cx="11131990" cy="3451538"/>
          </a:xfrm>
          <a:prstGeom prst="rect">
            <a:avLst/>
          </a:prstGeom>
          <a:noFill/>
          <a:ln>
            <a:noFill/>
          </a:ln>
        </p:spPr>
        <p:txBody>
          <a:bodyPr spcFirstLastPara="1" wrap="square" lIns="121900" tIns="121900" rIns="121900" bIns="121900" anchor="ctr" anchorCtr="0">
            <a:noAutofit/>
          </a:bodyPr>
          <a:lstStyle/>
          <a:p>
            <a:r>
              <a:rPr lang="es-ES" sz="2400" b="1" dirty="0" smtClean="0"/>
              <a:t>Definición </a:t>
            </a:r>
            <a:r>
              <a:rPr lang="es-ES" sz="2400" b="1" dirty="0"/>
              <a:t>| </a:t>
            </a:r>
            <a:r>
              <a:rPr lang="es-ES" sz="2400" b="1" dirty="0" smtClean="0"/>
              <a:t>Funciones</a:t>
            </a:r>
          </a:p>
          <a:p>
            <a:endParaRPr lang="es-ES" sz="2400" dirty="0" smtClean="0"/>
          </a:p>
          <a:p>
            <a:pPr marL="285750" indent="-285750">
              <a:buFont typeface="Arial" pitchFamily="34" charset="0"/>
              <a:buChar char="•"/>
            </a:pPr>
            <a:r>
              <a:rPr lang="es-ES" dirty="0" smtClean="0"/>
              <a:t>Una </a:t>
            </a:r>
            <a:r>
              <a:rPr lang="es-ES" dirty="0"/>
              <a:t>función es una sección de un </a:t>
            </a:r>
            <a:r>
              <a:rPr lang="es-ES" b="1" dirty="0"/>
              <a:t>programa</a:t>
            </a:r>
            <a:r>
              <a:rPr lang="es-ES" dirty="0"/>
              <a:t> que calcula un valor de manera independiente al resto del </a:t>
            </a:r>
            <a:r>
              <a:rPr lang="es-ES" b="1" dirty="0" smtClean="0"/>
              <a:t>programa.</a:t>
            </a:r>
          </a:p>
          <a:p>
            <a:pPr marL="285750" indent="-285750">
              <a:buFont typeface="Arial" pitchFamily="34" charset="0"/>
              <a:buChar char="•"/>
            </a:pPr>
            <a:endParaRPr lang="es-ES" b="1" dirty="0"/>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815685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777283"/>
            <a:ext cx="11131990" cy="3451538"/>
          </a:xfrm>
          <a:prstGeom prst="rect">
            <a:avLst/>
          </a:prstGeom>
          <a:noFill/>
          <a:ln>
            <a:noFill/>
          </a:ln>
        </p:spPr>
        <p:txBody>
          <a:bodyPr spcFirstLastPara="1" wrap="square" lIns="121900" tIns="121900" rIns="121900" bIns="121900" anchor="ctr" anchorCtr="0">
            <a:noAutofit/>
          </a:bodyPr>
          <a:lstStyle/>
          <a:p>
            <a:r>
              <a:rPr lang="es-ES" sz="2400" b="1" dirty="0"/>
              <a:t>Ejercicio 3 | </a:t>
            </a:r>
            <a:r>
              <a:rPr lang="es-ES" sz="2400" b="1" dirty="0" smtClean="0"/>
              <a:t>Función suma</a:t>
            </a:r>
            <a:endParaRPr lang="es-ES" sz="2400" b="1" dirty="0"/>
          </a:p>
          <a:p>
            <a:endParaRPr lang="es-ES" sz="2400" dirty="0" smtClean="0"/>
          </a:p>
          <a:p>
            <a:pPr marL="285750" indent="-285750">
              <a:buFont typeface="Arial" pitchFamily="34" charset="0"/>
              <a:buChar char="•"/>
            </a:pPr>
            <a:r>
              <a:rPr lang="es-ES" dirty="0" smtClean="0"/>
              <a:t>En </a:t>
            </a:r>
            <a:r>
              <a:rPr lang="es-ES" dirty="0"/>
              <a:t>este ejercicio vamos a </a:t>
            </a:r>
            <a:r>
              <a:rPr lang="es-ES" dirty="0" smtClean="0"/>
              <a:t>crear una función que nos permita sumar dos números lo cuales se los pasan como parámetro de la función. </a:t>
            </a:r>
          </a:p>
          <a:p>
            <a:pPr marL="285750" indent="-285750">
              <a:buFont typeface="Arial" pitchFamily="34" charset="0"/>
              <a:buChar char="•"/>
            </a:pPr>
            <a:endParaRPr lang="es-ES" dirty="0"/>
          </a:p>
          <a:p>
            <a:pPr marL="285750" indent="-285750">
              <a:buFont typeface="Arial" pitchFamily="34" charset="0"/>
              <a:buChar char="•"/>
            </a:pPr>
            <a:r>
              <a:rPr lang="es-ES" dirty="0" smtClean="0"/>
              <a:t>La función </a:t>
            </a:r>
            <a:r>
              <a:rPr lang="es-ES" dirty="0" err="1"/>
              <a:t>javaScript</a:t>
            </a:r>
            <a:r>
              <a:rPr lang="es-ES" dirty="0"/>
              <a:t> sería así</a:t>
            </a:r>
            <a:r>
              <a:rPr lang="es-ES" dirty="0" smtClean="0"/>
              <a:t>:</a:t>
            </a: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4070146625"/>
              </p:ext>
            </p:extLst>
          </p:nvPr>
        </p:nvGraphicFramePr>
        <p:xfrm>
          <a:off x="1819324" y="4255275"/>
          <a:ext cx="9127192" cy="1947091"/>
        </p:xfrm>
        <a:graphic>
          <a:graphicData uri="http://schemas.openxmlformats.org/drawingml/2006/table">
            <a:tbl>
              <a:tblPr firstRow="1" bandRow="1">
                <a:tableStyleId>{5C22544A-7EE6-4342-B048-85BDC9FD1C3A}</a:tableStyleId>
              </a:tblPr>
              <a:tblGrid>
                <a:gridCol w="4563596"/>
                <a:gridCol w="4563596"/>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pPr algn="ctr"/>
                      <a:r>
                        <a:rPr lang="es-ES" sz="8000" b="1" i="0" u="none" strike="noStrike" cap="none" dirty="0" smtClean="0">
                          <a:solidFill>
                            <a:schemeClr val="dk1"/>
                          </a:solidFill>
                          <a:effectLst/>
                          <a:latin typeface="+mn-lt"/>
                          <a:ea typeface="+mn-ea"/>
                          <a:cs typeface="+mn-cs"/>
                          <a:sym typeface="Arial"/>
                        </a:rPr>
                        <a:t>?</a:t>
                      </a:r>
                      <a:endParaRPr lang="es-AR" sz="8000" b="1" i="0" u="none" strike="noStrike" cap="none" dirty="0">
                        <a:solidFill>
                          <a:schemeClr val="dk1"/>
                        </a:solidFill>
                        <a:effectLst/>
                        <a:latin typeface="+mn-lt"/>
                        <a:ea typeface="+mn-ea"/>
                        <a:cs typeface="+mn-cs"/>
                        <a:sym typeface="Arial"/>
                      </a:endParaRPr>
                    </a:p>
                  </a:txBody>
                  <a:tcPr anchor="ctr"/>
                </a:tc>
                <a:tc>
                  <a:txBody>
                    <a:bodyPr/>
                    <a:lstStyle/>
                    <a:p>
                      <a:r>
                        <a:rPr lang="en-US" sz="1867" b="1" i="0" u="none" strike="noStrike" cap="none" dirty="0" smtClean="0">
                          <a:solidFill>
                            <a:schemeClr val="dk1"/>
                          </a:solidFill>
                          <a:effectLst/>
                          <a:latin typeface="+mn-lt"/>
                          <a:ea typeface="+mn-ea"/>
                          <a:cs typeface="+mn-cs"/>
                          <a:sym typeface="Arial"/>
                        </a:rPr>
                        <a:t>function</a:t>
                      </a:r>
                      <a:r>
                        <a:rPr lang="en-US" dirty="0" smtClean="0"/>
                        <a:t> </a:t>
                      </a:r>
                      <a:r>
                        <a:rPr lang="en-US" dirty="0" err="1" smtClean="0"/>
                        <a:t>suma</a:t>
                      </a:r>
                      <a:r>
                        <a:rPr lang="en-US" sz="1867" b="0" i="0" u="none" strike="noStrike" cap="none" dirty="0" smtClean="0">
                          <a:solidFill>
                            <a:schemeClr val="dk1"/>
                          </a:solidFill>
                          <a:effectLst/>
                          <a:latin typeface="+mn-lt"/>
                          <a:ea typeface="+mn-ea"/>
                          <a:cs typeface="+mn-cs"/>
                          <a:sym typeface="Arial"/>
                        </a:rPr>
                        <a:t>(</a:t>
                      </a:r>
                      <a:r>
                        <a:rPr lang="en-US" dirty="0" smtClean="0"/>
                        <a:t> a</a:t>
                      </a:r>
                      <a:r>
                        <a:rPr lang="en-US" sz="1867" b="0" i="0" u="none" strike="noStrike" cap="none" dirty="0" smtClean="0">
                          <a:solidFill>
                            <a:schemeClr val="dk1"/>
                          </a:solidFill>
                          <a:effectLst/>
                          <a:latin typeface="+mn-lt"/>
                          <a:ea typeface="+mn-ea"/>
                          <a:cs typeface="+mn-cs"/>
                          <a:sym typeface="Arial"/>
                        </a:rPr>
                        <a:t>,</a:t>
                      </a:r>
                      <a:r>
                        <a:rPr lang="en-US" dirty="0" smtClean="0"/>
                        <a:t> b </a:t>
                      </a:r>
                      <a:r>
                        <a:rPr lang="en-US" sz="1867" b="0" i="0" u="none" strike="noStrike" cap="none" dirty="0" smtClean="0">
                          <a:solidFill>
                            <a:schemeClr val="dk1"/>
                          </a:solidFill>
                          <a:effectLst/>
                          <a:latin typeface="+mn-lt"/>
                          <a:ea typeface="+mn-ea"/>
                          <a:cs typeface="+mn-cs"/>
                          <a:sym typeface="Arial"/>
                        </a:rPr>
                        <a:t>)</a:t>
                      </a:r>
                    </a:p>
                    <a:p>
                      <a:r>
                        <a:rPr lang="en-US" sz="1867" b="0" i="0" u="none" strike="noStrike" cap="none" dirty="0" smtClean="0">
                          <a:solidFill>
                            <a:schemeClr val="dk1"/>
                          </a:solidFill>
                          <a:effectLst/>
                          <a:latin typeface="+mn-lt"/>
                          <a:ea typeface="+mn-ea"/>
                          <a:cs typeface="+mn-cs"/>
                          <a:sym typeface="Arial"/>
                        </a:rPr>
                        <a:t>{</a:t>
                      </a:r>
                      <a:r>
                        <a:rPr lang="en-US" dirty="0" smtClean="0"/>
                        <a:t> </a:t>
                      </a:r>
                    </a:p>
                    <a:p>
                      <a:r>
                        <a:rPr lang="en-US" sz="1867" b="1" i="0" u="none" strike="noStrike" cap="none" dirty="0" smtClean="0">
                          <a:solidFill>
                            <a:schemeClr val="dk1"/>
                          </a:solidFill>
                          <a:effectLst/>
                          <a:latin typeface="+mn-lt"/>
                          <a:ea typeface="+mn-ea"/>
                          <a:cs typeface="+mn-cs"/>
                          <a:sym typeface="Arial"/>
                        </a:rPr>
                        <a:t>   return</a:t>
                      </a:r>
                      <a:r>
                        <a:rPr lang="en-US" dirty="0" smtClean="0"/>
                        <a:t> </a:t>
                      </a:r>
                      <a:r>
                        <a:rPr lang="en-US" sz="1867" b="0" i="0" u="none" strike="noStrike" cap="none" dirty="0" smtClean="0">
                          <a:solidFill>
                            <a:schemeClr val="dk1"/>
                          </a:solidFill>
                          <a:effectLst/>
                          <a:latin typeface="+mn-lt"/>
                          <a:ea typeface="+mn-ea"/>
                          <a:cs typeface="+mn-cs"/>
                          <a:sym typeface="Arial"/>
                        </a:rPr>
                        <a:t>(</a:t>
                      </a:r>
                      <a:r>
                        <a:rPr lang="en-US" dirty="0" smtClean="0"/>
                        <a:t>a </a:t>
                      </a:r>
                      <a:r>
                        <a:rPr lang="en-US" sz="1867" b="0" i="0" u="none" strike="noStrike" cap="none" dirty="0" smtClean="0">
                          <a:solidFill>
                            <a:schemeClr val="dk1"/>
                          </a:solidFill>
                          <a:effectLst/>
                          <a:latin typeface="+mn-lt"/>
                          <a:ea typeface="+mn-ea"/>
                          <a:cs typeface="+mn-cs"/>
                          <a:sym typeface="Arial"/>
                        </a:rPr>
                        <a:t>+</a:t>
                      </a:r>
                      <a:r>
                        <a:rPr lang="en-US" dirty="0" smtClean="0"/>
                        <a:t> b</a:t>
                      </a:r>
                      <a:r>
                        <a:rPr lang="en-US" sz="1867" b="0" i="0" u="none" strike="noStrike" cap="none" dirty="0" smtClean="0">
                          <a:solidFill>
                            <a:schemeClr val="dk1"/>
                          </a:solidFill>
                          <a:effectLst/>
                          <a:latin typeface="+mn-lt"/>
                          <a:ea typeface="+mn-ea"/>
                          <a:cs typeface="+mn-cs"/>
                          <a:sym typeface="Arial"/>
                        </a:rPr>
                        <a:t>);</a:t>
                      </a:r>
                      <a:endParaRPr lang="en-US" dirty="0" smtClean="0"/>
                    </a:p>
                    <a:p>
                      <a:r>
                        <a:rPr lang="en-U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998866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sp>
        <p:nvSpPr>
          <p:cNvPr id="4" name="3 Rectángulo"/>
          <p:cNvSpPr/>
          <p:nvPr/>
        </p:nvSpPr>
        <p:spPr>
          <a:xfrm>
            <a:off x="212202" y="5559067"/>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1507160" y="4476270"/>
            <a:ext cx="321972" cy="9070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3300654" y="5476825"/>
            <a:ext cx="8886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03" y="2099255"/>
            <a:ext cx="7051483" cy="206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1544" y="5134528"/>
            <a:ext cx="7658112" cy="158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067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3"/>
            <a:ext cx="11131990" cy="2343955"/>
          </a:xfrm>
          <a:prstGeom prst="rect">
            <a:avLst/>
          </a:prstGeom>
          <a:noFill/>
          <a:ln>
            <a:noFill/>
          </a:ln>
        </p:spPr>
        <p:txBody>
          <a:bodyPr spcFirstLastPara="1" wrap="square" lIns="121900" tIns="121900" rIns="121900" bIns="121900" anchor="ctr" anchorCtr="0">
            <a:noAutofit/>
          </a:bodyPr>
          <a:lstStyle/>
          <a:p>
            <a:r>
              <a:rPr lang="es-ES" sz="2400" b="1" dirty="0" smtClean="0"/>
              <a:t>Respuesta ejercicio </a:t>
            </a:r>
            <a:r>
              <a:rPr lang="es-ES" sz="2400" b="1" dirty="0"/>
              <a:t>3 | Función suma</a:t>
            </a:r>
          </a:p>
          <a:p>
            <a:endParaRPr lang="es-ES" sz="2400" dirty="0" smtClean="0"/>
          </a:p>
          <a:p>
            <a:pPr marL="285750" indent="-285750">
              <a:buFont typeface="Arial" pitchFamily="34" charset="0"/>
              <a:buChar char="•"/>
            </a:pPr>
            <a:r>
              <a:rPr lang="es-ES" dirty="0"/>
              <a:t>El código TypeScript sería así:</a:t>
            </a:r>
            <a:endParaRPr lang="es-ES" sz="2400" b="1" dirty="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813201725"/>
              </p:ext>
            </p:extLst>
          </p:nvPr>
        </p:nvGraphicFramePr>
        <p:xfrm>
          <a:off x="789014" y="3441112"/>
          <a:ext cx="10794926" cy="2393018"/>
        </p:xfrm>
        <a:graphic>
          <a:graphicData uri="http://schemas.openxmlformats.org/drawingml/2006/table">
            <a:tbl>
              <a:tblPr firstRow="1" bandRow="1">
                <a:tableStyleId>{5C22544A-7EE6-4342-B048-85BDC9FD1C3A}</a:tableStyleId>
              </a:tblPr>
              <a:tblGrid>
                <a:gridCol w="4980721"/>
                <a:gridCol w="5814205"/>
              </a:tblGrid>
              <a:tr h="533455">
                <a:tc>
                  <a:txBody>
                    <a:bodyPr/>
                    <a:lstStyle/>
                    <a:p>
                      <a:r>
                        <a:rPr lang="es-ES" dirty="0" smtClean="0"/>
                        <a:t>TSC</a:t>
                      </a:r>
                      <a:endParaRPr lang="es-AR" dirty="0"/>
                    </a:p>
                  </a:txBody>
                  <a:tcPr/>
                </a:tc>
                <a:tc>
                  <a:txBody>
                    <a:bodyPr/>
                    <a:lstStyle/>
                    <a:p>
                      <a:r>
                        <a:rPr lang="es-ES" dirty="0" smtClean="0"/>
                        <a:t>JS</a:t>
                      </a:r>
                      <a:endParaRPr lang="es-AR" dirty="0"/>
                    </a:p>
                  </a:txBody>
                  <a:tcPr/>
                </a:tc>
              </a:tr>
              <a:tr h="1859563">
                <a:tc>
                  <a:txBody>
                    <a:bodyPr/>
                    <a:lstStyle/>
                    <a:p>
                      <a:r>
                        <a:rPr lang="es-AR" sz="1867" b="0" i="0" u="none" strike="noStrike" cap="none" dirty="0" err="1" smtClean="0">
                          <a:solidFill>
                            <a:schemeClr val="dk1"/>
                          </a:solidFill>
                          <a:effectLst/>
                          <a:latin typeface="+mn-lt"/>
                          <a:ea typeface="+mn-ea"/>
                          <a:cs typeface="+mn-cs"/>
                          <a:sym typeface="Arial"/>
                        </a:rPr>
                        <a:t>let</a:t>
                      </a:r>
                      <a:r>
                        <a:rPr lang="es-AR" sz="1867" b="0" i="0" u="none" strike="noStrike" cap="none" dirty="0" smtClean="0">
                          <a:solidFill>
                            <a:schemeClr val="dk1"/>
                          </a:solidFill>
                          <a:effectLst/>
                          <a:latin typeface="+mn-lt"/>
                          <a:ea typeface="+mn-ea"/>
                          <a:cs typeface="+mn-cs"/>
                          <a:sym typeface="Arial"/>
                        </a:rPr>
                        <a:t> suma=(</a:t>
                      </a:r>
                      <a:r>
                        <a:rPr lang="es-AR" sz="1867" b="0" i="0" u="none" strike="noStrike" cap="none" dirty="0" err="1" smtClean="0">
                          <a:solidFill>
                            <a:schemeClr val="dk1"/>
                          </a:solidFill>
                          <a:effectLst/>
                          <a:latin typeface="+mn-lt"/>
                          <a:ea typeface="+mn-ea"/>
                          <a:cs typeface="+mn-cs"/>
                          <a:sym typeface="Arial"/>
                        </a:rPr>
                        <a:t>a:number,b:number</a:t>
                      </a:r>
                      <a:r>
                        <a:rPr lang="es-AR" sz="1867" b="0" i="0" u="none" strike="noStrike" cap="none" dirty="0" smtClean="0">
                          <a:solidFill>
                            <a:schemeClr val="dk1"/>
                          </a:solidFill>
                          <a:effectLst/>
                          <a:latin typeface="+mn-lt"/>
                          <a:ea typeface="+mn-ea"/>
                          <a:cs typeface="+mn-cs"/>
                          <a:sym typeface="Arial"/>
                        </a:rPr>
                        <a:t>)=&gt;(</a:t>
                      </a:r>
                      <a:r>
                        <a:rPr lang="es-AR" sz="1867" b="0" i="0" u="none" strike="noStrike" cap="none" dirty="0" err="1" smtClean="0">
                          <a:solidFill>
                            <a:schemeClr val="dk1"/>
                          </a:solidFill>
                          <a:effectLst/>
                          <a:latin typeface="+mn-lt"/>
                          <a:ea typeface="+mn-ea"/>
                          <a:cs typeface="+mn-cs"/>
                          <a:sym typeface="Arial"/>
                        </a:rPr>
                        <a:t>a+b</a:t>
                      </a:r>
                      <a:r>
                        <a:rPr lang="es-AR" sz="1867" b="0" i="0" u="none" strike="noStrike" cap="none" dirty="0" smtClean="0">
                          <a:solidFill>
                            <a:schemeClr val="dk1"/>
                          </a:solidFill>
                          <a:effectLst/>
                          <a:latin typeface="+mn-lt"/>
                          <a:ea typeface="+mn-ea"/>
                          <a:cs typeface="+mn-cs"/>
                          <a:sym typeface="Arial"/>
                        </a:rPr>
                        <a:t>);</a:t>
                      </a:r>
                      <a:endParaRPr lang="es-AR" sz="1867" b="0" i="0" u="none" strike="noStrike" cap="none" dirty="0">
                        <a:solidFill>
                          <a:schemeClr val="dk1"/>
                        </a:solidFill>
                        <a:effectLst/>
                        <a:latin typeface="+mn-lt"/>
                        <a:ea typeface="+mn-ea"/>
                        <a:cs typeface="+mn-cs"/>
                        <a:sym typeface="Arial"/>
                      </a:endParaRPr>
                    </a:p>
                  </a:txBody>
                  <a:tcPr anchor="ctr"/>
                </a:tc>
                <a:tc>
                  <a:txBody>
                    <a:bodyPr/>
                    <a:lstStyle/>
                    <a:p>
                      <a:r>
                        <a:rPr lang="en-US" sz="1867" b="1" i="0" u="none" strike="noStrike" cap="none" dirty="0" smtClean="0">
                          <a:solidFill>
                            <a:schemeClr val="dk1"/>
                          </a:solidFill>
                          <a:effectLst/>
                          <a:latin typeface="+mn-lt"/>
                          <a:ea typeface="+mn-ea"/>
                          <a:cs typeface="+mn-cs"/>
                          <a:sym typeface="Arial"/>
                        </a:rPr>
                        <a:t>function</a:t>
                      </a:r>
                      <a:r>
                        <a:rPr lang="en-US" dirty="0" smtClean="0"/>
                        <a:t> </a:t>
                      </a:r>
                      <a:r>
                        <a:rPr lang="en-US" dirty="0" err="1" smtClean="0"/>
                        <a:t>suma</a:t>
                      </a:r>
                      <a:r>
                        <a:rPr lang="en-US" sz="1867" b="0" i="0" u="none" strike="noStrike" cap="none" dirty="0" smtClean="0">
                          <a:solidFill>
                            <a:schemeClr val="dk1"/>
                          </a:solidFill>
                          <a:effectLst/>
                          <a:latin typeface="+mn-lt"/>
                          <a:ea typeface="+mn-ea"/>
                          <a:cs typeface="+mn-cs"/>
                          <a:sym typeface="Arial"/>
                        </a:rPr>
                        <a:t>(</a:t>
                      </a:r>
                      <a:r>
                        <a:rPr lang="en-US" dirty="0" smtClean="0"/>
                        <a:t> a</a:t>
                      </a:r>
                      <a:r>
                        <a:rPr lang="en-US" sz="1867" b="0" i="0" u="none" strike="noStrike" cap="none" dirty="0" smtClean="0">
                          <a:solidFill>
                            <a:schemeClr val="dk1"/>
                          </a:solidFill>
                          <a:effectLst/>
                          <a:latin typeface="+mn-lt"/>
                          <a:ea typeface="+mn-ea"/>
                          <a:cs typeface="+mn-cs"/>
                          <a:sym typeface="Arial"/>
                        </a:rPr>
                        <a:t>,</a:t>
                      </a:r>
                      <a:r>
                        <a:rPr lang="en-US" dirty="0" smtClean="0"/>
                        <a:t> b </a:t>
                      </a:r>
                      <a:r>
                        <a:rPr lang="en-US" sz="1867" b="0" i="0" u="none" strike="noStrike" cap="none" dirty="0" smtClean="0">
                          <a:solidFill>
                            <a:schemeClr val="dk1"/>
                          </a:solidFill>
                          <a:effectLst/>
                          <a:latin typeface="+mn-lt"/>
                          <a:ea typeface="+mn-ea"/>
                          <a:cs typeface="+mn-cs"/>
                          <a:sym typeface="Arial"/>
                        </a:rPr>
                        <a:t>) { </a:t>
                      </a:r>
                      <a:r>
                        <a:rPr lang="en-US" sz="1867" b="1" i="0" u="none" strike="noStrike" cap="none" dirty="0" smtClean="0">
                          <a:solidFill>
                            <a:schemeClr val="dk1"/>
                          </a:solidFill>
                          <a:effectLst/>
                          <a:latin typeface="+mn-lt"/>
                          <a:ea typeface="+mn-ea"/>
                          <a:cs typeface="+mn-cs"/>
                          <a:sym typeface="Arial"/>
                        </a:rPr>
                        <a:t>return</a:t>
                      </a:r>
                      <a:r>
                        <a:rPr lang="en-US" dirty="0" smtClean="0"/>
                        <a:t> </a:t>
                      </a:r>
                      <a:r>
                        <a:rPr lang="en-US" sz="1867" b="0" i="0" u="none" strike="noStrike" cap="none" dirty="0" smtClean="0">
                          <a:solidFill>
                            <a:schemeClr val="dk1"/>
                          </a:solidFill>
                          <a:effectLst/>
                          <a:latin typeface="+mn-lt"/>
                          <a:ea typeface="+mn-ea"/>
                          <a:cs typeface="+mn-cs"/>
                          <a:sym typeface="Arial"/>
                        </a:rPr>
                        <a:t>(</a:t>
                      </a:r>
                      <a:r>
                        <a:rPr lang="en-US" dirty="0" smtClean="0"/>
                        <a:t>a </a:t>
                      </a:r>
                      <a:r>
                        <a:rPr lang="en-US" sz="1867" b="0" i="0" u="none" strike="noStrike" cap="none" dirty="0" smtClean="0">
                          <a:solidFill>
                            <a:schemeClr val="dk1"/>
                          </a:solidFill>
                          <a:effectLst/>
                          <a:latin typeface="+mn-lt"/>
                          <a:ea typeface="+mn-ea"/>
                          <a:cs typeface="+mn-cs"/>
                          <a:sym typeface="Arial"/>
                        </a:rPr>
                        <a:t>+</a:t>
                      </a:r>
                      <a:r>
                        <a:rPr lang="en-US" dirty="0" smtClean="0"/>
                        <a:t> b</a:t>
                      </a:r>
                      <a:r>
                        <a:rPr lang="en-US" sz="1867" b="0" i="0" u="none" strike="noStrike" cap="none" dirty="0" smtClean="0">
                          <a:solidFill>
                            <a:schemeClr val="dk1"/>
                          </a:solidFill>
                          <a:effectLst/>
                          <a:latin typeface="+mn-lt"/>
                          <a:ea typeface="+mn-ea"/>
                          <a:cs typeface="+mn-cs"/>
                          <a:sym typeface="Arial"/>
                        </a:rPr>
                        <a:t>); }</a:t>
                      </a:r>
                    </a:p>
                    <a:p>
                      <a:endParaRPr lang="en-US" sz="1867" b="0" i="0" u="none" strike="noStrike" cap="none" dirty="0" smtClean="0">
                        <a:solidFill>
                          <a:schemeClr val="dk1"/>
                        </a:solidFill>
                        <a:effectLst/>
                        <a:latin typeface="+mn-lt"/>
                        <a:ea typeface="+mn-ea"/>
                        <a:cs typeface="+mn-cs"/>
                        <a:sym typeface="Arial"/>
                      </a:endParaRPr>
                    </a:p>
                    <a:p>
                      <a:r>
                        <a:rPr lang="en-US" sz="1867" b="0" i="0" u="none" strike="noStrike" cap="none" dirty="0" smtClean="0">
                          <a:solidFill>
                            <a:schemeClr val="dk1"/>
                          </a:solidFill>
                          <a:effectLst/>
                          <a:latin typeface="+mn-lt"/>
                          <a:ea typeface="+mn-ea"/>
                          <a:cs typeface="+mn-cs"/>
                          <a:sym typeface="Arial"/>
                        </a:rPr>
                        <a:t>O</a:t>
                      </a:r>
                    </a:p>
                    <a:p>
                      <a:endParaRPr lang="en-US" sz="1867" b="0" i="0" u="none" strike="noStrike" cap="none" dirty="0" smtClean="0">
                        <a:solidFill>
                          <a:schemeClr val="dk1"/>
                        </a:solidFill>
                        <a:effectLst/>
                        <a:latin typeface="+mn-lt"/>
                        <a:ea typeface="+mn-ea"/>
                        <a:cs typeface="+mn-cs"/>
                        <a:sym typeface="Arial"/>
                      </a:endParaRPr>
                    </a:p>
                    <a:p>
                      <a:r>
                        <a:rPr lang="en-US" sz="1867" b="0" i="0" u="none" strike="noStrike" cap="none" dirty="0" err="1" smtClean="0">
                          <a:solidFill>
                            <a:schemeClr val="dk1"/>
                          </a:solidFill>
                          <a:effectLst/>
                          <a:latin typeface="+mn-lt"/>
                          <a:ea typeface="+mn-ea"/>
                          <a:cs typeface="+mn-cs"/>
                          <a:sym typeface="Arial"/>
                        </a:rPr>
                        <a:t>var</a:t>
                      </a:r>
                      <a:r>
                        <a:rPr lang="en-US" sz="1867" b="0" i="0" u="none" strike="noStrike" cap="none" dirty="0" smtClean="0">
                          <a:solidFill>
                            <a:schemeClr val="dk1"/>
                          </a:solidFill>
                          <a:effectLst/>
                          <a:latin typeface="+mn-lt"/>
                          <a:ea typeface="+mn-ea"/>
                          <a:cs typeface="+mn-cs"/>
                          <a:sym typeface="Arial"/>
                        </a:rPr>
                        <a:t> </a:t>
                      </a:r>
                      <a:r>
                        <a:rPr lang="en-US" sz="1867" b="0" i="0" u="none" strike="noStrike" cap="none" dirty="0" err="1" smtClean="0">
                          <a:solidFill>
                            <a:schemeClr val="dk1"/>
                          </a:solidFill>
                          <a:effectLst/>
                          <a:latin typeface="+mn-lt"/>
                          <a:ea typeface="+mn-ea"/>
                          <a:cs typeface="+mn-cs"/>
                          <a:sym typeface="Arial"/>
                        </a:rPr>
                        <a:t>suma</a:t>
                      </a:r>
                      <a:r>
                        <a:rPr lang="en-US" sz="1867" b="0" i="0" u="none" strike="noStrike" cap="none" dirty="0" smtClean="0">
                          <a:solidFill>
                            <a:schemeClr val="dk1"/>
                          </a:solidFill>
                          <a:effectLst/>
                          <a:latin typeface="+mn-lt"/>
                          <a:ea typeface="+mn-ea"/>
                          <a:cs typeface="+mn-cs"/>
                          <a:sym typeface="Arial"/>
                        </a:rPr>
                        <a:t> = function (a, b) { return (a + b); };</a:t>
                      </a:r>
                    </a:p>
                    <a:p>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283252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Clases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084474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3"/>
            <a:ext cx="11131990" cy="3103809"/>
          </a:xfrm>
          <a:prstGeom prst="rect">
            <a:avLst/>
          </a:prstGeom>
          <a:noFill/>
          <a:ln>
            <a:noFill/>
          </a:ln>
        </p:spPr>
        <p:txBody>
          <a:bodyPr spcFirstLastPara="1" wrap="square" lIns="121900" tIns="121900" rIns="121900" bIns="121900" anchor="ctr" anchorCtr="0">
            <a:noAutofit/>
          </a:bodyPr>
          <a:lstStyle/>
          <a:p>
            <a:r>
              <a:rPr lang="es-AR" sz="2400" b="1" dirty="0" smtClean="0"/>
              <a:t>Definición </a:t>
            </a:r>
            <a:r>
              <a:rPr lang="es-AR" sz="2400" b="1" dirty="0"/>
              <a:t>| Clases</a:t>
            </a:r>
          </a:p>
          <a:p>
            <a:endParaRPr lang="es-ES" sz="2400" dirty="0" smtClean="0"/>
          </a:p>
          <a:p>
            <a:pPr marL="285750" indent="-285750">
              <a:buFont typeface="Arial" pitchFamily="34" charset="0"/>
              <a:buChar char="•"/>
            </a:pPr>
            <a:r>
              <a:rPr lang="es-ES" dirty="0"/>
              <a:t> </a:t>
            </a:r>
            <a:r>
              <a:rPr lang="es-ES" dirty="0" smtClean="0"/>
              <a:t>Una</a:t>
            </a:r>
            <a:r>
              <a:rPr lang="es-ES" dirty="0"/>
              <a:t> </a:t>
            </a:r>
            <a:r>
              <a:rPr lang="es-ES" b="1" dirty="0"/>
              <a:t>clase</a:t>
            </a:r>
            <a:r>
              <a:rPr lang="es-ES" dirty="0"/>
              <a:t> es una plantilla para la creación de objetos de datos según un modelo </a:t>
            </a:r>
            <a:r>
              <a:rPr lang="es-ES" dirty="0" smtClean="0"/>
              <a:t>predefinido.</a:t>
            </a:r>
          </a:p>
          <a:p>
            <a:pPr marL="285750" indent="-285750">
              <a:buFont typeface="Arial" pitchFamily="34" charset="0"/>
              <a:buChar char="•"/>
            </a:pPr>
            <a:endParaRPr lang="es-ES" dirty="0" smtClean="0"/>
          </a:p>
          <a:p>
            <a:pPr marL="285750" indent="-285750">
              <a:buFont typeface="Arial" pitchFamily="34" charset="0"/>
              <a:buChar char="•"/>
            </a:pPr>
            <a:r>
              <a:rPr lang="es-AR" dirty="0"/>
              <a:t>Las </a:t>
            </a:r>
            <a:r>
              <a:rPr lang="es-AR" b="1" dirty="0"/>
              <a:t>clases</a:t>
            </a:r>
            <a:r>
              <a:rPr lang="es-AR" dirty="0"/>
              <a:t> se utilizan para representar entidades o </a:t>
            </a:r>
            <a:r>
              <a:rPr lang="es-AR" dirty="0" smtClean="0"/>
              <a:t>conceptos.</a:t>
            </a:r>
          </a:p>
          <a:p>
            <a:pPr marL="285750" indent="-285750">
              <a:buFont typeface="Arial" pitchFamily="34" charset="0"/>
              <a:buChar char="•"/>
            </a:pPr>
            <a:endParaRPr lang="es-ES" dirty="0" smtClean="0"/>
          </a:p>
          <a:p>
            <a:pPr marL="285750" indent="-285750">
              <a:buFont typeface="Arial" pitchFamily="34" charset="0"/>
              <a:buChar char="•"/>
            </a:pPr>
            <a:r>
              <a:rPr lang="es-ES" dirty="0" smtClean="0"/>
              <a:t>La</a:t>
            </a:r>
            <a:r>
              <a:rPr lang="es-ES" dirty="0"/>
              <a:t> </a:t>
            </a:r>
            <a:r>
              <a:rPr lang="es-ES" b="1" dirty="0"/>
              <a:t>programación</a:t>
            </a:r>
            <a:r>
              <a:rPr lang="es-ES" dirty="0"/>
              <a:t> orientada a objetos es la base principal para los tipos de objetos.</a:t>
            </a:r>
            <a:endParaRPr lang="es-ES" dirty="0" smtClean="0"/>
          </a:p>
          <a:p>
            <a:pPr marL="285750" indent="-285750">
              <a:buFont typeface="Arial" pitchFamily="34" charset="0"/>
              <a:buChar char="•"/>
            </a:pPr>
            <a:endParaRPr lang="es-ES" dirty="0"/>
          </a:p>
          <a:p>
            <a:endParaRPr lang="es-MX" sz="2400" b="1" dirty="0">
              <a:effectLst/>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978065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31831"/>
            <a:ext cx="11131990" cy="4481847"/>
          </a:xfrm>
          <a:prstGeom prst="rect">
            <a:avLst/>
          </a:prstGeom>
          <a:noFill/>
          <a:ln>
            <a:noFill/>
          </a:ln>
        </p:spPr>
        <p:txBody>
          <a:bodyPr spcFirstLastPara="1" wrap="square" lIns="121900" tIns="121900" rIns="121900" bIns="121900" anchor="ctr" anchorCtr="0">
            <a:noAutofit/>
          </a:bodyPr>
          <a:lstStyle/>
          <a:p>
            <a:r>
              <a:rPr lang="es-AR" sz="2400" b="1" dirty="0"/>
              <a:t>Ejercicio </a:t>
            </a:r>
            <a:r>
              <a:rPr lang="es-AR" sz="2400" b="1" dirty="0" smtClean="0"/>
              <a:t>4 </a:t>
            </a:r>
            <a:r>
              <a:rPr lang="es-AR" sz="2400" b="1" dirty="0"/>
              <a:t>| Clases</a:t>
            </a:r>
          </a:p>
          <a:p>
            <a:endParaRPr lang="es-ES" sz="2400" dirty="0" smtClean="0"/>
          </a:p>
          <a:p>
            <a:pPr marL="285750" indent="-285750">
              <a:buFont typeface="Arial" pitchFamily="34" charset="0"/>
              <a:buChar char="•"/>
            </a:pPr>
            <a:r>
              <a:rPr lang="es-ES" dirty="0"/>
              <a:t> </a:t>
            </a:r>
            <a:r>
              <a:rPr lang="es-ES" dirty="0" smtClean="0"/>
              <a:t>Una</a:t>
            </a:r>
            <a:r>
              <a:rPr lang="es-ES" dirty="0"/>
              <a:t> </a:t>
            </a:r>
            <a:r>
              <a:rPr lang="es-ES" b="1" dirty="0"/>
              <a:t>clase</a:t>
            </a:r>
            <a:r>
              <a:rPr lang="es-ES" dirty="0"/>
              <a:t> es una plantilla para la creación de objetos de datos según un modelo </a:t>
            </a:r>
            <a:r>
              <a:rPr lang="es-ES" dirty="0" smtClean="0"/>
              <a:t>predefinido</a:t>
            </a:r>
          </a:p>
          <a:p>
            <a:pPr marL="285750" indent="-285750">
              <a:buFont typeface="Arial" pitchFamily="34" charset="0"/>
              <a:buChar char="•"/>
            </a:pPr>
            <a:endParaRPr lang="es-ES" dirty="0"/>
          </a:p>
          <a:p>
            <a:pPr marL="285750" indent="-285750">
              <a:buFont typeface="Arial" pitchFamily="34" charset="0"/>
              <a:buChar char="•"/>
            </a:pPr>
            <a:r>
              <a:rPr lang="es-ES" dirty="0" smtClean="0"/>
              <a:t>Ahora </a:t>
            </a:r>
            <a:r>
              <a:rPr lang="es-ES" dirty="0"/>
              <a:t>en TypeScript vamos a crear la clase Rombo, la cual debe tener dos </a:t>
            </a:r>
            <a:r>
              <a:rPr lang="es-ES" dirty="0" smtClean="0"/>
              <a:t>propiedades:</a:t>
            </a:r>
          </a:p>
          <a:p>
            <a:pPr marL="285750" indent="-285750">
              <a:buFont typeface="Arial" pitchFamily="34" charset="0"/>
              <a:buChar char="•"/>
            </a:pPr>
            <a:endParaRPr lang="es-ES" dirty="0" smtClean="0"/>
          </a:p>
          <a:p>
            <a:pPr marL="285750" indent="-285750">
              <a:buFont typeface="Arial" pitchFamily="34" charset="0"/>
              <a:buChar char="•"/>
            </a:pPr>
            <a:r>
              <a:rPr lang="es-ES" dirty="0" err="1" smtClean="0"/>
              <a:t>DiagonalVertical</a:t>
            </a:r>
            <a:r>
              <a:rPr lang="es-ES" dirty="0" smtClean="0"/>
              <a:t> </a:t>
            </a:r>
            <a:r>
              <a:rPr lang="es-ES" dirty="0"/>
              <a:t>y </a:t>
            </a:r>
            <a:r>
              <a:rPr lang="es-ES" dirty="0" err="1" smtClean="0"/>
              <a:t>DiagonalHorizontal</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Le </a:t>
            </a:r>
            <a:r>
              <a:rPr lang="es-ES" dirty="0"/>
              <a:t>añadiremos un constructor al que le pasaremos los valores anteriores cuando instanciemos el </a:t>
            </a:r>
            <a:r>
              <a:rPr lang="es-ES" dirty="0" smtClean="0"/>
              <a:t>objeto.</a:t>
            </a:r>
            <a:endParaRPr lang="es-ES" dirty="0"/>
          </a:p>
          <a:p>
            <a:pPr marL="285750" indent="-285750">
              <a:buFont typeface="Arial" pitchFamily="34" charset="0"/>
              <a:buChar char="•"/>
            </a:pPr>
            <a:endParaRPr lang="es-ES" dirty="0" smtClean="0"/>
          </a:p>
          <a:p>
            <a:pPr marL="285750" indent="-285750">
              <a:buFont typeface="Arial" pitchFamily="34" charset="0"/>
              <a:buChar char="•"/>
            </a:pPr>
            <a:r>
              <a:rPr lang="es-ES" dirty="0" smtClean="0"/>
              <a:t>También </a:t>
            </a:r>
            <a:r>
              <a:rPr lang="es-ES" dirty="0"/>
              <a:t>debe de tener un método que calcule el </a:t>
            </a:r>
            <a:r>
              <a:rPr lang="es-ES" dirty="0" smtClean="0"/>
              <a:t>área, </a:t>
            </a:r>
            <a:r>
              <a:rPr lang="es-ES" dirty="0"/>
              <a:t>que será la multiplicación de </a:t>
            </a:r>
            <a:endParaRPr lang="es-ES" dirty="0" smtClean="0"/>
          </a:p>
          <a:p>
            <a:r>
              <a:rPr lang="es-ES" dirty="0"/>
              <a:t>	</a:t>
            </a:r>
            <a:r>
              <a:rPr lang="es-ES" dirty="0" smtClean="0"/>
              <a:t>		</a:t>
            </a:r>
          </a:p>
          <a:p>
            <a:r>
              <a:rPr lang="es-ES" dirty="0"/>
              <a:t>	</a:t>
            </a:r>
            <a:r>
              <a:rPr lang="es-ES" dirty="0" smtClean="0"/>
              <a:t>		</a:t>
            </a:r>
            <a:r>
              <a:rPr lang="es-ES" dirty="0" err="1" smtClean="0"/>
              <a:t>DiagonalVertical</a:t>
            </a:r>
            <a:r>
              <a:rPr lang="es-ES" dirty="0" smtClean="0"/>
              <a:t> </a:t>
            </a:r>
            <a:r>
              <a:rPr lang="es-ES" dirty="0"/>
              <a:t>* </a:t>
            </a:r>
            <a:r>
              <a:rPr lang="es-ES" dirty="0" err="1" smtClean="0"/>
              <a:t>DiagonalHorizontal</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Este </a:t>
            </a:r>
            <a:r>
              <a:rPr lang="es-ES" dirty="0"/>
              <a:t>método devolverá un número.</a:t>
            </a:r>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727467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sp>
        <p:nvSpPr>
          <p:cNvPr id="4" name="3 Rectángulo"/>
          <p:cNvSpPr/>
          <p:nvPr/>
        </p:nvSpPr>
        <p:spPr>
          <a:xfrm>
            <a:off x="562027" y="6035346"/>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1507160" y="5199858"/>
            <a:ext cx="321972" cy="8354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3744974" y="6073373"/>
            <a:ext cx="13293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733" y="3215737"/>
            <a:ext cx="6704326" cy="353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02" y="1867453"/>
            <a:ext cx="581025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5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914401" y="2638597"/>
            <a:ext cx="8675266" cy="4168224"/>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Instalación y Configuración de TypeScript</a:t>
            </a:r>
          </a:p>
          <a:p>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windows 10)</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113" y="1926487"/>
            <a:ext cx="3983238" cy="126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0963" y="5574611"/>
            <a:ext cx="3648388" cy="94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7819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88536" y="1906072"/>
            <a:ext cx="11131990" cy="2508585"/>
          </a:xfrm>
          <a:prstGeom prst="rect">
            <a:avLst/>
          </a:prstGeom>
          <a:noFill/>
          <a:ln>
            <a:noFill/>
          </a:ln>
        </p:spPr>
        <p:txBody>
          <a:bodyPr spcFirstLastPara="1" wrap="square" lIns="121900" tIns="121900" rIns="121900" bIns="121900" anchor="ctr" anchorCtr="0">
            <a:noAutofit/>
          </a:bodyPr>
          <a:lstStyle/>
          <a:p>
            <a:r>
              <a:rPr lang="es-AR" sz="2400" b="1" dirty="0" smtClean="0"/>
              <a:t>Respuesta ejercicio </a:t>
            </a:r>
            <a:r>
              <a:rPr lang="es-AR" sz="2400" b="1" dirty="0"/>
              <a:t>4 | Clases</a:t>
            </a:r>
          </a:p>
          <a:p>
            <a:endParaRPr lang="es-ES" sz="2400" dirty="0" smtClean="0"/>
          </a:p>
          <a:p>
            <a:pPr marL="285750" indent="-285750">
              <a:buFont typeface="Arial" pitchFamily="34" charset="0"/>
              <a:buChar char="•"/>
            </a:pPr>
            <a:r>
              <a:rPr lang="es-ES" dirty="0"/>
              <a:t>El código </a:t>
            </a:r>
            <a:endParaRPr lang="es-ES" dirty="0" smtClean="0"/>
          </a:p>
          <a:p>
            <a:r>
              <a:rPr lang="es-ES" dirty="0" smtClean="0"/>
              <a:t>TypeScript </a:t>
            </a:r>
          </a:p>
          <a:p>
            <a:r>
              <a:rPr lang="es-ES" dirty="0" smtClean="0"/>
              <a:t>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830295330"/>
              </p:ext>
            </p:extLst>
          </p:nvPr>
        </p:nvGraphicFramePr>
        <p:xfrm>
          <a:off x="1712890" y="2471653"/>
          <a:ext cx="10290220" cy="4183088"/>
        </p:xfrm>
        <a:graphic>
          <a:graphicData uri="http://schemas.openxmlformats.org/drawingml/2006/table">
            <a:tbl>
              <a:tblPr firstRow="1" bandRow="1">
                <a:tableStyleId>{5C22544A-7EE6-4342-B048-85BDC9FD1C3A}</a:tableStyleId>
              </a:tblPr>
              <a:tblGrid>
                <a:gridCol w="5512158"/>
                <a:gridCol w="4778062"/>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err="1" smtClean="0">
                          <a:solidFill>
                            <a:schemeClr val="dk1"/>
                          </a:solidFill>
                          <a:effectLst/>
                          <a:latin typeface="+mn-lt"/>
                          <a:ea typeface="+mn-ea"/>
                          <a:cs typeface="+mn-cs"/>
                          <a:sym typeface="Arial"/>
                        </a:rPr>
                        <a:t>class</a:t>
                      </a:r>
                      <a:r>
                        <a:rPr lang="es-AR" sz="1600" b="0" i="0" u="none" strike="noStrike" cap="none" dirty="0" smtClean="0">
                          <a:solidFill>
                            <a:schemeClr val="dk1"/>
                          </a:solidFill>
                          <a:effectLst/>
                          <a:latin typeface="+mn-lt"/>
                          <a:ea typeface="+mn-ea"/>
                          <a:cs typeface="+mn-cs"/>
                          <a:sym typeface="Arial"/>
                        </a:rPr>
                        <a:t> Rombo {</a:t>
                      </a:r>
                    </a:p>
                    <a:p>
                      <a:r>
                        <a:rPr lang="es-AR" sz="1600" b="0" i="0" u="none" strike="noStrike" cap="none" dirty="0" smtClean="0">
                          <a:solidFill>
                            <a:schemeClr val="dk1"/>
                          </a:solidFill>
                          <a:effectLst/>
                          <a:latin typeface="+mn-lt"/>
                          <a:ea typeface="+mn-ea"/>
                          <a:cs typeface="+mn-cs"/>
                          <a:sym typeface="Arial"/>
                        </a:rPr>
                        <a:t>    //Propiedad</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Metodos</a:t>
                      </a:r>
                      <a:endParaRPr lang="es-AR" sz="1600" b="0" i="0" u="none" strike="noStrike" cap="none" dirty="0" smtClean="0">
                        <a:solidFill>
                          <a:schemeClr val="dk1"/>
                        </a:solidFill>
                        <a:effectLst/>
                        <a:latin typeface="+mn-lt"/>
                        <a:ea typeface="+mn-ea"/>
                        <a:cs typeface="+mn-cs"/>
                        <a:sym typeface="Arial"/>
                      </a:endParaRP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CalcularArea</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constructor (</a:t>
                      </a:r>
                      <a:r>
                        <a:rPr lang="es-AR" sz="1600" b="0" i="0" u="none" strike="noStrike" cap="none" dirty="0" err="1" smtClean="0">
                          <a:solidFill>
                            <a:schemeClr val="dk1"/>
                          </a:solidFill>
                          <a:effectLst/>
                          <a:latin typeface="+mn-lt"/>
                          <a:ea typeface="+mn-ea"/>
                          <a:cs typeface="+mn-cs"/>
                          <a:sym typeface="Arial"/>
                        </a:rPr>
                        <a:t>diagonalVertical:number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Rombo = /** @</a:t>
                      </a:r>
                      <a:r>
                        <a:rPr lang="es-AR" sz="1600" b="0" i="0" u="none" strike="noStrike" cap="none" dirty="0" err="1" smtClean="0">
                          <a:solidFill>
                            <a:schemeClr val="dk1"/>
                          </a:solidFill>
                          <a:effectLst/>
                          <a:latin typeface="+mn-lt"/>
                          <a:ea typeface="+mn-ea"/>
                          <a:cs typeface="+mn-cs"/>
                          <a:sym typeface="Arial"/>
                        </a:rPr>
                        <a:t>class</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Rombo(</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Metodos</a:t>
                      </a:r>
                      <a:endParaRPr lang="es-AR" sz="1600" b="0" i="0" u="none" strike="noStrike" cap="none" dirty="0" smtClean="0">
                        <a:solidFill>
                          <a:schemeClr val="dk1"/>
                        </a:solidFill>
                        <a:effectLst/>
                        <a:latin typeface="+mn-lt"/>
                        <a:ea typeface="+mn-ea"/>
                        <a:cs typeface="+mn-cs"/>
                        <a:sym typeface="Arial"/>
                      </a:endParaRP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Rombo.prototype.CalcularArea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Rombo;</a:t>
                      </a:r>
                    </a:p>
                    <a:p>
                      <a:r>
                        <a:rPr lang="es-AR" sz="1600" b="0" i="0" u="none" strike="noStrike" cap="none" dirty="0" smtClean="0">
                          <a:solidFill>
                            <a:schemeClr val="dk1"/>
                          </a:solidFill>
                          <a:effectLst/>
                          <a:latin typeface="+mn-lt"/>
                          <a:ea typeface="+mn-ea"/>
                          <a:cs typeface="+mn-cs"/>
                          <a:sym typeface="Arial"/>
                        </a:rPr>
                        <a:t>}());</a:t>
                      </a:r>
                    </a:p>
                  </a:txBody>
                  <a:tcPr/>
                </a:tc>
              </a:tr>
            </a:tbl>
          </a:graphicData>
        </a:graphic>
      </p:graphicFrame>
    </p:spTree>
    <p:extLst>
      <p:ext uri="{BB962C8B-B14F-4D97-AF65-F5344CB8AC3E}">
        <p14:creationId xmlns:p14="http://schemas.microsoft.com/office/powerpoint/2010/main" val="17459840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708338" y="2022493"/>
            <a:ext cx="10740980"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Clases y Controles HTML5</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493816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31831"/>
            <a:ext cx="11131990" cy="4481847"/>
          </a:xfrm>
          <a:prstGeom prst="rect">
            <a:avLst/>
          </a:prstGeom>
          <a:noFill/>
          <a:ln>
            <a:noFill/>
          </a:ln>
        </p:spPr>
        <p:txBody>
          <a:bodyPr spcFirstLastPara="1" wrap="square" lIns="121900" tIns="121900" rIns="121900" bIns="121900" anchor="ctr" anchorCtr="0">
            <a:noAutofit/>
          </a:bodyPr>
          <a:lstStyle/>
          <a:p>
            <a:r>
              <a:rPr lang="es-AR" sz="2400" b="1" dirty="0"/>
              <a:t>Ejercicio </a:t>
            </a:r>
            <a:r>
              <a:rPr lang="es-AR" sz="2400" b="1" dirty="0" smtClean="0"/>
              <a:t>5 </a:t>
            </a:r>
            <a:r>
              <a:rPr lang="es-AR" sz="2400" b="1" dirty="0"/>
              <a:t>| </a:t>
            </a:r>
            <a:r>
              <a:rPr lang="es-AR" sz="2400" b="1" dirty="0" smtClean="0"/>
              <a:t>Procesar datos obtenidos de controles HTML</a:t>
            </a:r>
          </a:p>
          <a:p>
            <a:endParaRPr lang="es-AR" sz="2400" b="1" dirty="0"/>
          </a:p>
          <a:p>
            <a:pPr marL="285750" indent="-285750">
              <a:buFont typeface="Arial" pitchFamily="34" charset="0"/>
              <a:buChar char="•"/>
            </a:pPr>
            <a:r>
              <a:rPr lang="es-ES" dirty="0" smtClean="0"/>
              <a:t>Utilizando la anterior </a:t>
            </a:r>
            <a:r>
              <a:rPr lang="es-ES" b="1" dirty="0" smtClean="0"/>
              <a:t>clase</a:t>
            </a:r>
            <a:r>
              <a:rPr lang="es-ES" dirty="0"/>
              <a:t> </a:t>
            </a:r>
            <a:r>
              <a:rPr lang="es-ES" dirty="0" smtClean="0"/>
              <a:t>genere los métodos necesarios para recuperar los datos de dos controles de tipo </a:t>
            </a:r>
            <a:r>
              <a:rPr lang="es-ES" dirty="0" err="1" smtClean="0"/>
              <a:t>input:text</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Lo datos deben de ser recuperados y procesados por una función llamada </a:t>
            </a:r>
            <a:r>
              <a:rPr lang="es-ES" b="1" dirty="0" smtClean="0"/>
              <a:t>CalcularArearRombo1</a:t>
            </a:r>
            <a:r>
              <a:rPr lang="es-ES" dirty="0" smtClean="0"/>
              <a:t> que deberá </a:t>
            </a:r>
            <a:r>
              <a:rPr lang="es-ES" b="1" dirty="0" smtClean="0"/>
              <a:t>de instanciar/crear la clase Rombo de forma tradicional </a:t>
            </a:r>
            <a:r>
              <a:rPr lang="es-ES" dirty="0" smtClean="0"/>
              <a:t>y posteriormente debe de procesar los datos obtenidos y mostrar el resultado en un control </a:t>
            </a:r>
            <a:r>
              <a:rPr lang="es-ES" dirty="0" err="1" smtClean="0"/>
              <a:t>label</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a:t>Lo datos deben de ser recuperados y procesados por una función llamada </a:t>
            </a:r>
            <a:r>
              <a:rPr lang="es-ES" b="1" dirty="0" smtClean="0"/>
              <a:t>CalcularArearRombo2</a:t>
            </a:r>
            <a:r>
              <a:rPr lang="es-ES" dirty="0" smtClean="0"/>
              <a:t> </a:t>
            </a:r>
            <a:r>
              <a:rPr lang="es-ES" dirty="0"/>
              <a:t>que deberá </a:t>
            </a:r>
            <a:r>
              <a:rPr lang="es-ES" b="1" dirty="0"/>
              <a:t>de instanciar/crear la clase Rombo de forma </a:t>
            </a:r>
            <a:r>
              <a:rPr lang="es-ES" b="1" dirty="0" smtClean="0"/>
              <a:t>inferida </a:t>
            </a:r>
            <a:r>
              <a:rPr lang="es-ES" dirty="0" smtClean="0"/>
              <a:t>y posteriormente </a:t>
            </a:r>
            <a:r>
              <a:rPr lang="es-ES" dirty="0"/>
              <a:t>debe de procesar los datos obtenidos y mostrar el resultado en un control </a:t>
            </a:r>
            <a:r>
              <a:rPr lang="es-ES" dirty="0" err="1"/>
              <a:t>label</a:t>
            </a:r>
            <a:r>
              <a:rPr lang="es-ES" dirty="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Todo el procesamiento debe de ser gestionado desde TypeScript.</a:t>
            </a:r>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8327900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88535" y="1906072"/>
            <a:ext cx="11801695"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tradicional</a:t>
            </a:r>
            <a:endParaRPr lang="es-AR" sz="2400" b="1" dirty="0"/>
          </a:p>
          <a:p>
            <a:endParaRPr lang="es-ES" sz="2400" dirty="0" smtClean="0"/>
          </a:p>
          <a:p>
            <a:pPr marL="285750" indent="-285750">
              <a:buFont typeface="Arial" pitchFamily="34" charset="0"/>
              <a:buChar char="•"/>
            </a:pPr>
            <a:r>
              <a:rPr lang="es-ES" dirty="0"/>
              <a:t>El código </a:t>
            </a:r>
            <a:endParaRPr lang="es-ES" dirty="0" smtClean="0"/>
          </a:p>
          <a:p>
            <a:r>
              <a:rPr lang="es-ES" dirty="0" smtClean="0"/>
              <a:t>TypeScript </a:t>
            </a:r>
          </a:p>
          <a:p>
            <a:r>
              <a:rPr lang="es-ES" dirty="0" smtClean="0"/>
              <a:t>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221330179"/>
              </p:ext>
            </p:extLst>
          </p:nvPr>
        </p:nvGraphicFramePr>
        <p:xfrm>
          <a:off x="1712890" y="2471653"/>
          <a:ext cx="10290220" cy="3695408"/>
        </p:xfrm>
        <a:graphic>
          <a:graphicData uri="http://schemas.openxmlformats.org/drawingml/2006/table">
            <a:tbl>
              <a:tblPr firstRow="1" bandRow="1">
                <a:tableStyleId>{5C22544A-7EE6-4342-B048-85BDC9FD1C3A}</a:tableStyleId>
              </a:tblPr>
              <a:tblGrid>
                <a:gridCol w="2653048"/>
                <a:gridCol w="7637172"/>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pPr algn="ctr"/>
                      <a:r>
                        <a:rPr lang="es-ES" sz="9600" b="1" i="0" u="none" strike="noStrike" cap="none" dirty="0" smtClean="0">
                          <a:solidFill>
                            <a:schemeClr val="dk1"/>
                          </a:solidFill>
                          <a:effectLst/>
                          <a:latin typeface="+mn-lt"/>
                          <a:ea typeface="+mn-ea"/>
                          <a:cs typeface="+mn-cs"/>
                          <a:sym typeface="Arial"/>
                        </a:rPr>
                        <a:t>?</a:t>
                      </a:r>
                      <a:endParaRPr lang="es-AR" sz="9600" b="1" i="0" u="none" strike="noStrike" cap="none" dirty="0">
                        <a:solidFill>
                          <a:schemeClr val="dk1"/>
                        </a:solidFill>
                        <a:effectLst/>
                        <a:latin typeface="+mn-lt"/>
                        <a:ea typeface="+mn-ea"/>
                        <a:cs typeface="+mn-cs"/>
                        <a:sym typeface="Arial"/>
                      </a:endParaRP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DeterminarAreaRombo1()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 Así, indicando el tipo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p>
                  </a:txBody>
                  <a:tcPr/>
                </a:tc>
              </a:tr>
            </a:tbl>
          </a:graphicData>
        </a:graphic>
      </p:graphicFrame>
    </p:spTree>
    <p:extLst>
      <p:ext uri="{BB962C8B-B14F-4D97-AF65-F5344CB8AC3E}">
        <p14:creationId xmlns:p14="http://schemas.microsoft.com/office/powerpoint/2010/main" val="36695446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88536" y="1906071"/>
            <a:ext cx="11131990" cy="1803043"/>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HTML</a:t>
            </a:r>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486640229"/>
              </p:ext>
            </p:extLst>
          </p:nvPr>
        </p:nvGraphicFramePr>
        <p:xfrm>
          <a:off x="188713" y="2942808"/>
          <a:ext cx="11814574" cy="3451568"/>
        </p:xfrm>
        <a:graphic>
          <a:graphicData uri="http://schemas.openxmlformats.org/drawingml/2006/table">
            <a:tbl>
              <a:tblPr firstRow="1" bandRow="1">
                <a:tableStyleId>{5C22544A-7EE6-4342-B048-85BDC9FD1C3A}</a:tableStyleId>
              </a:tblPr>
              <a:tblGrid>
                <a:gridCol w="5169075"/>
                <a:gridCol w="6645499"/>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DeterminarAreaRombo1()</a:t>
                      </a:r>
                    </a:p>
                    <a:p>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va: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DeterminarAreaRombo1()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txBody>
                  <a:tcPr/>
                </a:tc>
              </a:tr>
            </a:tbl>
          </a:graphicData>
        </a:graphic>
      </p:graphicFrame>
    </p:spTree>
    <p:extLst>
      <p:ext uri="{BB962C8B-B14F-4D97-AF65-F5344CB8AC3E}">
        <p14:creationId xmlns:p14="http://schemas.microsoft.com/office/powerpoint/2010/main" val="27928412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88536" y="1906071"/>
            <a:ext cx="11131990" cy="1803043"/>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HTML</a:t>
            </a:r>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694174161"/>
              </p:ext>
            </p:extLst>
          </p:nvPr>
        </p:nvGraphicFramePr>
        <p:xfrm>
          <a:off x="562027" y="3017301"/>
          <a:ext cx="11441259" cy="3695408"/>
        </p:xfrm>
        <a:graphic>
          <a:graphicData uri="http://schemas.openxmlformats.org/drawingml/2006/table">
            <a:tbl>
              <a:tblPr firstRow="1" bandRow="1">
                <a:tableStyleId>{5C22544A-7EE6-4342-B048-85BDC9FD1C3A}</a:tableStyleId>
              </a:tblPr>
              <a:tblGrid>
                <a:gridCol w="5205123"/>
                <a:gridCol w="6236136"/>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smtClean="0">
                          <a:solidFill>
                            <a:schemeClr val="dk1"/>
                          </a:solidFill>
                          <a:effectLst/>
                          <a:latin typeface="+mn-lt"/>
                          <a:ea typeface="+mn-ea"/>
                          <a:cs typeface="+mn-cs"/>
                          <a:sym typeface="Arial"/>
                        </a:rPr>
                        <a:t>    // Así, indicando el tipo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Rombo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smtClean="0">
                          <a:solidFill>
                            <a:schemeClr val="dk1"/>
                          </a:solidFill>
                          <a:effectLst/>
                          <a:latin typeface="+mn-lt"/>
                          <a:ea typeface="+mn-ea"/>
                          <a:cs typeface="+mn-cs"/>
                          <a:sym typeface="Arial"/>
                        </a:rPr>
                        <a:t>    // Así, indicando el tipo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p>
                  </a:txBody>
                  <a:tcPr/>
                </a:tc>
              </a:tr>
            </a:tbl>
          </a:graphicData>
        </a:graphic>
      </p:graphicFrame>
    </p:spTree>
    <p:extLst>
      <p:ext uri="{BB962C8B-B14F-4D97-AF65-F5344CB8AC3E}">
        <p14:creationId xmlns:p14="http://schemas.microsoft.com/office/powerpoint/2010/main" val="2746524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88536" y="1906072"/>
            <a:ext cx="11788816"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por inferencia</a:t>
            </a:r>
            <a:endParaRPr lang="es-AR" sz="2400" b="1" dirty="0"/>
          </a:p>
          <a:p>
            <a:endParaRPr lang="es-ES" sz="2400" dirty="0" smtClean="0"/>
          </a:p>
          <a:p>
            <a:pPr marL="285750" indent="-285750">
              <a:buFont typeface="Arial" pitchFamily="34" charset="0"/>
              <a:buChar char="•"/>
            </a:pPr>
            <a:r>
              <a:rPr lang="es-ES" dirty="0"/>
              <a:t>El código </a:t>
            </a:r>
            <a:endParaRPr lang="es-ES" dirty="0" smtClean="0"/>
          </a:p>
          <a:p>
            <a:r>
              <a:rPr lang="es-ES" dirty="0" smtClean="0"/>
              <a:t>TypeScript </a:t>
            </a:r>
          </a:p>
          <a:p>
            <a:r>
              <a:rPr lang="es-ES" dirty="0" smtClean="0"/>
              <a:t>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775094571"/>
              </p:ext>
            </p:extLst>
          </p:nvPr>
        </p:nvGraphicFramePr>
        <p:xfrm>
          <a:off x="1687132" y="2533243"/>
          <a:ext cx="10290220" cy="4183088"/>
        </p:xfrm>
        <a:graphic>
          <a:graphicData uri="http://schemas.openxmlformats.org/drawingml/2006/table">
            <a:tbl>
              <a:tblPr firstRow="1" bandRow="1">
                <a:tableStyleId>{5C22544A-7EE6-4342-B048-85BDC9FD1C3A}</a:tableStyleId>
              </a:tblPr>
              <a:tblGrid>
                <a:gridCol w="4185634"/>
                <a:gridCol w="6104586"/>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pPr algn="ctr"/>
                      <a:r>
                        <a:rPr lang="es-ES" sz="9600" b="1" i="0" u="none" strike="noStrike" cap="none" dirty="0" smtClean="0">
                          <a:solidFill>
                            <a:schemeClr val="dk1"/>
                          </a:solidFill>
                          <a:effectLst/>
                          <a:latin typeface="+mn-lt"/>
                          <a:ea typeface="+mn-ea"/>
                          <a:cs typeface="+mn-cs"/>
                          <a:sym typeface="Arial"/>
                        </a:rPr>
                        <a:t>?</a:t>
                      </a:r>
                      <a:endParaRPr lang="es-AR" sz="9600" b="1" i="0" u="none" strike="noStrike" cap="none" dirty="0">
                        <a:solidFill>
                          <a:schemeClr val="dk1"/>
                        </a:solidFill>
                        <a:effectLst/>
                        <a:latin typeface="+mn-lt"/>
                        <a:ea typeface="+mn-ea"/>
                        <a:cs typeface="+mn-cs"/>
                        <a:sym typeface="Arial"/>
                      </a:endParaRP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DeterminarAreaRombo2()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//Dejando que el tipo se infiera</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endParaRPr lang="es-AR" sz="1600"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0148998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88536" y="1764403"/>
            <a:ext cx="11788816"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por inferencia</a:t>
            </a:r>
            <a:endParaRPr lang="es-AR" sz="2400" b="1" dirty="0"/>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543096629"/>
              </p:ext>
            </p:extLst>
          </p:nvPr>
        </p:nvGraphicFramePr>
        <p:xfrm>
          <a:off x="283335" y="3173241"/>
          <a:ext cx="11694017" cy="3451568"/>
        </p:xfrm>
        <a:graphic>
          <a:graphicData uri="http://schemas.openxmlformats.org/drawingml/2006/table">
            <a:tbl>
              <a:tblPr firstRow="1" bandRow="1">
                <a:tableStyleId>{5C22544A-7EE6-4342-B048-85BDC9FD1C3A}</a:tableStyleId>
              </a:tblPr>
              <a:tblGrid>
                <a:gridCol w="6143223"/>
                <a:gridCol w="5550794"/>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DeterminarAreaRombo2() </a:t>
                      </a:r>
                    </a:p>
                    <a:p>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va: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DeterminarAreaRombo2()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endParaRPr lang="es-AR" sz="1600"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2735303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188536" y="1648492"/>
            <a:ext cx="11788816"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por inferencia</a:t>
            </a:r>
            <a:endParaRPr lang="es-AR" sz="2400" b="1" dirty="0"/>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08843628"/>
              </p:ext>
            </p:extLst>
          </p:nvPr>
        </p:nvGraphicFramePr>
        <p:xfrm>
          <a:off x="283335" y="3018693"/>
          <a:ext cx="11694017" cy="3695408"/>
        </p:xfrm>
        <a:graphic>
          <a:graphicData uri="http://schemas.openxmlformats.org/drawingml/2006/table">
            <a:tbl>
              <a:tblPr firstRow="1" bandRow="1">
                <a:tableStyleId>{5C22544A-7EE6-4342-B048-85BDC9FD1C3A}</a:tableStyleId>
              </a:tblPr>
              <a:tblGrid>
                <a:gridCol w="6143223"/>
                <a:gridCol w="5550794"/>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smtClean="0">
                          <a:solidFill>
                            <a:schemeClr val="dk1"/>
                          </a:solidFill>
                          <a:effectLst/>
                          <a:latin typeface="+mn-lt"/>
                          <a:ea typeface="+mn-ea"/>
                          <a:cs typeface="+mn-cs"/>
                          <a:sym typeface="Arial"/>
                        </a:rPr>
                        <a:t>     //Dejando que el tipo se infiera</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a:t>
                      </a:r>
                      <a:endParaRPr lang="es-AR" sz="1867" b="0" i="0" u="none" strike="noStrike" cap="none" dirty="0" smtClean="0">
                        <a:solidFill>
                          <a:schemeClr val="dk1"/>
                        </a:solidFill>
                        <a:effectLst/>
                        <a:latin typeface="+mn-lt"/>
                        <a:ea typeface="+mn-ea"/>
                        <a:cs typeface="+mn-cs"/>
                        <a:sym typeface="Arial"/>
                      </a:endParaRPr>
                    </a:p>
                  </a:txBody>
                  <a:tcPr anchor="ctr"/>
                </a:tc>
                <a:tc>
                  <a:txBody>
                    <a:bodyPr/>
                    <a:lstStyle/>
                    <a:p>
                      <a:r>
                        <a:rPr lang="es-AR" sz="1600" b="0" i="0" u="none" strike="noStrike" cap="none" dirty="0" smtClean="0">
                          <a:solidFill>
                            <a:schemeClr val="dk1"/>
                          </a:solidFill>
                          <a:effectLst/>
                          <a:latin typeface="+mn-lt"/>
                          <a:ea typeface="+mn-ea"/>
                          <a:cs typeface="+mn-cs"/>
                          <a:sym typeface="Arial"/>
                        </a:rPr>
                        <a:t>    //Dejando que el tipo se infiera</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endParaRPr lang="es-AR" sz="1600"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4350270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smtClean="0">
                <a:solidFill>
                  <a:srgbClr val="FADA54"/>
                </a:solidFill>
                <a:latin typeface="Encode Sans"/>
                <a:ea typeface="Encode Sans"/>
                <a:cs typeface="Encode Sans"/>
                <a:sym typeface="Encode Sans"/>
              </a:rPr>
              <a:t>Fin Presentación.</a:t>
            </a:r>
            <a:endParaRPr sz="5333" b="1" kern="0" dirty="0">
              <a:solidFill>
                <a:srgbClr val="FADA54"/>
              </a:solidFill>
              <a:latin typeface="Encode Sans"/>
              <a:ea typeface="Encode Sans"/>
              <a:cs typeface="Encode Sans"/>
              <a:sym typeface="Encode Sans"/>
            </a:endParaRPr>
          </a:p>
        </p:txBody>
      </p:sp>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spTree>
    <p:extLst>
      <p:ext uri="{BB962C8B-B14F-4D97-AF65-F5344CB8AC3E}">
        <p14:creationId xmlns:p14="http://schemas.microsoft.com/office/powerpoint/2010/main" val="17631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721210" y="2022493"/>
            <a:ext cx="945527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Instalando NODEJS y </a:t>
            </a:r>
          </a:p>
          <a:p>
            <a:pPr algn="ctr"/>
            <a:r>
              <a:rPr lang="es-419" sz="4000" b="1" dirty="0" smtClean="0">
                <a:solidFill>
                  <a:srgbClr val="0070C0"/>
                </a:solidFill>
                <a:latin typeface="Georgia"/>
                <a:ea typeface="Georgia"/>
                <a:cs typeface="Georgia"/>
                <a:sym typeface="Georgia"/>
              </a:rPr>
              <a:t>NPM (Gestor de paquete de NODE) </a:t>
            </a:r>
            <a:endParaRPr lang="es-ES" b="1" dirty="0">
              <a:latin typeface="Encode Sans" panose="020B0604020202020204"/>
              <a:ea typeface="Calibri" panose="020F0502020204030204" pitchFamily="34"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3848" y="5510228"/>
            <a:ext cx="2785503" cy="113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918" y="1749287"/>
            <a:ext cx="4990841" cy="166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396669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Ingresamos al siguiente link para descargarnos el instalador de  </a:t>
            </a:r>
          </a:p>
          <a:p>
            <a:r>
              <a:rPr lang="es-MX" dirty="0">
                <a:solidFill>
                  <a:srgbClr val="000000"/>
                </a:solidFill>
                <a:latin typeface="Calibri" panose="020F0502020204030204" pitchFamily="34" charset="0"/>
              </a:rPr>
              <a:t> </a:t>
            </a:r>
            <a:r>
              <a:rPr lang="es-MX" dirty="0" smtClean="0">
                <a:solidFill>
                  <a:srgbClr val="000000"/>
                </a:solidFill>
                <a:latin typeface="Calibri" panose="020F0502020204030204" pitchFamily="34" charset="0"/>
              </a:rPr>
              <a:t>     </a:t>
            </a:r>
            <a:r>
              <a:rPr lang="es-MX" dirty="0" err="1" smtClean="0">
                <a:solidFill>
                  <a:srgbClr val="000000"/>
                </a:solidFill>
                <a:latin typeface="Calibri" panose="020F0502020204030204" pitchFamily="34" charset="0"/>
              </a:rPr>
              <a:t>NodeJs</a:t>
            </a:r>
            <a:r>
              <a:rPr lang="es-MX" dirty="0" smtClean="0">
                <a:solidFill>
                  <a:srgbClr val="000000"/>
                </a:solidFill>
                <a:latin typeface="Calibri" panose="020F0502020204030204" pitchFamily="34" charset="0"/>
              </a:rPr>
              <a:t>.  </a:t>
            </a:r>
            <a:r>
              <a:rPr lang="es-ES" b="1" dirty="0" smtClean="0">
                <a:latin typeface="Encode Sans" panose="020B0604020202020204"/>
                <a:ea typeface="Calibri" panose="020F0502020204030204" pitchFamily="34" charset="0"/>
                <a:hlinkClick r:id="rId4"/>
              </a:rPr>
              <a:t>https</a:t>
            </a:r>
            <a:r>
              <a:rPr lang="es-ES" b="1" dirty="0">
                <a:latin typeface="Encode Sans" panose="020B0604020202020204"/>
                <a:ea typeface="Calibri" panose="020F0502020204030204" pitchFamily="34" charset="0"/>
                <a:hlinkClick r:id="rId4"/>
              </a:rPr>
              <a:t>://nodejs.org/en/download</a:t>
            </a:r>
            <a:r>
              <a:rPr lang="es-ES" b="1" dirty="0" smtClean="0">
                <a:latin typeface="Encode Sans" panose="020B0604020202020204"/>
                <a:ea typeface="Calibri" panose="020F0502020204030204" pitchFamily="34" charset="0"/>
                <a:hlinkClick r:id="rId4"/>
              </a:rPr>
              <a:t>/</a:t>
            </a:r>
            <a:endParaRPr lang="es-ES" b="1" dirty="0" smtClean="0">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a:p>
            <a:pPr marL="285750" indent="-285750">
              <a:buFont typeface="Arial" pitchFamily="34" charset="0"/>
              <a:buChar char="•"/>
            </a:pPr>
            <a:r>
              <a:rPr lang="es-ES" dirty="0">
                <a:solidFill>
                  <a:srgbClr val="000000"/>
                </a:solidFill>
                <a:latin typeface="Calibri" panose="020F0502020204030204" pitchFamily="34" charset="0"/>
              </a:rPr>
              <a:t>Descargamos el instalador según plataforma en  </a:t>
            </a:r>
            <a:r>
              <a:rPr lang="es-ES" dirty="0" smtClean="0">
                <a:solidFill>
                  <a:srgbClr val="000000"/>
                </a:solidFill>
                <a:latin typeface="Calibri" panose="020F0502020204030204" pitchFamily="34" charset="0"/>
              </a:rPr>
              <a:t>mi </a:t>
            </a:r>
            <a:r>
              <a:rPr lang="es-ES" dirty="0">
                <a:solidFill>
                  <a:srgbClr val="000000"/>
                </a:solidFill>
                <a:latin typeface="Calibri" panose="020F0502020204030204" pitchFamily="34" charset="0"/>
              </a:rPr>
              <a:t>caso lo </a:t>
            </a:r>
            <a:endParaRPr lang="es-ES" dirty="0" smtClean="0">
              <a:solidFill>
                <a:srgbClr val="000000"/>
              </a:solidFill>
              <a:latin typeface="Calibri" panose="020F0502020204030204" pitchFamily="34" charset="0"/>
            </a:endParaRPr>
          </a:p>
          <a:p>
            <a:r>
              <a:rPr lang="es-ES" dirty="0" smtClean="0">
                <a:solidFill>
                  <a:srgbClr val="000000"/>
                </a:solidFill>
                <a:latin typeface="Calibri" panose="020F0502020204030204" pitchFamily="34" charset="0"/>
              </a:rPr>
              <a:t>      descargue para Windows.</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7485" y="1980051"/>
            <a:ext cx="4024408" cy="4594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742" y="4579702"/>
            <a:ext cx="3105687" cy="91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izquierda"/>
          <p:cNvSpPr/>
          <p:nvPr/>
        </p:nvSpPr>
        <p:spPr>
          <a:xfrm>
            <a:off x="5885645" y="4765183"/>
            <a:ext cx="1867437" cy="4765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9976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Sobre el instalador damos doble </a:t>
            </a:r>
            <a:r>
              <a:rPr lang="es-ES" dirty="0" err="1" smtClean="0">
                <a:solidFill>
                  <a:srgbClr val="000000"/>
                </a:solidFill>
                <a:latin typeface="Calibri" panose="020F0502020204030204" pitchFamily="34" charset="0"/>
              </a:rPr>
              <a:t>click</a:t>
            </a:r>
            <a:r>
              <a:rPr lang="es-ES" dirty="0" smtClean="0">
                <a:solidFill>
                  <a:srgbClr val="000000"/>
                </a:solidFill>
                <a:latin typeface="Calibri" panose="020F0502020204030204" pitchFamily="34" charset="0"/>
              </a:rPr>
              <a:t> para lanzar su correspondiente instalación</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Damos en siguiente a nuestra primera ventana del instalador</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679" y="3305175"/>
            <a:ext cx="3567437" cy="54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19" y="3240779"/>
            <a:ext cx="4480101" cy="349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3928057" y="3307522"/>
            <a:ext cx="2459864" cy="517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0254625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5174</TotalTime>
  <Words>1934</Words>
  <Application>Microsoft Office PowerPoint</Application>
  <PresentationFormat>Personalizado</PresentationFormat>
  <Paragraphs>617</Paragraphs>
  <Slides>69</Slides>
  <Notes>69</Notes>
  <HiddenSlides>0</HiddenSlides>
  <MMClips>0</MMClips>
  <ScaleCrop>false</ScaleCrop>
  <HeadingPairs>
    <vt:vector size="4" baseType="variant">
      <vt:variant>
        <vt:lpstr>Tema</vt:lpstr>
      </vt:variant>
      <vt:variant>
        <vt:i4>1</vt:i4>
      </vt:variant>
      <vt:variant>
        <vt:lpstr>Títulos de diapositiva</vt:lpstr>
      </vt:variant>
      <vt:variant>
        <vt:i4>69</vt:i4>
      </vt:variant>
    </vt:vector>
  </HeadingPairs>
  <TitlesOfParts>
    <vt:vector size="70" baseType="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FenixNet</cp:lastModifiedBy>
  <cp:revision>136</cp:revision>
  <cp:lastPrinted>2021-12-27T10:45:11Z</cp:lastPrinted>
  <dcterms:created xsi:type="dcterms:W3CDTF">2021-07-26T23:29:19Z</dcterms:created>
  <dcterms:modified xsi:type="dcterms:W3CDTF">2021-12-28T10:05:36Z</dcterms:modified>
</cp:coreProperties>
</file>