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9b21c3b35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9b21c3b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544f10b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544f10b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544f10bb9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544f10b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54c59470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54c594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9b21c3b3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9b21c3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9b21c3b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9b21c3b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9b21c3b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9b21c3b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9b21c3b35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9b21c3b3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9b21c3b3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9b21c3b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9b21c3b3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9b21c3b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9b21c3b3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9b21c3b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9b21c3b3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9b21c3b3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9b21c3b3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9b21c3b3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9b21c3b3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9b21c3b3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9b21c3b3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9b21c3b3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e9b21c3b3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e9b21c3b3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9b21c3b3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9b21c3b3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9b21c3b3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9b21c3b3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9b21c3b3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9b21c3b3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9b21c3b3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9b21c3b3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9b21c3b3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9b21c3b3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9b21c3b3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9b21c3b3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9b21c3b3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9b21c3b3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9b21c3b35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9b21c3b3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9b21c3b35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e9b21c3b3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e9b21c3b3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e9b21c3b3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93d01fe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93d01fe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93d01fe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93d01fe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93d01fe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93d01fe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544f10b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44f10b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K-Anonimato</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Presentazione elaborato k-</a:t>
            </a:r>
            <a:r>
              <a:rPr lang="it"/>
              <a:t>anonymity</a:t>
            </a:r>
            <a:r>
              <a:rPr lang="it"/>
              <a:t> - Molinari Lorenzo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Generalizzazione</a:t>
            </a:r>
            <a:endParaRPr/>
          </a:p>
        </p:txBody>
      </p:sp>
      <p:grpSp>
        <p:nvGrpSpPr>
          <p:cNvPr id="163" name="Google Shape;163;p22"/>
          <p:cNvGrpSpPr/>
          <p:nvPr/>
        </p:nvGrpSpPr>
        <p:grpSpPr>
          <a:xfrm>
            <a:off x="943456" y="1265225"/>
            <a:ext cx="3496733" cy="3416400"/>
            <a:chOff x="431925" y="1304875"/>
            <a:chExt cx="2628925" cy="3416400"/>
          </a:xfrm>
        </p:grpSpPr>
        <p:sp>
          <p:nvSpPr>
            <p:cNvPr id="164" name="Google Shape;164;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2"/>
          <p:cNvSpPr txBox="1"/>
          <p:nvPr>
            <p:ph idx="4294967295" type="body"/>
          </p:nvPr>
        </p:nvSpPr>
        <p:spPr>
          <a:xfrm>
            <a:off x="943445" y="1265225"/>
            <a:ext cx="3437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basata sulla gerarchia</a:t>
            </a:r>
            <a:endParaRPr sz="1600">
              <a:solidFill>
                <a:schemeClr val="lt1"/>
              </a:solidFill>
            </a:endParaRPr>
          </a:p>
        </p:txBody>
      </p:sp>
      <p:sp>
        <p:nvSpPr>
          <p:cNvPr id="167" name="Google Shape;167;p22"/>
          <p:cNvSpPr txBox="1"/>
          <p:nvPr>
            <p:ph idx="4294967295" type="body"/>
          </p:nvPr>
        </p:nvSpPr>
        <p:spPr>
          <a:xfrm>
            <a:off x="1052475" y="1810650"/>
            <a:ext cx="3314100" cy="279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it" sz="1500"/>
              <a:t>Definizione di relazione di generalizzazione come &lt;=_D che implica l’esistenza di una relazione gerarchica ordinata per ogni dominio di generalizzazione</a:t>
            </a:r>
            <a:endParaRPr sz="1500"/>
          </a:p>
          <a:p>
            <a:pPr indent="0" lvl="0" marL="457200" rtl="0" algn="l">
              <a:lnSpc>
                <a:spcPct val="100000"/>
              </a:lnSpc>
              <a:spcBef>
                <a:spcPts val="1600"/>
              </a:spcBef>
              <a:spcAft>
                <a:spcPts val="0"/>
              </a:spcAft>
              <a:buNone/>
            </a:pPr>
            <a:r>
              <a:rPr lang="it" sz="1500"/>
              <a:t>La utilizzano:</a:t>
            </a:r>
            <a:endParaRPr sz="1500"/>
          </a:p>
          <a:p>
            <a:pPr indent="-323850" lvl="0" marL="457200" rtl="0" algn="l">
              <a:lnSpc>
                <a:spcPct val="100000"/>
              </a:lnSpc>
              <a:spcBef>
                <a:spcPts val="1600"/>
              </a:spcBef>
              <a:spcAft>
                <a:spcPts val="0"/>
              </a:spcAft>
              <a:buSzPts val="1500"/>
              <a:buChar char="-"/>
            </a:pPr>
            <a:r>
              <a:rPr lang="it" sz="1500"/>
              <a:t>Samarati</a:t>
            </a:r>
            <a:endParaRPr sz="1500"/>
          </a:p>
          <a:p>
            <a:pPr indent="-323850" lvl="0" marL="457200" rtl="0" algn="l">
              <a:lnSpc>
                <a:spcPct val="100000"/>
              </a:lnSpc>
              <a:spcBef>
                <a:spcPts val="0"/>
              </a:spcBef>
              <a:spcAft>
                <a:spcPts val="0"/>
              </a:spcAft>
              <a:buSzPts val="1500"/>
              <a:buChar char="-"/>
            </a:pPr>
            <a:r>
              <a:rPr lang="it" sz="1500"/>
              <a:t>Incognito</a:t>
            </a:r>
            <a:endParaRPr sz="1500"/>
          </a:p>
        </p:txBody>
      </p:sp>
      <p:grpSp>
        <p:nvGrpSpPr>
          <p:cNvPr id="168" name="Google Shape;168;p22"/>
          <p:cNvGrpSpPr/>
          <p:nvPr/>
        </p:nvGrpSpPr>
        <p:grpSpPr>
          <a:xfrm>
            <a:off x="4700162" y="1265225"/>
            <a:ext cx="3577304" cy="3416400"/>
            <a:chOff x="3320450" y="1304875"/>
            <a:chExt cx="2632500" cy="3416400"/>
          </a:xfrm>
        </p:grpSpPr>
        <p:sp>
          <p:nvSpPr>
            <p:cNvPr id="169" name="Google Shape;169;p2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txBox="1"/>
          <p:nvPr>
            <p:ph idx="4294967295" type="body"/>
          </p:nvPr>
        </p:nvSpPr>
        <p:spPr>
          <a:xfrm>
            <a:off x="4769030" y="1265225"/>
            <a:ext cx="34968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basata sui record</a:t>
            </a:r>
            <a:endParaRPr sz="1600">
              <a:solidFill>
                <a:schemeClr val="lt1"/>
              </a:solidFill>
            </a:endParaRPr>
          </a:p>
        </p:txBody>
      </p:sp>
      <p:sp>
        <p:nvSpPr>
          <p:cNvPr id="172" name="Google Shape;172;p22"/>
          <p:cNvSpPr txBox="1"/>
          <p:nvPr>
            <p:ph idx="4294967295" type="body"/>
          </p:nvPr>
        </p:nvSpPr>
        <p:spPr>
          <a:xfrm>
            <a:off x="4776350" y="1810650"/>
            <a:ext cx="3401700" cy="279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it" sz="1500"/>
              <a:t>Generalizzazione basata sulla generalizzazione del valore dei quasi-identificatori in intervalli, solitamente utilizzata run-time.</a:t>
            </a:r>
            <a:endParaRPr sz="1500"/>
          </a:p>
          <a:p>
            <a:pPr indent="0" lvl="0" marL="457200" rtl="0" algn="l">
              <a:lnSpc>
                <a:spcPct val="100000"/>
              </a:lnSpc>
              <a:spcBef>
                <a:spcPts val="1600"/>
              </a:spcBef>
              <a:spcAft>
                <a:spcPts val="0"/>
              </a:spcAft>
              <a:buNone/>
            </a:pPr>
            <a:r>
              <a:rPr lang="it" sz="1500"/>
              <a:t>Richiede ordinamento dei valori degli attributi QI</a:t>
            </a:r>
            <a:endParaRPr sz="1500"/>
          </a:p>
          <a:p>
            <a:pPr indent="0" lvl="0" marL="457200" rtl="0" algn="l">
              <a:lnSpc>
                <a:spcPct val="100000"/>
              </a:lnSpc>
              <a:spcBef>
                <a:spcPts val="1600"/>
              </a:spcBef>
              <a:spcAft>
                <a:spcPts val="0"/>
              </a:spcAft>
              <a:buNone/>
            </a:pPr>
            <a:r>
              <a:rPr lang="it" sz="1500"/>
              <a:t>La utilizza:</a:t>
            </a:r>
            <a:endParaRPr sz="1500"/>
          </a:p>
          <a:p>
            <a:pPr indent="-323850" lvl="0" marL="457200" rtl="0" algn="l">
              <a:lnSpc>
                <a:spcPct val="100000"/>
              </a:lnSpc>
              <a:spcBef>
                <a:spcPts val="1600"/>
              </a:spcBef>
              <a:spcAft>
                <a:spcPts val="0"/>
              </a:spcAft>
              <a:buSzPts val="1500"/>
              <a:buChar char="-"/>
            </a:pPr>
            <a:r>
              <a:rPr lang="it" sz="1500"/>
              <a:t>Mondrian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Possibili attacchi</a:t>
            </a:r>
            <a:endParaRPr/>
          </a:p>
        </p:txBody>
      </p:sp>
      <p:sp>
        <p:nvSpPr>
          <p:cNvPr id="178" name="Google Shape;178;p23"/>
          <p:cNvSpPr txBox="1"/>
          <p:nvPr>
            <p:ph idx="1" type="body"/>
          </p:nvPr>
        </p:nvSpPr>
        <p:spPr>
          <a:xfrm>
            <a:off x="311700" y="1350450"/>
            <a:ext cx="8520600" cy="24426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it" sz="1500"/>
              <a:t>Linking Attack</a:t>
            </a:r>
            <a:endParaRPr sz="1500"/>
          </a:p>
          <a:p>
            <a:pPr indent="-323850" lvl="0" marL="457200" rtl="0" algn="l">
              <a:lnSpc>
                <a:spcPct val="150000"/>
              </a:lnSpc>
              <a:spcBef>
                <a:spcPts val="0"/>
              </a:spcBef>
              <a:spcAft>
                <a:spcPts val="0"/>
              </a:spcAft>
              <a:buSzPts val="1500"/>
              <a:buChar char="●"/>
            </a:pPr>
            <a:r>
              <a:rPr lang="it" sz="1500"/>
              <a:t>H</a:t>
            </a:r>
            <a:r>
              <a:rPr lang="it" sz="1500"/>
              <a:t>omogeneity</a:t>
            </a:r>
            <a:r>
              <a:rPr lang="it" sz="1500"/>
              <a:t> Attack</a:t>
            </a:r>
            <a:endParaRPr sz="1500"/>
          </a:p>
          <a:p>
            <a:pPr indent="-323850" lvl="0" marL="457200" rtl="0" algn="l">
              <a:lnSpc>
                <a:spcPct val="150000"/>
              </a:lnSpc>
              <a:spcBef>
                <a:spcPts val="0"/>
              </a:spcBef>
              <a:spcAft>
                <a:spcPts val="0"/>
              </a:spcAft>
              <a:buSzPts val="1500"/>
              <a:buChar char="●"/>
            </a:pPr>
            <a:r>
              <a:rPr lang="it" sz="1500"/>
              <a:t>Background/External Attack</a:t>
            </a:r>
            <a:endParaRPr sz="1500"/>
          </a:p>
          <a:p>
            <a:pPr indent="-323850" lvl="0" marL="457200" rtl="0" algn="l">
              <a:lnSpc>
                <a:spcPct val="150000"/>
              </a:lnSpc>
              <a:spcBef>
                <a:spcPts val="0"/>
              </a:spcBef>
              <a:spcAft>
                <a:spcPts val="0"/>
              </a:spcAft>
              <a:buSzPts val="1500"/>
              <a:buChar char="●"/>
            </a:pPr>
            <a:r>
              <a:rPr lang="it" sz="1500"/>
              <a:t>Skewness Attack</a:t>
            </a:r>
            <a:endParaRPr sz="1500"/>
          </a:p>
          <a:p>
            <a:pPr indent="-323850" lvl="0" marL="457200" rtl="0" algn="l">
              <a:lnSpc>
                <a:spcPct val="150000"/>
              </a:lnSpc>
              <a:spcBef>
                <a:spcPts val="0"/>
              </a:spcBef>
              <a:spcAft>
                <a:spcPts val="0"/>
              </a:spcAft>
              <a:buSzPts val="1500"/>
              <a:buChar char="●"/>
            </a:pPr>
            <a:r>
              <a:rPr lang="it" sz="1500"/>
              <a:t>Similarity Attack</a:t>
            </a:r>
            <a:endParaRPr sz="1500"/>
          </a:p>
          <a:p>
            <a:pPr indent="-323850" lvl="0" marL="457200" rtl="0" algn="l">
              <a:lnSpc>
                <a:spcPct val="150000"/>
              </a:lnSpc>
              <a:spcBef>
                <a:spcPts val="0"/>
              </a:spcBef>
              <a:spcAft>
                <a:spcPts val="0"/>
              </a:spcAft>
              <a:buSzPts val="1500"/>
              <a:buChar char="●"/>
            </a:pPr>
            <a:r>
              <a:rPr lang="it" sz="1500"/>
              <a:t>Comparazioni su rilasci multipli</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Algoritmi per il K-Anonimato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7625" y="178375"/>
            <a:ext cx="4572000" cy="64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sz="2600">
                <a:solidFill>
                  <a:srgbClr val="000000"/>
                </a:solidFill>
              </a:rPr>
              <a:t>Tecniche per il K-anonimato</a:t>
            </a:r>
            <a:endParaRPr b="1" sz="2600">
              <a:solidFill>
                <a:srgbClr val="000000"/>
              </a:solidFill>
            </a:endParaRPr>
          </a:p>
        </p:txBody>
      </p:sp>
      <p:sp>
        <p:nvSpPr>
          <p:cNvPr id="189" name="Google Shape;189;p25"/>
          <p:cNvSpPr txBox="1"/>
          <p:nvPr>
            <p:ph idx="2" type="body"/>
          </p:nvPr>
        </p:nvSpPr>
        <p:spPr>
          <a:xfrm>
            <a:off x="4771000" y="1709550"/>
            <a:ext cx="4180200" cy="172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1500"/>
              <a:t>Le più del rinforzo della generalizzazione più usate sono:</a:t>
            </a:r>
            <a:endParaRPr sz="1500"/>
          </a:p>
          <a:p>
            <a:pPr indent="-323850" lvl="0" marL="457200" rtl="0" algn="l">
              <a:spcBef>
                <a:spcPts val="1600"/>
              </a:spcBef>
              <a:spcAft>
                <a:spcPts val="0"/>
              </a:spcAft>
              <a:buSzPts val="1500"/>
              <a:buChar char="-"/>
            </a:pPr>
            <a:r>
              <a:rPr lang="it" sz="1500"/>
              <a:t>AG_TS</a:t>
            </a:r>
            <a:endParaRPr sz="1500"/>
          </a:p>
          <a:p>
            <a:pPr indent="-323850" lvl="0" marL="457200" rtl="0" algn="l">
              <a:spcBef>
                <a:spcPts val="0"/>
              </a:spcBef>
              <a:spcAft>
                <a:spcPts val="0"/>
              </a:spcAft>
              <a:buSzPts val="1500"/>
              <a:buChar char="-"/>
            </a:pPr>
            <a:r>
              <a:rPr lang="it" sz="1500"/>
              <a:t>AG_ (AG_, AG_AS, _AS)</a:t>
            </a:r>
            <a:endParaRPr sz="1500"/>
          </a:p>
          <a:p>
            <a:pPr indent="-323850" lvl="0" marL="457200" rtl="0" algn="l">
              <a:spcBef>
                <a:spcPts val="0"/>
              </a:spcBef>
              <a:spcAft>
                <a:spcPts val="0"/>
              </a:spcAft>
              <a:buSzPts val="1500"/>
              <a:buChar char="-"/>
            </a:pPr>
            <a:r>
              <a:rPr lang="it" sz="1500"/>
              <a:t>CG_ (CG_, CG_CS)</a:t>
            </a:r>
            <a:endParaRPr sz="1500"/>
          </a:p>
          <a:p>
            <a:pPr indent="-323850" lvl="0" marL="457200" rtl="0" algn="l">
              <a:spcBef>
                <a:spcPts val="0"/>
              </a:spcBef>
              <a:spcAft>
                <a:spcPts val="0"/>
              </a:spcAft>
              <a:buSzPts val="1500"/>
              <a:buChar char="-"/>
            </a:pPr>
            <a:r>
              <a:rPr lang="it" sz="1500"/>
              <a:t>AG_CS (AG_CS, _CS)</a:t>
            </a:r>
            <a:endParaRPr sz="1500"/>
          </a:p>
          <a:p>
            <a:pPr indent="-323850" lvl="0" marL="457200" rtl="0" algn="l">
              <a:spcBef>
                <a:spcPts val="0"/>
              </a:spcBef>
              <a:spcAft>
                <a:spcPts val="0"/>
              </a:spcAft>
              <a:buSzPts val="1500"/>
              <a:buChar char="-"/>
            </a:pPr>
            <a:r>
              <a:rPr lang="it" sz="1500"/>
              <a:t>_TS</a:t>
            </a:r>
            <a:endParaRPr sz="1500"/>
          </a:p>
        </p:txBody>
      </p:sp>
      <p:pic>
        <p:nvPicPr>
          <p:cNvPr id="190" name="Google Shape;190;p25"/>
          <p:cNvPicPr preferRelativeResize="0"/>
          <p:nvPr/>
        </p:nvPicPr>
        <p:blipFill rotWithShape="1">
          <a:blip r:embed="rId3">
            <a:alphaModFix/>
          </a:blip>
          <a:srcRect b="0" l="0" r="3809" t="0"/>
          <a:stretch/>
        </p:blipFill>
        <p:spPr>
          <a:xfrm>
            <a:off x="7000" y="1800800"/>
            <a:ext cx="4502749" cy="154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Algoritmi</a:t>
            </a:r>
            <a:endParaRPr/>
          </a:p>
        </p:txBody>
      </p:sp>
      <p:grpSp>
        <p:nvGrpSpPr>
          <p:cNvPr id="196" name="Google Shape;196;p26"/>
          <p:cNvGrpSpPr/>
          <p:nvPr/>
        </p:nvGrpSpPr>
        <p:grpSpPr>
          <a:xfrm>
            <a:off x="943456" y="1265225"/>
            <a:ext cx="3496733" cy="3416400"/>
            <a:chOff x="431925" y="1304875"/>
            <a:chExt cx="2628925" cy="3416400"/>
          </a:xfrm>
        </p:grpSpPr>
        <p:sp>
          <p:nvSpPr>
            <p:cNvPr id="197" name="Google Shape;197;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6"/>
          <p:cNvSpPr txBox="1"/>
          <p:nvPr>
            <p:ph idx="4294967295" type="body"/>
          </p:nvPr>
        </p:nvSpPr>
        <p:spPr>
          <a:xfrm>
            <a:off x="943445" y="1265225"/>
            <a:ext cx="3437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AG e AG_TS</a:t>
            </a:r>
            <a:endParaRPr sz="1600">
              <a:solidFill>
                <a:schemeClr val="lt1"/>
              </a:solidFill>
            </a:endParaRPr>
          </a:p>
        </p:txBody>
      </p:sp>
      <p:sp>
        <p:nvSpPr>
          <p:cNvPr id="200" name="Google Shape;200;p26"/>
          <p:cNvSpPr txBox="1"/>
          <p:nvPr>
            <p:ph idx="4294967295" type="body"/>
          </p:nvPr>
        </p:nvSpPr>
        <p:spPr>
          <a:xfrm>
            <a:off x="1052475" y="1810650"/>
            <a:ext cx="33141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it" sz="1500"/>
              <a:t>Algoritmo di ricerca binaria K-minimal (Samarati)</a:t>
            </a:r>
            <a:endParaRPr sz="1500"/>
          </a:p>
          <a:p>
            <a:pPr indent="-323850" lvl="0" marL="457200" rtl="0" algn="l">
              <a:spcBef>
                <a:spcPts val="0"/>
              </a:spcBef>
              <a:spcAft>
                <a:spcPts val="0"/>
              </a:spcAft>
              <a:buSzPts val="1500"/>
              <a:buChar char="-"/>
            </a:pPr>
            <a:r>
              <a:rPr lang="it" sz="1500"/>
              <a:t>Algoritmo k-optimize</a:t>
            </a:r>
            <a:endParaRPr sz="1500"/>
          </a:p>
          <a:p>
            <a:pPr indent="-323850" lvl="0" marL="457200" rtl="0" algn="l">
              <a:spcBef>
                <a:spcPts val="0"/>
              </a:spcBef>
              <a:spcAft>
                <a:spcPts val="0"/>
              </a:spcAft>
              <a:buSzPts val="1500"/>
              <a:buChar char="-"/>
            </a:pPr>
            <a:r>
              <a:rPr lang="it" sz="1500"/>
              <a:t>Incognito</a:t>
            </a:r>
            <a:endParaRPr sz="1500"/>
          </a:p>
          <a:p>
            <a:pPr indent="-323850" lvl="0" marL="457200" rtl="0" algn="l">
              <a:spcBef>
                <a:spcPts val="0"/>
              </a:spcBef>
              <a:spcAft>
                <a:spcPts val="0"/>
              </a:spcAft>
              <a:buSzPts val="1500"/>
              <a:buChar char="-"/>
            </a:pPr>
            <a:r>
              <a:rPr lang="it" sz="1500"/>
              <a:t>Euristici</a:t>
            </a:r>
            <a:endParaRPr sz="1500"/>
          </a:p>
        </p:txBody>
      </p:sp>
      <p:grpSp>
        <p:nvGrpSpPr>
          <p:cNvPr id="201" name="Google Shape;201;p26"/>
          <p:cNvGrpSpPr/>
          <p:nvPr/>
        </p:nvGrpSpPr>
        <p:grpSpPr>
          <a:xfrm>
            <a:off x="4700162" y="1265225"/>
            <a:ext cx="3577304" cy="3416400"/>
            <a:chOff x="3320450" y="1304875"/>
            <a:chExt cx="2632500" cy="3416400"/>
          </a:xfrm>
        </p:grpSpPr>
        <p:sp>
          <p:nvSpPr>
            <p:cNvPr id="202" name="Google Shape;202;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idx="4294967295" type="body"/>
          </p:nvPr>
        </p:nvSpPr>
        <p:spPr>
          <a:xfrm>
            <a:off x="4769030" y="1265225"/>
            <a:ext cx="34968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CG_CS e CG_</a:t>
            </a:r>
            <a:endParaRPr sz="1600">
              <a:solidFill>
                <a:schemeClr val="lt1"/>
              </a:solidFill>
            </a:endParaRPr>
          </a:p>
        </p:txBody>
      </p:sp>
      <p:sp>
        <p:nvSpPr>
          <p:cNvPr id="205" name="Google Shape;205;p26"/>
          <p:cNvSpPr txBox="1"/>
          <p:nvPr>
            <p:ph idx="4294967295" type="body"/>
          </p:nvPr>
        </p:nvSpPr>
        <p:spPr>
          <a:xfrm>
            <a:off x="4776350" y="1810650"/>
            <a:ext cx="34017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it" sz="1500"/>
              <a:t>Mondrian</a:t>
            </a:r>
            <a:endParaRPr sz="1500"/>
          </a:p>
          <a:p>
            <a:pPr indent="-323850" lvl="0" marL="457200" rtl="0" algn="l">
              <a:spcBef>
                <a:spcPts val="0"/>
              </a:spcBef>
              <a:spcAft>
                <a:spcPts val="0"/>
              </a:spcAft>
              <a:buSzPts val="1500"/>
              <a:buChar char="-"/>
            </a:pPr>
            <a:r>
              <a:rPr lang="it" sz="1500"/>
              <a:t>Approssimazione</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Samarati - AG_ e AG_TS / basata sulle gerarchie</a:t>
            </a:r>
            <a:endParaRPr/>
          </a:p>
        </p:txBody>
      </p:sp>
      <p:sp>
        <p:nvSpPr>
          <p:cNvPr id="211" name="Google Shape;211;p27"/>
          <p:cNvSpPr txBox="1"/>
          <p:nvPr>
            <p:ph idx="1" type="body"/>
          </p:nvPr>
        </p:nvSpPr>
        <p:spPr>
          <a:xfrm>
            <a:off x="311700" y="1017800"/>
            <a:ext cx="8520600" cy="40137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it" sz="1500"/>
              <a:t>Algoritmo per l’implementazione del K-anonimato in una base di dati basato sulla </a:t>
            </a:r>
            <a:r>
              <a:rPr lang="it" sz="1500"/>
              <a:t>definizione</a:t>
            </a:r>
            <a:r>
              <a:rPr lang="it" sz="1500"/>
              <a:t> di K-Minimal.</a:t>
            </a:r>
            <a:endParaRPr sz="1500"/>
          </a:p>
          <a:p>
            <a:pPr indent="0" lvl="0" marL="457200" rtl="0" algn="l">
              <a:lnSpc>
                <a:spcPct val="100000"/>
              </a:lnSpc>
              <a:spcBef>
                <a:spcPts val="1600"/>
              </a:spcBef>
              <a:spcAft>
                <a:spcPts val="0"/>
              </a:spcAft>
              <a:buNone/>
            </a:pPr>
            <a:r>
              <a:rPr lang="it" sz="1500"/>
              <a:t>Creazione di un albero con soluzioni della generalizzazione dove ogni percorso rappresenta una generalizzazione della tabella originale. Il nodo più basso di ogni percorso (che soddisfa il k-anonimato) è definito come generalizzazione minima locale (del ramo).</a:t>
            </a:r>
            <a:endParaRPr sz="1500"/>
          </a:p>
          <a:p>
            <a:pPr indent="0" lvl="0" marL="457200" rtl="0" algn="l">
              <a:lnSpc>
                <a:spcPct val="100000"/>
              </a:lnSpc>
              <a:spcBef>
                <a:spcPts val="1600"/>
              </a:spcBef>
              <a:spcAft>
                <a:spcPts val="0"/>
              </a:spcAft>
              <a:buNone/>
            </a:pPr>
            <a:r>
              <a:rPr lang="it" sz="1500"/>
              <a:t>Algoritmo si basa sulla valutazione delle soluzioni ad altezze specifiche della gerarchia e continua fino a </a:t>
            </a:r>
            <a:r>
              <a:rPr lang="it" sz="1500"/>
              <a:t>quando</a:t>
            </a:r>
            <a:r>
              <a:rPr lang="it" sz="1500"/>
              <a:t> raggiunta altezza più bassa per la quale esiste un vettore di distanza (lattice) che soddisfa i vincoli del k-anonimato</a:t>
            </a:r>
            <a:endParaRPr sz="1500"/>
          </a:p>
          <a:p>
            <a:pPr indent="0" lvl="0" marL="457200" rtl="0" algn="l">
              <a:lnSpc>
                <a:spcPct val="100000"/>
              </a:lnSpc>
              <a:spcBef>
                <a:spcPts val="1600"/>
              </a:spcBef>
              <a:spcAft>
                <a:spcPts val="1600"/>
              </a:spcAft>
              <a:buNone/>
            </a:pPr>
            <a:r>
              <a:rPr lang="it" sz="1500"/>
              <a:t>Questo permette trovare una possibile soluzione, tra quelle locali (non garantisce quella ottimale)</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Mondrian - _CS e CG_ / basata sui record</a:t>
            </a:r>
            <a:endParaRPr/>
          </a:p>
        </p:txBody>
      </p:sp>
      <p:sp>
        <p:nvSpPr>
          <p:cNvPr id="217" name="Google Shape;217;p28"/>
          <p:cNvSpPr txBox="1"/>
          <p:nvPr>
            <p:ph idx="1" type="body"/>
          </p:nvPr>
        </p:nvSpPr>
        <p:spPr>
          <a:xfrm>
            <a:off x="311700" y="1017800"/>
            <a:ext cx="8520600" cy="40137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it" sz="1500"/>
              <a:t>Basato sul concetto di </a:t>
            </a:r>
            <a:r>
              <a:rPr lang="it" sz="1500"/>
              <a:t>multidimensionalità</a:t>
            </a:r>
            <a:r>
              <a:rPr lang="it" sz="1500"/>
              <a:t> degli oggetti (record) salvati nelle tabelle, ogni QI rappresenta una dimensione e ogni tupla rappresenta un punto nello spazio (spazio definito dai QI)</a:t>
            </a:r>
            <a:endParaRPr sz="1500"/>
          </a:p>
          <a:p>
            <a:pPr indent="0" lvl="0" marL="457200" rtl="0" algn="l">
              <a:lnSpc>
                <a:spcPct val="100000"/>
              </a:lnSpc>
              <a:spcBef>
                <a:spcPts val="1600"/>
              </a:spcBef>
              <a:spcAft>
                <a:spcPts val="0"/>
              </a:spcAft>
              <a:buNone/>
            </a:pPr>
            <a:r>
              <a:rPr lang="it" sz="1500"/>
              <a:t>Quando nell’analisi vengono trovate tuple con lo stesso valore per i QI vengono rappresentate come punti nello spazio e vengono associati valore che indica il numero di occorrenze che ne sono state trovate.</a:t>
            </a:r>
            <a:endParaRPr sz="1500"/>
          </a:p>
          <a:p>
            <a:pPr indent="0" lvl="0" marL="457200" rtl="0" algn="l">
              <a:lnSpc>
                <a:spcPct val="100000"/>
              </a:lnSpc>
              <a:spcBef>
                <a:spcPts val="1600"/>
              </a:spcBef>
              <a:spcAft>
                <a:spcPts val="1600"/>
              </a:spcAft>
              <a:buNone/>
            </a:pPr>
            <a:r>
              <a:rPr lang="it" sz="1500"/>
              <a:t>Dopo aver posto tutte le tuple nello spazio, viene suddiviso in modo tale che ogni area contenga almeno “k” occorrenze e tutti i punti che si trovano nello stesso cluster vengono generalizzati ad un valore univoco (loro generalizzazione).</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Analisi applicativa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Dataset</a:t>
            </a:r>
            <a:endParaRPr/>
          </a:p>
        </p:txBody>
      </p:sp>
      <p:grpSp>
        <p:nvGrpSpPr>
          <p:cNvPr id="228" name="Google Shape;228;p30"/>
          <p:cNvGrpSpPr/>
          <p:nvPr/>
        </p:nvGrpSpPr>
        <p:grpSpPr>
          <a:xfrm>
            <a:off x="943456" y="1265225"/>
            <a:ext cx="3496733" cy="3416400"/>
            <a:chOff x="431925" y="1304875"/>
            <a:chExt cx="2628925" cy="3416400"/>
          </a:xfrm>
        </p:grpSpPr>
        <p:sp>
          <p:nvSpPr>
            <p:cNvPr id="229" name="Google Shape;229;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0"/>
          <p:cNvSpPr txBox="1"/>
          <p:nvPr>
            <p:ph idx="4294967295" type="body"/>
          </p:nvPr>
        </p:nvSpPr>
        <p:spPr>
          <a:xfrm>
            <a:off x="943445" y="1265225"/>
            <a:ext cx="3437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Adult</a:t>
            </a:r>
            <a:endParaRPr sz="1600">
              <a:solidFill>
                <a:schemeClr val="lt1"/>
              </a:solidFill>
            </a:endParaRPr>
          </a:p>
        </p:txBody>
      </p:sp>
      <p:grpSp>
        <p:nvGrpSpPr>
          <p:cNvPr id="232" name="Google Shape;232;p30"/>
          <p:cNvGrpSpPr/>
          <p:nvPr/>
        </p:nvGrpSpPr>
        <p:grpSpPr>
          <a:xfrm>
            <a:off x="4700162" y="1265225"/>
            <a:ext cx="3577304" cy="3416400"/>
            <a:chOff x="3320450" y="1304875"/>
            <a:chExt cx="2632500" cy="3416400"/>
          </a:xfrm>
        </p:grpSpPr>
        <p:sp>
          <p:nvSpPr>
            <p:cNvPr id="233" name="Google Shape;233;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0"/>
          <p:cNvSpPr txBox="1"/>
          <p:nvPr>
            <p:ph idx="4294967295" type="body"/>
          </p:nvPr>
        </p:nvSpPr>
        <p:spPr>
          <a:xfrm>
            <a:off x="4769030" y="1265225"/>
            <a:ext cx="34968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Bank</a:t>
            </a:r>
            <a:endParaRPr sz="1600">
              <a:solidFill>
                <a:schemeClr val="lt1"/>
              </a:solidFill>
            </a:endParaRPr>
          </a:p>
        </p:txBody>
      </p:sp>
      <p:sp>
        <p:nvSpPr>
          <p:cNvPr id="236" name="Google Shape;236;p30"/>
          <p:cNvSpPr txBox="1"/>
          <p:nvPr>
            <p:ph idx="4294967295" type="body"/>
          </p:nvPr>
        </p:nvSpPr>
        <p:spPr>
          <a:xfrm>
            <a:off x="4776350" y="1810650"/>
            <a:ext cx="34017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Set di dati UCI Machine Learning Repository, per test su basi di dati più contenute.</a:t>
            </a:r>
            <a:endParaRPr sz="1500"/>
          </a:p>
          <a:p>
            <a:pPr indent="0" lvl="0" marL="0" rtl="0" algn="l">
              <a:spcBef>
                <a:spcPts val="1600"/>
              </a:spcBef>
              <a:spcAft>
                <a:spcPts val="0"/>
              </a:spcAft>
              <a:buNone/>
            </a:pPr>
            <a:r>
              <a:rPr lang="it" sz="1500"/>
              <a:t>QI: age, job</a:t>
            </a:r>
            <a:endParaRPr sz="1500"/>
          </a:p>
          <a:p>
            <a:pPr indent="0" lvl="0" marL="0" rtl="0" algn="l">
              <a:spcBef>
                <a:spcPts val="1600"/>
              </a:spcBef>
              <a:spcAft>
                <a:spcPts val="1600"/>
              </a:spcAft>
              <a:buNone/>
            </a:pPr>
            <a:r>
              <a:rPr lang="it" sz="1500"/>
              <a:t>Sensibile: balance</a:t>
            </a:r>
            <a:endParaRPr sz="1500"/>
          </a:p>
        </p:txBody>
      </p:sp>
      <p:sp>
        <p:nvSpPr>
          <p:cNvPr id="237" name="Google Shape;237;p30"/>
          <p:cNvSpPr txBox="1"/>
          <p:nvPr>
            <p:ph idx="4294967295" type="body"/>
          </p:nvPr>
        </p:nvSpPr>
        <p:spPr>
          <a:xfrm>
            <a:off x="990975" y="1810650"/>
            <a:ext cx="34017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Set di dati di UCI Machine Learning Repository, dataset benchmark più utilizzati per testare anonimizzazione in una base di dati.</a:t>
            </a:r>
            <a:endParaRPr sz="1500"/>
          </a:p>
          <a:p>
            <a:pPr indent="0" lvl="0" marL="0" rtl="0" algn="l">
              <a:spcBef>
                <a:spcPts val="1600"/>
              </a:spcBef>
              <a:spcAft>
                <a:spcPts val="0"/>
              </a:spcAft>
              <a:buNone/>
            </a:pPr>
            <a:r>
              <a:rPr lang="it" sz="1500"/>
              <a:t>QI: age, race, maritial_status, gender</a:t>
            </a:r>
            <a:endParaRPr sz="1500"/>
          </a:p>
          <a:p>
            <a:pPr indent="0" lvl="0" marL="0" rtl="0" algn="l">
              <a:spcBef>
                <a:spcPts val="1600"/>
              </a:spcBef>
              <a:spcAft>
                <a:spcPts val="1600"/>
              </a:spcAft>
              <a:buNone/>
            </a:pPr>
            <a:r>
              <a:rPr lang="it" sz="1500"/>
              <a:t>Sensibile: occupation</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Algoritmi</a:t>
            </a:r>
            <a:endParaRPr/>
          </a:p>
        </p:txBody>
      </p:sp>
      <p:sp>
        <p:nvSpPr>
          <p:cNvPr id="243" name="Google Shape;243;p31"/>
          <p:cNvSpPr txBox="1"/>
          <p:nvPr>
            <p:ph idx="1" type="body"/>
          </p:nvPr>
        </p:nvSpPr>
        <p:spPr>
          <a:xfrm>
            <a:off x="311700" y="1229975"/>
            <a:ext cx="8520600" cy="2202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Per il test sono stati implementati due degli algoritmi più comunemente utilizzati: Samarati e Mondrian e per poter ottenere i risultati ottimali sono stati definiti i parametri di esecuzione per ciascun dataset: </a:t>
            </a:r>
            <a:endParaRPr sz="1500"/>
          </a:p>
          <a:p>
            <a:pPr indent="-323850" lvl="0" marL="457200" rtl="0" algn="l">
              <a:lnSpc>
                <a:spcPct val="100000"/>
              </a:lnSpc>
              <a:spcBef>
                <a:spcPts val="1600"/>
              </a:spcBef>
              <a:spcAft>
                <a:spcPts val="0"/>
              </a:spcAft>
              <a:buSzPts val="1500"/>
              <a:buChar char="-"/>
            </a:pPr>
            <a:r>
              <a:rPr lang="it" sz="750">
                <a:solidFill>
                  <a:srgbClr val="000000"/>
                </a:solidFill>
                <a:highlight>
                  <a:srgbClr val="FFFFFF"/>
                </a:highlight>
                <a:latin typeface="Courier New"/>
                <a:ea typeface="Courier New"/>
                <a:cs typeface="Courier New"/>
                <a:sym typeface="Courier New"/>
              </a:rPr>
              <a:t>python main.py --samarati --k 10 --maxsup 20</a:t>
            </a:r>
            <a:endParaRPr sz="750">
              <a:solidFill>
                <a:srgbClr val="000000"/>
              </a:solidFill>
              <a:highlight>
                <a:srgbClr val="FFFFFF"/>
              </a:highlight>
              <a:latin typeface="Courier New"/>
              <a:ea typeface="Courier New"/>
              <a:cs typeface="Courier New"/>
              <a:sym typeface="Courier New"/>
            </a:endParaRPr>
          </a:p>
          <a:p>
            <a:pPr indent="-276225" lvl="0" marL="457200" rtl="0" algn="l">
              <a:lnSpc>
                <a:spcPct val="100000"/>
              </a:lnSpc>
              <a:spcBef>
                <a:spcPts val="0"/>
              </a:spcBef>
              <a:spcAft>
                <a:spcPts val="0"/>
              </a:spcAft>
              <a:buClr>
                <a:srgbClr val="000000"/>
              </a:buClr>
              <a:buSzPts val="750"/>
              <a:buFont typeface="Courier New"/>
              <a:buChar char="-"/>
            </a:pPr>
            <a:r>
              <a:rPr lang="it" sz="750">
                <a:solidFill>
                  <a:srgbClr val="000000"/>
                </a:solidFill>
                <a:highlight>
                  <a:srgbClr val="FFFFFF"/>
                </a:highlight>
                <a:latin typeface="Courier New"/>
                <a:ea typeface="Courier New"/>
                <a:cs typeface="Courier New"/>
                <a:sym typeface="Courier New"/>
              </a:rPr>
              <a:t>python main.py --mondrian --k 10</a:t>
            </a:r>
            <a:endParaRPr sz="750">
              <a:solidFill>
                <a:srgbClr val="000000"/>
              </a:solidFill>
              <a:highlight>
                <a:srgbClr val="FFFFFF"/>
              </a:highlight>
              <a:latin typeface="Courier New"/>
              <a:ea typeface="Courier New"/>
              <a:cs typeface="Courier New"/>
              <a:sym typeface="Courier New"/>
            </a:endParaRPr>
          </a:p>
          <a:p>
            <a:pPr indent="-276225" lvl="0" marL="457200" rtl="0" algn="l">
              <a:lnSpc>
                <a:spcPct val="100000"/>
              </a:lnSpc>
              <a:spcBef>
                <a:spcPts val="0"/>
              </a:spcBef>
              <a:spcAft>
                <a:spcPts val="0"/>
              </a:spcAft>
              <a:buClr>
                <a:srgbClr val="000000"/>
              </a:buClr>
              <a:buSzPts val="750"/>
              <a:buFont typeface="Courier New"/>
              <a:buChar char="-"/>
            </a:pPr>
            <a:r>
              <a:rPr lang="it" sz="750">
                <a:solidFill>
                  <a:srgbClr val="000000"/>
                </a:solidFill>
                <a:highlight>
                  <a:srgbClr val="FFFFFF"/>
                </a:highlight>
                <a:latin typeface="Courier New"/>
                <a:ea typeface="Courier New"/>
                <a:cs typeface="Courier New"/>
                <a:sym typeface="Courier New"/>
              </a:rPr>
              <a:t>python main.py --samarati --k 3 </a:t>
            </a:r>
            <a:r>
              <a:rPr lang="it" sz="750">
                <a:solidFill>
                  <a:srgbClr val="000000"/>
                </a:solidFill>
                <a:highlight>
                  <a:srgbClr val="FFFFFF"/>
                </a:highlight>
                <a:latin typeface="Courier New"/>
                <a:ea typeface="Courier New"/>
                <a:cs typeface="Courier New"/>
                <a:sym typeface="Courier New"/>
              </a:rPr>
              <a:t>--</a:t>
            </a:r>
            <a:r>
              <a:rPr lang="it" sz="750">
                <a:solidFill>
                  <a:srgbClr val="000000"/>
                </a:solidFill>
                <a:highlight>
                  <a:srgbClr val="FFFFFF"/>
                </a:highlight>
                <a:latin typeface="Courier New"/>
                <a:ea typeface="Courier New"/>
                <a:cs typeface="Courier New"/>
                <a:sym typeface="Courier New"/>
              </a:rPr>
              <a:t>bank</a:t>
            </a:r>
            <a:endParaRPr sz="750">
              <a:solidFill>
                <a:srgbClr val="000000"/>
              </a:solidFill>
              <a:highlight>
                <a:srgbClr val="FFFFFF"/>
              </a:highlight>
              <a:latin typeface="Courier New"/>
              <a:ea typeface="Courier New"/>
              <a:cs typeface="Courier New"/>
              <a:sym typeface="Courier New"/>
            </a:endParaRPr>
          </a:p>
          <a:p>
            <a:pPr indent="-276225" lvl="0" marL="457200" rtl="0" algn="l">
              <a:lnSpc>
                <a:spcPct val="100000"/>
              </a:lnSpc>
              <a:spcBef>
                <a:spcPts val="0"/>
              </a:spcBef>
              <a:spcAft>
                <a:spcPts val="0"/>
              </a:spcAft>
              <a:buClr>
                <a:srgbClr val="000000"/>
              </a:buClr>
              <a:buSzPts val="750"/>
              <a:buFont typeface="Courier New"/>
              <a:buChar char="-"/>
            </a:pPr>
            <a:r>
              <a:rPr lang="it" sz="750">
                <a:solidFill>
                  <a:srgbClr val="000000"/>
                </a:solidFill>
                <a:highlight>
                  <a:srgbClr val="FFFFFF"/>
                </a:highlight>
                <a:latin typeface="Courier New"/>
                <a:ea typeface="Courier New"/>
                <a:cs typeface="Courier New"/>
                <a:sym typeface="Courier New"/>
              </a:rPr>
              <a:t>python main.py --mondrian --k 3 </a:t>
            </a:r>
            <a:r>
              <a:rPr lang="it" sz="750">
                <a:solidFill>
                  <a:srgbClr val="000000"/>
                </a:solidFill>
                <a:highlight>
                  <a:srgbClr val="FFFFFF"/>
                </a:highlight>
                <a:latin typeface="Courier New"/>
                <a:ea typeface="Courier New"/>
                <a:cs typeface="Courier New"/>
                <a:sym typeface="Courier New"/>
              </a:rPr>
              <a:t>--bank</a:t>
            </a:r>
            <a:endParaRPr sz="7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Introduzione</a:t>
            </a:r>
            <a:endParaRPr/>
          </a:p>
        </p:txBody>
      </p:sp>
      <p:grpSp>
        <p:nvGrpSpPr>
          <p:cNvPr id="92" name="Google Shape;92;p14"/>
          <p:cNvGrpSpPr/>
          <p:nvPr/>
        </p:nvGrpSpPr>
        <p:grpSpPr>
          <a:xfrm>
            <a:off x="943456" y="1265225"/>
            <a:ext cx="3496733"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943445" y="1265225"/>
            <a:ext cx="34371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MacroData</a:t>
            </a:r>
            <a:endParaRPr sz="1600">
              <a:solidFill>
                <a:schemeClr val="lt1"/>
              </a:solidFill>
            </a:endParaRPr>
          </a:p>
        </p:txBody>
      </p:sp>
      <p:sp>
        <p:nvSpPr>
          <p:cNvPr id="96" name="Google Shape;96;p14"/>
          <p:cNvSpPr txBox="1"/>
          <p:nvPr>
            <p:ph idx="4294967295" type="body"/>
          </p:nvPr>
        </p:nvSpPr>
        <p:spPr>
          <a:xfrm>
            <a:off x="1052475" y="1810650"/>
            <a:ext cx="33141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it" sz="1500"/>
              <a:t>Tabelle di conteggio</a:t>
            </a:r>
            <a:endParaRPr sz="1500"/>
          </a:p>
          <a:p>
            <a:pPr indent="-323850" lvl="0" marL="457200" rtl="0" algn="l">
              <a:spcBef>
                <a:spcPts val="0"/>
              </a:spcBef>
              <a:spcAft>
                <a:spcPts val="0"/>
              </a:spcAft>
              <a:buSzPts val="1500"/>
              <a:buChar char="-"/>
            </a:pPr>
            <a:r>
              <a:rPr lang="it" sz="1500"/>
              <a:t>Tabelle di grandezza</a:t>
            </a:r>
            <a:endParaRPr sz="1500"/>
          </a:p>
          <a:p>
            <a:pPr indent="0" lvl="0" marL="0" rtl="0" algn="l">
              <a:spcBef>
                <a:spcPts val="1600"/>
              </a:spcBef>
              <a:spcAft>
                <a:spcPts val="0"/>
              </a:spcAft>
              <a:buNone/>
            </a:pPr>
            <a:r>
              <a:rPr lang="it" sz="1500"/>
              <a:t>modalità pubblicazione:</a:t>
            </a:r>
            <a:endParaRPr sz="1500"/>
          </a:p>
          <a:p>
            <a:pPr indent="-323850" lvl="0" marL="457200" rtl="0" algn="l">
              <a:spcBef>
                <a:spcPts val="1600"/>
              </a:spcBef>
              <a:spcAft>
                <a:spcPts val="0"/>
              </a:spcAft>
              <a:buSzPts val="1500"/>
              <a:buAutoNum type="arabicPeriod"/>
            </a:pPr>
            <a:r>
              <a:rPr lang="it" sz="1500"/>
              <a:t>Database a fini statistici</a:t>
            </a:r>
            <a:endParaRPr sz="1500"/>
          </a:p>
          <a:p>
            <a:pPr indent="-323850" lvl="0" marL="457200" rtl="0" algn="l">
              <a:spcBef>
                <a:spcPts val="0"/>
              </a:spcBef>
              <a:spcAft>
                <a:spcPts val="0"/>
              </a:spcAft>
              <a:buSzPts val="1500"/>
              <a:buAutoNum type="arabicPeriod"/>
            </a:pPr>
            <a:r>
              <a:rPr lang="it" sz="1500"/>
              <a:t>Dati a fini statistici</a:t>
            </a:r>
            <a:endParaRPr sz="1500"/>
          </a:p>
        </p:txBody>
      </p:sp>
      <p:grpSp>
        <p:nvGrpSpPr>
          <p:cNvPr id="97" name="Google Shape;97;p14"/>
          <p:cNvGrpSpPr/>
          <p:nvPr/>
        </p:nvGrpSpPr>
        <p:grpSpPr>
          <a:xfrm>
            <a:off x="4700162" y="1265225"/>
            <a:ext cx="3577304"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4769030" y="1265225"/>
            <a:ext cx="34968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rPr>
              <a:t>MicroData</a:t>
            </a:r>
            <a:endParaRPr sz="1600">
              <a:solidFill>
                <a:schemeClr val="lt1"/>
              </a:solidFill>
            </a:endParaRPr>
          </a:p>
        </p:txBody>
      </p:sp>
      <p:sp>
        <p:nvSpPr>
          <p:cNvPr id="101" name="Google Shape;101;p14"/>
          <p:cNvSpPr txBox="1"/>
          <p:nvPr>
            <p:ph idx="4294967295" type="body"/>
          </p:nvPr>
        </p:nvSpPr>
        <p:spPr>
          <a:xfrm>
            <a:off x="4776350" y="1810650"/>
            <a:ext cx="34017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Insieme di dati con informazioni specifiche di un certo gruppo di utenti</a:t>
            </a:r>
            <a:endParaRPr sz="1500"/>
          </a:p>
          <a:p>
            <a:pPr indent="-323850" lvl="0" marL="457200" rtl="0" algn="l">
              <a:spcBef>
                <a:spcPts val="1600"/>
              </a:spcBef>
              <a:spcAft>
                <a:spcPts val="0"/>
              </a:spcAft>
              <a:buSzPts val="1500"/>
              <a:buChar char="-"/>
            </a:pPr>
            <a:r>
              <a:rPr lang="it" sz="1500"/>
              <a:t>maggiore flessibilità rispetto a dati statistici pre-computati</a:t>
            </a:r>
            <a:endParaRPr sz="1500"/>
          </a:p>
          <a:p>
            <a:pPr indent="-323850" lvl="0" marL="457200" rtl="0" algn="l">
              <a:spcBef>
                <a:spcPts val="0"/>
              </a:spcBef>
              <a:spcAft>
                <a:spcPts val="0"/>
              </a:spcAft>
              <a:buSzPts val="1500"/>
              <a:buChar char="-"/>
            </a:pPr>
            <a:r>
              <a:rPr lang="it" sz="1500"/>
              <a:t>problema legato privacy utenti e protezione delle informazioni</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Python main.py --samarati --k 10 --maxsup 20</a:t>
            </a:r>
            <a:endParaRPr/>
          </a:p>
        </p:txBody>
      </p:sp>
      <p:pic>
        <p:nvPicPr>
          <p:cNvPr id="249" name="Google Shape;249;p32"/>
          <p:cNvPicPr preferRelativeResize="0"/>
          <p:nvPr/>
        </p:nvPicPr>
        <p:blipFill>
          <a:blip r:embed="rId3">
            <a:alphaModFix/>
          </a:blip>
          <a:stretch>
            <a:fillRect/>
          </a:stretch>
        </p:blipFill>
        <p:spPr>
          <a:xfrm>
            <a:off x="4571988" y="3113575"/>
            <a:ext cx="3133725" cy="857250"/>
          </a:xfrm>
          <a:prstGeom prst="rect">
            <a:avLst/>
          </a:prstGeom>
          <a:noFill/>
          <a:ln>
            <a:noFill/>
          </a:ln>
        </p:spPr>
      </p:pic>
      <p:pic>
        <p:nvPicPr>
          <p:cNvPr id="250" name="Google Shape;250;p32"/>
          <p:cNvPicPr preferRelativeResize="0"/>
          <p:nvPr/>
        </p:nvPicPr>
        <p:blipFill>
          <a:blip r:embed="rId4">
            <a:alphaModFix/>
          </a:blip>
          <a:stretch>
            <a:fillRect/>
          </a:stretch>
        </p:blipFill>
        <p:spPr>
          <a:xfrm>
            <a:off x="578550" y="1380025"/>
            <a:ext cx="3784025" cy="3157950"/>
          </a:xfrm>
          <a:prstGeom prst="rect">
            <a:avLst/>
          </a:prstGeom>
          <a:noFill/>
          <a:ln>
            <a:noFill/>
          </a:ln>
        </p:spPr>
      </p:pic>
      <p:pic>
        <p:nvPicPr>
          <p:cNvPr id="251" name="Google Shape;251;p32"/>
          <p:cNvPicPr preferRelativeResize="0"/>
          <p:nvPr/>
        </p:nvPicPr>
        <p:blipFill>
          <a:blip r:embed="rId5">
            <a:alphaModFix/>
          </a:blip>
          <a:stretch>
            <a:fillRect/>
          </a:stretch>
        </p:blipFill>
        <p:spPr>
          <a:xfrm>
            <a:off x="4572000" y="1380025"/>
            <a:ext cx="3867150" cy="173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a:t>
            </a:r>
            <a:r>
              <a:rPr lang="it"/>
              <a:t>ython main.py --mondrian --k 10</a:t>
            </a:r>
            <a:endParaRPr/>
          </a:p>
        </p:txBody>
      </p:sp>
      <p:pic>
        <p:nvPicPr>
          <p:cNvPr id="257" name="Google Shape;257;p33"/>
          <p:cNvPicPr preferRelativeResize="0"/>
          <p:nvPr/>
        </p:nvPicPr>
        <p:blipFill>
          <a:blip r:embed="rId3">
            <a:alphaModFix/>
          </a:blip>
          <a:stretch>
            <a:fillRect/>
          </a:stretch>
        </p:blipFill>
        <p:spPr>
          <a:xfrm>
            <a:off x="311700" y="1100825"/>
            <a:ext cx="3830334" cy="3820900"/>
          </a:xfrm>
          <a:prstGeom prst="rect">
            <a:avLst/>
          </a:prstGeom>
          <a:noFill/>
          <a:ln>
            <a:noFill/>
          </a:ln>
        </p:spPr>
      </p:pic>
      <p:pic>
        <p:nvPicPr>
          <p:cNvPr id="258" name="Google Shape;258;p33"/>
          <p:cNvPicPr preferRelativeResize="0"/>
          <p:nvPr/>
        </p:nvPicPr>
        <p:blipFill>
          <a:blip r:embed="rId4">
            <a:alphaModFix/>
          </a:blip>
          <a:stretch>
            <a:fillRect/>
          </a:stretch>
        </p:blipFill>
        <p:spPr>
          <a:xfrm>
            <a:off x="4403434" y="1100825"/>
            <a:ext cx="2971800" cy="25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a:t>
            </a:r>
            <a:r>
              <a:rPr lang="it"/>
              <a:t>ython main.py --samarati --k 3 --bank</a:t>
            </a:r>
            <a:endParaRPr/>
          </a:p>
        </p:txBody>
      </p:sp>
      <p:pic>
        <p:nvPicPr>
          <p:cNvPr id="264" name="Google Shape;264;p34"/>
          <p:cNvPicPr preferRelativeResize="0"/>
          <p:nvPr/>
        </p:nvPicPr>
        <p:blipFill>
          <a:blip r:embed="rId3">
            <a:alphaModFix/>
          </a:blip>
          <a:stretch>
            <a:fillRect/>
          </a:stretch>
        </p:blipFill>
        <p:spPr>
          <a:xfrm>
            <a:off x="311700" y="1289125"/>
            <a:ext cx="3924300" cy="2419350"/>
          </a:xfrm>
          <a:prstGeom prst="rect">
            <a:avLst/>
          </a:prstGeom>
          <a:noFill/>
          <a:ln>
            <a:noFill/>
          </a:ln>
        </p:spPr>
      </p:pic>
      <p:pic>
        <p:nvPicPr>
          <p:cNvPr id="265" name="Google Shape;265;p34"/>
          <p:cNvPicPr preferRelativeResize="0"/>
          <p:nvPr/>
        </p:nvPicPr>
        <p:blipFill>
          <a:blip r:embed="rId4">
            <a:alphaModFix/>
          </a:blip>
          <a:stretch>
            <a:fillRect/>
          </a:stretch>
        </p:blipFill>
        <p:spPr>
          <a:xfrm>
            <a:off x="4447875" y="1289125"/>
            <a:ext cx="3819525" cy="1790700"/>
          </a:xfrm>
          <a:prstGeom prst="rect">
            <a:avLst/>
          </a:prstGeom>
          <a:noFill/>
          <a:ln>
            <a:noFill/>
          </a:ln>
        </p:spPr>
      </p:pic>
      <p:pic>
        <p:nvPicPr>
          <p:cNvPr id="266" name="Google Shape;266;p34"/>
          <p:cNvPicPr preferRelativeResize="0"/>
          <p:nvPr/>
        </p:nvPicPr>
        <p:blipFill>
          <a:blip r:embed="rId5">
            <a:alphaModFix/>
          </a:blip>
          <a:stretch>
            <a:fillRect/>
          </a:stretch>
        </p:blipFill>
        <p:spPr>
          <a:xfrm>
            <a:off x="4447875" y="3079825"/>
            <a:ext cx="2647950" cy="704850"/>
          </a:xfrm>
          <a:prstGeom prst="rect">
            <a:avLst/>
          </a:prstGeom>
          <a:noFill/>
          <a:ln>
            <a:noFill/>
          </a:ln>
        </p:spPr>
      </p:pic>
      <p:pic>
        <p:nvPicPr>
          <p:cNvPr id="267" name="Google Shape;267;p34"/>
          <p:cNvPicPr preferRelativeResize="0"/>
          <p:nvPr/>
        </p:nvPicPr>
        <p:blipFill>
          <a:blip r:embed="rId6">
            <a:alphaModFix/>
          </a:blip>
          <a:stretch>
            <a:fillRect/>
          </a:stretch>
        </p:blipFill>
        <p:spPr>
          <a:xfrm>
            <a:off x="4532350" y="3708475"/>
            <a:ext cx="18288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a:t>
            </a:r>
            <a:r>
              <a:rPr lang="it"/>
              <a:t>ython main.py --mondrian --k 3 --bank</a:t>
            </a:r>
            <a:endParaRPr/>
          </a:p>
        </p:txBody>
      </p:sp>
      <p:pic>
        <p:nvPicPr>
          <p:cNvPr id="273" name="Google Shape;273;p35"/>
          <p:cNvPicPr preferRelativeResize="0"/>
          <p:nvPr/>
        </p:nvPicPr>
        <p:blipFill>
          <a:blip r:embed="rId3">
            <a:alphaModFix/>
          </a:blip>
          <a:stretch>
            <a:fillRect/>
          </a:stretch>
        </p:blipFill>
        <p:spPr>
          <a:xfrm>
            <a:off x="2303700" y="1017800"/>
            <a:ext cx="3493394" cy="382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Plotting dei risultati</a:t>
            </a:r>
            <a:endParaRPr/>
          </a:p>
        </p:txBody>
      </p:sp>
      <p:sp>
        <p:nvSpPr>
          <p:cNvPr id="279" name="Google Shape;279;p3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visualizzazione dei risultati in termini di tempi di esecuzione e metrica di perdita</a:t>
            </a:r>
            <a:endParaRPr/>
          </a:p>
        </p:txBody>
      </p:sp>
      <p:grpSp>
        <p:nvGrpSpPr>
          <p:cNvPr id="280" name="Google Shape;280;p36"/>
          <p:cNvGrpSpPr/>
          <p:nvPr/>
        </p:nvGrpSpPr>
        <p:grpSpPr>
          <a:xfrm>
            <a:off x="4939500" y="1219611"/>
            <a:ext cx="3837000" cy="2704200"/>
            <a:chOff x="4939500" y="1219611"/>
            <a:chExt cx="3837000" cy="2704200"/>
          </a:xfrm>
        </p:grpSpPr>
        <p:cxnSp>
          <p:nvCxnSpPr>
            <p:cNvPr id="281" name="Google Shape;281;p36"/>
            <p:cNvCxnSpPr/>
            <p:nvPr/>
          </p:nvCxnSpPr>
          <p:spPr>
            <a:xfrm>
              <a:off x="4939500"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2" name="Google Shape;282;p36"/>
            <p:cNvCxnSpPr/>
            <p:nvPr/>
          </p:nvCxnSpPr>
          <p:spPr>
            <a:xfrm>
              <a:off x="5365833"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3" name="Google Shape;283;p36"/>
            <p:cNvCxnSpPr/>
            <p:nvPr/>
          </p:nvCxnSpPr>
          <p:spPr>
            <a:xfrm>
              <a:off x="5792167"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4" name="Google Shape;284;p36"/>
            <p:cNvCxnSpPr/>
            <p:nvPr/>
          </p:nvCxnSpPr>
          <p:spPr>
            <a:xfrm>
              <a:off x="6218500"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5" name="Google Shape;285;p36"/>
            <p:cNvCxnSpPr/>
            <p:nvPr/>
          </p:nvCxnSpPr>
          <p:spPr>
            <a:xfrm>
              <a:off x="6644834"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6" name="Google Shape;286;p36"/>
            <p:cNvCxnSpPr/>
            <p:nvPr/>
          </p:nvCxnSpPr>
          <p:spPr>
            <a:xfrm>
              <a:off x="7071166"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7" name="Google Shape;287;p36"/>
            <p:cNvCxnSpPr/>
            <p:nvPr/>
          </p:nvCxnSpPr>
          <p:spPr>
            <a:xfrm>
              <a:off x="7497500"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8" name="Google Shape;288;p36"/>
            <p:cNvCxnSpPr/>
            <p:nvPr/>
          </p:nvCxnSpPr>
          <p:spPr>
            <a:xfrm>
              <a:off x="7923834"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89" name="Google Shape;289;p36"/>
            <p:cNvCxnSpPr/>
            <p:nvPr/>
          </p:nvCxnSpPr>
          <p:spPr>
            <a:xfrm>
              <a:off x="8350166"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0" name="Google Shape;290;p36"/>
            <p:cNvCxnSpPr/>
            <p:nvPr/>
          </p:nvCxnSpPr>
          <p:spPr>
            <a:xfrm>
              <a:off x="8776500" y="1219611"/>
              <a:ext cx="0" cy="2704200"/>
            </a:xfrm>
            <a:prstGeom prst="straightConnector1">
              <a:avLst/>
            </a:prstGeom>
            <a:noFill/>
            <a:ln cap="flat" cmpd="sng" w="9525">
              <a:solidFill>
                <a:srgbClr val="FFFFFF"/>
              </a:solidFill>
              <a:prstDash val="dash"/>
              <a:round/>
              <a:headEnd len="sm" w="sm" type="none"/>
              <a:tailEnd len="sm" w="sm" type="none"/>
            </a:ln>
          </p:spPr>
        </p:cxnSp>
      </p:grpSp>
      <p:grpSp>
        <p:nvGrpSpPr>
          <p:cNvPr id="291" name="Google Shape;291;p36"/>
          <p:cNvGrpSpPr/>
          <p:nvPr/>
        </p:nvGrpSpPr>
        <p:grpSpPr>
          <a:xfrm>
            <a:off x="4939534" y="2017046"/>
            <a:ext cx="3825543" cy="1573620"/>
            <a:chOff x="1000000" y="2393988"/>
            <a:chExt cx="4144235" cy="1704713"/>
          </a:xfrm>
        </p:grpSpPr>
        <p:sp>
          <p:nvSpPr>
            <p:cNvPr id="292" name="Google Shape;292;p36"/>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rgbClr val="FFFFFF"/>
              </a:solidFill>
              <a:prstDash val="solid"/>
              <a:round/>
              <a:headEnd len="med" w="med" type="oval"/>
              <a:tailEnd len="med" w="med" type="oval"/>
            </a:ln>
          </p:spPr>
        </p:sp>
        <p:sp>
          <p:nvSpPr>
            <p:cNvPr id="293" name="Google Shape;293;p36"/>
            <p:cNvSpPr/>
            <p:nvPr/>
          </p:nvSpPr>
          <p:spPr>
            <a:xfrm>
              <a:off x="4658400" y="4014100"/>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4195525" y="3147350"/>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3800700" y="3868900"/>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3358650" y="2637813"/>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2909400" y="2993013"/>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2437450" y="2393988"/>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1974575" y="3213325"/>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1500000" y="2553225"/>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36"/>
          <p:cNvGrpSpPr/>
          <p:nvPr/>
        </p:nvGrpSpPr>
        <p:grpSpPr>
          <a:xfrm>
            <a:off x="4939557" y="1778136"/>
            <a:ext cx="3836911" cy="1503799"/>
            <a:chOff x="1000025" y="2059300"/>
            <a:chExt cx="4156550" cy="1629075"/>
          </a:xfrm>
        </p:grpSpPr>
        <p:sp>
          <p:nvSpPr>
            <p:cNvPr id="302" name="Google Shape;302;p3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rgbClr val="D23369"/>
              </a:solidFill>
              <a:prstDash val="solid"/>
              <a:round/>
              <a:headEnd len="med" w="med" type="oval"/>
              <a:tailEnd len="med" w="med" type="oval"/>
            </a:ln>
          </p:spPr>
        </p:sp>
        <p:sp>
          <p:nvSpPr>
            <p:cNvPr id="303" name="Google Shape;303;p36"/>
            <p:cNvSpPr/>
            <p:nvPr/>
          </p:nvSpPr>
          <p:spPr>
            <a:xfrm>
              <a:off x="1500000" y="2059300"/>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1974575" y="27372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2437450" y="26526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2909400" y="36037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3358650" y="299302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3780700" y="331522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4216350" y="24121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4658400" y="2802450"/>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Samarati Adult database</a:t>
            </a:r>
            <a:endParaRPr/>
          </a:p>
        </p:txBody>
      </p:sp>
      <p:pic>
        <p:nvPicPr>
          <p:cNvPr id="316" name="Google Shape;316;p37"/>
          <p:cNvPicPr preferRelativeResize="0"/>
          <p:nvPr/>
        </p:nvPicPr>
        <p:blipFill>
          <a:blip r:embed="rId3">
            <a:alphaModFix/>
          </a:blip>
          <a:stretch>
            <a:fillRect/>
          </a:stretch>
        </p:blipFill>
        <p:spPr>
          <a:xfrm>
            <a:off x="261400" y="1157245"/>
            <a:ext cx="4419600" cy="3314706"/>
          </a:xfrm>
          <a:prstGeom prst="rect">
            <a:avLst/>
          </a:prstGeom>
          <a:noFill/>
          <a:ln>
            <a:noFill/>
          </a:ln>
        </p:spPr>
      </p:pic>
      <p:pic>
        <p:nvPicPr>
          <p:cNvPr id="317" name="Google Shape;317;p37"/>
          <p:cNvPicPr preferRelativeResize="0"/>
          <p:nvPr/>
        </p:nvPicPr>
        <p:blipFill>
          <a:blip r:embed="rId4">
            <a:alphaModFix/>
          </a:blip>
          <a:stretch>
            <a:fillRect/>
          </a:stretch>
        </p:blipFill>
        <p:spPr>
          <a:xfrm>
            <a:off x="4681000" y="1221200"/>
            <a:ext cx="4249050" cy="318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Samarati Bank database</a:t>
            </a:r>
            <a:endParaRPr/>
          </a:p>
        </p:txBody>
      </p:sp>
      <p:pic>
        <p:nvPicPr>
          <p:cNvPr id="323" name="Google Shape;323;p38"/>
          <p:cNvPicPr preferRelativeResize="0"/>
          <p:nvPr/>
        </p:nvPicPr>
        <p:blipFill>
          <a:blip r:embed="rId3">
            <a:alphaModFix/>
          </a:blip>
          <a:stretch>
            <a:fillRect/>
          </a:stretch>
        </p:blipFill>
        <p:spPr>
          <a:xfrm>
            <a:off x="311700" y="1156550"/>
            <a:ext cx="4576101" cy="3432074"/>
          </a:xfrm>
          <a:prstGeom prst="rect">
            <a:avLst/>
          </a:prstGeom>
          <a:noFill/>
          <a:ln>
            <a:noFill/>
          </a:ln>
        </p:spPr>
      </p:pic>
      <p:pic>
        <p:nvPicPr>
          <p:cNvPr id="324" name="Google Shape;324;p38"/>
          <p:cNvPicPr preferRelativeResize="0"/>
          <p:nvPr/>
        </p:nvPicPr>
        <p:blipFill>
          <a:blip r:embed="rId4">
            <a:alphaModFix/>
          </a:blip>
          <a:stretch>
            <a:fillRect/>
          </a:stretch>
        </p:blipFill>
        <p:spPr>
          <a:xfrm>
            <a:off x="4752075" y="1342500"/>
            <a:ext cx="4080226" cy="306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Mondrian </a:t>
            </a:r>
            <a:r>
              <a:rPr lang="it"/>
              <a:t>Adult database</a:t>
            </a:r>
            <a:endParaRPr/>
          </a:p>
        </p:txBody>
      </p:sp>
      <p:pic>
        <p:nvPicPr>
          <p:cNvPr id="330" name="Google Shape;330;p39"/>
          <p:cNvPicPr preferRelativeResize="0"/>
          <p:nvPr/>
        </p:nvPicPr>
        <p:blipFill>
          <a:blip r:embed="rId3">
            <a:alphaModFix/>
          </a:blip>
          <a:stretch>
            <a:fillRect/>
          </a:stretch>
        </p:blipFill>
        <p:spPr>
          <a:xfrm>
            <a:off x="311700" y="1252675"/>
            <a:ext cx="4323875" cy="3242900"/>
          </a:xfrm>
          <a:prstGeom prst="rect">
            <a:avLst/>
          </a:prstGeom>
          <a:noFill/>
          <a:ln>
            <a:noFill/>
          </a:ln>
        </p:spPr>
      </p:pic>
      <p:pic>
        <p:nvPicPr>
          <p:cNvPr id="331" name="Google Shape;331;p39"/>
          <p:cNvPicPr preferRelativeResize="0"/>
          <p:nvPr/>
        </p:nvPicPr>
        <p:blipFill>
          <a:blip r:embed="rId4">
            <a:alphaModFix/>
          </a:blip>
          <a:stretch>
            <a:fillRect/>
          </a:stretch>
        </p:blipFill>
        <p:spPr>
          <a:xfrm>
            <a:off x="4787975" y="1462325"/>
            <a:ext cx="4044325" cy="3033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Mondrian Bank database</a:t>
            </a:r>
            <a:endParaRPr/>
          </a:p>
        </p:txBody>
      </p:sp>
      <p:pic>
        <p:nvPicPr>
          <p:cNvPr id="337" name="Google Shape;337;p40"/>
          <p:cNvPicPr preferRelativeResize="0"/>
          <p:nvPr/>
        </p:nvPicPr>
        <p:blipFill>
          <a:blip r:embed="rId3">
            <a:alphaModFix/>
          </a:blip>
          <a:stretch>
            <a:fillRect/>
          </a:stretch>
        </p:blipFill>
        <p:spPr>
          <a:xfrm>
            <a:off x="311700" y="1017800"/>
            <a:ext cx="4656125" cy="3492100"/>
          </a:xfrm>
          <a:prstGeom prst="rect">
            <a:avLst/>
          </a:prstGeom>
          <a:noFill/>
          <a:ln>
            <a:noFill/>
          </a:ln>
        </p:spPr>
      </p:pic>
      <p:pic>
        <p:nvPicPr>
          <p:cNvPr id="338" name="Google Shape;338;p40"/>
          <p:cNvPicPr preferRelativeResize="0"/>
          <p:nvPr/>
        </p:nvPicPr>
        <p:blipFill>
          <a:blip r:embed="rId4">
            <a:alphaModFix/>
          </a:blip>
          <a:stretch>
            <a:fillRect/>
          </a:stretch>
        </p:blipFill>
        <p:spPr>
          <a:xfrm>
            <a:off x="5021125" y="1312088"/>
            <a:ext cx="3871376" cy="290353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 dei risultati</a:t>
            </a:r>
            <a:endParaRPr/>
          </a:p>
        </p:txBody>
      </p:sp>
      <p:sp>
        <p:nvSpPr>
          <p:cNvPr id="344" name="Google Shape;344;p41"/>
          <p:cNvSpPr txBox="1"/>
          <p:nvPr>
            <p:ph idx="1" type="body"/>
          </p:nvPr>
        </p:nvSpPr>
        <p:spPr>
          <a:xfrm>
            <a:off x="311700" y="1229975"/>
            <a:ext cx="8520600" cy="3649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L’esecuzione degli algoritmi sui dataset Adult e Bank dimostra come generalmente entrambi i database funzionino bene nell’anonimizzazione dei dati nei vincoli del k-anonimato.</a:t>
            </a:r>
            <a:endParaRPr sz="1500"/>
          </a:p>
          <a:p>
            <a:pPr indent="0" lvl="0" marL="0" rtl="0" algn="l">
              <a:lnSpc>
                <a:spcPct val="100000"/>
              </a:lnSpc>
              <a:spcBef>
                <a:spcPts val="1600"/>
              </a:spcBef>
              <a:spcAft>
                <a:spcPts val="0"/>
              </a:spcAft>
              <a:buNone/>
            </a:pPr>
            <a:r>
              <a:rPr lang="it" sz="1500"/>
              <a:t>Valutando i parametri si può notare che la scelta di questi ultimi (k e maxsup) influenzi significativamente il trade-off tra anonimato e perdita di informazioni, in particolare: valori più alti di “k” migliorano l’anonimato ma portano una maggiore perdita dei dati (viceversa diminuendo “k”)</a:t>
            </a:r>
            <a:endParaRPr sz="1500"/>
          </a:p>
          <a:p>
            <a:pPr indent="0" lvl="0" marL="0" rtl="0" algn="l">
              <a:lnSpc>
                <a:spcPct val="100000"/>
              </a:lnSpc>
              <a:spcBef>
                <a:spcPts val="1600"/>
              </a:spcBef>
              <a:spcAft>
                <a:spcPts val="1600"/>
              </a:spcAft>
              <a:buNone/>
            </a:pPr>
            <a:r>
              <a:rPr lang="it" sz="1500"/>
              <a:t>Generalmente si potrebbe dire che in dataset con attributi molti distintivi è necessario un approccio più prudente per evitare una perdita di dati (ad esempio nel dataset adult) mentre in database più piccoli (come bank) o in cui vi è già una minima anonimizzazione è possibile utilizzare una configurazione meno aggressiva.</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Attributi</a:t>
            </a:r>
            <a:endParaRPr/>
          </a:p>
        </p:txBody>
      </p:sp>
      <p:sp>
        <p:nvSpPr>
          <p:cNvPr id="107" name="Google Shape;107;p15"/>
          <p:cNvSpPr/>
          <p:nvPr/>
        </p:nvSpPr>
        <p:spPr>
          <a:xfrm>
            <a:off x="432350" y="1304875"/>
            <a:ext cx="1680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a:solidFill>
                  <a:schemeClr val="lt1"/>
                </a:solidFill>
              </a:rPr>
              <a:t>Identificatori</a:t>
            </a:r>
            <a:endParaRPr>
              <a:solidFill>
                <a:schemeClr val="lt1"/>
              </a:solidFill>
            </a:endParaRPr>
          </a:p>
        </p:txBody>
      </p:sp>
      <p:sp>
        <p:nvSpPr>
          <p:cNvPr id="109" name="Google Shape;109;p15"/>
          <p:cNvSpPr txBox="1"/>
          <p:nvPr>
            <p:ph idx="4294967295" type="body"/>
          </p:nvPr>
        </p:nvSpPr>
        <p:spPr>
          <a:xfrm>
            <a:off x="466850" y="2070575"/>
            <a:ext cx="1611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it" sz="1500"/>
              <a:t>Identificano maniera univoca soggetto</a:t>
            </a:r>
            <a:endParaRPr sz="1500"/>
          </a:p>
        </p:txBody>
      </p:sp>
      <p:sp>
        <p:nvSpPr>
          <p:cNvPr id="110" name="Google Shape;110;p15"/>
          <p:cNvSpPr/>
          <p:nvPr/>
        </p:nvSpPr>
        <p:spPr>
          <a:xfrm>
            <a:off x="2043825" y="1304875"/>
            <a:ext cx="23781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5"/>
          <p:cNvSpPr txBox="1"/>
          <p:nvPr>
            <p:ph idx="4294967295" type="body"/>
          </p:nvPr>
        </p:nvSpPr>
        <p:spPr>
          <a:xfrm>
            <a:off x="2361400" y="1451575"/>
            <a:ext cx="2120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a:solidFill>
                  <a:schemeClr val="lt1"/>
                </a:solidFill>
              </a:rPr>
              <a:t>Quasi-identifier</a:t>
            </a:r>
            <a:endParaRPr>
              <a:solidFill>
                <a:schemeClr val="lt1"/>
              </a:solidFill>
            </a:endParaRPr>
          </a:p>
        </p:txBody>
      </p:sp>
      <p:sp>
        <p:nvSpPr>
          <p:cNvPr id="112" name="Google Shape;112;p15"/>
          <p:cNvSpPr txBox="1"/>
          <p:nvPr>
            <p:ph idx="4294967295" type="body"/>
          </p:nvPr>
        </p:nvSpPr>
        <p:spPr>
          <a:xfrm>
            <a:off x="2123025" y="2070575"/>
            <a:ext cx="2219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it" sz="1500"/>
              <a:t>insieme attributi che associati ad altri attributi permettono identificazione soggetti</a:t>
            </a:r>
            <a:endParaRPr sz="1500"/>
          </a:p>
        </p:txBody>
      </p:sp>
      <p:sp>
        <p:nvSpPr>
          <p:cNvPr id="113" name="Google Shape;113;p15"/>
          <p:cNvSpPr/>
          <p:nvPr/>
        </p:nvSpPr>
        <p:spPr>
          <a:xfrm>
            <a:off x="6303800" y="1304875"/>
            <a:ext cx="25284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4332725" y="2070575"/>
            <a:ext cx="19710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it" sz="1500"/>
              <a:t>attributi che contengono informazioni sensibili dei soggetti</a:t>
            </a:r>
            <a:endParaRPr sz="1500"/>
          </a:p>
        </p:txBody>
      </p:sp>
      <p:sp>
        <p:nvSpPr>
          <p:cNvPr id="115" name="Google Shape;115;p15"/>
          <p:cNvSpPr/>
          <p:nvPr/>
        </p:nvSpPr>
        <p:spPr>
          <a:xfrm>
            <a:off x="4332725" y="1304875"/>
            <a:ext cx="2056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4634625" y="1451575"/>
            <a:ext cx="2120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a:solidFill>
                  <a:schemeClr val="lt1"/>
                </a:solidFill>
              </a:rPr>
              <a:t>Confidenziali</a:t>
            </a:r>
            <a:endParaRPr>
              <a:solidFill>
                <a:schemeClr val="lt1"/>
              </a:solidFill>
            </a:endParaRPr>
          </a:p>
        </p:txBody>
      </p:sp>
      <p:sp>
        <p:nvSpPr>
          <p:cNvPr id="117" name="Google Shape;117;p15"/>
          <p:cNvSpPr txBox="1"/>
          <p:nvPr>
            <p:ph idx="4294967295" type="body"/>
          </p:nvPr>
        </p:nvSpPr>
        <p:spPr>
          <a:xfrm>
            <a:off x="6605825" y="1451575"/>
            <a:ext cx="2120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a:solidFill>
                  <a:schemeClr val="lt1"/>
                </a:solidFill>
              </a:rPr>
              <a:t>Non Confidenziali</a:t>
            </a:r>
            <a:endParaRPr>
              <a:solidFill>
                <a:schemeClr val="lt1"/>
              </a:solidFill>
            </a:endParaRPr>
          </a:p>
        </p:txBody>
      </p:sp>
      <p:sp>
        <p:nvSpPr>
          <p:cNvPr id="118" name="Google Shape;118;p15"/>
          <p:cNvSpPr txBox="1"/>
          <p:nvPr>
            <p:ph idx="4294967295" type="body"/>
          </p:nvPr>
        </p:nvSpPr>
        <p:spPr>
          <a:xfrm>
            <a:off x="6303800" y="2070575"/>
            <a:ext cx="24222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it" sz="1500"/>
              <a:t>attributi che non contengono informazioni sensibili o utili all’identificazione del soggetto</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Test di performance</a:t>
            </a:r>
            <a:endParaRPr/>
          </a:p>
        </p:txBody>
      </p:sp>
      <p:sp>
        <p:nvSpPr>
          <p:cNvPr id="350" name="Google Shape;350;p42"/>
          <p:cNvSpPr txBox="1"/>
          <p:nvPr>
            <p:ph idx="1" type="body"/>
          </p:nvPr>
        </p:nvSpPr>
        <p:spPr>
          <a:xfrm>
            <a:off x="311700" y="1229975"/>
            <a:ext cx="8520600" cy="2202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Volto a determinare le tempistiche di accesso dei dati paragonandole tra tabella originale e tabella anonimizzate (attraverso Mondrian e Samarati)</a:t>
            </a:r>
            <a:endParaRPr sz="1500"/>
          </a:p>
          <a:p>
            <a:pPr indent="0" lvl="0" marL="0" rtl="0" algn="l">
              <a:lnSpc>
                <a:spcPct val="100000"/>
              </a:lnSpc>
              <a:spcBef>
                <a:spcPts val="1600"/>
              </a:spcBef>
              <a:spcAft>
                <a:spcPts val="1600"/>
              </a:spcAft>
              <a:buNone/>
            </a:pPr>
            <a:r>
              <a:rPr lang="it" sz="1500"/>
              <a:t>Il test viene eseguito eseguendo il database tramite SQL lite in memoria locale sia per il dataset Adult che per il dataset Bank, eseguendo una query di ricerca con attributo “age” e valore generico o il suo intervallo di riferimento</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Primo test adult</a:t>
            </a:r>
            <a:endParaRPr/>
          </a:p>
        </p:txBody>
      </p:sp>
      <p:pic>
        <p:nvPicPr>
          <p:cNvPr id="356" name="Google Shape;356;p43"/>
          <p:cNvPicPr preferRelativeResize="0"/>
          <p:nvPr/>
        </p:nvPicPr>
        <p:blipFill>
          <a:blip r:embed="rId3">
            <a:alphaModFix/>
          </a:blip>
          <a:stretch>
            <a:fillRect/>
          </a:stretch>
        </p:blipFill>
        <p:spPr>
          <a:xfrm>
            <a:off x="311700" y="1017800"/>
            <a:ext cx="5810250" cy="3781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Secondo </a:t>
            </a:r>
            <a:r>
              <a:rPr lang="it"/>
              <a:t>test bank</a:t>
            </a:r>
            <a:endParaRPr/>
          </a:p>
        </p:txBody>
      </p:sp>
      <p:pic>
        <p:nvPicPr>
          <p:cNvPr id="362" name="Google Shape;362;p44"/>
          <p:cNvPicPr preferRelativeResize="0"/>
          <p:nvPr/>
        </p:nvPicPr>
        <p:blipFill>
          <a:blip r:embed="rId3">
            <a:alphaModFix/>
          </a:blip>
          <a:stretch>
            <a:fillRect/>
          </a:stretch>
        </p:blipFill>
        <p:spPr>
          <a:xfrm>
            <a:off x="311700" y="1081000"/>
            <a:ext cx="3763450" cy="39372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Analisi</a:t>
            </a:r>
            <a:endParaRPr/>
          </a:p>
        </p:txBody>
      </p:sp>
      <p:sp>
        <p:nvSpPr>
          <p:cNvPr id="368" name="Google Shape;368;p45"/>
          <p:cNvSpPr txBox="1"/>
          <p:nvPr>
            <p:ph idx="1" type="body"/>
          </p:nvPr>
        </p:nvSpPr>
        <p:spPr>
          <a:xfrm>
            <a:off x="311700" y="1111050"/>
            <a:ext cx="8520600" cy="3788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L’analisi comparativa ha riportato una grande differenza riguardo l’efficienza nell’accesso dei dati da parte delle tabelle anonimizzate tramite i due algoritmi, vedendo un aumento di circa 2 volte e mezzo del tempo di accesso nella tabella anonimizzata tramite samarati rispetto alla tabella originale, mentre per quanto riguarda l’algoritmo mondrian ha mantenuto i tempi di accesso paragonabili alla tabella non anonimizzata.</a:t>
            </a:r>
            <a:endParaRPr sz="1500"/>
          </a:p>
          <a:p>
            <a:pPr indent="0" lvl="0" marL="0" rtl="0" algn="l">
              <a:lnSpc>
                <a:spcPct val="100000"/>
              </a:lnSpc>
              <a:spcBef>
                <a:spcPts val="1600"/>
              </a:spcBef>
              <a:spcAft>
                <a:spcPts val="0"/>
              </a:spcAft>
              <a:buNone/>
            </a:pPr>
            <a:r>
              <a:rPr lang="it" sz="1500"/>
              <a:t>Anche le tuple riportate dagli algoritmi hanno evidenziato delle differenze sempre a favore dell’algoritmo Mondrian che garantisce una migliore qualità dei dati riuscendo a generalizzare meglio i QI tramite il clustering.</a:t>
            </a:r>
            <a:endParaRPr sz="1500"/>
          </a:p>
          <a:p>
            <a:pPr indent="0" lvl="0" marL="0" rtl="0" algn="l">
              <a:lnSpc>
                <a:spcPct val="100000"/>
              </a:lnSpc>
              <a:spcBef>
                <a:spcPts val="1600"/>
              </a:spcBef>
              <a:spcAft>
                <a:spcPts val="0"/>
              </a:spcAft>
              <a:buNone/>
            </a:pPr>
            <a:r>
              <a:t/>
            </a:r>
            <a:endParaRPr sz="1500"/>
          </a:p>
          <a:p>
            <a:pPr indent="0" lvl="0" marL="0" rtl="0" algn="l">
              <a:lnSpc>
                <a:spcPct val="100000"/>
              </a:lnSpc>
              <a:spcBef>
                <a:spcPts val="1600"/>
              </a:spcBef>
              <a:spcAft>
                <a:spcPts val="1600"/>
              </a:spcAft>
              <a:buNone/>
            </a:pPr>
            <a:r>
              <a:rPr lang="it" sz="1500"/>
              <a:t>In generale il differente approccio dei due algoritmi porta ad avere dei migliori risultati nell’accesso ai dati tramite l’algoritmo di anonimizzazione mondrian che quindi dimostra in generale un migliore bilanciamento tra tempi di accesso, qualità dei dati restituiti, tempo di esecuzione e metrica di perdita.</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Scenari applicativi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descr="Forma di un puntatore sullo sfondo in un grafico cronologico" id="378" name="Google Shape;378;p47"/>
          <p:cNvSpPr/>
          <p:nvPr/>
        </p:nvSpPr>
        <p:spPr>
          <a:xfrm>
            <a:off x="254034" y="306125"/>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9" name="Google Shape;379;p47"/>
          <p:cNvSpPr txBox="1"/>
          <p:nvPr>
            <p:ph idx="4294967295" type="body"/>
          </p:nvPr>
        </p:nvSpPr>
        <p:spPr>
          <a:xfrm>
            <a:off x="410967" y="4436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it" sz="1600">
                <a:solidFill>
                  <a:schemeClr val="lt1"/>
                </a:solidFill>
              </a:rPr>
              <a:t>Social Network</a:t>
            </a:r>
            <a:endParaRPr sz="1600">
              <a:solidFill>
                <a:schemeClr val="lt1"/>
              </a:solidFill>
            </a:endParaRPr>
          </a:p>
        </p:txBody>
      </p:sp>
      <p:sp>
        <p:nvSpPr>
          <p:cNvPr descr="Forma di un puntatore sullo sfondo in un grafico cronologico" id="380" name="Google Shape;380;p47"/>
          <p:cNvSpPr/>
          <p:nvPr/>
        </p:nvSpPr>
        <p:spPr>
          <a:xfrm>
            <a:off x="254034" y="216385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1" name="Google Shape;381;p47"/>
          <p:cNvSpPr txBox="1"/>
          <p:nvPr>
            <p:ph idx="4294967295" type="body"/>
          </p:nvPr>
        </p:nvSpPr>
        <p:spPr>
          <a:xfrm>
            <a:off x="410967" y="230140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it" sz="1600">
                <a:solidFill>
                  <a:schemeClr val="lt1"/>
                </a:solidFill>
              </a:rPr>
              <a:t>Data Mining / Big Data</a:t>
            </a:r>
            <a:endParaRPr sz="1600">
              <a:solidFill>
                <a:schemeClr val="lt1"/>
              </a:solidFill>
            </a:endParaRPr>
          </a:p>
        </p:txBody>
      </p:sp>
      <p:sp>
        <p:nvSpPr>
          <p:cNvPr descr="Forma di un puntatore sullo sfondo in un grafico cronologico" id="382" name="Google Shape;382;p47"/>
          <p:cNvSpPr/>
          <p:nvPr/>
        </p:nvSpPr>
        <p:spPr>
          <a:xfrm>
            <a:off x="312634" y="4021575"/>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3" name="Google Shape;383;p47"/>
          <p:cNvSpPr txBox="1"/>
          <p:nvPr>
            <p:ph idx="4294967295" type="body"/>
          </p:nvPr>
        </p:nvSpPr>
        <p:spPr>
          <a:xfrm>
            <a:off x="2419375" y="166025"/>
            <a:ext cx="6353400" cy="10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600"/>
              <a:t>Solitamente database di tipo “grafo” (grafo sociale), anonimato non sempre garantito, per il k-anonimato essenziale rendere indistinguibili nodi del grafo da almeno altri “k” nodi </a:t>
            </a:r>
            <a:endParaRPr sz="1600"/>
          </a:p>
        </p:txBody>
      </p:sp>
      <p:sp>
        <p:nvSpPr>
          <p:cNvPr id="384" name="Google Shape;384;p47"/>
          <p:cNvSpPr txBox="1"/>
          <p:nvPr>
            <p:ph idx="4294967295" type="body"/>
          </p:nvPr>
        </p:nvSpPr>
        <p:spPr>
          <a:xfrm>
            <a:off x="367800" y="4159125"/>
            <a:ext cx="1476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it" sz="1600">
                <a:solidFill>
                  <a:schemeClr val="lt1"/>
                </a:solidFill>
              </a:rPr>
              <a:t>Dati di localizzazione</a:t>
            </a:r>
            <a:endParaRPr sz="1600">
              <a:solidFill>
                <a:schemeClr val="lt1"/>
              </a:solidFill>
            </a:endParaRPr>
          </a:p>
        </p:txBody>
      </p:sp>
      <p:sp>
        <p:nvSpPr>
          <p:cNvPr id="385" name="Google Shape;385;p47"/>
          <p:cNvSpPr txBox="1"/>
          <p:nvPr>
            <p:ph idx="4294967295" type="body"/>
          </p:nvPr>
        </p:nvSpPr>
        <p:spPr>
          <a:xfrm>
            <a:off x="2477975" y="1664700"/>
            <a:ext cx="6353400" cy="181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it" sz="1600"/>
              <a:t>Anonyme and Mine -&gt; approccio conservativo, anonimizzare preventivamente i dati, poco elevato per costo computazionale alto.</a:t>
            </a:r>
            <a:endParaRPr sz="1600"/>
          </a:p>
          <a:p>
            <a:pPr indent="-330200" lvl="0" marL="457200" rtl="0" algn="l">
              <a:spcBef>
                <a:spcPts val="0"/>
              </a:spcBef>
              <a:spcAft>
                <a:spcPts val="0"/>
              </a:spcAft>
              <a:buSzPts val="1600"/>
              <a:buAutoNum type="arabicPeriod"/>
            </a:pPr>
            <a:r>
              <a:rPr lang="it" sz="1600"/>
              <a:t>Mine and Anonymize -&gt; analisi dei dati eseguita da soggetto di fiducia, dati anonimizzati dopo l’analisi, prima della pubblicazione</a:t>
            </a:r>
            <a:endParaRPr sz="1600"/>
          </a:p>
        </p:txBody>
      </p:sp>
      <p:sp>
        <p:nvSpPr>
          <p:cNvPr id="386" name="Google Shape;386;p47"/>
          <p:cNvSpPr txBox="1"/>
          <p:nvPr>
            <p:ph idx="4294967295" type="body"/>
          </p:nvPr>
        </p:nvSpPr>
        <p:spPr>
          <a:xfrm>
            <a:off x="2477975" y="3776925"/>
            <a:ext cx="6353400" cy="123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it" sz="1600"/>
              <a:t>Privacy di locazione (posizione precisa)  posizione di un utente in cluster di posizioni con almeno altri “k” utenti</a:t>
            </a:r>
            <a:endParaRPr sz="1600"/>
          </a:p>
          <a:p>
            <a:pPr indent="-330200" lvl="0" marL="457200" rtl="0" algn="l">
              <a:spcBef>
                <a:spcPts val="0"/>
              </a:spcBef>
              <a:spcAft>
                <a:spcPts val="0"/>
              </a:spcAft>
              <a:buSzPts val="1600"/>
              <a:buChar char="-"/>
            </a:pPr>
            <a:r>
              <a:rPr lang="it" sz="1600"/>
              <a:t>Privacy della traiettoria (percorso) modifica e mescolamento dei percorsi in modo che sia condiviso da almeno “k” utenti</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Conclusioni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Conclusioni</a:t>
            </a:r>
            <a:endParaRPr/>
          </a:p>
        </p:txBody>
      </p:sp>
      <p:sp>
        <p:nvSpPr>
          <p:cNvPr id="397" name="Google Shape;397;p49"/>
          <p:cNvSpPr txBox="1"/>
          <p:nvPr>
            <p:ph idx="1" type="body"/>
          </p:nvPr>
        </p:nvSpPr>
        <p:spPr>
          <a:xfrm>
            <a:off x="311700" y="1229975"/>
            <a:ext cx="8520600" cy="3649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K-anonimato rappresenta approccio fondamentale nella protezione dei dati sensibili.</a:t>
            </a:r>
            <a:endParaRPr sz="1500"/>
          </a:p>
          <a:p>
            <a:pPr indent="0" lvl="0" marL="0" rtl="0" algn="l">
              <a:lnSpc>
                <a:spcPct val="100000"/>
              </a:lnSpc>
              <a:spcBef>
                <a:spcPts val="1600"/>
              </a:spcBef>
              <a:spcAft>
                <a:spcPts val="0"/>
              </a:spcAft>
              <a:buNone/>
            </a:pPr>
            <a:r>
              <a:rPr lang="it" sz="1500"/>
              <a:t>Test degli algoritmi:</a:t>
            </a:r>
            <a:endParaRPr sz="1500"/>
          </a:p>
          <a:p>
            <a:pPr indent="-323850" lvl="0" marL="457200" rtl="0" algn="l">
              <a:lnSpc>
                <a:spcPct val="100000"/>
              </a:lnSpc>
              <a:spcBef>
                <a:spcPts val="1600"/>
              </a:spcBef>
              <a:spcAft>
                <a:spcPts val="0"/>
              </a:spcAft>
              <a:buSzPts val="1500"/>
              <a:buChar char="-"/>
            </a:pPr>
            <a:r>
              <a:rPr lang="it" sz="1500"/>
              <a:t>Samarati: tecnica classica del k-anonimato garantisce il k-anonimato sia per grandi che per piccole basi di dati in modo abbastanza efficiente, a livello di velocità di accesso ai dati presenta alcune criticità, in particolar modo quando la generalizzazione diventa più aggressiva.</a:t>
            </a:r>
            <a:endParaRPr sz="1500"/>
          </a:p>
          <a:p>
            <a:pPr indent="-323850" lvl="0" marL="457200" rtl="0" algn="l">
              <a:lnSpc>
                <a:spcPct val="100000"/>
              </a:lnSpc>
              <a:spcBef>
                <a:spcPts val="0"/>
              </a:spcBef>
              <a:spcAft>
                <a:spcPts val="0"/>
              </a:spcAft>
              <a:buSzPts val="1500"/>
              <a:buChar char="-"/>
            </a:pPr>
            <a:r>
              <a:rPr lang="it" sz="1500"/>
              <a:t>Mondrian: tecnica di clustering multidimensionale per il k-anonimato, molto efficiente sia per quanto riguardo tempistiche di esecuzione sia per metriche di perdita. Ottima in particolar modo anche per l’accesso ai dati mantenendo tempi di accesso e tuple analizzate paragonabili alla tabella originale.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Problematiche di divulgazione</a:t>
            </a:r>
            <a:endParaRPr/>
          </a:p>
        </p:txBody>
      </p:sp>
      <p:sp>
        <p:nvSpPr>
          <p:cNvPr id="124" name="Google Shape;124;p16"/>
          <p:cNvSpPr txBox="1"/>
          <p:nvPr>
            <p:ph idx="1" type="body"/>
          </p:nvPr>
        </p:nvSpPr>
        <p:spPr>
          <a:xfrm>
            <a:off x="311700" y="1229975"/>
            <a:ext cx="8520600" cy="1776900"/>
          </a:xfrm>
          <a:prstGeom prst="rect">
            <a:avLst/>
          </a:prstGeom>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it" sz="1700"/>
              <a:t>Identity Disclosure</a:t>
            </a:r>
            <a:endParaRPr b="1" sz="1700"/>
          </a:p>
          <a:p>
            <a:pPr indent="-336550" lvl="0" marL="457200" rtl="0" algn="l">
              <a:lnSpc>
                <a:spcPct val="150000"/>
              </a:lnSpc>
              <a:spcBef>
                <a:spcPts val="0"/>
              </a:spcBef>
              <a:spcAft>
                <a:spcPts val="0"/>
              </a:spcAft>
              <a:buSzPts val="1700"/>
              <a:buChar char="●"/>
            </a:pPr>
            <a:r>
              <a:rPr b="1" lang="it" sz="1700"/>
              <a:t>Attribute Disclosure</a:t>
            </a:r>
            <a:endParaRPr b="1" sz="1700"/>
          </a:p>
          <a:p>
            <a:pPr indent="-336550" lvl="0" marL="457200" rtl="0" algn="l">
              <a:lnSpc>
                <a:spcPct val="150000"/>
              </a:lnSpc>
              <a:spcBef>
                <a:spcPts val="0"/>
              </a:spcBef>
              <a:spcAft>
                <a:spcPts val="0"/>
              </a:spcAft>
              <a:buSzPts val="1700"/>
              <a:buChar char="●"/>
            </a:pPr>
            <a:r>
              <a:rPr b="1" lang="it" sz="1700"/>
              <a:t>Inferential Disclosure (importante per il k-anonimato e linking attack)</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K-anonimato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27625" y="178375"/>
            <a:ext cx="4572000" cy="64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sz="2600">
                <a:solidFill>
                  <a:srgbClr val="000000"/>
                </a:solidFill>
              </a:rPr>
              <a:t>Problema dell’a</a:t>
            </a:r>
            <a:r>
              <a:rPr b="1" lang="it" sz="2600">
                <a:solidFill>
                  <a:srgbClr val="000000"/>
                </a:solidFill>
              </a:rPr>
              <a:t>nonimato</a:t>
            </a:r>
            <a:endParaRPr b="1" sz="2600">
              <a:solidFill>
                <a:srgbClr val="000000"/>
              </a:solidFill>
            </a:endParaRPr>
          </a:p>
        </p:txBody>
      </p:sp>
      <p:sp>
        <p:nvSpPr>
          <p:cNvPr id="135" name="Google Shape;135;p18"/>
          <p:cNvSpPr txBox="1"/>
          <p:nvPr>
            <p:ph idx="1" type="subTitle"/>
          </p:nvPr>
        </p:nvSpPr>
        <p:spPr>
          <a:xfrm>
            <a:off x="235775" y="1382549"/>
            <a:ext cx="4045200" cy="237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500">
                <a:solidFill>
                  <a:srgbClr val="000000"/>
                </a:solidFill>
              </a:rPr>
              <a:t>Tecniche di mascheramento:</a:t>
            </a:r>
            <a:endParaRPr sz="1500">
              <a:solidFill>
                <a:srgbClr val="000000"/>
              </a:solidFill>
            </a:endParaRPr>
          </a:p>
          <a:p>
            <a:pPr indent="-323850" lvl="0" marL="457200" rtl="0" algn="l">
              <a:spcBef>
                <a:spcPts val="0"/>
              </a:spcBef>
              <a:spcAft>
                <a:spcPts val="0"/>
              </a:spcAft>
              <a:buClr>
                <a:srgbClr val="000000"/>
              </a:buClr>
              <a:buSzPts val="1500"/>
              <a:buChar char="●"/>
            </a:pPr>
            <a:r>
              <a:rPr lang="it" sz="1500">
                <a:solidFill>
                  <a:srgbClr val="000000"/>
                </a:solidFill>
              </a:rPr>
              <a:t>non perturbative</a:t>
            </a:r>
            <a:endParaRPr sz="1500">
              <a:solidFill>
                <a:srgbClr val="000000"/>
              </a:solidFill>
            </a:endParaRPr>
          </a:p>
          <a:p>
            <a:pPr indent="-323850" lvl="0" marL="457200" rtl="0" algn="l">
              <a:spcBef>
                <a:spcPts val="0"/>
              </a:spcBef>
              <a:spcAft>
                <a:spcPts val="0"/>
              </a:spcAft>
              <a:buClr>
                <a:srgbClr val="000000"/>
              </a:buClr>
              <a:buSzPts val="1500"/>
              <a:buChar char="●"/>
            </a:pPr>
            <a:r>
              <a:rPr lang="it" sz="1500">
                <a:solidFill>
                  <a:srgbClr val="000000"/>
                </a:solidFill>
              </a:rPr>
              <a:t>perturbative</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rPr lang="it" sz="1500">
                <a:solidFill>
                  <a:srgbClr val="000000"/>
                </a:solidFill>
              </a:rPr>
              <a:t>Rilascio dati sintetici:</a:t>
            </a:r>
            <a:endParaRPr sz="1500">
              <a:solidFill>
                <a:srgbClr val="000000"/>
              </a:solidFill>
            </a:endParaRPr>
          </a:p>
          <a:p>
            <a:pPr indent="-323850" lvl="0" marL="457200" rtl="0" algn="l">
              <a:lnSpc>
                <a:spcPct val="115000"/>
              </a:lnSpc>
              <a:spcBef>
                <a:spcPts val="1600"/>
              </a:spcBef>
              <a:spcAft>
                <a:spcPts val="0"/>
              </a:spcAft>
              <a:buClr>
                <a:srgbClr val="000000"/>
              </a:buClr>
              <a:buSzPts val="1500"/>
              <a:buChar char="●"/>
            </a:pPr>
            <a:r>
              <a:rPr lang="it" sz="1500">
                <a:solidFill>
                  <a:srgbClr val="000000"/>
                </a:solidFill>
              </a:rPr>
              <a:t>completamente sintetici</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it" sz="1500">
                <a:solidFill>
                  <a:srgbClr val="000000"/>
                </a:solidFill>
              </a:rPr>
              <a:t>parzialmente sintetici</a:t>
            </a:r>
            <a:endParaRPr sz="1500">
              <a:solidFill>
                <a:srgbClr val="000000"/>
              </a:solidFill>
            </a:endParaRPr>
          </a:p>
          <a:p>
            <a:pPr indent="0" lvl="0" marL="0" rtl="0" algn="l">
              <a:spcBef>
                <a:spcPts val="1600"/>
              </a:spcBef>
              <a:spcAft>
                <a:spcPts val="0"/>
              </a:spcAft>
              <a:buNone/>
            </a:pPr>
            <a:r>
              <a:t/>
            </a:r>
            <a:endParaRPr sz="1500">
              <a:solidFill>
                <a:srgbClr val="000000"/>
              </a:solidFill>
            </a:endParaRPr>
          </a:p>
        </p:txBody>
      </p:sp>
      <p:sp>
        <p:nvSpPr>
          <p:cNvPr id="136" name="Google Shape;136;p18"/>
          <p:cNvSpPr txBox="1"/>
          <p:nvPr>
            <p:ph idx="2" type="body"/>
          </p:nvPr>
        </p:nvSpPr>
        <p:spPr>
          <a:xfrm>
            <a:off x="4771000" y="1709550"/>
            <a:ext cx="4180200" cy="172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1500"/>
              <a:t>Per il K-anonimato vengono utilizzate tecniche non perturbative:</a:t>
            </a:r>
            <a:endParaRPr sz="1500"/>
          </a:p>
          <a:p>
            <a:pPr indent="-323850" lvl="0" marL="457200" rtl="0" algn="l">
              <a:spcBef>
                <a:spcPts val="1600"/>
              </a:spcBef>
              <a:spcAft>
                <a:spcPts val="0"/>
              </a:spcAft>
              <a:buSzPts val="1500"/>
              <a:buChar char="-"/>
            </a:pPr>
            <a:r>
              <a:rPr lang="it" sz="1500"/>
              <a:t>Generalizzazione</a:t>
            </a:r>
            <a:endParaRPr sz="1500"/>
          </a:p>
          <a:p>
            <a:pPr indent="-323850" lvl="0" marL="457200" rtl="0" algn="l">
              <a:spcBef>
                <a:spcPts val="0"/>
              </a:spcBef>
              <a:spcAft>
                <a:spcPts val="0"/>
              </a:spcAft>
              <a:buSzPts val="1500"/>
              <a:buChar char="-"/>
            </a:pPr>
            <a:r>
              <a:rPr lang="it" sz="1500"/>
              <a:t>Soppressione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K-anonimato</a:t>
            </a:r>
            <a:endParaRPr/>
          </a:p>
        </p:txBody>
      </p:sp>
      <p:sp>
        <p:nvSpPr>
          <p:cNvPr id="142" name="Google Shape;142;p19"/>
          <p:cNvSpPr txBox="1"/>
          <p:nvPr>
            <p:ph idx="1" type="body"/>
          </p:nvPr>
        </p:nvSpPr>
        <p:spPr>
          <a:xfrm>
            <a:off x="311700" y="1229975"/>
            <a:ext cx="8520600" cy="1776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Definizione 1: “</a:t>
            </a:r>
            <a:r>
              <a:rPr i="1" lang="it" sz="1500"/>
              <a:t>Requisito di k-anonimato per una release di dati deve essere tale che ogni combinazione di valori dei quasi-identifier (QI) può essere indistinguibile corrisposta ad almeno k altre identità.”</a:t>
            </a:r>
            <a:endParaRPr i="1" sz="1500"/>
          </a:p>
          <a:p>
            <a:pPr indent="0" lvl="0" marL="0" rtl="0" algn="l">
              <a:lnSpc>
                <a:spcPct val="100000"/>
              </a:lnSpc>
              <a:spcBef>
                <a:spcPts val="1600"/>
              </a:spcBef>
              <a:spcAft>
                <a:spcPts val="1600"/>
              </a:spcAft>
              <a:buNone/>
            </a:pPr>
            <a:r>
              <a:rPr lang="it" sz="1500"/>
              <a:t>Definizione 2</a:t>
            </a:r>
            <a:r>
              <a:rPr i="1" lang="it" sz="1500"/>
              <a:t>: “Data una tabella T(A1,...,An) e un attributo QI associato. T soddisfa la k-anonimità rispetto a QI  se e solo se ogni sequenza di valori T[QI] appare almeno con k occorrenze in T[QI].”</a:t>
            </a:r>
            <a:endParaRPr i="1" sz="1500"/>
          </a:p>
        </p:txBody>
      </p:sp>
      <p:sp>
        <p:nvSpPr>
          <p:cNvPr id="143" name="Google Shape;143;p19"/>
          <p:cNvSpPr txBox="1"/>
          <p:nvPr>
            <p:ph idx="1" type="body"/>
          </p:nvPr>
        </p:nvSpPr>
        <p:spPr>
          <a:xfrm>
            <a:off x="311700" y="3006875"/>
            <a:ext cx="8520600" cy="17769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it" sz="1500"/>
              <a:t>K-anonimato</a:t>
            </a:r>
            <a:endParaRPr sz="1500"/>
          </a:p>
          <a:p>
            <a:pPr indent="-323850" lvl="0" marL="457200" rtl="0" algn="l">
              <a:lnSpc>
                <a:spcPct val="150000"/>
              </a:lnSpc>
              <a:spcBef>
                <a:spcPts val="0"/>
              </a:spcBef>
              <a:spcAft>
                <a:spcPts val="0"/>
              </a:spcAft>
              <a:buSzPts val="1500"/>
              <a:buChar char="●"/>
            </a:pPr>
            <a:r>
              <a:rPr lang="it" sz="1500"/>
              <a:t>L-diversità</a:t>
            </a:r>
            <a:endParaRPr sz="1500"/>
          </a:p>
          <a:p>
            <a:pPr indent="-323850" lvl="0" marL="457200" rtl="0" algn="l">
              <a:lnSpc>
                <a:spcPct val="150000"/>
              </a:lnSpc>
              <a:spcBef>
                <a:spcPts val="0"/>
              </a:spcBef>
              <a:spcAft>
                <a:spcPts val="0"/>
              </a:spcAft>
              <a:buSzPts val="1500"/>
              <a:buChar char="●"/>
            </a:pPr>
            <a:r>
              <a:rPr lang="it" sz="1500"/>
              <a:t>T-chiusura</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Generalizzazione</a:t>
            </a:r>
            <a:endParaRPr/>
          </a:p>
        </p:txBody>
      </p:sp>
      <p:sp>
        <p:nvSpPr>
          <p:cNvPr id="149" name="Google Shape;149;p20"/>
          <p:cNvSpPr txBox="1"/>
          <p:nvPr>
            <p:ph idx="1" type="body"/>
          </p:nvPr>
        </p:nvSpPr>
        <p:spPr>
          <a:xfrm>
            <a:off x="311700" y="1229975"/>
            <a:ext cx="8520600" cy="2202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Definizione 1: “</a:t>
            </a:r>
            <a:r>
              <a:rPr i="1" lang="it" sz="1500"/>
              <a:t>Date due tabelle Tx e Ty definite sullo stesso insieme degli attributi, Ty è una generalizzazione (con eventuale soppressione) della tabella Tx se:</a:t>
            </a:r>
            <a:endParaRPr i="1" sz="1500"/>
          </a:p>
          <a:p>
            <a:pPr indent="-323850" lvl="0" marL="457200" rtl="0" algn="l">
              <a:lnSpc>
                <a:spcPct val="100000"/>
              </a:lnSpc>
              <a:spcBef>
                <a:spcPts val="1600"/>
              </a:spcBef>
              <a:spcAft>
                <a:spcPts val="0"/>
              </a:spcAft>
              <a:buSzPts val="1500"/>
              <a:buChar char="-"/>
            </a:pPr>
            <a:r>
              <a:rPr i="1" lang="it" sz="1500"/>
              <a:t>|Ty| &lt;= |Tx|</a:t>
            </a:r>
            <a:endParaRPr i="1" sz="1500"/>
          </a:p>
          <a:p>
            <a:pPr indent="-323850" lvl="0" marL="457200" rtl="0" algn="l">
              <a:lnSpc>
                <a:spcPct val="100000"/>
              </a:lnSpc>
              <a:spcBef>
                <a:spcPts val="0"/>
              </a:spcBef>
              <a:spcAft>
                <a:spcPts val="0"/>
              </a:spcAft>
              <a:buSzPts val="1500"/>
              <a:buChar char="-"/>
            </a:pPr>
            <a:r>
              <a:rPr i="1" lang="it" sz="1500"/>
              <a:t>per ciascun attributo di Ty si ha un dominio uguale al dominio di partenza o una sua generalizzazione</a:t>
            </a:r>
            <a:endParaRPr i="1" sz="1500"/>
          </a:p>
          <a:p>
            <a:pPr indent="-323850" lvl="0" marL="457200" rtl="0" algn="l">
              <a:lnSpc>
                <a:spcPct val="100000"/>
              </a:lnSpc>
              <a:spcBef>
                <a:spcPts val="0"/>
              </a:spcBef>
              <a:spcAft>
                <a:spcPts val="0"/>
              </a:spcAft>
              <a:buSzPts val="1500"/>
              <a:buChar char="-"/>
            </a:pPr>
            <a:r>
              <a:rPr i="1" lang="it" sz="1500"/>
              <a:t>possibile definire funzione “f” iniettiva che associa ad elementi distinti del dominio elementi distinti del codominio che possono essere uguali o una generalizzazione degli attributi della tabella di partenza”</a:t>
            </a:r>
            <a:endParaRPr i="1" sz="1500"/>
          </a:p>
        </p:txBody>
      </p:sp>
      <p:sp>
        <p:nvSpPr>
          <p:cNvPr id="150" name="Google Shape;150;p20"/>
          <p:cNvSpPr txBox="1"/>
          <p:nvPr>
            <p:ph idx="1" type="body"/>
          </p:nvPr>
        </p:nvSpPr>
        <p:spPr>
          <a:xfrm>
            <a:off x="311700" y="3333850"/>
            <a:ext cx="8520600" cy="14499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it" sz="1500"/>
              <a:t>Generalizzazione sui domini</a:t>
            </a:r>
            <a:endParaRPr sz="1500"/>
          </a:p>
          <a:p>
            <a:pPr indent="-323850" lvl="0" marL="457200" rtl="0" algn="l">
              <a:lnSpc>
                <a:spcPct val="150000"/>
              </a:lnSpc>
              <a:spcBef>
                <a:spcPts val="0"/>
              </a:spcBef>
              <a:spcAft>
                <a:spcPts val="0"/>
              </a:spcAft>
              <a:buSzPts val="1500"/>
              <a:buChar char="●"/>
            </a:pPr>
            <a:r>
              <a:rPr lang="it" sz="1500"/>
              <a:t>Generalizzazione sui valori</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Generalizzazione ottimale</a:t>
            </a:r>
            <a:endParaRPr/>
          </a:p>
        </p:txBody>
      </p:sp>
      <p:sp>
        <p:nvSpPr>
          <p:cNvPr id="156" name="Google Shape;156;p21"/>
          <p:cNvSpPr txBox="1"/>
          <p:nvPr>
            <p:ph idx="1" type="body"/>
          </p:nvPr>
        </p:nvSpPr>
        <p:spPr>
          <a:xfrm>
            <a:off x="311700" y="1229975"/>
            <a:ext cx="8520600" cy="2202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t" sz="1500"/>
              <a:t>Definizione K-minimal: “</a:t>
            </a:r>
            <a:r>
              <a:rPr i="1" lang="it" sz="1500"/>
              <a:t>Date due tabelle Ty e Tx tali per cui Ty &lt;= Tx, viene definito </a:t>
            </a:r>
            <a:r>
              <a:rPr i="1" lang="it" sz="1500"/>
              <a:t>Massimo Superiore</a:t>
            </a:r>
            <a:r>
              <a:rPr i="1" lang="it" sz="1500"/>
              <a:t> (</a:t>
            </a:r>
            <a:r>
              <a:rPr i="1" lang="it" sz="1500"/>
              <a:t>MaxSup</a:t>
            </a:r>
            <a:r>
              <a:rPr i="1" lang="it" sz="1500"/>
              <a:t>) come soglia di soppressione </a:t>
            </a:r>
            <a:r>
              <a:rPr i="1" lang="it" sz="1500"/>
              <a:t>accettabile</a:t>
            </a:r>
            <a:r>
              <a:rPr i="1" lang="it" sz="1500"/>
              <a:t> tale per cui Ty è generalizzazione k-minimal della tabella Tx se:</a:t>
            </a:r>
            <a:endParaRPr i="1" sz="1500"/>
          </a:p>
          <a:p>
            <a:pPr indent="-323850" lvl="0" marL="457200" rtl="0" algn="l">
              <a:lnSpc>
                <a:spcPct val="100000"/>
              </a:lnSpc>
              <a:spcBef>
                <a:spcPts val="1600"/>
              </a:spcBef>
              <a:spcAft>
                <a:spcPts val="0"/>
              </a:spcAft>
              <a:buSzPts val="1500"/>
              <a:buChar char="-"/>
            </a:pPr>
            <a:r>
              <a:rPr i="1" lang="it" sz="1500"/>
              <a:t>Ty soddisfa k-anonymity con soppressione minima</a:t>
            </a:r>
            <a:endParaRPr i="1" sz="1500"/>
          </a:p>
          <a:p>
            <a:pPr indent="-323850" lvl="0" marL="457200" rtl="0" algn="l">
              <a:lnSpc>
                <a:spcPct val="100000"/>
              </a:lnSpc>
              <a:spcBef>
                <a:spcPts val="0"/>
              </a:spcBef>
              <a:spcAft>
                <a:spcPts val="0"/>
              </a:spcAft>
              <a:buSzPts val="1500"/>
              <a:buChar char="-"/>
            </a:pPr>
            <a:r>
              <a:rPr i="1" lang="it" sz="1500"/>
              <a:t>|Tx|-|Ty| &lt;= MaxSup</a:t>
            </a:r>
            <a:endParaRPr i="1" sz="1500"/>
          </a:p>
          <a:p>
            <a:pPr indent="-323850" lvl="0" marL="457200" rtl="0" algn="l">
              <a:lnSpc>
                <a:spcPct val="100000"/>
              </a:lnSpc>
              <a:spcBef>
                <a:spcPts val="0"/>
              </a:spcBef>
              <a:spcAft>
                <a:spcPts val="0"/>
              </a:spcAft>
              <a:buSzPts val="1500"/>
              <a:buChar char="-"/>
            </a:pPr>
            <a:r>
              <a:rPr i="1" lang="it" sz="1500"/>
              <a:t>non esiste </a:t>
            </a:r>
            <a:r>
              <a:rPr i="1" lang="it" sz="1500"/>
              <a:t>un'ulteriore</a:t>
            </a:r>
            <a:r>
              <a:rPr i="1" lang="it" sz="1500"/>
              <a:t> tabella che soddisfa le prime due condizioni con minore generalizzazione di Ty</a:t>
            </a:r>
            <a:r>
              <a:rPr i="1" lang="it" sz="1500"/>
              <a:t>”</a:t>
            </a:r>
            <a:endParaRPr i="1" sz="1500"/>
          </a:p>
        </p:txBody>
      </p:sp>
      <p:sp>
        <p:nvSpPr>
          <p:cNvPr id="157" name="Google Shape;157;p21"/>
          <p:cNvSpPr txBox="1"/>
          <p:nvPr>
            <p:ph idx="1" type="body"/>
          </p:nvPr>
        </p:nvSpPr>
        <p:spPr>
          <a:xfrm>
            <a:off x="311700" y="3472600"/>
            <a:ext cx="8520600" cy="12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500"/>
              <a:t>Ne derivano le Generalizzazioni ottimale:</a:t>
            </a:r>
            <a:endParaRPr sz="1500"/>
          </a:p>
          <a:p>
            <a:pPr indent="-323850" lvl="0" marL="457200" rtl="0" algn="l">
              <a:lnSpc>
                <a:spcPct val="100000"/>
              </a:lnSpc>
              <a:spcBef>
                <a:spcPts val="1600"/>
              </a:spcBef>
              <a:spcAft>
                <a:spcPts val="0"/>
              </a:spcAft>
              <a:buSzPts val="1500"/>
              <a:buChar char="●"/>
            </a:pPr>
            <a:r>
              <a:rPr lang="it" sz="1500"/>
              <a:t>distanza minima assoluta</a:t>
            </a:r>
            <a:endParaRPr sz="1500"/>
          </a:p>
          <a:p>
            <a:pPr indent="-323850" lvl="0" marL="457200" rtl="0" algn="l">
              <a:lnSpc>
                <a:spcPct val="100000"/>
              </a:lnSpc>
              <a:spcBef>
                <a:spcPts val="0"/>
              </a:spcBef>
              <a:spcAft>
                <a:spcPts val="0"/>
              </a:spcAft>
              <a:buSzPts val="1500"/>
              <a:buChar char="●"/>
            </a:pPr>
            <a:r>
              <a:rPr lang="it" sz="1500"/>
              <a:t>distanza minima relativa</a:t>
            </a:r>
            <a:endParaRPr sz="1500"/>
          </a:p>
          <a:p>
            <a:pPr indent="-323850" lvl="0" marL="457200" rtl="0" algn="l">
              <a:lnSpc>
                <a:spcPct val="100000"/>
              </a:lnSpc>
              <a:spcBef>
                <a:spcPts val="0"/>
              </a:spcBef>
              <a:spcAft>
                <a:spcPts val="0"/>
              </a:spcAft>
              <a:buSzPts val="1500"/>
              <a:buChar char="●"/>
            </a:pPr>
            <a:r>
              <a:rPr lang="it" sz="1500"/>
              <a:t>massima distribuzione</a:t>
            </a:r>
            <a:endParaRPr sz="1500"/>
          </a:p>
          <a:p>
            <a:pPr indent="-323850" lvl="0" marL="457200" rtl="0" algn="l">
              <a:lnSpc>
                <a:spcPct val="100000"/>
              </a:lnSpc>
              <a:spcBef>
                <a:spcPts val="0"/>
              </a:spcBef>
              <a:spcAft>
                <a:spcPts val="0"/>
              </a:spcAft>
              <a:buSzPts val="1500"/>
              <a:buChar char="●"/>
            </a:pPr>
            <a:r>
              <a:rPr lang="it" sz="1500"/>
              <a:t>minima soppressione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